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431" r:id="rId5"/>
    <p:sldId id="427" r:id="rId6"/>
    <p:sldId id="436" r:id="rId7"/>
    <p:sldId id="441" r:id="rId8"/>
    <p:sldId id="434" r:id="rId9"/>
    <p:sldId id="460" r:id="rId10"/>
    <p:sldId id="461" r:id="rId11"/>
    <p:sldId id="449" r:id="rId12"/>
    <p:sldId id="450" r:id="rId13"/>
    <p:sldId id="451" r:id="rId14"/>
    <p:sldId id="433" r:id="rId15"/>
    <p:sldId id="440" r:id="rId16"/>
    <p:sldId id="442" r:id="rId17"/>
    <p:sldId id="344" r:id="rId18"/>
    <p:sldId id="452" r:id="rId19"/>
    <p:sldId id="455" r:id="rId20"/>
    <p:sldId id="453" r:id="rId21"/>
    <p:sldId id="454" r:id="rId22"/>
    <p:sldId id="456" r:id="rId23"/>
    <p:sldId id="414" r:id="rId24"/>
    <p:sldId id="261" r:id="rId25"/>
    <p:sldId id="448" r:id="rId26"/>
    <p:sldId id="457" r:id="rId27"/>
    <p:sldId id="458" r:id="rId28"/>
    <p:sldId id="459" r:id="rId29"/>
    <p:sldId id="446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030D-3A07-4522-BA30-E1B6890A577C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0C16-E2FE-4CDD-A94E-3880CCD7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nals.org/aim/fullarticle/2764367/effectiveness-surgical-cotton-masks-blocking-sars-cov-2-controlled-comparis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nals.org/aim/fullarticle/2764367/effectiveness-surgical-cotton-masks-blocking-sars-cov-2-controlled-compariso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7BE43-0989-4E92-8652-0F67809F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BIO 327 8- Innate Immunity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057F7-936C-41C5-8855-5139BE3C35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https://annals.org/aim/fullarticle/2764367/effectiveness-surgical-cotton-masks-blocking-sars-cov-2-controlled-comparison</a:t>
            </a:r>
            <a:endParaRPr lang="en-US" dirty="0"/>
          </a:p>
          <a:p>
            <a:r>
              <a:rPr lang="en-US" dirty="0"/>
              <a:t>We compared disposable surgical masks (180 mm × 90 mm, 3 layers [inner surface mixed with polypropylene and polyethylene, polypropylene filter, and polypropylene outer surface], pleated, bulk packaged in cardboard; KM Dental Mask, KM Healthcare Corp) with reusable 100% cotton masks (160 mm × 135 mm, 2 layers, individually packaged in plastic; </a:t>
            </a:r>
            <a:r>
              <a:rPr lang="en-US" dirty="0" err="1"/>
              <a:t>Seoulsa</a:t>
            </a:r>
            <a:r>
              <a:rPr lang="en-US" dirty="0"/>
              <a:t>).</a:t>
            </a:r>
          </a:p>
          <a:p>
            <a:r>
              <a:rPr lang="en-US" dirty="0"/>
              <a:t>A petri dish (90 mm × 15 mm) containing 1 mL of viral transport media (sterile phosphate-buffered saline with bovine serum albumin, 0.1%; penicillin, 10 000 U/mL; streptomycin, 10 mg; and amphotericin B, 25 µg) was placed approximately 20 cm from the patients' mouths. Patients were instructed to cough 5 times each onto a petri dish while wearing the following sequence of masks: no mask, surgical mask, cotton mask, and again with no mask. A separate petri dish was used for each of the 5 coughing episodes. Mask surfaces were swabbed with aseptic Dacron swabs in the following sequence: outer surface of surgical mask, inner surface of surgical mask, outer surface of cotton mask, and inner surface of cotton mask.</a:t>
            </a:r>
          </a:p>
          <a:p>
            <a:r>
              <a:rPr lang="en-US" dirty="0"/>
              <a:t>The median viral loads of nasopharyngeal and saliva samples from the 4 participants were 5.66 log copies/mL and 4.00 log copies/mL, respectively. The median viral loads after coughs without a mask, with a surgical mask, and with a cotton mask were 2.56 log copies/mL, 2.42 log copies/mL, and 1.85 log copies/mL, respectively. All swabs from the outer mask surfaces of the masks were positive for SARS–CoV-2, whereas most swabs from the inner mask surfaces were negative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0C16-E2FE-4CDD-A94E-3880CCD772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https://annals.org/aim/fullarticle/2764367/effectiveness-surgical-cotton-masks-blocking-sars-cov-2-controlled-comparison</a:t>
            </a:r>
            <a:endParaRPr lang="en-US" dirty="0"/>
          </a:p>
          <a:p>
            <a:r>
              <a:rPr lang="en-US" dirty="0"/>
              <a:t>We compared disposable surgical masks (180 mm × 90 mm, 3 layers [inner surface mixed with polypropylene and polyethylene, polypropylene filter, and polypropylene outer surface], pleated, bulk packaged in cardboard; KM Dental Mask, KM Healthcare Corp) with reusable 100% cotton masks (160 mm × 135 mm, 2 layers, individually packaged in plastic; </a:t>
            </a:r>
            <a:r>
              <a:rPr lang="en-US" dirty="0" err="1"/>
              <a:t>Seoulsa</a:t>
            </a:r>
            <a:r>
              <a:rPr lang="en-US" dirty="0"/>
              <a:t>).</a:t>
            </a:r>
          </a:p>
          <a:p>
            <a:r>
              <a:rPr lang="en-US" dirty="0"/>
              <a:t>A petri dish (90 mm × 15 mm) containing 1 mL of viral transport media (sterile phosphate-buffered saline with bovine serum albumin, 0.1%; penicillin, 10 000 U/mL; streptomycin, 10 mg; and amphotericin B, 25 µg) was placed approximately 20 cm from the patients' mouths. Patients were instructed to cough 5 times each onto a petri dish while wearing the following sequence of masks: no mask, surgical mask, cotton mask, and again with no mask. A separate petri dish was used for each of the 5 coughing episodes. Mask surfaces were swabbed with aseptic Dacron swabs in the following sequence: outer surface of surgical mask, inner surface of surgical mask, outer surface of cotton mask, and inner surface of cotton mask.</a:t>
            </a:r>
          </a:p>
          <a:p>
            <a:r>
              <a:rPr lang="en-US" dirty="0"/>
              <a:t>The median viral loads of nasopharyngeal and saliva samples from the 4 participants were 5.66 log copies/mL and 4.00 log copies/mL, respectively. The median viral loads after coughs without a mask, with a surgical mask, and with a cotton mask were 2.56 log copies/mL, 2.42 log copies/mL, and 1.85 log copies/mL, respectively. All swabs from the outer mask surfaces of the masks were positive for SARS–CoV-2, whereas most swabs from the inner mask surfaces were negative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0C16-E2FE-4CDD-A94E-3880CCD772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7BE43-0989-4E92-8652-0F67809F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70829-F436-4B61-9744-B24457FDBA3F}" type="slidenum">
              <a:rPr lang="en-US"/>
              <a:pPr/>
              <a:t>21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7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BIO 327 8- Innate Immunity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057F7-936C-41C5-8855-5139BE3C35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BIO 327 8- Innate Immunity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057F7-936C-41C5-8855-5139BE3C35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BIO 327 8- Innate Immunity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057F7-936C-41C5-8855-5139BE3C35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BIO 327 8- Innate Immunity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057F7-936C-41C5-8855-5139BE3C35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138D-6B8A-4EE6-AC74-AAB7C0DA5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F5246-B1E4-4C1A-8BCE-B9AE17045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94B5F-FED1-457E-9311-F0B757F1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A982-048B-4762-B2FC-F09ACD64FD12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52A3-A22C-4F37-A552-BED055DE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4163-27F6-4ABC-8732-9D264C45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E0A0-2AA9-41C9-9EE7-1AD13B6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4A44E-8D00-45F4-9DB3-1CD44C72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4DD60-32CE-48C9-8789-BEEC82A8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2BAF-576D-43C4-B7A3-8C73A798BFDA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07CA-1893-499F-B438-159A1BED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08AB5-3326-4085-8589-1E77CC5F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C5B2E-9395-41B1-9DDC-8F0F3B115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64A21-F873-4933-BA5D-96BA5E9C0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CDEEF-14DD-4193-9796-27AFD888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434E-5C70-4A49-B0AE-416365413C2F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2332-5832-489D-8225-DF9EAC0E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5894-4878-4DC4-BD88-5C5872AF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2900-8AFB-42D0-8A3B-D102C7393193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C568-8CA7-42A1-AC85-20F1E344D3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0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CD6D-9D39-4162-9122-6FCBC496F1D7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5FF0-4996-4505-B7A4-48C19435C6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6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E6E1-AC57-4D0B-8021-AF9B1BF05E80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AD22-29F4-40B2-A201-14F4B2DD91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6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7CC5-46C1-4606-93B2-02F42B3B907F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8D4E-5314-4495-A943-52A7A40BA1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2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7535F-8091-4385-BB43-5BD1C0984609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5BE6-B8ED-45A6-9AB1-3D7AD68A68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D1B9C-5EE6-4D70-83F0-E3EA6071E54E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5B61-F2EE-4736-B616-52EE66E0A3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9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8FC9-E0ED-4846-8898-217EC1494FDA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5275-C034-4351-BC77-D8AB2B3CC3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F218-1986-41FC-A9D1-856D53BA3F5D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053F-36ED-4ADA-9014-DCBAA86861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81F6-6D76-4D88-86BC-524CB67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78EA-FA04-404A-AAD2-33CBCEFE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5C88-0287-47D0-B385-D86F7F65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FDFA-65B8-4AB4-B750-F418C15DD49F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C035A-C299-4C5C-A5A5-07B44D78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C9A1B-8009-4FAF-912C-E1315273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E2E6-1BB0-4422-AF22-CE36ED0BCFD9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534A-8B22-4399-85BA-E4D6053B14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3B75-B35E-4884-A020-B5BD4D512164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A3A0-84B5-4EC1-9BDE-6DD6D96CE3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F772-93E6-47C6-874D-9628B18B537E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B60-B130-498F-BA36-F376D097DB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6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4C4-4582-40AC-A68E-2B7D7DBDF3E8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90F2-455F-40D7-8B1B-A1BCBA507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E649-1F04-4B20-A17A-755926AEE66E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80AD-569E-427D-9190-016EB443A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66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F1-B493-4EDF-9CAB-40F4D3278DF4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569-9CFD-4DD6-9169-F8FF21CC0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BF81-08A0-49EC-A7B2-230ECD28F838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01B-76FE-445D-8F80-D5B240810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7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D7E2-14D8-4FCF-8E25-462C9448A0B4}" type="datetime1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C4C-C1D2-4571-A1F0-E4B48C181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4E5D-FE6C-48D1-8067-CB125F740540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622C-D237-4D80-BC61-C7288786D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F1E1-DA07-4E5A-8411-4597670095CA}" type="datetime1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8EC6-12DC-4214-90A0-5CAF71CB5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F160-8445-46E7-8336-0356BDDD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7076-FC3A-4344-AA61-CEF3296CC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A6EE0-68D0-486D-B7F3-07F5BA4D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7B8E-198E-4056-B246-3647F0018F03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E551-A82A-462A-927F-500647EC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6EA4-151A-4C83-A375-A34F7357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2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91E5-FEB4-499E-8366-D2D3A9823D4F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193-E47C-4E69-8F9A-FEAC414B1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C3-94D9-42D6-9962-B450FDCB239E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1D7-D762-496F-8791-CDB9BDE8E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58C0-E2D8-4D36-969A-74F05F351F30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4924-B626-44DB-81C8-FC829DA79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0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582-88E5-48F0-9F26-A6B1309493C0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8D8-BC51-4DEA-9A97-314ED8DD1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DD6B6A9-8635-44B1-B13A-E5EF25F8552C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DB04DF-B68B-4214-A701-101C6F8DA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FE54-0DDE-4453-AAF6-0BA62388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73D4-6509-4B51-A1F5-1F2FCA73A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5F67D-562F-4546-89B4-E737C515E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9F00F-3C82-466C-A1F9-CAADD9B1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8CCA-1775-4173-AFBF-04B69D2D72A5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1461-75FA-42D6-9BA2-07980F64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BB95A-1310-4833-9974-2B665E80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9830-EAF1-49BC-8493-606C86C9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3CD4E-765A-47B5-93DA-5A5E297C5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5AACE-B6D6-477F-90AC-43C1D3B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55FA9-00A9-4E3D-A96A-86F7B1D62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631E8-A854-4B21-AB4A-B14D9C1A5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148A9-E291-48FF-9350-A73C5E28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A42-3B20-4156-B427-C97E73EB556A}" type="datetime1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28B82-8754-4D61-8449-934BF2F0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8D92D-99C2-49AF-99CC-690D9345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2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3D20-F1E9-4734-95FC-20CC5464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24A26-7BA7-4D75-A88D-9445F005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0DFF-0074-4F42-B910-A2F4AEF90CEF}" type="datetime1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0567E-F941-4862-943E-61518A58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B4A89-9E0B-4F58-B404-15B9D8F1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D3DCC-9A5C-4D66-B933-47594094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7C5D-E1B3-4858-83F4-0ECA325F535C}" type="datetime1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727BD-4FA3-48BB-9673-F3A96B20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DC403-9A25-403A-A15C-5140455C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140F-5868-4039-9CD6-EF467AB1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B19B3-26F2-4344-ACBD-9417F064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B66F-D421-4F48-9710-B1C214B8E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804D2-4F52-441C-BD26-1EF7E299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224F-FF01-42FA-917D-0027A647594A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91A49-54E9-475C-87E6-A12F9F30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AAB93-7AFE-45B0-949A-6833BF27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0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2159-3304-474B-BCE7-9973B1A0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87F4A-D7F2-460E-B1F0-72BC47468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29D56-3B54-44B8-986B-DB4E04FA4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A4645-634F-4BC0-A060-BC10625A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E130-A4A8-4E83-9341-BF2B0329BD62}" type="datetime1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710C2-8663-4C3D-931A-5D552999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23514-FD6C-498A-8DF6-AB871CEB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3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E5F04-91ED-47E6-BDC1-ABA62549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9275F-3B58-49D9-9765-239DC5BA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012C7-8B3C-473A-881F-6A59B118C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E778-4183-41B3-A168-4FDF78B59EF5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2CD0-808B-4098-B374-3BCEE5B77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56F74-8703-49DC-9250-510B83FC8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15F5-11EA-46CB-94ED-6F73EE8D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fld id="{57897B8D-999A-44DF-9C63-32D85708ED64}" type="datetime1">
              <a:rPr lang="en-US" smtClean="0">
                <a:solidFill>
                  <a:srgbClr val="000000"/>
                </a:solidFill>
              </a:rPr>
              <a:t>4/19/2020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26533CEB-F5CB-4F08-A1E6-6053C3E797C5}" type="slidenum">
              <a:rPr lang="en-US" altLang="en-US">
                <a:solidFill>
                  <a:srgbClr val="000000"/>
                </a:solidFill>
                <a:latin typeface="Times" pitchFamily="-84" charset="0"/>
                <a:ea typeface="MS PGothic" pitchFamily="34" charset="-128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itchFamily="-8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55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0C5A-73EA-4E61-951C-A5CC90DAE3AB}" type="datetime1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C3FF-6E93-4093-A6D6-C64EB0720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3.png"/><Relationship Id="rId5" Type="http://schemas.openxmlformats.org/officeDocument/2006/relationships/tags" Target="../tags/tag14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hyperlink" Target="https://www.physiciansweekly.com/author/physicians-weekl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E0F0-4457-4643-BE95-F5D4CC0F1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2_Infectious Diseases, Epidemics and Pandemics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2293E-F41C-4004-8BF1-BE8C50F27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What is the difference between an epidemic and a pandemic?</a:t>
            </a:r>
          </a:p>
          <a:p>
            <a:r>
              <a:rPr lang="en-US" dirty="0"/>
              <a:t>b.  What constitutes an infectious disease?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8058E-75BC-402E-B602-CC0829A0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5E668-6605-46A8-9717-354A4F2C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92" y="2297783"/>
            <a:ext cx="4768548" cy="4519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6861F-87E6-49CC-9ED3-47F64A607F6A}"/>
              </a:ext>
            </a:extLst>
          </p:cNvPr>
          <p:cNvSpPr txBox="1"/>
          <p:nvPr/>
        </p:nvSpPr>
        <p:spPr>
          <a:xfrm>
            <a:off x="1536098" y="150829"/>
            <a:ext cx="911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Why was the H1N1 pandemic of 2009 so alarming?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C3651-D5B7-4D49-89F7-0E8AE98D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68" y="960905"/>
            <a:ext cx="5555848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F5146A-33F2-47A2-A091-307C8EF5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189" y="2190160"/>
            <a:ext cx="6654188" cy="215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D82B25-CEA9-441A-A1C3-E1CE81CD096C}"/>
              </a:ext>
            </a:extLst>
          </p:cNvPr>
          <p:cNvSpPr txBox="1"/>
          <p:nvPr/>
        </p:nvSpPr>
        <p:spPr>
          <a:xfrm>
            <a:off x="5750192" y="3259797"/>
            <a:ext cx="6125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Risk of death higher in individuals &lt;65 than in &gt;65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 fatality peak occurred in &lt;35 year </a:t>
            </a:r>
            <a:r>
              <a:rPr lang="en-US" sz="2000" dirty="0" err="1"/>
              <a:t>olds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5E68E-E438-4979-B656-2E79E1AD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3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6861F-87E6-49CC-9ED3-47F64A607F6A}"/>
              </a:ext>
            </a:extLst>
          </p:cNvPr>
          <p:cNvSpPr txBox="1"/>
          <p:nvPr/>
        </p:nvSpPr>
        <p:spPr>
          <a:xfrm>
            <a:off x="1536098" y="150829"/>
            <a:ext cx="911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Why was the H1N1 pandemic of 2009 so alarming?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C3651-D5B7-4D49-89F7-0E8AE98D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268" y="960905"/>
            <a:ext cx="5555848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F5146A-33F2-47A2-A091-307C8EF5F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89" y="2190160"/>
            <a:ext cx="6654188" cy="2152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59A39-FCEA-4E8B-8DE5-A44966CFDF4C}"/>
              </a:ext>
            </a:extLst>
          </p:cNvPr>
          <p:cNvSpPr/>
          <p:nvPr/>
        </p:nvSpPr>
        <p:spPr>
          <a:xfrm>
            <a:off x="5649798" y="342900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Even with modern antiviral and antibacterial drugs, vaccines, and prevention knowledge, the return of a pandemic virus equivalent in pathogenicity to the virus of 1918 would likely kill &gt;100 million people worldwide.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586B4-8421-4F3C-8A7E-1BCB3C64C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568" y="2640104"/>
            <a:ext cx="2743200" cy="39418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33D85-425C-4A21-AC7C-06CA72DF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0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0AD9A-7576-443B-9327-6C281FEA53C0}"/>
              </a:ext>
            </a:extLst>
          </p:cNvPr>
          <p:cNvSpPr txBox="1"/>
          <p:nvPr/>
        </p:nvSpPr>
        <p:spPr>
          <a:xfrm>
            <a:off x="1564841" y="461914"/>
            <a:ext cx="9062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you name 3 epidemics/pandemics that involve coronaviruses?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A5526-3A0F-4DE7-9EF5-78CC2736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8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6E62-5700-4F3C-B0D0-101BB813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an infectious disease?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23C15-3899-44E0-BD35-2AF634FDE0AD}"/>
              </a:ext>
            </a:extLst>
          </p:cNvPr>
          <p:cNvSpPr txBox="1"/>
          <p:nvPr/>
        </p:nvSpPr>
        <p:spPr>
          <a:xfrm>
            <a:off x="3108540" y="2497369"/>
            <a:ext cx="66409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is a “pathogen”?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Where are pathogens found?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pathogens infect someone?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pathogens cause disease?</a:t>
            </a:r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F5F2A-0C2E-4E14-9E65-E53E2D0E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4A34-BC8B-4E23-9A29-379A107F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015E-8807-40D8-89FE-E72EA09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46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Path-  means disease</a:t>
            </a:r>
          </a:p>
          <a:p>
            <a:r>
              <a:rPr lang="en-US" dirty="0"/>
              <a:t>Infection:  The presence of an organism in the body</a:t>
            </a:r>
          </a:p>
          <a:p>
            <a:pPr lvl="1"/>
            <a:r>
              <a:rPr lang="en-US" dirty="0"/>
              <a:t>Not all infections cause disease</a:t>
            </a:r>
          </a:p>
          <a:p>
            <a:r>
              <a:rPr lang="en-US" dirty="0"/>
              <a:t>Pathogen: An organism that causes disease </a:t>
            </a:r>
          </a:p>
          <a:p>
            <a:pPr lvl="1"/>
            <a:r>
              <a:rPr lang="en-US" dirty="0"/>
              <a:t>All pathogens can lead to disease</a:t>
            </a:r>
          </a:p>
          <a:p>
            <a:r>
              <a:rPr lang="en-US" dirty="0"/>
              <a:t>Disease: A disorder of structure or function that impairs normal functioning</a:t>
            </a:r>
          </a:p>
          <a:p>
            <a:r>
              <a:rPr lang="en-US" dirty="0"/>
              <a:t>Pathogenesis:  How the disease develops; what are the mechanisms that cause disease</a:t>
            </a:r>
          </a:p>
          <a:p>
            <a:r>
              <a:rPr lang="en-US" dirty="0"/>
              <a:t>Virulence: The severity of disease and degree of damage done by pathogen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8DE23-E73A-444B-AF9A-262D3C0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0337" y="488865"/>
            <a:ext cx="24144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Pathogens: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Bacteria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Virus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Fungi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Parasites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77" y="40585"/>
            <a:ext cx="3052532" cy="41501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A8EC6-12DC-4214-90A0-5CAF71CB59B8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CB25D-F1FA-4EF4-A5A8-04BC7B2D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30" y="4242589"/>
            <a:ext cx="8535140" cy="2615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33D06-E352-4EA2-B6B1-A3A200566E5B}"/>
              </a:ext>
            </a:extLst>
          </p:cNvPr>
          <p:cNvSpPr txBox="1"/>
          <p:nvPr/>
        </p:nvSpPr>
        <p:spPr>
          <a:xfrm>
            <a:off x="2058119" y="624776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EB700-9C14-4890-A3B5-DD3FA05644AA}"/>
              </a:ext>
            </a:extLst>
          </p:cNvPr>
          <p:cNvSpPr txBox="1"/>
          <p:nvPr/>
        </p:nvSpPr>
        <p:spPr>
          <a:xfrm>
            <a:off x="7088203" y="624776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100m</a:t>
            </a:r>
            <a:r>
              <a:rPr lang="en-US" dirty="0"/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5E24B-2E5E-42EF-824F-1F73139FC697}"/>
              </a:ext>
            </a:extLst>
          </p:cNvPr>
          <p:cNvSpPr txBox="1"/>
          <p:nvPr/>
        </p:nvSpPr>
        <p:spPr>
          <a:xfrm>
            <a:off x="3689478" y="625907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1m</a:t>
            </a:r>
            <a:r>
              <a:rPr lang="en-US" dirty="0"/>
              <a:t>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BF830-53CF-457E-9851-FAA7C74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8EC6-12DC-4214-90A0-5CAF71CB59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7E8C4-41AD-4E21-BD54-402887424BAF}"/>
              </a:ext>
            </a:extLst>
          </p:cNvPr>
          <p:cNvSpPr txBox="1"/>
          <p:nvPr/>
        </p:nvSpPr>
        <p:spPr>
          <a:xfrm>
            <a:off x="2011680" y="310589"/>
            <a:ext cx="837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Why does size of a pathogen like a virus matter?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F83BEB-1AF3-4769-A1AF-EFECC803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6" y="310589"/>
            <a:ext cx="1257475" cy="2476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E90DCB-390B-4505-A1B9-60778F89330C}"/>
              </a:ext>
            </a:extLst>
          </p:cNvPr>
          <p:cNvSpPr txBox="1"/>
          <p:nvPr/>
        </p:nvSpPr>
        <p:spPr>
          <a:xfrm>
            <a:off x="871137" y="241810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A481B7-FC7A-450F-8C12-FC14770BD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64" y="1147149"/>
            <a:ext cx="7904648" cy="54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BF830-53CF-457E-9851-FAA7C74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8EC6-12DC-4214-90A0-5CAF71CB59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6F390-7D75-4F70-B58C-16FB0F5A4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1903613"/>
            <a:ext cx="5692140" cy="3204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E5227-A71A-4958-8A14-C615F148D017}"/>
              </a:ext>
            </a:extLst>
          </p:cNvPr>
          <p:cNvSpPr txBox="1"/>
          <p:nvPr/>
        </p:nvSpPr>
        <p:spPr>
          <a:xfrm>
            <a:off x="2011680" y="310589"/>
            <a:ext cx="837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Why does size of a pathogen like a virus matter?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E0146-BD9D-4B52-ABC5-D1798F9DA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392" y="1473200"/>
            <a:ext cx="440700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Placeholder 2">
            <a:extLst>
              <a:ext uri="{FF2B5EF4-FFF2-40B4-BE49-F238E27FC236}">
                <a16:creationId xmlns:a16="http://schemas.microsoft.com/office/drawing/2014/main" id="{6E3F3BF5-3D22-4F62-93F0-6988D6E356F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1828800" y="735013"/>
            <a:ext cx="822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b="1"/>
              <a:t>From: Effectiveness of Surgical and Cotton Masks in Blocking SARS–CoV-2: A Controlled Comparison in 4 Patients</a:t>
            </a:r>
          </a:p>
        </p:txBody>
      </p:sp>
      <p:cxnSp>
        <p:nvCxnSpPr>
          <p:cNvPr id="13317" name="Straight Connector 8">
            <a:extLst>
              <a:ext uri="{FF2B5EF4-FFF2-40B4-BE49-F238E27FC236}">
                <a16:creationId xmlns:a16="http://schemas.microsoft.com/office/drawing/2014/main" id="{31A27B3D-3FC5-4A20-8616-906E228EED20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905000" y="62484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xt Placeholder 2">
            <a:extLst>
              <a:ext uri="{FF2B5EF4-FFF2-40B4-BE49-F238E27FC236}">
                <a16:creationId xmlns:a16="http://schemas.microsoft.com/office/drawing/2014/main" id="{B3B78BD9-B213-4B7F-91A1-5B9C216B15D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1344613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" b="1"/>
              <a:t>Ann Intern Med. Published online  April 06, 2020. doi:10.7326/M20-1342</a:t>
            </a:r>
            <a:endParaRPr lang="en-US" altLang="en-US" sz="1200" b="1"/>
          </a:p>
        </p:txBody>
      </p:sp>
      <p:sp>
        <p:nvSpPr>
          <p:cNvPr id="13319" name="Text Placeholder 2">
            <a:extLst>
              <a:ext uri="{FF2B5EF4-FFF2-40B4-BE49-F238E27FC236}">
                <a16:creationId xmlns:a16="http://schemas.microsoft.com/office/drawing/2014/main" id="{889E1A61-772B-4149-A1A0-A34E63B2D50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1420813"/>
            <a:ext cx="7086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1"/>
          </a:p>
        </p:txBody>
      </p:sp>
      <p:sp>
        <p:nvSpPr>
          <p:cNvPr id="15368" name="Text Placeholder 2">
            <a:extLst>
              <a:ext uri="{FF2B5EF4-FFF2-40B4-BE49-F238E27FC236}">
                <a16:creationId xmlns:a16="http://schemas.microsoft.com/office/drawing/2014/main" id="{B1A6B617-1A66-4CBA-97BC-3678C8F824C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2133600" y="5562600"/>
            <a:ext cx="815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20000"/>
              </a:spcBef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  <a:sym typeface="Wingdings" charset="2"/>
              </a:defRPr>
            </a:pPr>
            <a:endParaRPr lang="en-US" sz="600" b="1">
              <a:latin typeface="Arial"/>
              <a:sym typeface="Wingdings" charset="2"/>
            </a:endParaRPr>
          </a:p>
        </p:txBody>
      </p:sp>
      <p:sp>
        <p:nvSpPr>
          <p:cNvPr id="13321" name="TextBox 11">
            <a:extLst>
              <a:ext uri="{FF2B5EF4-FFF2-40B4-BE49-F238E27FC236}">
                <a16:creationId xmlns:a16="http://schemas.microsoft.com/office/drawing/2014/main" id="{4554448E-A6F0-4D3E-AE20-8CEEB2F056B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5286375"/>
            <a:ext cx="1830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cxnSp>
        <p:nvCxnSpPr>
          <p:cNvPr id="13322" name="Straight Connector 14">
            <a:extLst>
              <a:ext uri="{FF2B5EF4-FFF2-40B4-BE49-F238E27FC236}">
                <a16:creationId xmlns:a16="http://schemas.microsoft.com/office/drawing/2014/main" id="{F58C72A1-2FA5-4189-9A99-20B53074AAC8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1905000" y="17526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4" name="Picture 1">
            <a:extLst>
              <a:ext uri="{FF2B5EF4-FFF2-40B4-BE49-F238E27FC236}">
                <a16:creationId xmlns:a16="http://schemas.microsoft.com/office/drawing/2014/main" id="{5F0FA67F-1450-43C3-99B5-3F707A330E4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06363"/>
            <a:ext cx="3255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New picture">
            <a:extLst>
              <a:ext uri="{FF2B5EF4-FFF2-40B4-BE49-F238E27FC236}">
                <a16:creationId xmlns:a16="http://schemas.microsoft.com/office/drawing/2014/main" id="{44E1A52A-F523-4513-B23D-F45596686A9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3" y="2651125"/>
            <a:ext cx="922522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C68E1D-5066-4163-977D-D53B2132373C}"/>
              </a:ext>
            </a:extLst>
          </p:cNvPr>
          <p:cNvSpPr/>
          <p:nvPr/>
        </p:nvSpPr>
        <p:spPr>
          <a:xfrm>
            <a:off x="2718062" y="1852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Objective: To evaluate the effectiveness of surgical and cotton masks in filtering SARS–CoV-2.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701C2-1881-4163-A8F4-7150CB8A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80AD-569E-427D-9190-016EB443A0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Placeholder 2">
            <a:extLst>
              <a:ext uri="{FF2B5EF4-FFF2-40B4-BE49-F238E27FC236}">
                <a16:creationId xmlns:a16="http://schemas.microsoft.com/office/drawing/2014/main" id="{6E3F3BF5-3D22-4F62-93F0-6988D6E356F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1828800" y="735013"/>
            <a:ext cx="822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b="1"/>
              <a:t>From: Effectiveness of Surgical and Cotton Masks in Blocking SARS–CoV-2: A Controlled Comparison in 4 Patients</a:t>
            </a:r>
          </a:p>
        </p:txBody>
      </p:sp>
      <p:cxnSp>
        <p:nvCxnSpPr>
          <p:cNvPr id="13317" name="Straight Connector 8">
            <a:extLst>
              <a:ext uri="{FF2B5EF4-FFF2-40B4-BE49-F238E27FC236}">
                <a16:creationId xmlns:a16="http://schemas.microsoft.com/office/drawing/2014/main" id="{31A27B3D-3FC5-4A20-8616-906E228EED20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905000" y="62484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xt Placeholder 2">
            <a:extLst>
              <a:ext uri="{FF2B5EF4-FFF2-40B4-BE49-F238E27FC236}">
                <a16:creationId xmlns:a16="http://schemas.microsoft.com/office/drawing/2014/main" id="{B3B78BD9-B213-4B7F-91A1-5B9C216B15D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1344613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" b="1"/>
              <a:t>Ann Intern Med. Published online  April 06, 2020. doi:10.7326/M20-1342</a:t>
            </a:r>
            <a:endParaRPr lang="en-US" altLang="en-US" sz="1200" b="1"/>
          </a:p>
        </p:txBody>
      </p:sp>
      <p:sp>
        <p:nvSpPr>
          <p:cNvPr id="13319" name="Text Placeholder 2">
            <a:extLst>
              <a:ext uri="{FF2B5EF4-FFF2-40B4-BE49-F238E27FC236}">
                <a16:creationId xmlns:a16="http://schemas.microsoft.com/office/drawing/2014/main" id="{889E1A61-772B-4149-A1A0-A34E63B2D50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1420813"/>
            <a:ext cx="7086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1"/>
          </a:p>
        </p:txBody>
      </p:sp>
      <p:sp>
        <p:nvSpPr>
          <p:cNvPr id="15368" name="Text Placeholder 2">
            <a:extLst>
              <a:ext uri="{FF2B5EF4-FFF2-40B4-BE49-F238E27FC236}">
                <a16:creationId xmlns:a16="http://schemas.microsoft.com/office/drawing/2014/main" id="{B1A6B617-1A66-4CBA-97BC-3678C8F824C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2133600" y="5562600"/>
            <a:ext cx="8153400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20000"/>
              </a:spcBef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  <a:sym typeface="Wingdings" charset="2"/>
              </a:defRPr>
            </a:pPr>
            <a:endParaRPr lang="en-US" sz="600" b="1">
              <a:latin typeface="Arial"/>
              <a:sym typeface="Wingdings" charset="2"/>
            </a:endParaRPr>
          </a:p>
        </p:txBody>
      </p:sp>
      <p:sp>
        <p:nvSpPr>
          <p:cNvPr id="13321" name="TextBox 11">
            <a:extLst>
              <a:ext uri="{FF2B5EF4-FFF2-40B4-BE49-F238E27FC236}">
                <a16:creationId xmlns:a16="http://schemas.microsoft.com/office/drawing/2014/main" id="{4554448E-A6F0-4D3E-AE20-8CEEB2F056B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5286375"/>
            <a:ext cx="1830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cxnSp>
        <p:nvCxnSpPr>
          <p:cNvPr id="13322" name="Straight Connector 14">
            <a:extLst>
              <a:ext uri="{FF2B5EF4-FFF2-40B4-BE49-F238E27FC236}">
                <a16:creationId xmlns:a16="http://schemas.microsoft.com/office/drawing/2014/main" id="{F58C72A1-2FA5-4189-9A99-20B53074AAC8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1905000" y="17526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4" name="Picture 1">
            <a:extLst>
              <a:ext uri="{FF2B5EF4-FFF2-40B4-BE49-F238E27FC236}">
                <a16:creationId xmlns:a16="http://schemas.microsoft.com/office/drawing/2014/main" id="{5F0FA67F-1450-43C3-99B5-3F707A330E4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06363"/>
            <a:ext cx="3255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C68E1D-5066-4163-977D-D53B2132373C}"/>
              </a:ext>
            </a:extLst>
          </p:cNvPr>
          <p:cNvSpPr/>
          <p:nvPr/>
        </p:nvSpPr>
        <p:spPr>
          <a:xfrm>
            <a:off x="2718062" y="1852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Objective: To evaluate the effectiveness of surgical and cotton masks in filtering SARS–CoV-2.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3769E-FDF4-4F46-8ED5-E2A2FA0713D8}"/>
              </a:ext>
            </a:extLst>
          </p:cNvPr>
          <p:cNvSpPr/>
          <p:nvPr/>
        </p:nvSpPr>
        <p:spPr>
          <a:xfrm>
            <a:off x="2718062" y="26041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Discussion: Neither surgical nor cotton masks effectively filtered SARS–CoV-2 during coughs by infected patients.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C2827-E93C-479E-926C-11B4094368D6}"/>
              </a:ext>
            </a:extLst>
          </p:cNvPr>
          <p:cNvSpPr/>
          <p:nvPr/>
        </p:nvSpPr>
        <p:spPr>
          <a:xfrm>
            <a:off x="2646942" y="3482926"/>
            <a:ext cx="8691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erriweather"/>
              </a:rPr>
              <a:t>Oberg and Brousseau (</a:t>
            </a:r>
            <a:r>
              <a:rPr lang="en-US" dirty="0">
                <a:solidFill>
                  <a:srgbClr val="3775AA"/>
                </a:solidFill>
                <a:latin typeface="Merriweather"/>
              </a:rPr>
              <a:t>3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) demonstrated that surgical masks did not exhibit adequate filter performance against aerosols measuring 0.9, 2.0, and 3.1 </a:t>
            </a:r>
            <a:r>
              <a:rPr lang="en-US" dirty="0" err="1">
                <a:solidFill>
                  <a:srgbClr val="404040"/>
                </a:solidFill>
                <a:latin typeface="Merriweather"/>
              </a:rPr>
              <a:t>μm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 in diameter. </a:t>
            </a:r>
          </a:p>
          <a:p>
            <a:endParaRPr lang="en-US" dirty="0">
              <a:solidFill>
                <a:srgbClr val="404040"/>
              </a:solidFill>
              <a:latin typeface="Merriweather"/>
            </a:endParaRPr>
          </a:p>
          <a:p>
            <a:r>
              <a:rPr lang="en-US" dirty="0">
                <a:solidFill>
                  <a:srgbClr val="404040"/>
                </a:solidFill>
                <a:latin typeface="Merriweather"/>
              </a:rPr>
              <a:t>Lee and colleagues (</a:t>
            </a:r>
            <a:r>
              <a:rPr lang="en-US" dirty="0">
                <a:solidFill>
                  <a:srgbClr val="3775AA"/>
                </a:solidFill>
                <a:latin typeface="Merriweather"/>
              </a:rPr>
              <a:t>4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) showed that particles 0.04 to 0.2 </a:t>
            </a:r>
            <a:r>
              <a:rPr lang="en-US" dirty="0" err="1">
                <a:solidFill>
                  <a:srgbClr val="404040"/>
                </a:solidFill>
                <a:latin typeface="Merriweather"/>
              </a:rPr>
              <a:t>μm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 can penetrate surgical masks. </a:t>
            </a:r>
          </a:p>
          <a:p>
            <a:endParaRPr lang="en-US" dirty="0">
              <a:solidFill>
                <a:srgbClr val="404040"/>
              </a:solidFill>
              <a:latin typeface="Merriweather"/>
            </a:endParaRPr>
          </a:p>
          <a:p>
            <a:r>
              <a:rPr lang="en-US" dirty="0">
                <a:solidFill>
                  <a:srgbClr val="404040"/>
                </a:solidFill>
                <a:latin typeface="Merriweather"/>
              </a:rPr>
              <a:t>The size of the SARS–</a:t>
            </a:r>
            <a:r>
              <a:rPr lang="en-US" dirty="0" err="1">
                <a:solidFill>
                  <a:srgbClr val="404040"/>
                </a:solidFill>
                <a:latin typeface="Merriweather"/>
              </a:rPr>
              <a:t>CoV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 particle from the 2002–2004 outbreak was estimated as 0.08 to 0.14 </a:t>
            </a:r>
            <a:r>
              <a:rPr lang="en-US" dirty="0" err="1">
                <a:solidFill>
                  <a:srgbClr val="404040"/>
                </a:solidFill>
                <a:latin typeface="Merriweather"/>
              </a:rPr>
              <a:t>μm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 (</a:t>
            </a:r>
            <a:r>
              <a:rPr lang="en-US" dirty="0">
                <a:solidFill>
                  <a:srgbClr val="3775AA"/>
                </a:solidFill>
                <a:latin typeface="Merriweather"/>
              </a:rPr>
              <a:t>5</a:t>
            </a:r>
            <a:r>
              <a:rPr lang="en-US" dirty="0">
                <a:solidFill>
                  <a:srgbClr val="404040"/>
                </a:solidFill>
                <a:latin typeface="Merriweather"/>
              </a:rPr>
              <a:t>); assuming that SARS-CoV-2 has a similar size, surgical masks are unlikely to effectively filter this virus.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06D04-6BB3-40B1-99BF-04854351D5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996" y="2672383"/>
            <a:ext cx="1257475" cy="2476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5AA5D8-6BB3-4B56-8E02-38246765CFC1}"/>
              </a:ext>
            </a:extLst>
          </p:cNvPr>
          <p:cNvSpPr txBox="1"/>
          <p:nvPr/>
        </p:nvSpPr>
        <p:spPr>
          <a:xfrm>
            <a:off x="1268320" y="47301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FABA-A57C-471B-9610-71F5469F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80AD-569E-427D-9190-016EB443A0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0AD9A-7576-443B-9327-6C281FEA53C0}"/>
              </a:ext>
            </a:extLst>
          </p:cNvPr>
          <p:cNvSpPr txBox="1"/>
          <p:nvPr/>
        </p:nvSpPr>
        <p:spPr>
          <a:xfrm>
            <a:off x="1371700" y="624474"/>
            <a:ext cx="944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you name at least 3 epidemics/pandemics that occurred in the 20</a:t>
            </a:r>
            <a:r>
              <a:rPr lang="en-US" sz="3200" baseline="30000" dirty="0"/>
              <a:t>th</a:t>
            </a:r>
            <a:r>
              <a:rPr lang="en-US" sz="3200" dirty="0"/>
              <a:t> and 21</a:t>
            </a:r>
            <a:r>
              <a:rPr lang="en-US" sz="3200" baseline="30000" dirty="0"/>
              <a:t>st</a:t>
            </a:r>
            <a:r>
              <a:rPr lang="en-US" sz="3200" dirty="0"/>
              <a:t> century prior to COVID-19?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9A124-E57D-42B5-8DFD-C46D10BE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15F5-11EA-46CB-94ED-6F73EE8DD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0337" y="488865"/>
            <a:ext cx="24144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Pathogens: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Bacteria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Virus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Fungi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Parasites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77" y="40585"/>
            <a:ext cx="3052532" cy="41501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A8EC6-12DC-4214-90A0-5CAF71CB59B8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CB25D-F1FA-4EF4-A5A8-04BC7B2D7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30" y="4242589"/>
            <a:ext cx="8535140" cy="2615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33D06-E352-4EA2-B6B1-A3A200566E5B}"/>
              </a:ext>
            </a:extLst>
          </p:cNvPr>
          <p:cNvSpPr txBox="1"/>
          <p:nvPr/>
        </p:nvSpPr>
        <p:spPr>
          <a:xfrm>
            <a:off x="2058119" y="624776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EB700-9C14-4890-A3B5-DD3FA05644AA}"/>
              </a:ext>
            </a:extLst>
          </p:cNvPr>
          <p:cNvSpPr txBox="1"/>
          <p:nvPr/>
        </p:nvSpPr>
        <p:spPr>
          <a:xfrm>
            <a:off x="7088203" y="624776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100m</a:t>
            </a:r>
            <a:r>
              <a:rPr lang="en-US" dirty="0"/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5E24B-2E5E-42EF-824F-1F73139FC697}"/>
              </a:ext>
            </a:extLst>
          </p:cNvPr>
          <p:cNvSpPr txBox="1"/>
          <p:nvPr/>
        </p:nvSpPr>
        <p:spPr>
          <a:xfrm>
            <a:off x="3689478" y="625907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1m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4754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2" y="2"/>
            <a:ext cx="7050007" cy="64633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600" b="1" dirty="0"/>
              <a:t>Where do pathogens live in a host?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CAA0-127D-4D48-91FE-EE523AFBD0C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1" descr="figure_02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3" y="1022629"/>
            <a:ext cx="9951524" cy="551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05" y="-28280"/>
            <a:ext cx="7507997" cy="12003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600" b="1" dirty="0"/>
              <a:t>Mechanisms of Pathogenesis</a:t>
            </a:r>
          </a:p>
          <a:p>
            <a:pPr algn="ctr"/>
            <a:r>
              <a:rPr lang="en-US" sz="3600" b="1" dirty="0"/>
              <a:t>What actually causes damage to host?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CAA0-127D-4D48-91FE-EE523AFBD0C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730F-C728-47E9-A82A-7C0BD53A1331}"/>
              </a:ext>
            </a:extLst>
          </p:cNvPr>
          <p:cNvSpPr txBox="1"/>
          <p:nvPr/>
        </p:nvSpPr>
        <p:spPr>
          <a:xfrm>
            <a:off x="1441905" y="1172038"/>
            <a:ext cx="9308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 mechanisms: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Pathogen produces a toxin that kills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Pathogen replication causes cells to die (cytopathic effect) or causes cells to cease functioning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A3053-1AAC-464F-ADBC-40536508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52" y="2371725"/>
            <a:ext cx="809625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05" y="-28280"/>
            <a:ext cx="7507997" cy="12003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600" b="1" dirty="0"/>
              <a:t>Mechanisms of Pathogenesis</a:t>
            </a:r>
          </a:p>
          <a:p>
            <a:pPr algn="ctr"/>
            <a:r>
              <a:rPr lang="en-US" sz="3600" b="1" dirty="0"/>
              <a:t>What actually causes damage to host?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CAA0-127D-4D48-91FE-EE523AFBD0C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730F-C728-47E9-A82A-7C0BD53A1331}"/>
              </a:ext>
            </a:extLst>
          </p:cNvPr>
          <p:cNvSpPr txBox="1"/>
          <p:nvPr/>
        </p:nvSpPr>
        <p:spPr>
          <a:xfrm>
            <a:off x="1441905" y="1172038"/>
            <a:ext cx="85188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Indirect mechanisms:</a:t>
            </a:r>
          </a:p>
          <a:p>
            <a:r>
              <a:rPr lang="en-US" dirty="0"/>
              <a:t>Response of immune system causes damage</a:t>
            </a:r>
          </a:p>
          <a:p>
            <a:r>
              <a:rPr lang="en-US" dirty="0"/>
              <a:t>	over-exuberant inflammation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release of immune substances called cytokines</a:t>
            </a:r>
          </a:p>
          <a:p>
            <a:r>
              <a:rPr lang="en-US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511AA-B5B2-4BBE-96FE-C5F6506F0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06" y="2454816"/>
            <a:ext cx="8149468" cy="42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8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CEF1F5-1BAC-450F-978B-32669C82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0" y="5233988"/>
            <a:ext cx="3495675" cy="1304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8205" y="-28280"/>
            <a:ext cx="7507997" cy="12003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600" b="1" dirty="0"/>
              <a:t>Mechanisms of Pathogenesis</a:t>
            </a:r>
          </a:p>
          <a:p>
            <a:pPr algn="ctr"/>
            <a:r>
              <a:rPr lang="en-US" sz="3600" b="1" dirty="0"/>
              <a:t>What actually causes damage to host?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CAA0-127D-4D48-91FE-EE523AFBD0C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730F-C728-47E9-A82A-7C0BD53A1331}"/>
              </a:ext>
            </a:extLst>
          </p:cNvPr>
          <p:cNvSpPr txBox="1"/>
          <p:nvPr/>
        </p:nvSpPr>
        <p:spPr>
          <a:xfrm>
            <a:off x="1441905" y="1172038"/>
            <a:ext cx="85188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Indirect mechanisms:</a:t>
            </a:r>
          </a:p>
          <a:p>
            <a:r>
              <a:rPr lang="en-US" dirty="0"/>
              <a:t>Response of immune system causes damage</a:t>
            </a:r>
          </a:p>
          <a:p>
            <a:r>
              <a:rPr lang="en-US" dirty="0"/>
              <a:t>	over-exuberant inflammation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release of immune substances called cytokines</a:t>
            </a:r>
          </a:p>
          <a:p>
            <a:r>
              <a:rPr lang="en-US" dirty="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D2140-7CF0-48A0-8A94-B42CC7838C1D}"/>
              </a:ext>
            </a:extLst>
          </p:cNvPr>
          <p:cNvSpPr/>
          <p:nvPr/>
        </p:nvSpPr>
        <p:spPr>
          <a:xfrm>
            <a:off x="252685" y="27416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b="1" dirty="0">
                <a:latin typeface="open sans"/>
              </a:rPr>
              <a:t>Cytokine Storm: The Sudden Crash in Patients with COVID-19</a:t>
            </a:r>
          </a:p>
          <a:p>
            <a:pPr algn="ctr" fontAlgn="base"/>
            <a:r>
              <a:rPr lang="en-US" dirty="0">
                <a:solidFill>
                  <a:srgbClr val="000000"/>
                </a:solidFill>
                <a:latin typeface="inherit"/>
              </a:rPr>
              <a:t>Posted by </a:t>
            </a:r>
            <a:r>
              <a:rPr lang="en-US" dirty="0">
                <a:solidFill>
                  <a:srgbClr val="000000"/>
                </a:solidFill>
                <a:latin typeface="inherit"/>
                <a:hlinkClick r:id="rId4" tooltip="Posts by Physicians Week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Physicians Weekly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 | Apr 8,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FB291-2101-4B59-9AE8-D1E3904F9D34}"/>
              </a:ext>
            </a:extLst>
          </p:cNvPr>
          <p:cNvSpPr/>
          <p:nvPr/>
        </p:nvSpPr>
        <p:spPr>
          <a:xfrm>
            <a:off x="5486400" y="38318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33649"/>
                </a:solidFill>
                <a:latin typeface="Open Sans"/>
              </a:rPr>
              <a:t>‘Cytokine storm’ ― The immune system overreaction that can be fatal</a:t>
            </a:r>
          </a:p>
          <a:p>
            <a:r>
              <a:rPr lang="en-US" b="1" dirty="0">
                <a:solidFill>
                  <a:srgbClr val="666666"/>
                </a:solidFill>
                <a:latin typeface="Open Sans"/>
              </a:rPr>
              <a:t>Wednesday, 08 Apr 2020 11:15 AM MYT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17B55-671E-41DD-B3F2-3D2512E74F6C}"/>
              </a:ext>
            </a:extLst>
          </p:cNvPr>
          <p:cNvSpPr/>
          <p:nvPr/>
        </p:nvSpPr>
        <p:spPr>
          <a:xfrm>
            <a:off x="497840" y="5039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i="1" dirty="0">
                <a:solidFill>
                  <a:srgbClr val="121212"/>
                </a:solidFill>
                <a:latin typeface="nyt-cheltenham"/>
              </a:rPr>
              <a:t>The Coronavirus Patients Betrayed by </a:t>
            </a:r>
          </a:p>
          <a:p>
            <a:pPr fontAlgn="base"/>
            <a:r>
              <a:rPr lang="en-US" b="1" i="1" dirty="0">
                <a:solidFill>
                  <a:srgbClr val="121212"/>
                </a:solidFill>
                <a:latin typeface="nyt-cheltenham"/>
              </a:rPr>
              <a:t>Their Own Immune 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444EF-A5C2-4F27-B22D-CF82B4B9747C}"/>
              </a:ext>
            </a:extLst>
          </p:cNvPr>
          <p:cNvSpPr/>
          <p:nvPr/>
        </p:nvSpPr>
        <p:spPr>
          <a:xfrm>
            <a:off x="5057467" y="53104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>
                <a:solidFill>
                  <a:srgbClr val="333333"/>
                </a:solidFill>
                <a:latin typeface="Gotham SSm"/>
              </a:rPr>
              <a:t>Why Some COVID-19 Patients Crash: The Body's Immune System Might Be To Blame</a:t>
            </a:r>
          </a:p>
        </p:txBody>
      </p:sp>
      <p:pic>
        <p:nvPicPr>
          <p:cNvPr id="1026" name="Picture 2" descr="Shots - Health News">
            <a:extLst>
              <a:ext uri="{FF2B5EF4-FFF2-40B4-BE49-F238E27FC236}">
                <a16:creationId xmlns:a16="http://schemas.microsoft.com/office/drawing/2014/main" id="{EF3F1DB2-E5F1-49C3-AD33-BF029ED0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79" y="5638658"/>
            <a:ext cx="7143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B1ADA1-A690-4A06-AAB1-794B1F7C88A6}"/>
              </a:ext>
            </a:extLst>
          </p:cNvPr>
          <p:cNvSpPr/>
          <p:nvPr/>
        </p:nvSpPr>
        <p:spPr>
          <a:xfrm>
            <a:off x="8462654" y="56515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Shots</a:t>
            </a:r>
          </a:p>
          <a:p>
            <a:r>
              <a:rPr lang="en-US" dirty="0"/>
              <a:t>HEALTH NEWS FROM NPR</a:t>
            </a:r>
          </a:p>
        </p:txBody>
      </p:sp>
    </p:spTree>
    <p:extLst>
      <p:ext uri="{BB962C8B-B14F-4D97-AF65-F5344CB8AC3E}">
        <p14:creationId xmlns:p14="http://schemas.microsoft.com/office/powerpoint/2010/main" val="282296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E29603-7162-4A35-82AC-2086EA84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60" y="2678801"/>
            <a:ext cx="3070888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8205" y="-28280"/>
            <a:ext cx="7507997" cy="12003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600" b="1" dirty="0"/>
              <a:t>Mechanisms of Pathogenesis</a:t>
            </a:r>
          </a:p>
          <a:p>
            <a:pPr algn="ctr"/>
            <a:r>
              <a:rPr lang="en-US" sz="3600" b="1" dirty="0"/>
              <a:t>What actually causes damage to host?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CAA0-127D-4D48-91FE-EE523AFBD0C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730F-C728-47E9-A82A-7C0BD53A1331}"/>
              </a:ext>
            </a:extLst>
          </p:cNvPr>
          <p:cNvSpPr txBox="1"/>
          <p:nvPr/>
        </p:nvSpPr>
        <p:spPr>
          <a:xfrm>
            <a:off x="1441905" y="1172038"/>
            <a:ext cx="85188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Indirect mechanisms:</a:t>
            </a:r>
          </a:p>
          <a:p>
            <a:r>
              <a:rPr lang="en-US" dirty="0"/>
              <a:t>Response of immune system causes damage</a:t>
            </a:r>
          </a:p>
          <a:p>
            <a:r>
              <a:rPr lang="en-US" dirty="0"/>
              <a:t>	over-exuberant inflammation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release of immune substances called cytokines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20B39-A892-4C31-BDB0-C65C35EE5155}"/>
              </a:ext>
            </a:extLst>
          </p:cNvPr>
          <p:cNvSpPr txBox="1"/>
          <p:nvPr/>
        </p:nvSpPr>
        <p:spPr>
          <a:xfrm>
            <a:off x="4084320" y="2386413"/>
            <a:ext cx="3659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are cytokines?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C7E07-3440-4B93-B26E-A3AA2B9A859C}"/>
              </a:ext>
            </a:extLst>
          </p:cNvPr>
          <p:cNvSpPr txBox="1"/>
          <p:nvPr/>
        </p:nvSpPr>
        <p:spPr>
          <a:xfrm>
            <a:off x="6096000" y="3429000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proteins that are secreted by cells that detect an insult such as a pathogen</a:t>
            </a:r>
          </a:p>
          <a:p>
            <a:endParaRPr lang="en-US" dirty="0"/>
          </a:p>
          <a:p>
            <a:r>
              <a:rPr lang="en-US" dirty="0"/>
              <a:t>Cytokines signal other cells to react</a:t>
            </a:r>
          </a:p>
          <a:p>
            <a:endParaRPr lang="en-US" dirty="0"/>
          </a:p>
          <a:p>
            <a:r>
              <a:rPr lang="en-US" dirty="0"/>
              <a:t>Cytokines control the immune system and cause inflammation</a:t>
            </a:r>
          </a:p>
        </p:txBody>
      </p:sp>
    </p:spTree>
    <p:extLst>
      <p:ext uri="{BB962C8B-B14F-4D97-AF65-F5344CB8AC3E}">
        <p14:creationId xmlns:p14="http://schemas.microsoft.com/office/powerpoint/2010/main" val="167137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05" y="-28280"/>
            <a:ext cx="7507997" cy="12003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en-US" sz="3600" b="1" dirty="0"/>
              <a:t>Mechanisms of Pathogenesis</a:t>
            </a:r>
          </a:p>
          <a:p>
            <a:pPr algn="ctr"/>
            <a:r>
              <a:rPr lang="en-US" sz="3600" b="1" dirty="0"/>
              <a:t>What actually causes damage to host?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CAA0-127D-4D48-91FE-EE523AFBD0C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730F-C728-47E9-A82A-7C0BD53A1331}"/>
              </a:ext>
            </a:extLst>
          </p:cNvPr>
          <p:cNvSpPr txBox="1"/>
          <p:nvPr/>
        </p:nvSpPr>
        <p:spPr>
          <a:xfrm>
            <a:off x="1441905" y="1172038"/>
            <a:ext cx="85188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Indirect mechanisms:</a:t>
            </a:r>
          </a:p>
          <a:p>
            <a:r>
              <a:rPr lang="en-US" dirty="0"/>
              <a:t>Response of immune system causes damage</a:t>
            </a:r>
          </a:p>
          <a:p>
            <a:r>
              <a:rPr lang="en-US" dirty="0"/>
              <a:t>	over-exuberant inflammation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release of immune substances called cytokines</a:t>
            </a:r>
          </a:p>
          <a:p>
            <a:r>
              <a:rPr lang="en-US" dirty="0"/>
              <a:t>	</a:t>
            </a:r>
          </a:p>
        </p:txBody>
      </p:sp>
      <p:pic>
        <p:nvPicPr>
          <p:cNvPr id="6146" name="Picture 2" descr="Fever is caused by cytokines released from macrophages and other immune cells The cytokines may act on vagal nerve endings or enter the brain to cause a resetting of the temperature control centre in the hypothalamus. The hypothalamus causes shivering and constriction of skin blood vessels and also initiates a sensation of chilliness that is perceived at the level of the cerebral cortex. IL=interleukin; TNF=tumour necrosis factor.  ">
            <a:extLst>
              <a:ext uri="{FF2B5EF4-FFF2-40B4-BE49-F238E27FC236}">
                <a16:creationId xmlns:a16="http://schemas.microsoft.com/office/drawing/2014/main" id="{D655B853-75C0-4616-A493-76F1FE5D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0" y="2213470"/>
            <a:ext cx="5264696" cy="47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88149-45FC-441D-A30D-B349D3706DB6}"/>
              </a:ext>
            </a:extLst>
          </p:cNvPr>
          <p:cNvSpPr txBox="1"/>
          <p:nvPr/>
        </p:nvSpPr>
        <p:spPr>
          <a:xfrm>
            <a:off x="7205256" y="3434080"/>
            <a:ext cx="46556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Cytokines can cause fever</a:t>
            </a:r>
          </a:p>
          <a:p>
            <a:endParaRPr lang="en-US" sz="2800" dirty="0"/>
          </a:p>
          <a:p>
            <a:r>
              <a:rPr lang="en-US" sz="2800" dirty="0"/>
              <a:t>Called “endogenous pyrogens”</a:t>
            </a:r>
          </a:p>
          <a:p>
            <a:endParaRPr lang="en-US" sz="2800" dirty="0"/>
          </a:p>
          <a:p>
            <a:r>
              <a:rPr lang="en-US" sz="2800" dirty="0"/>
              <a:t>Examples:  IL1, IL6, TNF, IL10</a:t>
            </a:r>
          </a:p>
        </p:txBody>
      </p:sp>
    </p:spTree>
    <p:extLst>
      <p:ext uri="{BB962C8B-B14F-4D97-AF65-F5344CB8AC3E}">
        <p14:creationId xmlns:p14="http://schemas.microsoft.com/office/powerpoint/2010/main" val="2071453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4B67A-DC50-4B44-B482-0184DE0A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8EC6-12DC-4214-90A0-5CAF71CB59B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92F63-23F0-4B0F-AA13-69F1B4B4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16" y="576471"/>
            <a:ext cx="8358829" cy="62815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955182-90AE-4EC8-84B8-ADFEFC8FBC6B}"/>
              </a:ext>
            </a:extLst>
          </p:cNvPr>
          <p:cNvSpPr/>
          <p:nvPr/>
        </p:nvSpPr>
        <p:spPr>
          <a:xfrm>
            <a:off x="94236" y="0"/>
            <a:ext cx="5800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immune pathogenesis and diagnosis of COVID-19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BF4A1-267D-41D3-93D9-2CB9D99267C6}"/>
              </a:ext>
            </a:extLst>
          </p:cNvPr>
          <p:cNvSpPr/>
          <p:nvPr/>
        </p:nvSpPr>
        <p:spPr>
          <a:xfrm>
            <a:off x="8392997" y="131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Journal of Pharmaceutical Analysis</a:t>
            </a:r>
          </a:p>
          <a:p>
            <a:r>
              <a:rPr lang="en-US" dirty="0"/>
              <a:t>5 March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9C0F1-892A-41CF-93E6-27F6191B3513}"/>
              </a:ext>
            </a:extLst>
          </p:cNvPr>
          <p:cNvSpPr/>
          <p:nvPr/>
        </p:nvSpPr>
        <p:spPr>
          <a:xfrm rot="16200000">
            <a:off x="8918959" y="266277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https://www.sciencedirect.com/science/article/pii/S2095177920302045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C91434-FC74-4E24-8DD8-868351B72952}"/>
              </a:ext>
            </a:extLst>
          </p:cNvPr>
          <p:cNvSpPr/>
          <p:nvPr/>
        </p:nvSpPr>
        <p:spPr>
          <a:xfrm>
            <a:off x="9124414" y="2894658"/>
            <a:ext cx="2457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1992176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91190-EB09-45B1-B373-C0C13D62F264}"/>
              </a:ext>
            </a:extLst>
          </p:cNvPr>
          <p:cNvSpPr txBox="1"/>
          <p:nvPr/>
        </p:nvSpPr>
        <p:spPr>
          <a:xfrm>
            <a:off x="2700801" y="-70714"/>
            <a:ext cx="683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Fast Five Quiz:  answer in 5 seconds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F585A-BEE0-435E-974F-A5115E0DC370}"/>
              </a:ext>
            </a:extLst>
          </p:cNvPr>
          <p:cNvSpPr txBox="1"/>
          <p:nvPr/>
        </p:nvSpPr>
        <p:spPr>
          <a:xfrm>
            <a:off x="3217363" y="748117"/>
            <a:ext cx="48236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Which would be a more successful pathogen?</a:t>
            </a:r>
          </a:p>
          <a:p>
            <a:r>
              <a:rPr lang="en-US" dirty="0"/>
              <a:t>a.  A pathogen that kills the host quickly</a:t>
            </a:r>
          </a:p>
          <a:p>
            <a:r>
              <a:rPr lang="en-US" dirty="0"/>
              <a:t>b.  A pathogen that allows the host to survive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AE25B-6BD2-4D91-B99D-C9555F780B4B}"/>
              </a:ext>
            </a:extLst>
          </p:cNvPr>
          <p:cNvSpPr txBox="1"/>
          <p:nvPr/>
        </p:nvSpPr>
        <p:spPr>
          <a:xfrm>
            <a:off x="474427" y="1866067"/>
            <a:ext cx="5953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/>
              <a:t>Which infection would remain circulating in a population?</a:t>
            </a:r>
          </a:p>
          <a:p>
            <a:r>
              <a:rPr lang="en-US" dirty="0"/>
              <a:t>a.  Ebola </a:t>
            </a:r>
          </a:p>
          <a:p>
            <a:r>
              <a:rPr lang="en-US" dirty="0"/>
              <a:t>b.  Measles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97161-AF4D-443B-AB9F-D76DFA6EE19F}"/>
              </a:ext>
            </a:extLst>
          </p:cNvPr>
          <p:cNvSpPr txBox="1"/>
          <p:nvPr/>
        </p:nvSpPr>
        <p:spPr>
          <a:xfrm>
            <a:off x="3217363" y="2410111"/>
            <a:ext cx="9028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/>
              <a:t>Cloth masks would not be effect in blocking which of the following from entering the body.</a:t>
            </a:r>
          </a:p>
          <a:p>
            <a:pPr marL="342900" indent="-342900">
              <a:buAutoNum type="arabicPeriod" startAt="3"/>
            </a:pPr>
            <a:r>
              <a:rPr lang="en-US" dirty="0"/>
              <a:t>Bacteria </a:t>
            </a:r>
          </a:p>
          <a:p>
            <a:pPr marL="342900" indent="-342900">
              <a:buAutoNum type="arabicPeriod" startAt="3"/>
            </a:pPr>
            <a:r>
              <a:rPr lang="en-US" dirty="0"/>
              <a:t>Viruses</a:t>
            </a:r>
          </a:p>
          <a:p>
            <a:pPr marL="342900" indent="-342900">
              <a:buAutoNum type="arabicPeriod" startAt="3"/>
            </a:pPr>
            <a:r>
              <a:rPr lang="en-US" dirty="0"/>
              <a:t>Parasites </a:t>
            </a:r>
          </a:p>
          <a:p>
            <a:pPr marL="342900" indent="-342900">
              <a:buAutoNum type="arabicPeriod" startAt="3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7B38E-5DEB-4145-B119-2F4E652E8ADA}"/>
              </a:ext>
            </a:extLst>
          </p:cNvPr>
          <p:cNvSpPr txBox="1"/>
          <p:nvPr/>
        </p:nvSpPr>
        <p:spPr>
          <a:xfrm>
            <a:off x="168772" y="3654394"/>
            <a:ext cx="6097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Which of the following is true about the 1918 Flu pandemic?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It was caused by a common coronavirus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Mortality rate was highest in older individuals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Was caused by a virus that is no longer circulating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Transmission of the virus was aided by worldwide conflict</a:t>
            </a:r>
          </a:p>
          <a:p>
            <a:pPr marL="342900" indent="-342900">
              <a:buAutoNum type="arabicPeriod" startAt="4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C6751-8FAD-4992-A82B-400B1C44B1DA}"/>
              </a:ext>
            </a:extLst>
          </p:cNvPr>
          <p:cNvSpPr txBox="1"/>
          <p:nvPr/>
        </p:nvSpPr>
        <p:spPr>
          <a:xfrm>
            <a:off x="5555717" y="5063689"/>
            <a:ext cx="65448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Which one of the following is likely responsible for the fever observed with COVID-19?</a:t>
            </a:r>
          </a:p>
          <a:p>
            <a:pPr marL="342900" indent="-342900">
              <a:buAutoNum type="alphaLcPeriod"/>
            </a:pPr>
            <a:r>
              <a:rPr lang="en-US" dirty="0"/>
              <a:t>Cytokines</a:t>
            </a:r>
          </a:p>
          <a:p>
            <a:pPr marL="342900" indent="-342900">
              <a:buAutoNum type="alphaLcPeriod"/>
            </a:pPr>
            <a:r>
              <a:rPr lang="en-US" dirty="0"/>
              <a:t>Direct death of lung cells</a:t>
            </a:r>
          </a:p>
          <a:p>
            <a:pPr marL="342900" indent="-342900">
              <a:buAutoNum type="alphaLcPeriod"/>
            </a:pPr>
            <a:r>
              <a:rPr lang="en-US" dirty="0"/>
              <a:t>Excess contraction of chest muscles in attempts to breath</a:t>
            </a:r>
          </a:p>
          <a:p>
            <a:pPr marL="342900" indent="-342900">
              <a:buAutoNum type="alphaLcPeriod"/>
            </a:pPr>
            <a:r>
              <a:rPr lang="en-US" dirty="0"/>
              <a:t>Weakened immune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C7D3A-BD5F-4471-954E-74D098C4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76EA-DEC0-4365-86C1-DAB7506334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figure_11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5904"/>
            <a:ext cx="8534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7E37C-98F5-488A-BDB9-475450DAFE55}"/>
              </a:ext>
            </a:extLst>
          </p:cNvPr>
          <p:cNvSpPr txBox="1"/>
          <p:nvPr/>
        </p:nvSpPr>
        <p:spPr>
          <a:xfrm>
            <a:off x="3714553" y="688157"/>
            <a:ext cx="4915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2009 H1N1 </a:t>
            </a:r>
            <a:r>
              <a:rPr lang="en-US" sz="4000" b="1" u="sng" dirty="0"/>
              <a:t>Pandemic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B96D5-EE34-45AB-9209-C391C9A0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8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B4852-A38C-4CE9-B263-692A5A42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69" y="0"/>
            <a:ext cx="7336862" cy="67986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1AC1E-F402-48E3-A3BD-8AF34676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C44E07-036C-4963-AF2C-745643C1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5" y="1571905"/>
            <a:ext cx="5741043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2D107-8685-4EDD-B090-7A28486F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61" y="254523"/>
            <a:ext cx="2121153" cy="2634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E2318-C76E-44DB-BE85-CA3C9C286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95" y="3166447"/>
            <a:ext cx="5249140" cy="3658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EA2EE-DCF9-4AEA-B5A0-5AAF9675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85" y="616645"/>
            <a:ext cx="7301000" cy="423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17380-851E-4E89-9264-E770F9F7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8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135F-4C97-4E60-9846-9B3737E8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0" y="598438"/>
            <a:ext cx="6093971" cy="5996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34B56-B70D-4EA9-9405-4DC4503A5D63}"/>
              </a:ext>
            </a:extLst>
          </p:cNvPr>
          <p:cNvSpPr txBox="1"/>
          <p:nvPr/>
        </p:nvSpPr>
        <p:spPr>
          <a:xfrm>
            <a:off x="7173798" y="1706252"/>
            <a:ext cx="436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“What’s in a name?”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FAF1E-37D4-4CF3-A36D-12156A25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795B0-E612-4CF0-8226-39CA282F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02" y="106105"/>
            <a:ext cx="3055716" cy="1098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A5AEE-F641-4E66-A823-53C8A993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50" y="1124788"/>
            <a:ext cx="5921704" cy="1394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5AC76-58A7-453D-AFC9-99C2DD16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160" y="2519680"/>
            <a:ext cx="9787394" cy="33968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D6FC4-260D-4BE0-88BD-5F98C724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5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795B0-E612-4CF0-8226-39CA282F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02" y="106105"/>
            <a:ext cx="3055716" cy="1098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DAF23-B010-4020-BF87-665337AE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85" y="1314170"/>
            <a:ext cx="8132630" cy="5437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A1C49-80F2-4DE4-B2DA-272007D3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6861F-87E6-49CC-9ED3-47F64A607F6A}"/>
              </a:ext>
            </a:extLst>
          </p:cNvPr>
          <p:cNvSpPr txBox="1"/>
          <p:nvPr/>
        </p:nvSpPr>
        <p:spPr>
          <a:xfrm>
            <a:off x="1536098" y="150829"/>
            <a:ext cx="911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Why was the H1N1 pandemic of 2009 so alarming?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C3651-D5B7-4D49-89F7-0E8AE98D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268" y="960905"/>
            <a:ext cx="5555848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F5146A-33F2-47A2-A091-307C8EF5F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89" y="2190160"/>
            <a:ext cx="6654188" cy="215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B6C6E-3D9F-42BB-9040-813FA41DD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99" y="2831577"/>
            <a:ext cx="4978876" cy="3242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E593F-3AF6-4565-BA35-79EAFA4622F8}"/>
              </a:ext>
            </a:extLst>
          </p:cNvPr>
          <p:cNvSpPr txBox="1"/>
          <p:nvPr/>
        </p:nvSpPr>
        <p:spPr>
          <a:xfrm>
            <a:off x="5750192" y="3259797"/>
            <a:ext cx="6125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1/3 of world’s population, or 500 million people, infected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 fatality rate were 2.5%, compared to &lt;0.1% in other flu pandemics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deaths ~50 to 100 million people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8ED2B-22DF-4F67-A347-5B574C9E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5275-C034-4351-BC77-D8AB2B3CC32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51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1729</Words>
  <Application>Microsoft Office PowerPoint</Application>
  <PresentationFormat>Widescreen</PresentationFormat>
  <Paragraphs>192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Calibri Light</vt:lpstr>
      <vt:lpstr>Gotham SSm</vt:lpstr>
      <vt:lpstr>inherit</vt:lpstr>
      <vt:lpstr>Merriweather</vt:lpstr>
      <vt:lpstr>nyt-cheltenham</vt:lpstr>
      <vt:lpstr>open sans</vt:lpstr>
      <vt:lpstr>open sans</vt:lpstr>
      <vt:lpstr>Symbol</vt:lpstr>
      <vt:lpstr>Times</vt:lpstr>
      <vt:lpstr>Wingdings</vt:lpstr>
      <vt:lpstr>Office Theme</vt:lpstr>
      <vt:lpstr>Blank Presentation</vt:lpstr>
      <vt:lpstr>1_Office Theme</vt:lpstr>
      <vt:lpstr>2_Infectious Diseases, Epidemics and Pandemics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an infectious disease?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1_Infectious Diseases, Epidemics and Pandemics</dc:title>
  <dc:creator>Barbara Christie-Pope</dc:creator>
  <cp:lastModifiedBy>Barbara Christie-Pope</cp:lastModifiedBy>
  <cp:revision>65</cp:revision>
  <dcterms:created xsi:type="dcterms:W3CDTF">2020-04-07T17:43:53Z</dcterms:created>
  <dcterms:modified xsi:type="dcterms:W3CDTF">2020-04-19T20:40:49Z</dcterms:modified>
</cp:coreProperties>
</file>