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32"/>
  </p:notesMasterIdLst>
  <p:sldIdLst>
    <p:sldId id="256" r:id="rId4"/>
    <p:sldId id="431" r:id="rId5"/>
    <p:sldId id="427" r:id="rId6"/>
    <p:sldId id="436" r:id="rId7"/>
    <p:sldId id="441" r:id="rId8"/>
    <p:sldId id="434" r:id="rId9"/>
    <p:sldId id="460" r:id="rId10"/>
    <p:sldId id="461" r:id="rId11"/>
    <p:sldId id="449" r:id="rId12"/>
    <p:sldId id="450" r:id="rId13"/>
    <p:sldId id="451" r:id="rId14"/>
    <p:sldId id="433" r:id="rId15"/>
    <p:sldId id="440" r:id="rId16"/>
    <p:sldId id="442" r:id="rId17"/>
    <p:sldId id="344" r:id="rId18"/>
    <p:sldId id="452" r:id="rId19"/>
    <p:sldId id="455" r:id="rId20"/>
    <p:sldId id="453" r:id="rId21"/>
    <p:sldId id="454" r:id="rId22"/>
    <p:sldId id="456" r:id="rId23"/>
    <p:sldId id="414" r:id="rId24"/>
    <p:sldId id="261" r:id="rId25"/>
    <p:sldId id="448" r:id="rId26"/>
    <p:sldId id="457" r:id="rId27"/>
    <p:sldId id="458" r:id="rId28"/>
    <p:sldId id="459" r:id="rId29"/>
    <p:sldId id="446" r:id="rId30"/>
    <p:sldId id="262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883" autoAdjust="0"/>
  </p:normalViewPr>
  <p:slideViewPr>
    <p:cSldViewPr snapToGrid="0">
      <p:cViewPr varScale="1">
        <p:scale>
          <a:sx n="63" d="100"/>
          <a:sy n="63" d="100"/>
        </p:scale>
        <p:origin x="80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9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F0030D-3A07-4522-BA30-E1B6890A577C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0B0C16-E2FE-4CDD-A94E-3880CCD772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28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nnals.org/aim/fullarticle/2764367/effectiveness-surgical-cotton-masks-blocking-sars-cov-2-controlled-comparison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nnals.org/aim/fullarticle/2764367/effectiveness-surgical-cotton-masks-blocking-sars-cov-2-controlled-comparison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D17BE43-0989-4E92-8652-0F67809FA30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4846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BIO 327 8- Innate Immunity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C057F7-936C-41C5-8855-5139BE3C35CE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152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https://annals.org/aim/fullarticle/2764367/effectiveness-surgical-cotton-masks-blocking-sars-cov-2-controlled-comparison</a:t>
            </a:r>
            <a:endParaRPr lang="en-US" dirty="0"/>
          </a:p>
          <a:p>
            <a:r>
              <a:rPr lang="en-US" dirty="0"/>
              <a:t>We compared disposable surgical masks (180 mm × 90 mm, 3 layers [inner surface mixed with polypropylene and polyethylene, polypropylene filter, and polypropylene outer surface], pleated, bulk packaged in cardboard; KM Dental Mask, KM Healthcare Corp) with reusable 100% cotton masks (160 mm × 135 mm, 2 layers, individually packaged in plastic; </a:t>
            </a:r>
            <a:r>
              <a:rPr lang="en-US" dirty="0" err="1"/>
              <a:t>Seoulsa</a:t>
            </a:r>
            <a:r>
              <a:rPr lang="en-US" dirty="0"/>
              <a:t>).</a:t>
            </a:r>
          </a:p>
          <a:p>
            <a:r>
              <a:rPr lang="en-US" dirty="0"/>
              <a:t>A petri dish (90 mm × 15 mm) containing 1 mL of viral transport media (sterile phosphate-buffered saline with bovine serum albumin, 0.1%; penicillin, 10 000 U/mL; streptomycin, 10 mg; and amphotericin B, 25 µg) was placed approximately 20 cm from the patients' mouths. Patients were instructed to cough 5 times each onto a petri dish while wearing the following sequence of masks: no mask, surgical mask, cotton mask, and again with no mask. A separate petri dish was used for each of the 5 coughing episodes. Mask surfaces were swabbed with aseptic Dacron swabs in the following sequence: outer surface of surgical mask, inner surface of surgical mask, outer surface of cotton mask, and inner surface of cotton mask.</a:t>
            </a:r>
          </a:p>
          <a:p>
            <a:r>
              <a:rPr lang="en-US" dirty="0"/>
              <a:t>The median viral loads of nasopharyngeal and saliva samples from the 4 participants were 5.66 log copies/mL and 4.00 log copies/mL, respectively. The median viral loads after coughs without a mask, with a surgical mask, and with a cotton mask were 2.56 log copies/mL, 2.42 log copies/mL, and 1.85 log copies/mL, respectively. All swabs from the outer mask surfaces of the masks were positive for SARS–CoV-2, whereas most swabs from the inner mask surfaces were negative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0B0C16-E2FE-4CDD-A94E-3880CCD7722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96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https://annals.org/aim/fullarticle/2764367/effectiveness-surgical-cotton-masks-blocking-sars-cov-2-controlled-comparison</a:t>
            </a:r>
            <a:endParaRPr lang="en-US" dirty="0"/>
          </a:p>
          <a:p>
            <a:r>
              <a:rPr lang="en-US" dirty="0"/>
              <a:t>We compared disposable surgical masks (180 mm × 90 mm, 3 layers [inner surface mixed with polypropylene and polyethylene, polypropylene filter, and polypropylene outer surface], pleated, bulk packaged in cardboard; KM Dental Mask, KM Healthcare Corp) with reusable 100% cotton masks (160 mm × 135 mm, 2 layers, individually packaged in plastic; </a:t>
            </a:r>
            <a:r>
              <a:rPr lang="en-US" dirty="0" err="1"/>
              <a:t>Seoulsa</a:t>
            </a:r>
            <a:r>
              <a:rPr lang="en-US" dirty="0"/>
              <a:t>).</a:t>
            </a:r>
          </a:p>
          <a:p>
            <a:r>
              <a:rPr lang="en-US" dirty="0"/>
              <a:t>A petri dish (90 mm × 15 mm) containing 1 mL of viral transport media (sterile phosphate-buffered saline with bovine serum albumin, 0.1%; penicillin, 10 000 U/mL; streptomycin, 10 mg; and amphotericin B, 25 µg) was placed approximately 20 cm from the patients' mouths. Patients were instructed to cough 5 times each onto a petri dish while wearing the following sequence of masks: no mask, surgical mask, cotton mask, and again with no mask. A separate petri dish was used for each of the 5 coughing episodes. Mask surfaces were swabbed with aseptic Dacron swabs in the following sequence: outer surface of surgical mask, inner surface of surgical mask, outer surface of cotton mask, and inner surface of cotton mask.</a:t>
            </a:r>
          </a:p>
          <a:p>
            <a:r>
              <a:rPr lang="en-US" dirty="0"/>
              <a:t>The median viral loads of nasopharyngeal and saliva samples from the 4 participants were 5.66 log copies/mL and 4.00 log copies/mL, respectively. The median viral loads after coughs without a mask, with a surgical mask, and with a cotton mask were 2.56 log copies/mL, 2.42 log copies/mL, and 1.85 log copies/mL, respectively. All swabs from the outer mask surfaces of the masks were positive for SARS–CoV-2, whereas most swabs from the inner mask surfaces were negative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0B0C16-E2FE-4CDD-A94E-3880CCD7722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081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D17BE43-0989-4E92-8652-0F67809FA30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643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270829-F436-4B61-9744-B24457FDBA3F}" type="slidenum">
              <a:rPr lang="en-US"/>
              <a:pPr/>
              <a:t>21</a:t>
            </a:fld>
            <a:endParaRPr lang="en-US"/>
          </a:p>
        </p:txBody>
      </p:sp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6757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BIO 327 8- Innate Immunity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C057F7-936C-41C5-8855-5139BE3C35CE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5541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BIO 327 8- Innate Immunity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C057F7-936C-41C5-8855-5139BE3C35CE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8321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BIO 327 8- Innate Immunity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C057F7-936C-41C5-8855-5139BE3C35CE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226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BIO 327 8- Innate Immunity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C057F7-936C-41C5-8855-5139BE3C35CE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520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4138D-6B8A-4EE6-AC74-AAB7C0DA51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AF5246-B1E4-4C1A-8BCE-B9AE17045B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94B5F-FED1-457E-9311-F0B757F15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FA982-048B-4762-B2FC-F09ACD64FD12}" type="datetime1">
              <a:rPr lang="en-US" smtClean="0"/>
              <a:t>4/19/2020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A52A3-A22C-4F37-A552-BED055DEB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414163-27F6-4ABC-8732-9D264C45E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15F5-11EA-46CB-94ED-6F73EE8DD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246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DE0A0-2AA9-41C9-9EE7-1AD13B6F2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24A44E-8D00-45F4-9DB3-1CD44C7284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54DD60-32CE-48C9-8789-BEEC82A8A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72BAF-576D-43C4-B7A3-8C73A798BFDA}" type="datetime1">
              <a:rPr lang="en-US" smtClean="0"/>
              <a:t>4/19/2020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6807CA-1893-499F-B438-159A1BED6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E08AB5-3326-4085-8589-1E77CC5FA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15F5-11EA-46CB-94ED-6F73EE8DD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012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4C5B2E-9395-41B1-9DDC-8F0F3B1150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364A21-F873-4933-BA5D-96BA5E9C08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BCDEEF-14DD-4193-9796-27AFD888F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B434E-5C70-4A49-B0AE-416365413C2F}" type="datetime1">
              <a:rPr lang="en-US" smtClean="0"/>
              <a:t>4/19/2020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42332-5832-489D-8225-DF9EAC0E7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655894-4878-4DC4-BD88-5C5872AFD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15F5-11EA-46CB-94ED-6F73EE8DD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5104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622900-8AFB-42D0-8A3B-D102C7393193}" type="datetime1">
              <a:rPr lang="en-US" smtClean="0">
                <a:solidFill>
                  <a:srgbClr val="000000"/>
                </a:solidFill>
              </a:rPr>
              <a:t>4/19/2020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FDC568-8CA7-42A1-AC85-20F1E344D33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803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FCD6D-9D39-4162-9122-6FCBC496F1D7}" type="datetime1">
              <a:rPr lang="en-US" smtClean="0">
                <a:solidFill>
                  <a:srgbClr val="000000"/>
                </a:solidFill>
              </a:rPr>
              <a:t>4/19/2020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275FF0-4996-4505-B7A4-48C19435C63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2632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8E6E1-AC57-4D0B-8021-AF9B1BF05E80}" type="datetime1">
              <a:rPr lang="en-US" smtClean="0">
                <a:solidFill>
                  <a:srgbClr val="000000"/>
                </a:solidFill>
              </a:rPr>
              <a:t>4/19/2020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C9AD22-29F4-40B2-A201-14F4B2DD917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8691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F7CC5-46C1-4606-93B2-02F42B3B907F}" type="datetime1">
              <a:rPr lang="en-US" smtClean="0">
                <a:solidFill>
                  <a:srgbClr val="000000"/>
                </a:solidFill>
              </a:rPr>
              <a:t>4/19/2020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3F8D4E-5314-4495-A943-52A7A40BA17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9231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67535F-8091-4385-BB43-5BD1C0984609}" type="datetime1">
              <a:rPr lang="en-US" smtClean="0">
                <a:solidFill>
                  <a:srgbClr val="000000"/>
                </a:solidFill>
              </a:rPr>
              <a:t>4/19/2020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55BE6-B8ED-45A6-9AB1-3D7AD68A68E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6220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2D1B9C-5EE6-4D70-83F0-E3EA6071E54E}" type="datetime1">
              <a:rPr lang="en-US" smtClean="0">
                <a:solidFill>
                  <a:srgbClr val="000000"/>
                </a:solidFill>
              </a:rPr>
              <a:t>4/19/2020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15B61-F2EE-4736-B616-52EE66E0A33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8984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D8FC9-E0ED-4846-8898-217EC1494FDA}" type="datetime1">
              <a:rPr lang="en-US" smtClean="0">
                <a:solidFill>
                  <a:srgbClr val="000000"/>
                </a:solidFill>
              </a:rPr>
              <a:t>4/19/2020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D5275-C034-4351-BC77-D8AB2B3CC32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27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55F218-1986-41FC-A9D1-856D53BA3F5D}" type="datetime1">
              <a:rPr lang="en-US" smtClean="0">
                <a:solidFill>
                  <a:srgbClr val="000000"/>
                </a:solidFill>
              </a:rPr>
              <a:t>4/19/2020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FD053F-36ED-4ADA-9014-DCBAA86861E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528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581F6-6D76-4D88-86BC-524CB6775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3F78EA-FA04-404A-AAD2-33CBCEFEFC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7F5C88-0287-47D0-B385-D86F7F655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FDFA-65B8-4AB4-B750-F418C15DD49F}" type="datetime1">
              <a:rPr lang="en-US" smtClean="0"/>
              <a:t>4/19/2020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5C035A-C299-4C5C-A5A5-07B44D784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5C9A1B-8009-4FAF-912C-E13152733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15F5-11EA-46CB-94ED-6F73EE8DD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3981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8EE2E6-1BB0-4422-AF22-CE36ED0BCFD9}" type="datetime1">
              <a:rPr lang="en-US" smtClean="0">
                <a:solidFill>
                  <a:srgbClr val="000000"/>
                </a:solidFill>
              </a:rPr>
              <a:t>4/19/2020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80534A-8B22-4399-85BA-E4D6053B146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3116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E3B75-B35E-4884-A020-B5BD4D512164}" type="datetime1">
              <a:rPr lang="en-US" smtClean="0">
                <a:solidFill>
                  <a:srgbClr val="000000"/>
                </a:solidFill>
              </a:rPr>
              <a:t>4/19/2020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52A3A0-84B5-4EC1-9BDE-6DD6D96CE37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9332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EAF772-93E6-47C6-874D-9628B18B537E}" type="datetime1">
              <a:rPr lang="en-US" smtClean="0">
                <a:solidFill>
                  <a:srgbClr val="000000"/>
                </a:solidFill>
              </a:rPr>
              <a:t>4/19/2020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D45B60-B130-498F-BA36-F376D097DBB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9968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E24C4-4582-40AC-A68E-2B7D7DBDF3E8}" type="datetime1">
              <a:rPr lang="en-US" smtClean="0"/>
              <a:t>4/19/2020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A90F2-455F-40D7-8B1B-A1BCBA507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4317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5E649-1F04-4B20-A17A-755926AEE66E}" type="datetime1">
              <a:rPr lang="en-US" smtClean="0"/>
              <a:t>4/19/2020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80AD-569E-427D-9190-016EB443A0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8664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53EF1-B493-4EDF-9CAB-40F4D3278DF4}" type="datetime1">
              <a:rPr lang="en-US" smtClean="0"/>
              <a:t>4/19/2020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31569-9CFD-4DD6-9169-F8FF21CC09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1415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5BF81-08A0-49EC-A7B2-230ECD28F838}" type="datetime1">
              <a:rPr lang="en-US" smtClean="0"/>
              <a:t>4/19/2020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BE01B-76FE-445D-8F80-D5B240810B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9379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0D7E2-14D8-4FCF-8E25-462C9448A0B4}" type="datetime1">
              <a:rPr lang="en-US" smtClean="0"/>
              <a:t>4/19/2020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3EC4C-C1D2-4571-A1F0-E4B48C1813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453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4E5D-FE6C-48D1-8067-CB125F740540}" type="datetime1">
              <a:rPr lang="en-US" smtClean="0"/>
              <a:t>4/19/2020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622C-D237-4D80-BC61-C7288786D1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0471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9F1E1-DA07-4E5A-8411-4597670095CA}" type="datetime1">
              <a:rPr lang="en-US" smtClean="0"/>
              <a:t>4/19/2020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A8EC6-12DC-4214-90A0-5CAF71CB59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559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FF160-8445-46E7-8336-0356BDDDD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367076-FC3A-4344-AA61-CEF3296CC0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FA6EE0-68D0-486D-B7F3-07F5BA4DA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77B8E-198E-4056-B246-3647F0018F03}" type="datetime1">
              <a:rPr lang="en-US" smtClean="0"/>
              <a:t>4/19/2020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6E551-A82A-462A-927F-500647ECF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406EA4-151A-4C83-A375-A34F73573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15F5-11EA-46CB-94ED-6F73EE8DD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9424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891E5-FEB4-499E-8366-D2D3A9823D4F}" type="datetime1">
              <a:rPr lang="en-US" smtClean="0"/>
              <a:t>4/19/2020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7D193-E47C-4E69-8F9A-FEAC414B15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5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E1C3-94D9-42D6-9962-B450FDCB239E}" type="datetime1">
              <a:rPr lang="en-US" smtClean="0"/>
              <a:t>4/19/2020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D11D7-D762-496F-8791-CDB9BDE8ED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7153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C58C0-E2D8-4D36-969A-74F05F351F30}" type="datetime1">
              <a:rPr lang="en-US" smtClean="0"/>
              <a:t>4/19/2020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4924-B626-44DB-81C8-FC829DA79D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2606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FE582-88E5-48F0-9F26-A6B1309493C0}" type="datetime1">
              <a:rPr lang="en-US" smtClean="0"/>
              <a:t>4/19/2020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FB8D8-BC51-4DEA-9A97-314ED8DD13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67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2DD6B6A9-8635-44B1-B13A-E5EF25F8552C}" type="datetime1">
              <a:rPr lang="en-US" smtClean="0"/>
              <a:t>4/19/2020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FFDB04DF-B68B-4214-A701-101C6F8DAB7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206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1FE54-0DDE-4453-AAF6-0BA623883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7173D4-6509-4B51-A1F5-1F2FCA73AC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A5F67D-562F-4546-89B4-E737C515E3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49F00F-3C82-466C-A1F9-CAADD9B1F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58CCA-1775-4173-AFBF-04B69D2D72A5}" type="datetime1">
              <a:rPr lang="en-US" smtClean="0"/>
              <a:t>4/19/2020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351461-75FA-42D6-9BA2-07980F648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8BB95A-1310-4833-9974-2B665E804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15F5-11EA-46CB-94ED-6F73EE8DD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777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99830-EAF1-49BC-8493-606C86C9B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63CD4E-765A-47B5-93DA-5A5E297C59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B5AACE-B6D6-477F-90AC-43C1D3B747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355FA9-00A9-4E3D-A96A-86F7B1D620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C631E8-A854-4B21-AB4A-B14D9C1A5F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F148A9-E291-48FF-9350-A73C5E284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9DA42-3B20-4156-B427-C97E73EB556A}" type="datetime1">
              <a:rPr lang="en-US" smtClean="0"/>
              <a:t>4/19/2020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228B82-8754-4D61-8449-934BF2F0D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E8D92D-99C2-49AF-99CC-690D93451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15F5-11EA-46CB-94ED-6F73EE8DD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728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F3D20-F1E9-4734-95FC-20CC5464D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724A26-7BA7-4D75-A88D-9445F0057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40DFF-0074-4F42-B910-A2F4AEF90CEF}" type="datetime1">
              <a:rPr lang="en-US" smtClean="0"/>
              <a:t>4/19/2020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40567E-F941-4862-943E-61518A58C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3B4A89-9E0B-4F58-B404-15B9D8F1A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15F5-11EA-46CB-94ED-6F73EE8DD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902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9D3DCC-9A5C-4D66-B933-475940942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87C5D-E1B3-4858-83F4-0ECA325F535C}" type="datetime1">
              <a:rPr lang="en-US" smtClean="0"/>
              <a:t>4/19/2020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5727BD-4FA3-48BB-9673-F3A96B202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5DC403-9A25-403A-A15C-5140455C8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15F5-11EA-46CB-94ED-6F73EE8DD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0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E140F-5868-4039-9CD6-EF467AB1A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6B19B3-26F2-4344-ACBD-9417F064C4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7DB66F-D421-4F48-9710-B1C214B8EB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D804D2-4F52-441C-BD26-1EF7E2997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3224F-FF01-42FA-917D-0027A647594A}" type="datetime1">
              <a:rPr lang="en-US" smtClean="0"/>
              <a:t>4/19/2020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891A49-54E9-475C-87E6-A12F9F30B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0AAB93-7AFE-45B0-949A-6833BF27A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15F5-11EA-46CB-94ED-6F73EE8DD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70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92159-3304-474B-BCE7-9973B1A0F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287F4A-D7F2-460E-B1F0-72BC47468C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429D56-3B54-44B8-986B-DB4E04FA46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4A4645-634F-4BC0-A060-BC10625A9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2E130-A4A8-4E83-9341-BF2B0329BD62}" type="datetime1">
              <a:rPr lang="en-US" smtClean="0"/>
              <a:t>4/19/2020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0710C2-8663-4C3D-931A-5D5529994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E23514-FD6C-498A-8DF6-AB871CEB1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15F5-11EA-46CB-94ED-6F73EE8DD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037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3E5F04-91ED-47E6-BDC1-ABA625492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79275F-3B58-49D9-9765-239DC5BAFD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1012C7-8B3C-473A-881F-6A59B118C6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D2E778-4183-41B3-A168-4FDF78B59EF5}" type="datetime1">
              <a:rPr lang="en-US" smtClean="0"/>
              <a:t>4/19/2020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2E2CD0-808B-4098-B374-3BCEE5B77E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956F74-8703-49DC-9250-510B83FC89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A15F5-11EA-46CB-94ED-6F73EE8DD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27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Times" charset="0"/>
                <a:ea typeface="+mn-ea"/>
              </a:defRPr>
            </a:lvl1pPr>
          </a:lstStyle>
          <a:p>
            <a:pPr>
              <a:defRPr/>
            </a:pPr>
            <a:fld id="{57897B8D-999A-44DF-9C63-32D85708ED64}" type="datetime1">
              <a:rPr lang="en-US" smtClean="0">
                <a:solidFill>
                  <a:srgbClr val="000000"/>
                </a:solidFill>
              </a:rPr>
              <a:t>4/19/2020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 smtClean="0"/>
            </a:lvl1pPr>
          </a:lstStyle>
          <a:p>
            <a:pPr>
              <a:defRPr/>
            </a:pPr>
            <a:fld id="{26533CEB-F5CB-4F08-A1E6-6053C3E797C5}" type="slidenum">
              <a:rPr lang="en-US" altLang="en-US">
                <a:solidFill>
                  <a:srgbClr val="000000"/>
                </a:solidFill>
                <a:latin typeface="Times" pitchFamily="-84" charset="0"/>
                <a:ea typeface="MS PGothic" pitchFamily="34" charset="-128"/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  <a:latin typeface="Times" pitchFamily="-84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83558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30C5A-73EA-4E61-951C-A5CC90DAE3AB}" type="datetime1">
              <a:rPr lang="en-US" smtClean="0"/>
              <a:t>4/19/2020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BC3FF-6E93-4093-A6D6-C64EB0720E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429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6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24.jpe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23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notesSlide" Target="../notesSlides/notesSlide2.xml"/><Relationship Id="rId5" Type="http://schemas.openxmlformats.org/officeDocument/2006/relationships/tags" Target="../tags/tag5.xml"/><Relationship Id="rId10" Type="http://schemas.openxmlformats.org/officeDocument/2006/relationships/slideLayout" Target="../slideLayouts/slideLayout24.xml"/><Relationship Id="rId4" Type="http://schemas.openxmlformats.org/officeDocument/2006/relationships/tags" Target="../tags/tag4.xml"/><Relationship Id="rId9" Type="http://schemas.openxmlformats.org/officeDocument/2006/relationships/tags" Target="../tags/tag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7.xml"/><Relationship Id="rId3" Type="http://schemas.openxmlformats.org/officeDocument/2006/relationships/tags" Target="../tags/tag12.xml"/><Relationship Id="rId7" Type="http://schemas.openxmlformats.org/officeDocument/2006/relationships/tags" Target="../tags/tag16.xml"/><Relationship Id="rId12" Type="http://schemas.openxmlformats.org/officeDocument/2006/relationships/image" Target="../media/image19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tags" Target="../tags/tag15.xml"/><Relationship Id="rId11" Type="http://schemas.openxmlformats.org/officeDocument/2006/relationships/image" Target="../media/image23.png"/><Relationship Id="rId5" Type="http://schemas.openxmlformats.org/officeDocument/2006/relationships/tags" Target="../tags/tag14.xml"/><Relationship Id="rId10" Type="http://schemas.openxmlformats.org/officeDocument/2006/relationships/notesSlide" Target="../notesSlides/notesSlide3.xml"/><Relationship Id="rId4" Type="http://schemas.openxmlformats.org/officeDocument/2006/relationships/tags" Target="../tags/tag13.xml"/><Relationship Id="rId9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9.png"/><Relationship Id="rId4" Type="http://schemas.openxmlformats.org/officeDocument/2006/relationships/hyperlink" Target="https://www.physiciansweekly.com/author/physicians-weekly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5E0F0-4457-4643-BE95-F5D4CC0F1F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2_Infectious Diseases, Epidemics and Pandemics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02293E-F41C-4004-8BF1-BE8C50F274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a. What is the difference between an epidemic and a pandemic?</a:t>
            </a:r>
          </a:p>
          <a:p>
            <a:r>
              <a:rPr lang="en-US" dirty="0"/>
              <a:t>b.  What constitutes an infectious disease?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08058E-75BC-402E-B602-CC0829A08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15F5-11EA-46CB-94ED-6F73EE8DD0C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127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B35E668-6605-46A8-9717-354A4F2C8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292" y="2297783"/>
            <a:ext cx="4768548" cy="45191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FF6861F-87E6-49CC-9ED3-47F64A607F6A}"/>
              </a:ext>
            </a:extLst>
          </p:cNvPr>
          <p:cNvSpPr txBox="1"/>
          <p:nvPr/>
        </p:nvSpPr>
        <p:spPr>
          <a:xfrm>
            <a:off x="1536098" y="150829"/>
            <a:ext cx="91198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Why was the H1N1 pandemic of 2009 so alarming?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BC3651-D5B7-4D49-89F7-0E8AE98D66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2268" y="960905"/>
            <a:ext cx="5555848" cy="1219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7F5146A-33F2-47A2-A091-307C8EF5FA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2189" y="2190160"/>
            <a:ext cx="6654188" cy="2152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D82B25-CEA9-441A-A1C3-E1CE81CD096C}"/>
              </a:ext>
            </a:extLst>
          </p:cNvPr>
          <p:cNvSpPr txBox="1"/>
          <p:nvPr/>
        </p:nvSpPr>
        <p:spPr>
          <a:xfrm>
            <a:off x="5750192" y="3259797"/>
            <a:ext cx="61257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Risk of death higher in individuals &lt;65 than in &gt;65 years old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Case fatality peak occurred in &lt;35 year </a:t>
            </a:r>
            <a:r>
              <a:rPr lang="en-US" sz="2000" dirty="0" err="1"/>
              <a:t>olds</a:t>
            </a:r>
            <a:endParaRPr lang="en-US" sz="2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5E68E-E438-4979-B656-2E79E1ADD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D5275-C034-4351-BC77-D8AB2B3CC32F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137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F6861F-87E6-49CC-9ED3-47F64A607F6A}"/>
              </a:ext>
            </a:extLst>
          </p:cNvPr>
          <p:cNvSpPr txBox="1"/>
          <p:nvPr/>
        </p:nvSpPr>
        <p:spPr>
          <a:xfrm>
            <a:off x="1536098" y="150829"/>
            <a:ext cx="91198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Why was the H1N1 pandemic of 2009 so alarming?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BC3651-D5B7-4D49-89F7-0E8AE98D6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2268" y="960905"/>
            <a:ext cx="5555848" cy="1219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7F5146A-33F2-47A2-A091-307C8EF5FA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2189" y="2190160"/>
            <a:ext cx="6654188" cy="21524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9659A39-FCEA-4E8B-8DE5-A44966CFDF4C}"/>
              </a:ext>
            </a:extLst>
          </p:cNvPr>
          <p:cNvSpPr/>
          <p:nvPr/>
        </p:nvSpPr>
        <p:spPr>
          <a:xfrm>
            <a:off x="5649798" y="3429000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/>
              <a:t>Even with modern antiviral and antibacterial drugs, vaccines, and prevention knowledge, the return of a pandemic virus equivalent in pathogenicity to the virus of 1918 would likely kill &gt;100 million people worldwide.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E1586B4-8421-4F3C-8A7E-1BCB3C64C3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9568" y="2640104"/>
            <a:ext cx="2743200" cy="3941836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533D85-425C-4A21-AC7C-06CA72DF7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D5275-C034-4351-BC77-D8AB2B3CC32F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608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0C0AD9A-7576-443B-9327-6C281FEA53C0}"/>
              </a:ext>
            </a:extLst>
          </p:cNvPr>
          <p:cNvSpPr txBox="1"/>
          <p:nvPr/>
        </p:nvSpPr>
        <p:spPr>
          <a:xfrm>
            <a:off x="1564841" y="461914"/>
            <a:ext cx="90623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Can you name 3 epidemics/pandemics that involve coronaviruses?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3BA5526-3A0F-4DE7-9EF5-78CC27364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15F5-11EA-46CB-94ED-6F73EE8DD0C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185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36E62-5700-4F3C-B0D0-101BB8134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What is an infectious disease?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B23C15-3899-44E0-BD35-2AF634FDE0AD}"/>
              </a:ext>
            </a:extLst>
          </p:cNvPr>
          <p:cNvSpPr txBox="1"/>
          <p:nvPr/>
        </p:nvSpPr>
        <p:spPr>
          <a:xfrm>
            <a:off x="3108540" y="2497369"/>
            <a:ext cx="6640985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What is a “pathogen”?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Where are pathogens found?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How do pathogens infect someone?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How do pathogens cause disease?</a:t>
            </a:r>
          </a:p>
          <a:p>
            <a:endParaRPr lang="en-US" sz="3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7F5F2A-0C2E-4E14-9E65-E53E2D0EF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15F5-11EA-46CB-94ED-6F73EE8DD0C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7966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E4A34-BC8B-4E23-9A29-379A107F1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Definitions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B3015E-8807-40D8-89FE-E72EA091D8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0467"/>
            <a:ext cx="10515600" cy="4351338"/>
          </a:xfrm>
        </p:spPr>
        <p:txBody>
          <a:bodyPr>
            <a:normAutofit fontScale="92500"/>
          </a:bodyPr>
          <a:lstStyle/>
          <a:p>
            <a:r>
              <a:rPr lang="en-US" dirty="0"/>
              <a:t>Path-  means disease</a:t>
            </a:r>
          </a:p>
          <a:p>
            <a:r>
              <a:rPr lang="en-US" dirty="0"/>
              <a:t>Infection:  The presence of an organism in the body</a:t>
            </a:r>
          </a:p>
          <a:p>
            <a:pPr lvl="1"/>
            <a:r>
              <a:rPr lang="en-US" dirty="0"/>
              <a:t>Not all infections cause disease</a:t>
            </a:r>
          </a:p>
          <a:p>
            <a:r>
              <a:rPr lang="en-US" dirty="0"/>
              <a:t>Pathogen: An organism that causes disease </a:t>
            </a:r>
          </a:p>
          <a:p>
            <a:pPr lvl="1"/>
            <a:r>
              <a:rPr lang="en-US" dirty="0"/>
              <a:t>All pathogens can lead to disease</a:t>
            </a:r>
          </a:p>
          <a:p>
            <a:r>
              <a:rPr lang="en-US" dirty="0"/>
              <a:t>Disease: A disorder of structure or function that impairs normal functioning</a:t>
            </a:r>
          </a:p>
          <a:p>
            <a:r>
              <a:rPr lang="en-US" dirty="0"/>
              <a:t>Pathogenesis:  How the disease develops; what are the mechanisms that cause disease</a:t>
            </a:r>
          </a:p>
          <a:p>
            <a:r>
              <a:rPr lang="en-US" dirty="0"/>
              <a:t>Virulence: The severity of disease and degree of damage done by pathogen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E8DE23-E73A-444B-AF9A-262D3C0B7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15F5-11EA-46CB-94ED-6F73EE8DD0C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993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340337" y="488865"/>
            <a:ext cx="2414444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prstClr val="black"/>
                </a:solidFill>
                <a:latin typeface="Arial" charset="0"/>
              </a:rPr>
              <a:t>Pathogens: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prstClr val="black"/>
                </a:solidFill>
                <a:latin typeface="Arial" charset="0"/>
              </a:rPr>
              <a:t>Bacteria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prstClr val="black"/>
                </a:solidFill>
                <a:latin typeface="Arial" charset="0"/>
              </a:rPr>
              <a:t>Virus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prstClr val="black"/>
                </a:solidFill>
                <a:latin typeface="Arial" charset="0"/>
              </a:rPr>
              <a:t>Fungi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prstClr val="black"/>
                </a:solidFill>
                <a:latin typeface="Arial" charset="0"/>
              </a:rPr>
              <a:t>Parasites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577" y="40585"/>
            <a:ext cx="3052532" cy="415016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BFA8EC6-12DC-4214-90A0-5CAF71CB59B8}" type="slidenum">
              <a:rPr lang="en-US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DCB25D-F1FA-4EF4-A5A8-04BC7B2D7D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430" y="4242589"/>
            <a:ext cx="8535140" cy="26154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3333D06-E352-4EA2-B6B1-A3A200566E5B}"/>
              </a:ext>
            </a:extLst>
          </p:cNvPr>
          <p:cNvSpPr txBox="1"/>
          <p:nvPr/>
        </p:nvSpPr>
        <p:spPr>
          <a:xfrm>
            <a:off x="2058119" y="6247762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0.1</a:t>
            </a:r>
            <a:r>
              <a:rPr lang="en-US" dirty="0">
                <a:latin typeface="Symbol" panose="05050102010706020507" pitchFamily="18" charset="2"/>
              </a:rPr>
              <a:t>m</a:t>
            </a:r>
            <a:r>
              <a:rPr lang="en-US" dirty="0"/>
              <a:t>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7EB700-9C14-4890-A3B5-DD3FA05644AA}"/>
              </a:ext>
            </a:extLst>
          </p:cNvPr>
          <p:cNvSpPr txBox="1"/>
          <p:nvPr/>
        </p:nvSpPr>
        <p:spPr>
          <a:xfrm>
            <a:off x="7088203" y="6247762"/>
            <a:ext cx="861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ymbol" panose="05050102010706020507" pitchFamily="18" charset="2"/>
              </a:rPr>
              <a:t>100m</a:t>
            </a:r>
            <a:r>
              <a:rPr lang="en-US" dirty="0"/>
              <a:t>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25E24B-2E5E-42EF-824F-1F73139FC697}"/>
              </a:ext>
            </a:extLst>
          </p:cNvPr>
          <p:cNvSpPr txBox="1"/>
          <p:nvPr/>
        </p:nvSpPr>
        <p:spPr>
          <a:xfrm>
            <a:off x="3689478" y="6259070"/>
            <a:ext cx="630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ymbol" panose="05050102010706020507" pitchFamily="18" charset="2"/>
              </a:rPr>
              <a:t>1m</a:t>
            </a:r>
            <a:r>
              <a:rPr lang="en-US" dirty="0"/>
              <a:t>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9BF830-53CF-457E-9851-FAA7C7431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A8EC6-12DC-4214-90A0-5CAF71CB59B8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47E8C4-41AD-4E21-BD54-402887424BAF}"/>
              </a:ext>
            </a:extLst>
          </p:cNvPr>
          <p:cNvSpPr txBox="1"/>
          <p:nvPr/>
        </p:nvSpPr>
        <p:spPr>
          <a:xfrm>
            <a:off x="2011680" y="310589"/>
            <a:ext cx="83792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Why does size of a pathogen like a virus matter?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F83BEB-1AF3-4769-A1AF-EFECC8038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716" y="310589"/>
            <a:ext cx="1257475" cy="24768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9E90DCB-390B-4505-A1B9-60778F89330C}"/>
              </a:ext>
            </a:extLst>
          </p:cNvPr>
          <p:cNvSpPr txBox="1"/>
          <p:nvPr/>
        </p:nvSpPr>
        <p:spPr>
          <a:xfrm>
            <a:off x="871137" y="2418103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0.1</a:t>
            </a:r>
            <a:r>
              <a:rPr lang="en-US" dirty="0">
                <a:latin typeface="Symbol" panose="05050102010706020507" pitchFamily="18" charset="2"/>
              </a:rPr>
              <a:t>m</a:t>
            </a:r>
            <a:r>
              <a:rPr lang="en-US" dirty="0"/>
              <a:t>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6A481B7-FC7A-450F-8C12-FC14770BD2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8964" y="1147149"/>
            <a:ext cx="7904648" cy="5400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0585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9BF830-53CF-457E-9851-FAA7C7431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A8EC6-12DC-4214-90A0-5CAF71CB59B8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56F390-7D75-4F70-B58C-16FB0F5A49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160" y="1903613"/>
            <a:ext cx="5692140" cy="32041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79E5227-A71A-4958-8A14-C615F148D017}"/>
              </a:ext>
            </a:extLst>
          </p:cNvPr>
          <p:cNvSpPr txBox="1"/>
          <p:nvPr/>
        </p:nvSpPr>
        <p:spPr>
          <a:xfrm>
            <a:off x="2011680" y="310589"/>
            <a:ext cx="83792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Why does size of a pathogen like a virus matter?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4E0146-BD9D-4B52-ABC5-D1798F9DA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5392" y="1473200"/>
            <a:ext cx="4407008" cy="44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8489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 Placeholder 2">
            <a:extLst>
              <a:ext uri="{FF2B5EF4-FFF2-40B4-BE49-F238E27FC236}">
                <a16:creationId xmlns:a16="http://schemas.microsoft.com/office/drawing/2014/main" id="{6E3F3BF5-3D22-4F62-93F0-6988D6E356FC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1828800" y="735013"/>
            <a:ext cx="8229600" cy="3810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200" b="1"/>
              <a:t>From: Effectiveness of Surgical and Cotton Masks in Blocking SARS–CoV-2: A Controlled Comparison in 4 Patients</a:t>
            </a:r>
          </a:p>
        </p:txBody>
      </p:sp>
      <p:cxnSp>
        <p:nvCxnSpPr>
          <p:cNvPr id="13317" name="Straight Connector 8">
            <a:extLst>
              <a:ext uri="{FF2B5EF4-FFF2-40B4-BE49-F238E27FC236}">
                <a16:creationId xmlns:a16="http://schemas.microsoft.com/office/drawing/2014/main" id="{31A27B3D-3FC5-4A20-8616-906E228EED20}"/>
              </a:ext>
            </a:extLst>
          </p:cNvPr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>
            <a:off x="1905000" y="6248400"/>
            <a:ext cx="8382000" cy="0"/>
          </a:xfrm>
          <a:prstGeom prst="line">
            <a:avLst/>
          </a:prstGeom>
          <a:noFill/>
          <a:ln w="9525" algn="ctr">
            <a:solidFill>
              <a:srgbClr val="BFBFB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318" name="Text Placeholder 2">
            <a:extLst>
              <a:ext uri="{FF2B5EF4-FFF2-40B4-BE49-F238E27FC236}">
                <a16:creationId xmlns:a16="http://schemas.microsoft.com/office/drawing/2014/main" id="{B3B78BD9-B213-4B7F-91A1-5B9C216B15D7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828800" y="1344613"/>
            <a:ext cx="83820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800" b="1"/>
              <a:t>Ann Intern Med. Published online  April 06, 2020. doi:10.7326/M20-1342</a:t>
            </a:r>
            <a:endParaRPr lang="en-US" altLang="en-US" sz="1200" b="1"/>
          </a:p>
        </p:txBody>
      </p:sp>
      <p:sp>
        <p:nvSpPr>
          <p:cNvPr id="13319" name="Text Placeholder 2">
            <a:extLst>
              <a:ext uri="{FF2B5EF4-FFF2-40B4-BE49-F238E27FC236}">
                <a16:creationId xmlns:a16="http://schemas.microsoft.com/office/drawing/2014/main" id="{889E1A61-772B-4149-A1A0-A34E63B2D5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352800" y="1420813"/>
            <a:ext cx="7086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1200" b="1"/>
          </a:p>
        </p:txBody>
      </p:sp>
      <p:sp>
        <p:nvSpPr>
          <p:cNvPr id="15368" name="Text Placeholder 2">
            <a:extLst>
              <a:ext uri="{FF2B5EF4-FFF2-40B4-BE49-F238E27FC236}">
                <a16:creationId xmlns:a16="http://schemas.microsoft.com/office/drawing/2014/main" id="{B1A6B617-1A66-4CBA-97BC-3678C8F824C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2133600" y="5562600"/>
            <a:ext cx="8153400" cy="3810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txBody>
          <a:bodyPr/>
          <a:lstStyle/>
          <a:p>
            <a:pPr>
              <a:spcBef>
                <a:spcPct val="20000"/>
              </a:spcBef>
              <a:buSzTx/>
              <a:defRPr kumimoji="0" sz="18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  <a:sym typeface="Wingdings" charset="2"/>
              </a:defRPr>
            </a:pPr>
            <a:endParaRPr lang="en-US" sz="600" b="1">
              <a:latin typeface="Arial"/>
              <a:sym typeface="Wingdings" charset="2"/>
            </a:endParaRPr>
          </a:p>
        </p:txBody>
      </p:sp>
      <p:sp>
        <p:nvSpPr>
          <p:cNvPr id="13321" name="TextBox 11">
            <a:extLst>
              <a:ext uri="{FF2B5EF4-FFF2-40B4-BE49-F238E27FC236}">
                <a16:creationId xmlns:a16="http://schemas.microsoft.com/office/drawing/2014/main" id="{4554448E-A6F0-4D3E-AE20-8CEEB2F056B7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133600" y="5286375"/>
            <a:ext cx="18303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 b="1"/>
          </a:p>
        </p:txBody>
      </p:sp>
      <p:cxnSp>
        <p:nvCxnSpPr>
          <p:cNvPr id="13322" name="Straight Connector 14">
            <a:extLst>
              <a:ext uri="{FF2B5EF4-FFF2-40B4-BE49-F238E27FC236}">
                <a16:creationId xmlns:a16="http://schemas.microsoft.com/office/drawing/2014/main" id="{F58C72A1-2FA5-4189-9A99-20B53074AAC8}"/>
              </a:ext>
            </a:extLst>
          </p:cNvPr>
          <p:cNvCxnSpPr>
            <a:cxnSpLocks noChangeShapeType="1"/>
          </p:cNvCxnSpPr>
          <p:nvPr>
            <p:custDataLst>
              <p:tags r:id="rId7"/>
            </p:custDataLst>
          </p:nvPr>
        </p:nvCxnSpPr>
        <p:spPr bwMode="auto">
          <a:xfrm>
            <a:off x="1905000" y="1752600"/>
            <a:ext cx="8382000" cy="0"/>
          </a:xfrm>
          <a:prstGeom prst="line">
            <a:avLst/>
          </a:prstGeom>
          <a:noFill/>
          <a:ln w="9525" algn="ctr">
            <a:solidFill>
              <a:srgbClr val="BFBFB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3324" name="Picture 1">
            <a:extLst>
              <a:ext uri="{FF2B5EF4-FFF2-40B4-BE49-F238E27FC236}">
                <a16:creationId xmlns:a16="http://schemas.microsoft.com/office/drawing/2014/main" id="{5F0FA67F-1450-43C3-99B5-3F707A330E4C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106363"/>
            <a:ext cx="3255963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5" name="New picture">
            <a:extLst>
              <a:ext uri="{FF2B5EF4-FFF2-40B4-BE49-F238E27FC236}">
                <a16:creationId xmlns:a16="http://schemas.microsoft.com/office/drawing/2014/main" id="{44E1A52A-F523-4513-B23D-F45596686A9A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923" y="2651125"/>
            <a:ext cx="9225228" cy="420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1C68E1D-5066-4163-977D-D53B2132373C}"/>
              </a:ext>
            </a:extLst>
          </p:cNvPr>
          <p:cNvSpPr/>
          <p:nvPr/>
        </p:nvSpPr>
        <p:spPr>
          <a:xfrm>
            <a:off x="2718062" y="185239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Objective: To evaluate the effectiveness of surgical and cotton masks in filtering SARS–CoV-2.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6701C2-1881-4163-A8F4-7150CB8A6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80AD-569E-427D-9190-016EB443A0ED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 Placeholder 2">
            <a:extLst>
              <a:ext uri="{FF2B5EF4-FFF2-40B4-BE49-F238E27FC236}">
                <a16:creationId xmlns:a16="http://schemas.microsoft.com/office/drawing/2014/main" id="{6E3F3BF5-3D22-4F62-93F0-6988D6E356FC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1828800" y="735013"/>
            <a:ext cx="8229600" cy="3810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200" b="1"/>
              <a:t>From: Effectiveness of Surgical and Cotton Masks in Blocking SARS–CoV-2: A Controlled Comparison in 4 Patients</a:t>
            </a:r>
          </a:p>
        </p:txBody>
      </p:sp>
      <p:cxnSp>
        <p:nvCxnSpPr>
          <p:cNvPr id="13317" name="Straight Connector 8">
            <a:extLst>
              <a:ext uri="{FF2B5EF4-FFF2-40B4-BE49-F238E27FC236}">
                <a16:creationId xmlns:a16="http://schemas.microsoft.com/office/drawing/2014/main" id="{31A27B3D-3FC5-4A20-8616-906E228EED20}"/>
              </a:ext>
            </a:extLst>
          </p:cNvPr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>
            <a:off x="1905000" y="6248400"/>
            <a:ext cx="8382000" cy="0"/>
          </a:xfrm>
          <a:prstGeom prst="line">
            <a:avLst/>
          </a:prstGeom>
          <a:noFill/>
          <a:ln w="9525" algn="ctr">
            <a:solidFill>
              <a:srgbClr val="BFBFB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318" name="Text Placeholder 2">
            <a:extLst>
              <a:ext uri="{FF2B5EF4-FFF2-40B4-BE49-F238E27FC236}">
                <a16:creationId xmlns:a16="http://schemas.microsoft.com/office/drawing/2014/main" id="{B3B78BD9-B213-4B7F-91A1-5B9C216B15D7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828800" y="1344613"/>
            <a:ext cx="83820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800" b="1"/>
              <a:t>Ann Intern Med. Published online  April 06, 2020. doi:10.7326/M20-1342</a:t>
            </a:r>
            <a:endParaRPr lang="en-US" altLang="en-US" sz="1200" b="1"/>
          </a:p>
        </p:txBody>
      </p:sp>
      <p:sp>
        <p:nvSpPr>
          <p:cNvPr id="13319" name="Text Placeholder 2">
            <a:extLst>
              <a:ext uri="{FF2B5EF4-FFF2-40B4-BE49-F238E27FC236}">
                <a16:creationId xmlns:a16="http://schemas.microsoft.com/office/drawing/2014/main" id="{889E1A61-772B-4149-A1A0-A34E63B2D5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352800" y="1420813"/>
            <a:ext cx="7086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1200" b="1"/>
          </a:p>
        </p:txBody>
      </p:sp>
      <p:sp>
        <p:nvSpPr>
          <p:cNvPr id="15368" name="Text Placeholder 2">
            <a:extLst>
              <a:ext uri="{FF2B5EF4-FFF2-40B4-BE49-F238E27FC236}">
                <a16:creationId xmlns:a16="http://schemas.microsoft.com/office/drawing/2014/main" id="{B1A6B617-1A66-4CBA-97BC-3678C8F824CB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2133600" y="5562600"/>
            <a:ext cx="8153400" cy="3810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txBody>
          <a:bodyPr/>
          <a:lstStyle/>
          <a:p>
            <a:pPr>
              <a:spcBef>
                <a:spcPct val="20000"/>
              </a:spcBef>
              <a:buSzTx/>
              <a:defRPr kumimoji="0" sz="18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  <a:sym typeface="Wingdings" charset="2"/>
              </a:defRPr>
            </a:pPr>
            <a:endParaRPr lang="en-US" sz="600" b="1">
              <a:latin typeface="Arial"/>
              <a:sym typeface="Wingdings" charset="2"/>
            </a:endParaRPr>
          </a:p>
        </p:txBody>
      </p:sp>
      <p:sp>
        <p:nvSpPr>
          <p:cNvPr id="13321" name="TextBox 11">
            <a:extLst>
              <a:ext uri="{FF2B5EF4-FFF2-40B4-BE49-F238E27FC236}">
                <a16:creationId xmlns:a16="http://schemas.microsoft.com/office/drawing/2014/main" id="{4554448E-A6F0-4D3E-AE20-8CEEB2F056B7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133600" y="5286375"/>
            <a:ext cx="18303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 b="1"/>
          </a:p>
        </p:txBody>
      </p:sp>
      <p:cxnSp>
        <p:nvCxnSpPr>
          <p:cNvPr id="13322" name="Straight Connector 14">
            <a:extLst>
              <a:ext uri="{FF2B5EF4-FFF2-40B4-BE49-F238E27FC236}">
                <a16:creationId xmlns:a16="http://schemas.microsoft.com/office/drawing/2014/main" id="{F58C72A1-2FA5-4189-9A99-20B53074AAC8}"/>
              </a:ext>
            </a:extLst>
          </p:cNvPr>
          <p:cNvCxnSpPr>
            <a:cxnSpLocks noChangeShapeType="1"/>
          </p:cNvCxnSpPr>
          <p:nvPr>
            <p:custDataLst>
              <p:tags r:id="rId7"/>
            </p:custDataLst>
          </p:nvPr>
        </p:nvCxnSpPr>
        <p:spPr bwMode="auto">
          <a:xfrm>
            <a:off x="1905000" y="1752600"/>
            <a:ext cx="8382000" cy="0"/>
          </a:xfrm>
          <a:prstGeom prst="line">
            <a:avLst/>
          </a:prstGeom>
          <a:noFill/>
          <a:ln w="9525" algn="ctr">
            <a:solidFill>
              <a:srgbClr val="BFBFB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3324" name="Picture 1">
            <a:extLst>
              <a:ext uri="{FF2B5EF4-FFF2-40B4-BE49-F238E27FC236}">
                <a16:creationId xmlns:a16="http://schemas.microsoft.com/office/drawing/2014/main" id="{5F0FA67F-1450-43C3-99B5-3F707A330E4C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106363"/>
            <a:ext cx="3255963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1C68E1D-5066-4163-977D-D53B2132373C}"/>
              </a:ext>
            </a:extLst>
          </p:cNvPr>
          <p:cNvSpPr/>
          <p:nvPr/>
        </p:nvSpPr>
        <p:spPr>
          <a:xfrm>
            <a:off x="2718062" y="185239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Objective: To evaluate the effectiveness of surgical and cotton masks in filtering SARS–CoV-2.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1F3769E-FDF4-4F46-8ED5-E2A2FA0713D8}"/>
              </a:ext>
            </a:extLst>
          </p:cNvPr>
          <p:cNvSpPr/>
          <p:nvPr/>
        </p:nvSpPr>
        <p:spPr>
          <a:xfrm>
            <a:off x="2718062" y="260413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Discussion: Neither surgical nor cotton masks effectively filtered SARS–CoV-2 during coughs by infected patients.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8EC2827-E93C-479E-926C-11B4094368D6}"/>
              </a:ext>
            </a:extLst>
          </p:cNvPr>
          <p:cNvSpPr/>
          <p:nvPr/>
        </p:nvSpPr>
        <p:spPr>
          <a:xfrm>
            <a:off x="2646942" y="3482926"/>
            <a:ext cx="86916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404040"/>
                </a:solidFill>
                <a:latin typeface="Merriweather"/>
              </a:rPr>
              <a:t>Oberg and Brousseau (</a:t>
            </a:r>
            <a:r>
              <a:rPr lang="en-US" dirty="0">
                <a:solidFill>
                  <a:srgbClr val="3775AA"/>
                </a:solidFill>
                <a:latin typeface="Merriweather"/>
              </a:rPr>
              <a:t>3</a:t>
            </a:r>
            <a:r>
              <a:rPr lang="en-US" dirty="0">
                <a:solidFill>
                  <a:srgbClr val="404040"/>
                </a:solidFill>
                <a:latin typeface="Merriweather"/>
              </a:rPr>
              <a:t>) demonstrated that surgical masks did not exhibit adequate filter performance against aerosols measuring 0.9, 2.0, and 3.1 </a:t>
            </a:r>
            <a:r>
              <a:rPr lang="en-US" dirty="0" err="1">
                <a:solidFill>
                  <a:srgbClr val="404040"/>
                </a:solidFill>
                <a:latin typeface="Merriweather"/>
              </a:rPr>
              <a:t>μm</a:t>
            </a:r>
            <a:r>
              <a:rPr lang="en-US" dirty="0">
                <a:solidFill>
                  <a:srgbClr val="404040"/>
                </a:solidFill>
                <a:latin typeface="Merriweather"/>
              </a:rPr>
              <a:t> in diameter. </a:t>
            </a:r>
          </a:p>
          <a:p>
            <a:endParaRPr lang="en-US" dirty="0">
              <a:solidFill>
                <a:srgbClr val="404040"/>
              </a:solidFill>
              <a:latin typeface="Merriweather"/>
            </a:endParaRPr>
          </a:p>
          <a:p>
            <a:r>
              <a:rPr lang="en-US" dirty="0">
                <a:solidFill>
                  <a:srgbClr val="404040"/>
                </a:solidFill>
                <a:latin typeface="Merriweather"/>
              </a:rPr>
              <a:t>Lee and colleagues (</a:t>
            </a:r>
            <a:r>
              <a:rPr lang="en-US" dirty="0">
                <a:solidFill>
                  <a:srgbClr val="3775AA"/>
                </a:solidFill>
                <a:latin typeface="Merriweather"/>
              </a:rPr>
              <a:t>4</a:t>
            </a:r>
            <a:r>
              <a:rPr lang="en-US" dirty="0">
                <a:solidFill>
                  <a:srgbClr val="404040"/>
                </a:solidFill>
                <a:latin typeface="Merriweather"/>
              </a:rPr>
              <a:t>) showed that particles 0.04 to 0.2 </a:t>
            </a:r>
            <a:r>
              <a:rPr lang="en-US" dirty="0" err="1">
                <a:solidFill>
                  <a:srgbClr val="404040"/>
                </a:solidFill>
                <a:latin typeface="Merriweather"/>
              </a:rPr>
              <a:t>μm</a:t>
            </a:r>
            <a:r>
              <a:rPr lang="en-US" dirty="0">
                <a:solidFill>
                  <a:srgbClr val="404040"/>
                </a:solidFill>
                <a:latin typeface="Merriweather"/>
              </a:rPr>
              <a:t> can penetrate surgical masks. </a:t>
            </a:r>
          </a:p>
          <a:p>
            <a:endParaRPr lang="en-US" dirty="0">
              <a:solidFill>
                <a:srgbClr val="404040"/>
              </a:solidFill>
              <a:latin typeface="Merriweather"/>
            </a:endParaRPr>
          </a:p>
          <a:p>
            <a:r>
              <a:rPr lang="en-US" dirty="0">
                <a:solidFill>
                  <a:srgbClr val="404040"/>
                </a:solidFill>
                <a:latin typeface="Merriweather"/>
              </a:rPr>
              <a:t>The size of the SARS–</a:t>
            </a:r>
            <a:r>
              <a:rPr lang="en-US" dirty="0" err="1">
                <a:solidFill>
                  <a:srgbClr val="404040"/>
                </a:solidFill>
                <a:latin typeface="Merriweather"/>
              </a:rPr>
              <a:t>CoV</a:t>
            </a:r>
            <a:r>
              <a:rPr lang="en-US" dirty="0">
                <a:solidFill>
                  <a:srgbClr val="404040"/>
                </a:solidFill>
                <a:latin typeface="Merriweather"/>
              </a:rPr>
              <a:t> particle from the 2002–2004 outbreak was estimated as 0.08 to 0.14 </a:t>
            </a:r>
            <a:r>
              <a:rPr lang="en-US" dirty="0" err="1">
                <a:solidFill>
                  <a:srgbClr val="404040"/>
                </a:solidFill>
                <a:latin typeface="Merriweather"/>
              </a:rPr>
              <a:t>μm</a:t>
            </a:r>
            <a:r>
              <a:rPr lang="en-US" dirty="0">
                <a:solidFill>
                  <a:srgbClr val="404040"/>
                </a:solidFill>
                <a:latin typeface="Merriweather"/>
              </a:rPr>
              <a:t> (</a:t>
            </a:r>
            <a:r>
              <a:rPr lang="en-US" dirty="0">
                <a:solidFill>
                  <a:srgbClr val="3775AA"/>
                </a:solidFill>
                <a:latin typeface="Merriweather"/>
              </a:rPr>
              <a:t>5</a:t>
            </a:r>
            <a:r>
              <a:rPr lang="en-US" dirty="0">
                <a:solidFill>
                  <a:srgbClr val="404040"/>
                </a:solidFill>
                <a:latin typeface="Merriweather"/>
              </a:rPr>
              <a:t>); assuming that SARS-CoV-2 has a similar size, surgical masks are unlikely to effectively filter this virus.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A06D04-6BB3-40B1-99BF-04854351D53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0996" y="2672383"/>
            <a:ext cx="1257475" cy="247684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95AA5D8-6BB3-4B56-8E02-38246765CFC1}"/>
              </a:ext>
            </a:extLst>
          </p:cNvPr>
          <p:cNvSpPr txBox="1"/>
          <p:nvPr/>
        </p:nvSpPr>
        <p:spPr>
          <a:xfrm>
            <a:off x="1268320" y="4730184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0.1</a:t>
            </a:r>
            <a:r>
              <a:rPr lang="en-US" dirty="0">
                <a:latin typeface="Symbol" panose="05050102010706020507" pitchFamily="18" charset="2"/>
              </a:rPr>
              <a:t>m</a:t>
            </a:r>
            <a:r>
              <a:rPr lang="en-US" dirty="0"/>
              <a:t>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F5FABA-A57C-471B-9610-71F5469FB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80AD-569E-427D-9190-016EB443A0ED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910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0C0AD9A-7576-443B-9327-6C281FEA53C0}"/>
              </a:ext>
            </a:extLst>
          </p:cNvPr>
          <p:cNvSpPr txBox="1"/>
          <p:nvPr/>
        </p:nvSpPr>
        <p:spPr>
          <a:xfrm>
            <a:off x="1371700" y="624474"/>
            <a:ext cx="94485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Can you name at least 3 epidemics/pandemics that occurred in the 20</a:t>
            </a:r>
            <a:r>
              <a:rPr lang="en-US" sz="3200" baseline="30000" dirty="0"/>
              <a:t>th</a:t>
            </a:r>
            <a:r>
              <a:rPr lang="en-US" sz="3200" dirty="0"/>
              <a:t> and 21</a:t>
            </a:r>
            <a:r>
              <a:rPr lang="en-US" sz="3200" baseline="30000" dirty="0"/>
              <a:t>st</a:t>
            </a:r>
            <a:r>
              <a:rPr lang="en-US" sz="3200" dirty="0"/>
              <a:t> century prior to COVID-19?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CE9A124-E57D-42B5-8DFD-C46D10BE0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15F5-11EA-46CB-94ED-6F73EE8DD0C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4447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340337" y="488865"/>
            <a:ext cx="2414444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prstClr val="black"/>
                </a:solidFill>
                <a:latin typeface="Arial" charset="0"/>
              </a:rPr>
              <a:t>Pathogens: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prstClr val="black"/>
                </a:solidFill>
                <a:latin typeface="Arial" charset="0"/>
              </a:rPr>
              <a:t>Bacteria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prstClr val="black"/>
                </a:solidFill>
                <a:latin typeface="Arial" charset="0"/>
              </a:rPr>
              <a:t>Virus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prstClr val="black"/>
                </a:solidFill>
                <a:latin typeface="Arial" charset="0"/>
              </a:rPr>
              <a:t>Fungi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prstClr val="black"/>
                </a:solidFill>
                <a:latin typeface="Arial" charset="0"/>
              </a:rPr>
              <a:t>Parasites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577" y="40585"/>
            <a:ext cx="3052532" cy="415016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BFA8EC6-12DC-4214-90A0-5CAF71CB59B8}" type="slidenum">
              <a:rPr lang="en-US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DCB25D-F1FA-4EF4-A5A8-04BC7B2D7D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430" y="4242589"/>
            <a:ext cx="8535140" cy="26154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3333D06-E352-4EA2-B6B1-A3A200566E5B}"/>
              </a:ext>
            </a:extLst>
          </p:cNvPr>
          <p:cNvSpPr txBox="1"/>
          <p:nvPr/>
        </p:nvSpPr>
        <p:spPr>
          <a:xfrm>
            <a:off x="2058119" y="6247762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0.1</a:t>
            </a:r>
            <a:r>
              <a:rPr lang="en-US" dirty="0">
                <a:latin typeface="Symbol" panose="05050102010706020507" pitchFamily="18" charset="2"/>
              </a:rPr>
              <a:t>m</a:t>
            </a:r>
            <a:r>
              <a:rPr lang="en-US" dirty="0"/>
              <a:t>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7EB700-9C14-4890-A3B5-DD3FA05644AA}"/>
              </a:ext>
            </a:extLst>
          </p:cNvPr>
          <p:cNvSpPr txBox="1"/>
          <p:nvPr/>
        </p:nvSpPr>
        <p:spPr>
          <a:xfrm>
            <a:off x="7088203" y="6247762"/>
            <a:ext cx="861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ymbol" panose="05050102010706020507" pitchFamily="18" charset="2"/>
              </a:rPr>
              <a:t>100m</a:t>
            </a:r>
            <a:r>
              <a:rPr lang="en-US" dirty="0"/>
              <a:t>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25E24B-2E5E-42EF-824F-1F73139FC697}"/>
              </a:ext>
            </a:extLst>
          </p:cNvPr>
          <p:cNvSpPr txBox="1"/>
          <p:nvPr/>
        </p:nvSpPr>
        <p:spPr>
          <a:xfrm>
            <a:off x="3689478" y="6259070"/>
            <a:ext cx="630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ymbol" panose="05050102010706020507" pitchFamily="18" charset="2"/>
              </a:rPr>
              <a:t>1m</a:t>
            </a:r>
            <a:r>
              <a:rPr lang="en-US" dirty="0"/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35475476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90802" y="2"/>
            <a:ext cx="7050007" cy="646331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en-US" sz="3600" b="1" dirty="0"/>
              <a:t>Where do pathogens live in a host?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0CAA0-127D-4D48-91FE-EE523AFBD0CB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6" name="Picture 1" descr="figure_02_0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043" y="1022629"/>
            <a:ext cx="9951524" cy="5516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08205" y="-28280"/>
            <a:ext cx="7507997" cy="1200318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algn="ctr"/>
            <a:r>
              <a:rPr lang="en-US" sz="3600" b="1" dirty="0"/>
              <a:t>Mechanisms of Pathogenesis</a:t>
            </a:r>
          </a:p>
          <a:p>
            <a:pPr algn="ctr"/>
            <a:r>
              <a:rPr lang="en-US" sz="3600" b="1" dirty="0"/>
              <a:t>What actually causes damage to host?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0CAA0-127D-4D48-91FE-EE523AFBD0C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5E730F-C728-47E9-A82A-7C0BD53A1331}"/>
              </a:ext>
            </a:extLst>
          </p:cNvPr>
          <p:cNvSpPr txBox="1"/>
          <p:nvPr/>
        </p:nvSpPr>
        <p:spPr>
          <a:xfrm>
            <a:off x="1441905" y="1172038"/>
            <a:ext cx="93081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Direct mechanisms: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Pathogen produces a toxin that kills cells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Pathogen replication causes cells to die (cytopathic effect) or causes cells to cease functioning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DA3053-1AAC-464F-ADBC-405365082D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952" y="2371725"/>
            <a:ext cx="8096250" cy="448627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08205" y="-28280"/>
            <a:ext cx="7507997" cy="1200318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algn="ctr"/>
            <a:r>
              <a:rPr lang="en-US" sz="3600" b="1" dirty="0"/>
              <a:t>Mechanisms of Pathogenesis</a:t>
            </a:r>
          </a:p>
          <a:p>
            <a:pPr algn="ctr"/>
            <a:r>
              <a:rPr lang="en-US" sz="3600" b="1" dirty="0"/>
              <a:t>What actually causes damage to host?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0CAA0-127D-4D48-91FE-EE523AFBD0C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5E730F-C728-47E9-A82A-7C0BD53A1331}"/>
              </a:ext>
            </a:extLst>
          </p:cNvPr>
          <p:cNvSpPr txBox="1"/>
          <p:nvPr/>
        </p:nvSpPr>
        <p:spPr>
          <a:xfrm>
            <a:off x="1441905" y="1172038"/>
            <a:ext cx="8518871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Indirect mechanisms:</a:t>
            </a:r>
          </a:p>
          <a:p>
            <a:r>
              <a:rPr lang="en-US" dirty="0"/>
              <a:t>Response of immune system causes damage</a:t>
            </a:r>
          </a:p>
          <a:p>
            <a:r>
              <a:rPr lang="en-US" dirty="0"/>
              <a:t>	over-exuberant inflammation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release of immune substances called cytokines</a:t>
            </a:r>
          </a:p>
          <a:p>
            <a:r>
              <a:rPr lang="en-US" dirty="0"/>
              <a:t>	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3511AA-B5B2-4BBE-96FE-C5F6506F0A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6606" y="2454816"/>
            <a:ext cx="8149468" cy="426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9894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8CEF1F5-1BAC-450F-978B-32669C8288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860" y="5233988"/>
            <a:ext cx="3495675" cy="13049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08205" y="-28280"/>
            <a:ext cx="7507997" cy="1200318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algn="ctr"/>
            <a:r>
              <a:rPr lang="en-US" sz="3600" b="1" dirty="0"/>
              <a:t>Mechanisms of Pathogenesis</a:t>
            </a:r>
          </a:p>
          <a:p>
            <a:pPr algn="ctr"/>
            <a:r>
              <a:rPr lang="en-US" sz="3600" b="1" dirty="0"/>
              <a:t>What actually causes damage to host?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0CAA0-127D-4D48-91FE-EE523AFBD0C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5E730F-C728-47E9-A82A-7C0BD53A1331}"/>
              </a:ext>
            </a:extLst>
          </p:cNvPr>
          <p:cNvSpPr txBox="1"/>
          <p:nvPr/>
        </p:nvSpPr>
        <p:spPr>
          <a:xfrm>
            <a:off x="1441905" y="1172038"/>
            <a:ext cx="8518871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Indirect mechanisms:</a:t>
            </a:r>
          </a:p>
          <a:p>
            <a:r>
              <a:rPr lang="en-US" dirty="0"/>
              <a:t>Response of immune system causes damage</a:t>
            </a:r>
          </a:p>
          <a:p>
            <a:r>
              <a:rPr lang="en-US" dirty="0"/>
              <a:t>	over-exuberant inflammation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release of immune substances called cytokines</a:t>
            </a:r>
          </a:p>
          <a:p>
            <a:r>
              <a:rPr lang="en-US" dirty="0"/>
              <a:t>	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E0D2140-7CF0-48A0-8A94-B42CC7838C1D}"/>
              </a:ext>
            </a:extLst>
          </p:cNvPr>
          <p:cNvSpPr/>
          <p:nvPr/>
        </p:nvSpPr>
        <p:spPr>
          <a:xfrm>
            <a:off x="252685" y="274168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n-US" b="1" dirty="0">
                <a:latin typeface="open sans"/>
              </a:rPr>
              <a:t>Cytokine Storm: The Sudden Crash in Patients with COVID-19</a:t>
            </a:r>
          </a:p>
          <a:p>
            <a:pPr algn="ctr" fontAlgn="base"/>
            <a:r>
              <a:rPr lang="en-US" dirty="0">
                <a:solidFill>
                  <a:srgbClr val="000000"/>
                </a:solidFill>
                <a:latin typeface="inherit"/>
              </a:rPr>
              <a:t>Posted by </a:t>
            </a:r>
            <a:r>
              <a:rPr lang="en-US" dirty="0">
                <a:solidFill>
                  <a:srgbClr val="000000"/>
                </a:solidFill>
                <a:latin typeface="inherit"/>
                <a:hlinkClick r:id="rId4" tooltip="Posts by Physicians Weekl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Physicians Weekly</a:t>
            </a:r>
            <a:r>
              <a:rPr lang="en-US" dirty="0">
                <a:solidFill>
                  <a:srgbClr val="000000"/>
                </a:solidFill>
                <a:latin typeface="inherit"/>
              </a:rPr>
              <a:t> | Apr 8, 2020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FFB291-2101-4B59-9AE8-D1E3904F9D34}"/>
              </a:ext>
            </a:extLst>
          </p:cNvPr>
          <p:cNvSpPr/>
          <p:nvPr/>
        </p:nvSpPr>
        <p:spPr>
          <a:xfrm>
            <a:off x="5486400" y="3831862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233649"/>
                </a:solidFill>
                <a:latin typeface="Open Sans"/>
              </a:rPr>
              <a:t>‘Cytokine storm’ ― The immune system overreaction that can be fatal</a:t>
            </a:r>
          </a:p>
          <a:p>
            <a:r>
              <a:rPr lang="en-US" b="1" dirty="0">
                <a:solidFill>
                  <a:srgbClr val="666666"/>
                </a:solidFill>
                <a:latin typeface="Open Sans"/>
              </a:rPr>
              <a:t>Wednesday, 08 Apr 2020 11:15 AM MYT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5917B55-671E-41DD-B3F2-3D2512E74F6C}"/>
              </a:ext>
            </a:extLst>
          </p:cNvPr>
          <p:cNvSpPr/>
          <p:nvPr/>
        </p:nvSpPr>
        <p:spPr>
          <a:xfrm>
            <a:off x="497840" y="503963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en-US" b="1" i="1" dirty="0">
                <a:solidFill>
                  <a:srgbClr val="121212"/>
                </a:solidFill>
                <a:latin typeface="nyt-cheltenham"/>
              </a:rPr>
              <a:t>The Coronavirus Patients Betrayed by </a:t>
            </a:r>
          </a:p>
          <a:p>
            <a:pPr fontAlgn="base"/>
            <a:r>
              <a:rPr lang="en-US" b="1" i="1" dirty="0">
                <a:solidFill>
                  <a:srgbClr val="121212"/>
                </a:solidFill>
                <a:latin typeface="nyt-cheltenham"/>
              </a:rPr>
              <a:t>Their Own Immune Systems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0444EF-A5C2-4F27-B22D-CF82B4B9747C}"/>
              </a:ext>
            </a:extLst>
          </p:cNvPr>
          <p:cNvSpPr/>
          <p:nvPr/>
        </p:nvSpPr>
        <p:spPr>
          <a:xfrm>
            <a:off x="5057467" y="531045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en-US" dirty="0">
                <a:solidFill>
                  <a:srgbClr val="333333"/>
                </a:solidFill>
                <a:latin typeface="Gotham SSm"/>
              </a:rPr>
              <a:t>Why Some COVID-19 Patients Crash: The Body's Immune System Might Be To Blame</a:t>
            </a:r>
          </a:p>
        </p:txBody>
      </p:sp>
      <p:pic>
        <p:nvPicPr>
          <p:cNvPr id="1026" name="Picture 2" descr="Shots - Health News">
            <a:extLst>
              <a:ext uri="{FF2B5EF4-FFF2-40B4-BE49-F238E27FC236}">
                <a16:creationId xmlns:a16="http://schemas.microsoft.com/office/drawing/2014/main" id="{EF3F1DB2-E5F1-49C3-AD33-BF029ED06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279" y="5638658"/>
            <a:ext cx="714375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6B1ADA1-A690-4A06-AAB1-794B1F7C88A6}"/>
              </a:ext>
            </a:extLst>
          </p:cNvPr>
          <p:cNvSpPr/>
          <p:nvPr/>
        </p:nvSpPr>
        <p:spPr>
          <a:xfrm>
            <a:off x="8462654" y="565150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Shots</a:t>
            </a:r>
          </a:p>
          <a:p>
            <a:r>
              <a:rPr lang="en-US" dirty="0"/>
              <a:t>HEALTH NEWS FROM NPR</a:t>
            </a:r>
          </a:p>
        </p:txBody>
      </p:sp>
    </p:spTree>
    <p:extLst>
      <p:ext uri="{BB962C8B-B14F-4D97-AF65-F5344CB8AC3E}">
        <p14:creationId xmlns:p14="http://schemas.microsoft.com/office/powerpoint/2010/main" val="28229642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EE29603-7162-4A35-82AC-2086EA84A1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4160" y="2678801"/>
            <a:ext cx="3070888" cy="3429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08205" y="-28280"/>
            <a:ext cx="7507997" cy="1200318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algn="ctr"/>
            <a:r>
              <a:rPr lang="en-US" sz="3600" b="1" dirty="0"/>
              <a:t>Mechanisms of Pathogenesis</a:t>
            </a:r>
          </a:p>
          <a:p>
            <a:pPr algn="ctr"/>
            <a:r>
              <a:rPr lang="en-US" sz="3600" b="1" dirty="0"/>
              <a:t>What actually causes damage to host?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0CAA0-127D-4D48-91FE-EE523AFBD0C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5E730F-C728-47E9-A82A-7C0BD53A1331}"/>
              </a:ext>
            </a:extLst>
          </p:cNvPr>
          <p:cNvSpPr txBox="1"/>
          <p:nvPr/>
        </p:nvSpPr>
        <p:spPr>
          <a:xfrm>
            <a:off x="1441905" y="1172038"/>
            <a:ext cx="8518871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Indirect mechanisms:</a:t>
            </a:r>
          </a:p>
          <a:p>
            <a:r>
              <a:rPr lang="en-US" dirty="0"/>
              <a:t>Response of immune system causes damage</a:t>
            </a:r>
          </a:p>
          <a:p>
            <a:r>
              <a:rPr lang="en-US" dirty="0"/>
              <a:t>	over-exuberant inflammation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release of immune substances called cytokines</a:t>
            </a:r>
          </a:p>
          <a:p>
            <a:r>
              <a:rPr lang="en-US" dirty="0"/>
              <a:t>	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120B39-A892-4C31-BDB0-C65C35EE5155}"/>
              </a:ext>
            </a:extLst>
          </p:cNvPr>
          <p:cNvSpPr txBox="1"/>
          <p:nvPr/>
        </p:nvSpPr>
        <p:spPr>
          <a:xfrm>
            <a:off x="4084320" y="2386413"/>
            <a:ext cx="36591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What are cytokines?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3C7E07-3440-4B93-B26E-A3AA2B9A859C}"/>
              </a:ext>
            </a:extLst>
          </p:cNvPr>
          <p:cNvSpPr txBox="1"/>
          <p:nvPr/>
        </p:nvSpPr>
        <p:spPr>
          <a:xfrm>
            <a:off x="6096000" y="3429000"/>
            <a:ext cx="5029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Small proteins that are secreted by cells that detect an insult such as a pathogen</a:t>
            </a:r>
          </a:p>
          <a:p>
            <a:endParaRPr lang="en-US" dirty="0"/>
          </a:p>
          <a:p>
            <a:r>
              <a:rPr lang="en-US" dirty="0"/>
              <a:t>Cytokines signal other cells to react</a:t>
            </a:r>
          </a:p>
          <a:p>
            <a:endParaRPr lang="en-US" dirty="0"/>
          </a:p>
          <a:p>
            <a:r>
              <a:rPr lang="en-US" dirty="0"/>
              <a:t>Cytokines control the immune system and cause inflammation</a:t>
            </a:r>
          </a:p>
        </p:txBody>
      </p:sp>
    </p:spTree>
    <p:extLst>
      <p:ext uri="{BB962C8B-B14F-4D97-AF65-F5344CB8AC3E}">
        <p14:creationId xmlns:p14="http://schemas.microsoft.com/office/powerpoint/2010/main" val="16713790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08205" y="-28280"/>
            <a:ext cx="7507997" cy="1200318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algn="ctr"/>
            <a:r>
              <a:rPr lang="en-US" sz="3600" b="1" dirty="0"/>
              <a:t>Mechanisms of Pathogenesis</a:t>
            </a:r>
          </a:p>
          <a:p>
            <a:pPr algn="ctr"/>
            <a:r>
              <a:rPr lang="en-US" sz="3600" b="1" dirty="0"/>
              <a:t>What actually causes damage to host?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0CAA0-127D-4D48-91FE-EE523AFBD0CB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5E730F-C728-47E9-A82A-7C0BD53A1331}"/>
              </a:ext>
            </a:extLst>
          </p:cNvPr>
          <p:cNvSpPr txBox="1"/>
          <p:nvPr/>
        </p:nvSpPr>
        <p:spPr>
          <a:xfrm>
            <a:off x="1441905" y="1172038"/>
            <a:ext cx="8518871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Indirect mechanisms:</a:t>
            </a:r>
          </a:p>
          <a:p>
            <a:r>
              <a:rPr lang="en-US" dirty="0"/>
              <a:t>Response of immune system causes damage</a:t>
            </a:r>
          </a:p>
          <a:p>
            <a:r>
              <a:rPr lang="en-US" dirty="0"/>
              <a:t>	over-exuberant inflammation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release of immune substances called cytokines</a:t>
            </a:r>
          </a:p>
          <a:p>
            <a:r>
              <a:rPr lang="en-US" dirty="0"/>
              <a:t>	</a:t>
            </a:r>
          </a:p>
        </p:txBody>
      </p:sp>
      <p:pic>
        <p:nvPicPr>
          <p:cNvPr id="6146" name="Picture 2" descr="Fever is caused by cytokines released from macrophages and other immune cells The cytokines may act on vagal nerve endings or enter the brain to cause a resetting of the temperature control centre in the hypothalamus. The hypothalamus causes shivering and constriction of skin blood vessels and also initiates a sensation of chilliness that is perceived at the level of the cerebral cortex. IL=interleukin; TNF=tumour necrosis factor.  ">
            <a:extLst>
              <a:ext uri="{FF2B5EF4-FFF2-40B4-BE49-F238E27FC236}">
                <a16:creationId xmlns:a16="http://schemas.microsoft.com/office/drawing/2014/main" id="{D655B853-75C0-4616-A493-76F1FE5D0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560" y="2213470"/>
            <a:ext cx="5264696" cy="4793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C488149-45FC-441D-A30D-B349D3706DB6}"/>
              </a:ext>
            </a:extLst>
          </p:cNvPr>
          <p:cNvSpPr txBox="1"/>
          <p:nvPr/>
        </p:nvSpPr>
        <p:spPr>
          <a:xfrm>
            <a:off x="7205256" y="3434080"/>
            <a:ext cx="4655633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Cytokines can cause fever</a:t>
            </a:r>
          </a:p>
          <a:p>
            <a:endParaRPr lang="en-US" sz="2800" dirty="0"/>
          </a:p>
          <a:p>
            <a:r>
              <a:rPr lang="en-US" sz="2800" dirty="0"/>
              <a:t>Called “endogenous pyrogens”</a:t>
            </a:r>
          </a:p>
          <a:p>
            <a:endParaRPr lang="en-US" sz="2800" dirty="0"/>
          </a:p>
          <a:p>
            <a:r>
              <a:rPr lang="en-US" sz="2800" dirty="0"/>
              <a:t>Examples:  IL1, IL6, TNF, IL10</a:t>
            </a:r>
          </a:p>
        </p:txBody>
      </p:sp>
    </p:spTree>
    <p:extLst>
      <p:ext uri="{BB962C8B-B14F-4D97-AF65-F5344CB8AC3E}">
        <p14:creationId xmlns:p14="http://schemas.microsoft.com/office/powerpoint/2010/main" val="20714538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804B67A-DC50-4B44-B482-0184DE0A6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A8EC6-12DC-4214-90A0-5CAF71CB59B8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692F63-23F0-4B0F-AA13-69F1B4B4F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616" y="576471"/>
            <a:ext cx="8358829" cy="628152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955182-90AE-4EC8-84B8-ADFEFC8FBC6B}"/>
              </a:ext>
            </a:extLst>
          </p:cNvPr>
          <p:cNvSpPr/>
          <p:nvPr/>
        </p:nvSpPr>
        <p:spPr>
          <a:xfrm>
            <a:off x="94236" y="0"/>
            <a:ext cx="5800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Molecular immune pathogenesis and diagnosis of COVID-19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FBF4A1-267D-41D3-93D9-2CB9D99267C6}"/>
              </a:ext>
            </a:extLst>
          </p:cNvPr>
          <p:cNvSpPr/>
          <p:nvPr/>
        </p:nvSpPr>
        <p:spPr>
          <a:xfrm>
            <a:off x="8392997" y="13164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Journal of Pharmaceutical Analysis</a:t>
            </a:r>
          </a:p>
          <a:p>
            <a:r>
              <a:rPr lang="en-US" dirty="0"/>
              <a:t>5 March 2020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29C0F1-892A-41CF-93E6-27F6191B3513}"/>
              </a:ext>
            </a:extLst>
          </p:cNvPr>
          <p:cNvSpPr/>
          <p:nvPr/>
        </p:nvSpPr>
        <p:spPr>
          <a:xfrm rot="16200000">
            <a:off x="8918959" y="2662775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/>
              <a:t>https://www.sciencedirect.com/science/article/pii/S2095177920302045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CC91434-FC74-4E24-8DD8-868351B72952}"/>
              </a:ext>
            </a:extLst>
          </p:cNvPr>
          <p:cNvSpPr/>
          <p:nvPr/>
        </p:nvSpPr>
        <p:spPr>
          <a:xfrm>
            <a:off x="9124414" y="2894658"/>
            <a:ext cx="245798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WEEK 2</a:t>
            </a:r>
          </a:p>
        </p:txBody>
      </p:sp>
    </p:spTree>
    <p:extLst>
      <p:ext uri="{BB962C8B-B14F-4D97-AF65-F5344CB8AC3E}">
        <p14:creationId xmlns:p14="http://schemas.microsoft.com/office/powerpoint/2010/main" val="19921763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E91190-EB09-45B1-B373-C0C13D62F264}"/>
              </a:ext>
            </a:extLst>
          </p:cNvPr>
          <p:cNvSpPr txBox="1"/>
          <p:nvPr/>
        </p:nvSpPr>
        <p:spPr>
          <a:xfrm>
            <a:off x="2700801" y="-70714"/>
            <a:ext cx="68305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Fast Five Quiz:  answer in 5 seconds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0F585A-BEE0-435E-974F-A5115E0DC370}"/>
              </a:ext>
            </a:extLst>
          </p:cNvPr>
          <p:cNvSpPr txBox="1"/>
          <p:nvPr/>
        </p:nvSpPr>
        <p:spPr>
          <a:xfrm>
            <a:off x="3217363" y="748117"/>
            <a:ext cx="482369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Which would be a more successful pathogen?</a:t>
            </a:r>
          </a:p>
          <a:p>
            <a:r>
              <a:rPr lang="en-US" dirty="0"/>
              <a:t>a.  A pathogen that kills the host quickly</a:t>
            </a:r>
          </a:p>
          <a:p>
            <a:r>
              <a:rPr lang="en-US" dirty="0"/>
              <a:t>b.  A pathogen that allows the host to survive</a:t>
            </a:r>
          </a:p>
          <a:p>
            <a:endParaRPr lang="en-US" dirty="0"/>
          </a:p>
          <a:p>
            <a:pPr marL="342900" indent="-342900">
              <a:buAutoNum type="alphaLcPeriod"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FAE25B-6BD2-4D91-B99D-C9555F780B4B}"/>
              </a:ext>
            </a:extLst>
          </p:cNvPr>
          <p:cNvSpPr txBox="1"/>
          <p:nvPr/>
        </p:nvSpPr>
        <p:spPr>
          <a:xfrm>
            <a:off x="474427" y="1866067"/>
            <a:ext cx="59532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 startAt="2"/>
            </a:pPr>
            <a:r>
              <a:rPr lang="en-US" dirty="0"/>
              <a:t>Which infection would remain circulating in a population?</a:t>
            </a:r>
          </a:p>
          <a:p>
            <a:r>
              <a:rPr lang="en-US" dirty="0"/>
              <a:t>a.  Ebola </a:t>
            </a:r>
          </a:p>
          <a:p>
            <a:r>
              <a:rPr lang="en-US" dirty="0"/>
              <a:t>b.  Measles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C97161-AF4D-443B-AB9F-D76DFA6EE19F}"/>
              </a:ext>
            </a:extLst>
          </p:cNvPr>
          <p:cNvSpPr txBox="1"/>
          <p:nvPr/>
        </p:nvSpPr>
        <p:spPr>
          <a:xfrm>
            <a:off x="3217363" y="2410111"/>
            <a:ext cx="902811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 startAt="3"/>
            </a:pPr>
            <a:r>
              <a:rPr lang="en-US" dirty="0"/>
              <a:t>Cloth masks would not be effect in blocking which of the following from entering the body.</a:t>
            </a:r>
          </a:p>
          <a:p>
            <a:pPr marL="342900" indent="-342900">
              <a:buAutoNum type="arabicPeriod" startAt="3"/>
            </a:pPr>
            <a:r>
              <a:rPr lang="en-US" dirty="0"/>
              <a:t>Bacteria </a:t>
            </a:r>
          </a:p>
          <a:p>
            <a:pPr marL="342900" indent="-342900">
              <a:buAutoNum type="arabicPeriod" startAt="3"/>
            </a:pPr>
            <a:r>
              <a:rPr lang="en-US" dirty="0"/>
              <a:t>Viruses</a:t>
            </a:r>
          </a:p>
          <a:p>
            <a:pPr marL="342900" indent="-342900">
              <a:buAutoNum type="arabicPeriod" startAt="3"/>
            </a:pPr>
            <a:r>
              <a:rPr lang="en-US" dirty="0"/>
              <a:t>Parasites </a:t>
            </a:r>
          </a:p>
          <a:p>
            <a:pPr marL="342900" indent="-342900">
              <a:buAutoNum type="arabicPeriod" startAt="3"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D7B38E-5DEB-4145-B119-2F4E652E8ADA}"/>
              </a:ext>
            </a:extLst>
          </p:cNvPr>
          <p:cNvSpPr txBox="1"/>
          <p:nvPr/>
        </p:nvSpPr>
        <p:spPr>
          <a:xfrm>
            <a:off x="168772" y="3654394"/>
            <a:ext cx="609718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4. Which of the following is true about the 1918 Flu pandemic?</a:t>
            </a:r>
          </a:p>
          <a:p>
            <a:pPr marL="342900" indent="-342900">
              <a:buFont typeface="+mj-lt"/>
              <a:buAutoNum type="alphaLcPeriod"/>
            </a:pPr>
            <a:r>
              <a:rPr lang="en-US" dirty="0"/>
              <a:t>It was caused by a common coronavirus</a:t>
            </a:r>
          </a:p>
          <a:p>
            <a:pPr marL="342900" indent="-342900">
              <a:buFont typeface="+mj-lt"/>
              <a:buAutoNum type="alphaLcPeriod"/>
            </a:pPr>
            <a:r>
              <a:rPr lang="en-US" dirty="0"/>
              <a:t>Mortality rate was highest in older individuals</a:t>
            </a:r>
          </a:p>
          <a:p>
            <a:pPr marL="342900" indent="-342900">
              <a:buFont typeface="+mj-lt"/>
              <a:buAutoNum type="alphaLcPeriod"/>
            </a:pPr>
            <a:r>
              <a:rPr lang="en-US" dirty="0"/>
              <a:t>Was caused by a virus that is no longer circulating</a:t>
            </a:r>
          </a:p>
          <a:p>
            <a:pPr marL="342900" indent="-342900">
              <a:buFont typeface="+mj-lt"/>
              <a:buAutoNum type="alphaLcPeriod"/>
            </a:pPr>
            <a:r>
              <a:rPr lang="en-US" dirty="0"/>
              <a:t>Transmission of the virus was aided by worldwide conflict</a:t>
            </a:r>
          </a:p>
          <a:p>
            <a:pPr marL="342900" indent="-342900">
              <a:buAutoNum type="arabicPeriod" startAt="4"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1C6751-8FAD-4992-A82B-400B1C44B1DA}"/>
              </a:ext>
            </a:extLst>
          </p:cNvPr>
          <p:cNvSpPr txBox="1"/>
          <p:nvPr/>
        </p:nvSpPr>
        <p:spPr>
          <a:xfrm>
            <a:off x="5555717" y="5063689"/>
            <a:ext cx="654484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5. Which one of the following is likely responsible for the fever observed with COVID-19?</a:t>
            </a:r>
          </a:p>
          <a:p>
            <a:pPr marL="342900" indent="-342900">
              <a:buAutoNum type="alphaLcPeriod"/>
            </a:pPr>
            <a:r>
              <a:rPr lang="en-US" dirty="0"/>
              <a:t>Cytokines</a:t>
            </a:r>
          </a:p>
          <a:p>
            <a:pPr marL="342900" indent="-342900">
              <a:buAutoNum type="alphaLcPeriod"/>
            </a:pPr>
            <a:r>
              <a:rPr lang="en-US" dirty="0"/>
              <a:t>Direct death of lung cells</a:t>
            </a:r>
          </a:p>
          <a:p>
            <a:pPr marL="342900" indent="-342900">
              <a:buAutoNum type="alphaLcPeriod"/>
            </a:pPr>
            <a:r>
              <a:rPr lang="en-US" dirty="0"/>
              <a:t>Excess contraction of chest muscles in attempts to breath</a:t>
            </a:r>
          </a:p>
          <a:p>
            <a:pPr marL="342900" indent="-342900">
              <a:buAutoNum type="alphaLcPeriod"/>
            </a:pPr>
            <a:r>
              <a:rPr lang="en-US" dirty="0"/>
              <a:t>Weakened immune system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CC7D3A-BD5F-4471-954E-74D098C4E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76EA-DEC0-4365-86C1-DAB7506334DE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357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 descr="figure_11_2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825904"/>
            <a:ext cx="8534400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F7E37C-98F5-488A-BDB9-475450DAFE55}"/>
              </a:ext>
            </a:extLst>
          </p:cNvPr>
          <p:cNvSpPr txBox="1"/>
          <p:nvPr/>
        </p:nvSpPr>
        <p:spPr>
          <a:xfrm>
            <a:off x="3714553" y="688157"/>
            <a:ext cx="49151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2009 H1N1 </a:t>
            </a:r>
            <a:r>
              <a:rPr lang="en-US" sz="4000" b="1" u="sng" dirty="0"/>
              <a:t>Pandemic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C6B96D5-EE34-45AB-9209-C391C9A0E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D5275-C034-4351-BC77-D8AB2B3CC32F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285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6B4852-A38C-4CE9-B263-692A5A42D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7569" y="0"/>
            <a:ext cx="7336862" cy="679867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21AC1E-F402-48E3-A3BD-8AF34676F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D5275-C034-4351-BC77-D8AB2B3CC32F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967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DC44E07-036C-4963-AF2C-745643C1F7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985" y="1571905"/>
            <a:ext cx="5741043" cy="4572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B42D107-8685-4EDD-B090-7A28486F2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6161" y="254523"/>
            <a:ext cx="2121153" cy="26347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0E2318-C76E-44DB-BE85-CA3C9C2868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1195" y="3166447"/>
            <a:ext cx="5249140" cy="36585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6EA2EE-DCF9-4AEA-B5A0-5AAF9675A4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985" y="616645"/>
            <a:ext cx="7301000" cy="42399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F17380-851E-4E89-9264-E770F9F7C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D5275-C034-4351-BC77-D8AB2B3CC32F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286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04135F-4C97-4E60-9846-9B3737E81C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290" y="598438"/>
            <a:ext cx="6093971" cy="599644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C434B56-B70D-4EA9-9405-4DC4503A5D63}"/>
              </a:ext>
            </a:extLst>
          </p:cNvPr>
          <p:cNvSpPr txBox="1"/>
          <p:nvPr/>
        </p:nvSpPr>
        <p:spPr>
          <a:xfrm>
            <a:off x="7173798" y="1706252"/>
            <a:ext cx="43610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“What’s in a name?”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AFAF1E-37D4-4CF3-A36D-12156A251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D5275-C034-4351-BC77-D8AB2B3CC32F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224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0E795B0-E612-4CF0-8226-39CA282F8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0702" y="106105"/>
            <a:ext cx="3055716" cy="10984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89A5AEE-F641-4E66-A823-53C8A99365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2450" y="1124788"/>
            <a:ext cx="5921704" cy="13948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D5AC76-58A7-453D-AFC9-99C2DD1611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7160" y="2519680"/>
            <a:ext cx="9787394" cy="339689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8D6FC4-260D-4BE0-88BD-5F98C7248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D5275-C034-4351-BC77-D8AB2B3CC32F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257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0E795B0-E612-4CF0-8226-39CA282F8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0702" y="106105"/>
            <a:ext cx="3055716" cy="109843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8DAF23-B010-4020-BF87-665337AE8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9685" y="1314170"/>
            <a:ext cx="8132630" cy="543772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0A1C49-80F2-4DE4-B2DA-272007D3B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D5275-C034-4351-BC77-D8AB2B3CC32F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395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F6861F-87E6-49CC-9ED3-47F64A607F6A}"/>
              </a:ext>
            </a:extLst>
          </p:cNvPr>
          <p:cNvSpPr txBox="1"/>
          <p:nvPr/>
        </p:nvSpPr>
        <p:spPr>
          <a:xfrm>
            <a:off x="1536098" y="150829"/>
            <a:ext cx="91198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Why was the H1N1 pandemic of 2009 so alarming?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BC3651-D5B7-4D49-89F7-0E8AE98D6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2268" y="960905"/>
            <a:ext cx="5555848" cy="1219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7F5146A-33F2-47A2-A091-307C8EF5FA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2189" y="2190160"/>
            <a:ext cx="6654188" cy="2152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B6C6E-3D9F-42BB-9040-813FA41DDB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499" y="2831577"/>
            <a:ext cx="4978876" cy="32420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DE593F-3AF6-4565-BA35-79EAFA4622F8}"/>
              </a:ext>
            </a:extLst>
          </p:cNvPr>
          <p:cNvSpPr txBox="1"/>
          <p:nvPr/>
        </p:nvSpPr>
        <p:spPr>
          <a:xfrm>
            <a:off x="5750192" y="3259797"/>
            <a:ext cx="61257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1/3 of world’s population, or 500 million people, infected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Case fatality rate were 2.5%, compared to &lt;0.1% in other flu pandemics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Total deaths ~50 to 100 million people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48ED2B-22DF-4F67-A347-5B574C9E0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D5275-C034-4351-BC77-D8AB2B3CC32F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9512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1810</TotalTime>
  <Words>1729</Words>
  <Application>Microsoft Office PowerPoint</Application>
  <PresentationFormat>Widescreen</PresentationFormat>
  <Paragraphs>192</Paragraphs>
  <Slides>28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45" baseType="lpstr">
      <vt:lpstr>MS PGothic</vt:lpstr>
      <vt:lpstr>MS PGothic</vt:lpstr>
      <vt:lpstr>Arial</vt:lpstr>
      <vt:lpstr>Calibri</vt:lpstr>
      <vt:lpstr>Calibri Light</vt:lpstr>
      <vt:lpstr>Gotham SSm</vt:lpstr>
      <vt:lpstr>inherit</vt:lpstr>
      <vt:lpstr>Merriweather</vt:lpstr>
      <vt:lpstr>nyt-cheltenham</vt:lpstr>
      <vt:lpstr>open sans</vt:lpstr>
      <vt:lpstr>open sans</vt:lpstr>
      <vt:lpstr>Symbol</vt:lpstr>
      <vt:lpstr>Times</vt:lpstr>
      <vt:lpstr>Wingdings</vt:lpstr>
      <vt:lpstr>Office Theme</vt:lpstr>
      <vt:lpstr>Blank Presentation</vt:lpstr>
      <vt:lpstr>1_Office Theme</vt:lpstr>
      <vt:lpstr>2_Infectious Diseases, Epidemics and Pandemics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is an infectious disease?</vt:lpstr>
      <vt:lpstr>Definitions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1_Infectious Diseases, Epidemics and Pandemics</dc:title>
  <dc:creator>Barbara Christie-Pope</dc:creator>
  <cp:lastModifiedBy>Barbara Christie-Pope</cp:lastModifiedBy>
  <cp:revision>65</cp:revision>
  <dcterms:created xsi:type="dcterms:W3CDTF">2020-04-07T17:43:53Z</dcterms:created>
  <dcterms:modified xsi:type="dcterms:W3CDTF">2020-04-19T20:40:49Z</dcterms:modified>
</cp:coreProperties>
</file>