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embeddedFontLst>
    <p:embeddedFont>
      <p:font typeface="Lexend Exa" panose="020B0604020202020204" charset="0"/>
      <p:regular r:id="rId37"/>
      <p:bold r:id="rId38"/>
    </p:embeddedFont>
    <p:embeddedFont>
      <p:font typeface="Lexend Exa Medium" panose="020B0604020202020204" charset="0"/>
      <p:regular r:id="rId39"/>
      <p:bold r:id="rId40"/>
    </p:embeddedFont>
    <p:embeddedFont>
      <p:font typeface="Nunito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76FF8-B752-4942-A6EE-7BD5D0F05971}">
  <a:tblStyle styleId="{6F076FF8-B752-4942-A6EE-7BD5D0F059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6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3662733f5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3662733f59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662733f59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3662733f59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3662733f59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3662733f59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3662733f5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3662733f59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662733f5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662733f5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662733f59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662733f59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3662733f59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3662733f59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3662733f59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3662733f59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3662733f59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3662733f59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ce2b4a67c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ce2b4a67c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6621068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36621068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ce2b4a67c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5ce2b4a67c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5ce2b4a67c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5ce2b4a67c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ce2b4a67c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5ce2b4a67c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5ce2b4a67c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5ce2b4a67c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ce2b4a67c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ce2b4a67c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ce2b4a67c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ce2b4a67c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5ce2b4a67c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5ce2b4a67c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5ce2b4a67c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5ce2b4a67c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5ba8806ce5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5ba8806ce5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ce2b4a67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ce2b4a67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3662733f5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3662733f5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5ce2b4a67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5ce2b4a67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3662733f59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3662733f59_0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3662733f59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3662733f59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3662733f59_0_1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3662733f59_0_1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3662733f59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3662733f59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662733f5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3662733f5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662733f5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662733f5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662733f5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3662733f5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662733f5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662733f59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662733f59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3662733f59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3662733f5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3662733f5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microsoft.com/office/2007/relationships/media" Target="../media/media28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audio" Target="../media/media29.m4a"/><Relationship Id="rId11" Type="http://schemas.openxmlformats.org/officeDocument/2006/relationships/image" Target="../media/image16.png"/><Relationship Id="rId5" Type="http://schemas.microsoft.com/office/2007/relationships/media" Target="../media/media29.m4a"/><Relationship Id="rId10" Type="http://schemas.openxmlformats.org/officeDocument/2006/relationships/image" Target="../media/image15.png"/><Relationship Id="rId4" Type="http://schemas.openxmlformats.org/officeDocument/2006/relationships/audio" Target="../media/media28.m4a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m4a"/><Relationship Id="rId13" Type="http://schemas.openxmlformats.org/officeDocument/2006/relationships/image" Target="../media/image8.png"/><Relationship Id="rId3" Type="http://schemas.microsoft.com/office/2007/relationships/media" Target="../media/media32.m4a"/><Relationship Id="rId7" Type="http://schemas.microsoft.com/office/2007/relationships/media" Target="../media/media34.m4a"/><Relationship Id="rId12" Type="http://schemas.openxmlformats.org/officeDocument/2006/relationships/notesSlide" Target="../notesSlides/notesSlide1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audio" Target="../media/media33.m4a"/><Relationship Id="rId11" Type="http://schemas.openxmlformats.org/officeDocument/2006/relationships/slideLayout" Target="../slideLayouts/slideLayout3.xml"/><Relationship Id="rId5" Type="http://schemas.microsoft.com/office/2007/relationships/media" Target="../media/media33.m4a"/><Relationship Id="rId10" Type="http://schemas.openxmlformats.org/officeDocument/2006/relationships/audio" Target="../media/media35.m4a"/><Relationship Id="rId4" Type="http://schemas.openxmlformats.org/officeDocument/2006/relationships/audio" Target="../media/media32.m4a"/><Relationship Id="rId9" Type="http://schemas.microsoft.com/office/2007/relationships/media" Target="../media/media35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image" Target="../media/image6.png"/><Relationship Id="rId3" Type="http://schemas.microsoft.com/office/2007/relationships/media" Target="../media/media2.m4a"/><Relationship Id="rId21" Type="http://schemas.openxmlformats.org/officeDocument/2006/relationships/image" Target="../media/image1.png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openxmlformats.org/officeDocument/2006/relationships/image" Target="../media/image5.png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notesSlide" Target="../notesSlides/notesSlide2.xml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image" Target="../media/image4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10" Type="http://schemas.openxmlformats.org/officeDocument/2006/relationships/audio" Target="../media/media5.m4a"/><Relationship Id="rId19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image" Target="../media/image2.png"/><Relationship Id="rId27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image" Target="../media/image9.png"/><Relationship Id="rId18" Type="http://schemas.openxmlformats.org/officeDocument/2006/relationships/image" Target="../media/image8.png"/><Relationship Id="rId3" Type="http://schemas.microsoft.com/office/2007/relationships/media" Target="../media/media11.m4a"/><Relationship Id="rId7" Type="http://schemas.microsoft.com/office/2007/relationships/media" Target="../media/media13.m4a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13.png"/><Relationship Id="rId2" Type="http://schemas.openxmlformats.org/officeDocument/2006/relationships/audio" Target="../media/media10.m4a"/><Relationship Id="rId16" Type="http://schemas.openxmlformats.org/officeDocument/2006/relationships/image" Target="../media/image12.png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slideLayout" Target="../slideLayouts/slideLayout7.xml"/><Relationship Id="rId5" Type="http://schemas.microsoft.com/office/2007/relationships/media" Target="../media/media12.m4a"/><Relationship Id="rId15" Type="http://schemas.openxmlformats.org/officeDocument/2006/relationships/image" Target="../media/image11.png"/><Relationship Id="rId10" Type="http://schemas.openxmlformats.org/officeDocument/2006/relationships/audio" Target="../media/media14.m4a"/><Relationship Id="rId4" Type="http://schemas.openxmlformats.org/officeDocument/2006/relationships/audio" Target="../media/media11.m4a"/><Relationship Id="rId9" Type="http://schemas.microsoft.com/office/2007/relationships/media" Target="../media/media14.m4a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1.m4a"/><Relationship Id="rId13" Type="http://schemas.openxmlformats.org/officeDocument/2006/relationships/image" Target="../media/image36.png"/><Relationship Id="rId3" Type="http://schemas.microsoft.com/office/2007/relationships/media" Target="../media/media49.m4a"/><Relationship Id="rId7" Type="http://schemas.microsoft.com/office/2007/relationships/media" Target="../media/media51.m4a"/><Relationship Id="rId12" Type="http://schemas.openxmlformats.org/officeDocument/2006/relationships/notesSlide" Target="../notesSlides/notesSlide31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audio" Target="../media/media50.m4a"/><Relationship Id="rId11" Type="http://schemas.openxmlformats.org/officeDocument/2006/relationships/slideLayout" Target="../slideLayouts/slideLayout3.xml"/><Relationship Id="rId5" Type="http://schemas.microsoft.com/office/2007/relationships/media" Target="../media/media50.m4a"/><Relationship Id="rId10" Type="http://schemas.openxmlformats.org/officeDocument/2006/relationships/audio" Target="../media/media52.m4a"/><Relationship Id="rId4" Type="http://schemas.openxmlformats.org/officeDocument/2006/relationships/audio" Target="../media/media49.m4a"/><Relationship Id="rId9" Type="http://schemas.microsoft.com/office/2007/relationships/media" Target="../media/media52.m4a"/><Relationship Id="rId1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6.m4a"/><Relationship Id="rId13" Type="http://schemas.microsoft.com/office/2007/relationships/media" Target="../media/media59.m4a"/><Relationship Id="rId18" Type="http://schemas.openxmlformats.org/officeDocument/2006/relationships/notesSlide" Target="../notesSlides/notesSlide32.xml"/><Relationship Id="rId3" Type="http://schemas.microsoft.com/office/2007/relationships/media" Target="../media/media54.m4a"/><Relationship Id="rId21" Type="http://schemas.openxmlformats.org/officeDocument/2006/relationships/image" Target="../media/image8.png"/><Relationship Id="rId7" Type="http://schemas.microsoft.com/office/2007/relationships/media" Target="../media/media56.m4a"/><Relationship Id="rId12" Type="http://schemas.openxmlformats.org/officeDocument/2006/relationships/audio" Target="../media/media58.m4a"/><Relationship Id="rId17" Type="http://schemas.openxmlformats.org/officeDocument/2006/relationships/slideLayout" Target="../slideLayouts/slideLayout3.xml"/><Relationship Id="rId2" Type="http://schemas.openxmlformats.org/officeDocument/2006/relationships/audio" Target="../media/media53.m4a"/><Relationship Id="rId16" Type="http://schemas.openxmlformats.org/officeDocument/2006/relationships/audio" Target="../media/media60.m4a"/><Relationship Id="rId20" Type="http://schemas.openxmlformats.org/officeDocument/2006/relationships/image" Target="../media/image38.png"/><Relationship Id="rId1" Type="http://schemas.microsoft.com/office/2007/relationships/media" Target="../media/media53.m4a"/><Relationship Id="rId6" Type="http://schemas.openxmlformats.org/officeDocument/2006/relationships/audio" Target="../media/media55.m4a"/><Relationship Id="rId11" Type="http://schemas.microsoft.com/office/2007/relationships/media" Target="../media/media58.m4a"/><Relationship Id="rId5" Type="http://schemas.microsoft.com/office/2007/relationships/media" Target="../media/media55.m4a"/><Relationship Id="rId15" Type="http://schemas.microsoft.com/office/2007/relationships/media" Target="../media/media60.m4a"/><Relationship Id="rId10" Type="http://schemas.openxmlformats.org/officeDocument/2006/relationships/audio" Target="../media/media57.m4a"/><Relationship Id="rId19" Type="http://schemas.openxmlformats.org/officeDocument/2006/relationships/image" Target="../media/image37.png"/><Relationship Id="rId4" Type="http://schemas.openxmlformats.org/officeDocument/2006/relationships/audio" Target="../media/media54.m4a"/><Relationship Id="rId9" Type="http://schemas.microsoft.com/office/2007/relationships/media" Target="../media/media57.m4a"/><Relationship Id="rId14" Type="http://schemas.openxmlformats.org/officeDocument/2006/relationships/audio" Target="../media/media59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9: Day 2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Work</a:t>
            </a: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 txBox="1"/>
          <p:nvPr/>
        </p:nvSpPr>
        <p:spPr>
          <a:xfrm>
            <a:off x="151675" y="140275"/>
            <a:ext cx="70767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will help us with our books at the library?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211" name="Google Shape;211;p22"/>
          <p:cNvSpPr txBox="1"/>
          <p:nvPr/>
        </p:nvSpPr>
        <p:spPr>
          <a:xfrm>
            <a:off x="1885950" y="3810000"/>
            <a:ext cx="50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librarian       OR          pilot</a:t>
            </a:r>
            <a:endParaRPr sz="2300" b="1" u="sng"/>
          </a:p>
        </p:txBody>
      </p:sp>
      <p:pic>
        <p:nvPicPr>
          <p:cNvPr id="212" name="Google Shape;212;p22"/>
          <p:cNvPicPr preferRelativeResize="0"/>
          <p:nvPr/>
        </p:nvPicPr>
        <p:blipFill rotWithShape="1">
          <a:blip r:embed="rId5">
            <a:alphaModFix/>
          </a:blip>
          <a:srcRect l="5999" t="3823" r="12487" b="13784"/>
          <a:stretch/>
        </p:blipFill>
        <p:spPr>
          <a:xfrm>
            <a:off x="1784200" y="2045450"/>
            <a:ext cx="2094601" cy="176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6">
            <a:alphaModFix/>
          </a:blip>
          <a:srcRect b="14566"/>
          <a:stretch/>
        </p:blipFill>
        <p:spPr>
          <a:xfrm>
            <a:off x="5073650" y="2388675"/>
            <a:ext cx="2376302" cy="13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9D75DA-2A4B-4777-9C75-7588B8891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2425" y="69275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 txBox="1"/>
          <p:nvPr/>
        </p:nvSpPr>
        <p:spPr>
          <a:xfrm>
            <a:off x="151675" y="140275"/>
            <a:ext cx="70767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will fly the airplane when we travel?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1291175" y="3810000"/>
            <a:ext cx="6619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flight attendant      OR       pilot</a:t>
            </a:r>
            <a:endParaRPr sz="2300" b="1" u="sng"/>
          </a:p>
        </p:txBody>
      </p:sp>
      <p:pic>
        <p:nvPicPr>
          <p:cNvPr id="220" name="Google Shape;220;p23"/>
          <p:cNvPicPr preferRelativeResize="0"/>
          <p:nvPr/>
        </p:nvPicPr>
        <p:blipFill rotWithShape="1">
          <a:blip r:embed="rId5">
            <a:alphaModFix/>
          </a:blip>
          <a:srcRect b="14566"/>
          <a:stretch/>
        </p:blipFill>
        <p:spPr>
          <a:xfrm>
            <a:off x="5073650" y="2388675"/>
            <a:ext cx="2376302" cy="13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 rotWithShape="1">
          <a:blip r:embed="rId6">
            <a:alphaModFix/>
          </a:blip>
          <a:srcRect l="45725" b="14486"/>
          <a:stretch/>
        </p:blipFill>
        <p:spPr>
          <a:xfrm>
            <a:off x="1885950" y="2361037"/>
            <a:ext cx="1762225" cy="136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28B09A-71B9-406B-BB97-549C3C17E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9225" y="687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"/>
          <p:cNvSpPr txBox="1"/>
          <p:nvPr/>
        </p:nvSpPr>
        <p:spPr>
          <a:xfrm>
            <a:off x="151675" y="140275"/>
            <a:ext cx="69498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will help us get snacks and drinks when we are on the airplane?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227" name="Google Shape;227;p24"/>
          <p:cNvSpPr txBox="1"/>
          <p:nvPr/>
        </p:nvSpPr>
        <p:spPr>
          <a:xfrm>
            <a:off x="1291175" y="3810000"/>
            <a:ext cx="6619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chemeClr val="dk2"/>
                </a:solidFill>
              </a:rPr>
              <a:t>flight attendant      OR      security officer</a:t>
            </a:r>
            <a:endParaRPr sz="1900" b="1" u="sng"/>
          </a:p>
        </p:txBody>
      </p:sp>
      <p:pic>
        <p:nvPicPr>
          <p:cNvPr id="228" name="Google Shape;228;p24"/>
          <p:cNvPicPr preferRelativeResize="0"/>
          <p:nvPr/>
        </p:nvPicPr>
        <p:blipFill rotWithShape="1">
          <a:blip r:embed="rId5">
            <a:alphaModFix/>
          </a:blip>
          <a:srcRect l="45725" b="14486"/>
          <a:stretch/>
        </p:blipFill>
        <p:spPr>
          <a:xfrm>
            <a:off x="1885950" y="2361037"/>
            <a:ext cx="1762225" cy="136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7546" y="2571747"/>
            <a:ext cx="1762225" cy="125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A32D22-909A-48B1-AE8D-668830DFC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4084" y="7583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"/>
          <p:cNvSpPr txBox="1"/>
          <p:nvPr/>
        </p:nvSpPr>
        <p:spPr>
          <a:xfrm>
            <a:off x="151675" y="140275"/>
            <a:ext cx="70767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will check my bags and make sure I am safe when I am at the airport?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235" name="Google Shape;235;p25"/>
          <p:cNvSpPr txBox="1"/>
          <p:nvPr/>
        </p:nvSpPr>
        <p:spPr>
          <a:xfrm>
            <a:off x="1735675" y="3810000"/>
            <a:ext cx="6175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chemeClr val="dk2"/>
                </a:solidFill>
              </a:rPr>
              <a:t>mechanic      OR      security officer</a:t>
            </a:r>
            <a:endParaRPr sz="1900" b="1" u="sng"/>
          </a:p>
        </p:txBody>
      </p:sp>
      <p:pic>
        <p:nvPicPr>
          <p:cNvPr id="236" name="Google Shape;23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7546" y="2571747"/>
            <a:ext cx="1762225" cy="125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4100" y="2480212"/>
            <a:ext cx="1441800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AE40A0-200D-4CB4-A108-8D2A795C9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25458" y="7485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/>
          <p:nvPr/>
        </p:nvSpPr>
        <p:spPr>
          <a:xfrm>
            <a:off x="151675" y="140275"/>
            <a:ext cx="70767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will fix our car when it is broken?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243" name="Google Shape;243;p26"/>
          <p:cNvSpPr txBox="1"/>
          <p:nvPr/>
        </p:nvSpPr>
        <p:spPr>
          <a:xfrm>
            <a:off x="1735675" y="3810000"/>
            <a:ext cx="6175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chemeClr val="dk2"/>
                </a:solidFill>
              </a:rPr>
              <a:t>mechanic         OR          nurse</a:t>
            </a:r>
            <a:endParaRPr sz="1900" b="1" u="sng"/>
          </a:p>
        </p:txBody>
      </p:sp>
      <p:pic>
        <p:nvPicPr>
          <p:cNvPr id="244" name="Google Shape;24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4100" y="2480212"/>
            <a:ext cx="1441800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6" title="Screenshot 2025-05-14 at 7.02.21 AM.png"/>
          <p:cNvPicPr preferRelativeResize="0"/>
          <p:nvPr/>
        </p:nvPicPr>
        <p:blipFill rotWithShape="1">
          <a:blip r:embed="rId6">
            <a:alphaModFix/>
          </a:blip>
          <a:srcRect l="66959" t="3174" r="7453" b="78745"/>
          <a:stretch/>
        </p:blipFill>
        <p:spPr>
          <a:xfrm>
            <a:off x="5182413" y="2249750"/>
            <a:ext cx="1593225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612E84-EE32-46EC-93A8-C71B49665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9025" y="590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"/>
          <p:cNvSpPr txBox="1"/>
          <p:nvPr/>
        </p:nvSpPr>
        <p:spPr>
          <a:xfrm>
            <a:off x="151675" y="140275"/>
            <a:ext cx="70767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will help the patient get checked into the doctor’s office?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251" name="Google Shape;251;p27"/>
          <p:cNvSpPr txBox="1"/>
          <p:nvPr/>
        </p:nvSpPr>
        <p:spPr>
          <a:xfrm>
            <a:off x="2116675" y="3794125"/>
            <a:ext cx="5111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chemeClr val="dk2"/>
                </a:solidFill>
              </a:rPr>
              <a:t>driver        OR          nurse</a:t>
            </a:r>
            <a:endParaRPr sz="1900" b="1" u="sng"/>
          </a:p>
        </p:txBody>
      </p:sp>
      <p:pic>
        <p:nvPicPr>
          <p:cNvPr id="252" name="Google Shape;252;p27" title="Screenshot 2025-05-14 at 7.02.21 AM.png"/>
          <p:cNvPicPr preferRelativeResize="0"/>
          <p:nvPr/>
        </p:nvPicPr>
        <p:blipFill rotWithShape="1">
          <a:blip r:embed="rId5">
            <a:alphaModFix/>
          </a:blip>
          <a:srcRect l="66959" t="3174" r="7453" b="78745"/>
          <a:stretch/>
        </p:blipFill>
        <p:spPr>
          <a:xfrm>
            <a:off x="5182413" y="2249750"/>
            <a:ext cx="1593225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7"/>
          <p:cNvPicPr preferRelativeResize="0"/>
          <p:nvPr/>
        </p:nvPicPr>
        <p:blipFill rotWithShape="1">
          <a:blip r:embed="rId6">
            <a:alphaModFix/>
          </a:blip>
          <a:srcRect l="14964" t="5597" r="14647" b="8016"/>
          <a:stretch/>
        </p:blipFill>
        <p:spPr>
          <a:xfrm>
            <a:off x="1825625" y="1992945"/>
            <a:ext cx="1593225" cy="195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868A53-7275-4E1C-B165-E0641A797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9325" y="764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"/>
          <p:cNvSpPr txBox="1"/>
          <p:nvPr/>
        </p:nvSpPr>
        <p:spPr>
          <a:xfrm>
            <a:off x="151675" y="140275"/>
            <a:ext cx="7076700" cy="47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33A44"/>
                </a:solidFill>
              </a:rPr>
              <a:t>Which driver helps a lot of people on the roads? </a:t>
            </a:r>
            <a:endParaRPr sz="20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233A44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 dirty="0">
                <a:solidFill>
                  <a:schemeClr val="dk2"/>
                </a:solidFill>
              </a:rPr>
              <a:t>taxi driver    OR    bus driver    OR    train driver</a:t>
            </a:r>
            <a:endParaRPr sz="20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Which driver helps a lot of people on the tracks? </a:t>
            </a:r>
            <a:r>
              <a:rPr lang="en" sz="2000" b="1" dirty="0">
                <a:solidFill>
                  <a:srgbClr val="233A44"/>
                </a:solidFill>
              </a:rPr>
              <a:t> </a:t>
            </a:r>
            <a:endParaRPr sz="20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233A44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 dirty="0">
                <a:solidFill>
                  <a:schemeClr val="dk2"/>
                </a:solidFill>
              </a:rPr>
              <a:t>taxi driver    OR    bus driver    OR    train driver</a:t>
            </a:r>
            <a:endParaRPr sz="20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Which driver keeps a car on the roads?</a:t>
            </a: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  	</a:t>
            </a:r>
            <a:r>
              <a:rPr lang="en" sz="2000" b="1" u="sng" dirty="0">
                <a:solidFill>
                  <a:schemeClr val="dk2"/>
                </a:solidFill>
              </a:rPr>
              <a:t>taxi driver    OR    bus driver    OR    train driver</a:t>
            </a:r>
            <a:endParaRPr sz="1300" b="1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</p:txBody>
      </p:sp>
      <p:pic>
        <p:nvPicPr>
          <p:cNvPr id="259" name="Google Shape;259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79124" y="3430772"/>
            <a:ext cx="1823262" cy="145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8"/>
          <p:cNvPicPr preferRelativeResize="0"/>
          <p:nvPr/>
        </p:nvPicPr>
        <p:blipFill rotWithShape="1">
          <a:blip r:embed="rId10">
            <a:alphaModFix/>
          </a:blip>
          <a:srcRect l="7703" t="5303" r="15260"/>
          <a:stretch/>
        </p:blipFill>
        <p:spPr>
          <a:xfrm>
            <a:off x="6746633" y="1663162"/>
            <a:ext cx="1974954" cy="15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79124" y="140278"/>
            <a:ext cx="1709941" cy="13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D2E02D-7AB4-45F9-B485-D37BAB37C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84186" y="433703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D68826-67E6-453E-81D6-D640676814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90512" y="1808569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F70A30-669D-405F-B71D-5FF125945E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88602" y="33352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162942"/>
            <a:ext cx="4074625" cy="248165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9"/>
          <p:cNvSpPr txBox="1"/>
          <p:nvPr/>
        </p:nvSpPr>
        <p:spPr>
          <a:xfrm>
            <a:off x="4265075" y="1204750"/>
            <a:ext cx="33762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teachers at my school are so nice!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68" name="Google Shape;26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5952" y="1611350"/>
            <a:ext cx="1567275" cy="303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9000" y="1204751"/>
            <a:ext cx="1375825" cy="277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9"/>
          <p:cNvSpPr txBox="1"/>
          <p:nvPr/>
        </p:nvSpPr>
        <p:spPr>
          <a:xfrm>
            <a:off x="172100" y="1945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5733A3-6973-426E-820A-2949DA531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0700" y="4485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5" name="Google Shape;275;p30"/>
          <p:cNvGraphicFramePr/>
          <p:nvPr>
            <p:extLst>
              <p:ext uri="{D42A27DB-BD31-4B8C-83A1-F6EECF244321}">
                <p14:modId xmlns:p14="http://schemas.microsoft.com/office/powerpoint/2010/main" val="2679304877"/>
              </p:ext>
            </p:extLst>
          </p:nvPr>
        </p:nvGraphicFramePr>
        <p:xfrm>
          <a:off x="235488" y="1193050"/>
          <a:ext cx="8673000" cy="2676285"/>
        </p:xfrm>
        <a:graphic>
          <a:graphicData uri="http://schemas.openxmlformats.org/drawingml/2006/table">
            <a:tbl>
              <a:tblPr>
                <a:noFill/>
                <a:tableStyleId>{6F076FF8-B752-4942-A6EE-7BD5D0F05971}</a:tableStyleId>
              </a:tblPr>
              <a:tblGrid>
                <a:gridCol w="144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security officer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flight attendant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pilot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server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mechanic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teacher</a:t>
                      </a:r>
                      <a:endParaRPr sz="16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taxi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bus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train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vacation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travel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shopping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tire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bumper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hood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light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steering wheel</a:t>
                      </a:r>
                      <a:endParaRPr sz="16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engine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snacks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drinks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teacher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cashier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teller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server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baker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nurse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doctor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stylist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librarian</a:t>
                      </a:r>
                      <a:endParaRPr sz="16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6" name="Google Shape;276;p30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get to work!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D5FD6C-2491-405E-AB92-22CEBCCE7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7841" y="3462935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CC46AD-1BBD-4341-91AD-8C7A0CD1B1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5488" y="2985238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D7E8FC-2F9E-431A-A6A1-F8B734A00F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6741" y="2477858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293C3D-5464-425B-864A-E502A2FDD67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130" y="1915433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9FAC02-B330-4F9E-93CA-D2B40408D06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9500" y="135104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7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 txBox="1"/>
          <p:nvPr/>
        </p:nvSpPr>
        <p:spPr>
          <a:xfrm>
            <a:off x="205650" y="822400"/>
            <a:ext cx="5090400" cy="2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mechanic popped the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so that he can fix the _______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</p:txBody>
      </p:sp>
      <p:sp>
        <p:nvSpPr>
          <p:cNvPr id="282" name="Google Shape;282;p31"/>
          <p:cNvSpPr txBox="1"/>
          <p:nvPr/>
        </p:nvSpPr>
        <p:spPr>
          <a:xfrm>
            <a:off x="205650" y="206375"/>
            <a:ext cx="398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What part is the mechanic fixing?</a:t>
            </a:r>
            <a:endParaRPr/>
          </a:p>
        </p:txBody>
      </p:sp>
      <p:pic>
        <p:nvPicPr>
          <p:cNvPr id="283" name="Google Shape;28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750" y="179348"/>
            <a:ext cx="3355976" cy="27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1"/>
          <p:cNvPicPr preferRelativeResize="0"/>
          <p:nvPr/>
        </p:nvPicPr>
        <p:blipFill rotWithShape="1">
          <a:blip r:embed="rId6">
            <a:alphaModFix/>
          </a:blip>
          <a:srcRect l="60346" t="67322" r="19557" b="16143"/>
          <a:stretch/>
        </p:blipFill>
        <p:spPr>
          <a:xfrm>
            <a:off x="1599900" y="2864125"/>
            <a:ext cx="1615800" cy="203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1"/>
          <p:cNvPicPr preferRelativeResize="0"/>
          <p:nvPr/>
        </p:nvPicPr>
        <p:blipFill rotWithShape="1">
          <a:blip r:embed="rId6">
            <a:alphaModFix/>
          </a:blip>
          <a:srcRect l="79903" t="67322" b="16143"/>
          <a:stretch/>
        </p:blipFill>
        <p:spPr>
          <a:xfrm>
            <a:off x="3470272" y="822400"/>
            <a:ext cx="971549" cy="122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1"/>
          <p:cNvSpPr txBox="1"/>
          <p:nvPr/>
        </p:nvSpPr>
        <p:spPr>
          <a:xfrm>
            <a:off x="3848100" y="381000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OR</a:t>
            </a:r>
            <a:endParaRPr sz="2300" b="1" u="sng"/>
          </a:p>
        </p:txBody>
      </p:sp>
      <p:pic>
        <p:nvPicPr>
          <p:cNvPr id="287" name="Google Shape;287;p31"/>
          <p:cNvPicPr preferRelativeResize="0"/>
          <p:nvPr/>
        </p:nvPicPr>
        <p:blipFill rotWithShape="1">
          <a:blip r:embed="rId6">
            <a:alphaModFix/>
          </a:blip>
          <a:srcRect l="59674" t="17778" r="19305" b="64814"/>
          <a:stretch/>
        </p:blipFill>
        <p:spPr>
          <a:xfrm>
            <a:off x="4994275" y="2847594"/>
            <a:ext cx="1615800" cy="204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E63676-3ADE-4FA6-89F0-578966C45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70400" y="32180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184662" y="199450"/>
            <a:ext cx="6353100" cy="14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This unit talks about finding the perfect occupation.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We will learn about different jobs people can do.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34" name="Google Shape;134;p14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135" name="Google Shape;135;p14" title="Screenshot 2025-05-14 at 7.02.21 AM.png"/>
          <p:cNvPicPr preferRelativeResize="0"/>
          <p:nvPr/>
        </p:nvPicPr>
        <p:blipFill rotWithShape="1">
          <a:blip r:embed="rId21">
            <a:alphaModFix/>
          </a:blip>
          <a:srcRect l="66959" t="3174" r="7453" b="78745"/>
          <a:stretch/>
        </p:blipFill>
        <p:spPr>
          <a:xfrm>
            <a:off x="1245413" y="1075000"/>
            <a:ext cx="1593225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 title="Screenshot 2025-05-14 at 7.02.21 AM.png"/>
          <p:cNvPicPr preferRelativeResize="0"/>
          <p:nvPr/>
        </p:nvPicPr>
        <p:blipFill rotWithShape="1">
          <a:blip r:embed="rId21">
            <a:alphaModFix/>
          </a:blip>
          <a:srcRect l="14794" t="26221" r="55220" b="53755"/>
          <a:stretch/>
        </p:blipFill>
        <p:spPr>
          <a:xfrm>
            <a:off x="2990863" y="1075000"/>
            <a:ext cx="1685850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 rotWithShape="1">
          <a:blip r:embed="rId22">
            <a:alphaModFix/>
          </a:blip>
          <a:srcRect l="30562" t="11763" r="15074" b="38073"/>
          <a:stretch/>
        </p:blipFill>
        <p:spPr>
          <a:xfrm>
            <a:off x="4676713" y="1018025"/>
            <a:ext cx="1685849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23">
            <a:alphaModFix/>
          </a:blip>
          <a:srcRect l="5461" t="3871" r="7710" b="6313"/>
          <a:stretch/>
        </p:blipFill>
        <p:spPr>
          <a:xfrm>
            <a:off x="6441988" y="961050"/>
            <a:ext cx="1504172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 rotWithShape="1">
          <a:blip r:embed="rId24">
            <a:alphaModFix/>
          </a:blip>
          <a:srcRect l="5999" t="3823" r="12487" b="13784"/>
          <a:stretch/>
        </p:blipFill>
        <p:spPr>
          <a:xfrm>
            <a:off x="6800700" y="2965700"/>
            <a:ext cx="1846753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4"/>
          <p:cNvSpPr txBox="1"/>
          <p:nvPr/>
        </p:nvSpPr>
        <p:spPr>
          <a:xfrm>
            <a:off x="1197838" y="2516800"/>
            <a:ext cx="6549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dk2"/>
                </a:solidFill>
              </a:rPr>
              <a:t>     nurse             doctor               baker              stylist       </a:t>
            </a:r>
            <a:endParaRPr dirty="0"/>
          </a:p>
        </p:txBody>
      </p:sp>
      <p:sp>
        <p:nvSpPr>
          <p:cNvPr id="141" name="Google Shape;141;p14"/>
          <p:cNvSpPr txBox="1"/>
          <p:nvPr/>
        </p:nvSpPr>
        <p:spPr>
          <a:xfrm>
            <a:off x="1973800" y="4487325"/>
            <a:ext cx="6920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    teller            cashier             server           librarian    </a:t>
            </a:r>
            <a:endParaRPr/>
          </a:p>
        </p:txBody>
      </p:sp>
      <p:pic>
        <p:nvPicPr>
          <p:cNvPr id="142" name="Google Shape;142;p14"/>
          <p:cNvPicPr preferRelativeResize="0"/>
          <p:nvPr/>
        </p:nvPicPr>
        <p:blipFill rotWithShape="1">
          <a:blip r:embed="rId25">
            <a:alphaModFix/>
          </a:blip>
          <a:srcRect l="17018" t="14344" r="15313" b="8495"/>
          <a:stretch/>
        </p:blipFill>
        <p:spPr>
          <a:xfrm>
            <a:off x="1973791" y="3022675"/>
            <a:ext cx="1264433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 rotWithShape="1">
          <a:blip r:embed="rId26">
            <a:alphaModFix/>
          </a:blip>
          <a:srcRect l="9732" t="5822" r="9091" b="7137"/>
          <a:stretch/>
        </p:blipFill>
        <p:spPr>
          <a:xfrm>
            <a:off x="3665770" y="3022675"/>
            <a:ext cx="1344655" cy="144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273350" y="3024703"/>
            <a:ext cx="1264425" cy="153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DA4FC8-4E75-48A1-8A1C-9A8F046DB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362562" y="405250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CCF15F-2D76-4BF5-9537-5010C125ED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99287" y="2516797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03C4BC-112C-4199-81D3-9A31E47D7E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885137" y="247965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84C2B1-7AC5-4589-9259-AD0C8AE3F54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676713" y="2579236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1831BE-71E3-4A32-B329-945F6662F43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406019" y="2566781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8622F5-7ECF-4B61-961B-7A7C338C88D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68394" y="4525356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5EB073-9D5D-49DD-B465-E8ABEA015DD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367672" y="4537650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1D7D18-64C0-4FA8-88C2-467C6B4FEDB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82146" y="4496422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6CD3E2-A373-44B3-B8FD-B8813176BD7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787674" y="454429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2"/>
          <p:cNvSpPr txBox="1"/>
          <p:nvPr/>
        </p:nvSpPr>
        <p:spPr>
          <a:xfrm>
            <a:off x="205650" y="822400"/>
            <a:ext cx="5090400" cy="2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mechanic lifted the car up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so that he can fix the _______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</p:txBody>
      </p:sp>
      <p:sp>
        <p:nvSpPr>
          <p:cNvPr id="293" name="Google Shape;293;p32"/>
          <p:cNvSpPr txBox="1"/>
          <p:nvPr/>
        </p:nvSpPr>
        <p:spPr>
          <a:xfrm>
            <a:off x="205650" y="206375"/>
            <a:ext cx="398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What part is the mechanic fixing?</a:t>
            </a:r>
            <a:endParaRPr/>
          </a:p>
        </p:txBody>
      </p:sp>
      <p:sp>
        <p:nvSpPr>
          <p:cNvPr id="294" name="Google Shape;294;p32"/>
          <p:cNvSpPr txBox="1"/>
          <p:nvPr/>
        </p:nvSpPr>
        <p:spPr>
          <a:xfrm>
            <a:off x="3848100" y="381000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OR</a:t>
            </a:r>
            <a:endParaRPr sz="2300" b="1" u="sng"/>
          </a:p>
        </p:txBody>
      </p:sp>
      <p:pic>
        <p:nvPicPr>
          <p:cNvPr id="295" name="Google Shape;29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6050" y="152400"/>
            <a:ext cx="3695550" cy="241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2"/>
          <p:cNvPicPr preferRelativeResize="0"/>
          <p:nvPr/>
        </p:nvPicPr>
        <p:blipFill rotWithShape="1">
          <a:blip r:embed="rId6">
            <a:alphaModFix/>
          </a:blip>
          <a:srcRect t="17778" r="80555" b="64814"/>
          <a:stretch/>
        </p:blipFill>
        <p:spPr>
          <a:xfrm>
            <a:off x="2217101" y="3056323"/>
            <a:ext cx="1342232" cy="183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2"/>
          <p:cNvPicPr preferRelativeResize="0"/>
          <p:nvPr/>
        </p:nvPicPr>
        <p:blipFill rotWithShape="1">
          <a:blip r:embed="rId6">
            <a:alphaModFix/>
          </a:blip>
          <a:srcRect l="79584" t="17778" b="64814"/>
          <a:stretch/>
        </p:blipFill>
        <p:spPr>
          <a:xfrm>
            <a:off x="5181600" y="3056325"/>
            <a:ext cx="1409265" cy="183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A6819B-B408-4147-ABFB-6F7BBCA74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7951" y="3157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"/>
          <p:cNvSpPr txBox="1"/>
          <p:nvPr/>
        </p:nvSpPr>
        <p:spPr>
          <a:xfrm>
            <a:off x="205650" y="822400"/>
            <a:ext cx="4080600" cy="3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red car ran into the blue car.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We should call the mechanic.</a:t>
            </a:r>
            <a:endParaRPr sz="2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blue car needs to fix _____.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The red car needs to fix ______.</a:t>
            </a:r>
            <a:endParaRPr sz="2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</p:txBody>
      </p:sp>
      <p:sp>
        <p:nvSpPr>
          <p:cNvPr id="303" name="Google Shape;303;p33"/>
          <p:cNvSpPr txBox="1"/>
          <p:nvPr/>
        </p:nvSpPr>
        <p:spPr>
          <a:xfrm>
            <a:off x="205650" y="206375"/>
            <a:ext cx="398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What part is the mechanic fixing?</a:t>
            </a:r>
            <a:endParaRPr/>
          </a:p>
        </p:txBody>
      </p:sp>
      <p:pic>
        <p:nvPicPr>
          <p:cNvPr id="304" name="Google Shape;304;p33"/>
          <p:cNvPicPr preferRelativeResize="0"/>
          <p:nvPr/>
        </p:nvPicPr>
        <p:blipFill rotWithShape="1">
          <a:blip r:embed="rId5">
            <a:alphaModFix/>
          </a:blip>
          <a:srcRect t="17498"/>
          <a:stretch/>
        </p:blipFill>
        <p:spPr>
          <a:xfrm>
            <a:off x="4187250" y="206375"/>
            <a:ext cx="4974150" cy="1641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p33"/>
          <p:cNvGrpSpPr/>
          <p:nvPr/>
        </p:nvGrpSpPr>
        <p:grpSpPr>
          <a:xfrm>
            <a:off x="4571765" y="2971969"/>
            <a:ext cx="4267033" cy="1924046"/>
            <a:chOff x="5165475" y="3389197"/>
            <a:chExt cx="3673726" cy="1506575"/>
          </a:xfrm>
        </p:grpSpPr>
        <p:pic>
          <p:nvPicPr>
            <p:cNvPr id="306" name="Google Shape;306;p33"/>
            <p:cNvPicPr preferRelativeResize="0"/>
            <p:nvPr/>
          </p:nvPicPr>
          <p:blipFill rotWithShape="1">
            <a:blip r:embed="rId6">
              <a:alphaModFix/>
            </a:blip>
            <a:srcRect l="60347" t="67321" b="16143"/>
            <a:stretch/>
          </p:blipFill>
          <p:spPr>
            <a:xfrm>
              <a:off x="6477002" y="3389197"/>
              <a:ext cx="2362199" cy="150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33"/>
            <p:cNvPicPr preferRelativeResize="0"/>
            <p:nvPr/>
          </p:nvPicPr>
          <p:blipFill rotWithShape="1">
            <a:blip r:embed="rId6">
              <a:alphaModFix/>
            </a:blip>
            <a:srcRect t="83464" r="79330" b="3936"/>
            <a:stretch/>
          </p:blipFill>
          <p:spPr>
            <a:xfrm>
              <a:off x="5165475" y="3389200"/>
              <a:ext cx="1311513" cy="1222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33"/>
            <p:cNvSpPr txBox="1"/>
            <p:nvPr/>
          </p:nvSpPr>
          <p:spPr>
            <a:xfrm>
              <a:off x="5364038" y="4418775"/>
              <a:ext cx="914400" cy="3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b="1">
                  <a:solidFill>
                    <a:schemeClr val="dk2"/>
                  </a:solidFill>
                </a:rPr>
                <a:t>Lights</a:t>
              </a:r>
              <a:endParaRPr sz="1200" b="1"/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6F9B37-6442-4A6A-BB39-A080790E9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17433" y="518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 txBox="1"/>
          <p:nvPr/>
        </p:nvSpPr>
        <p:spPr>
          <a:xfrm>
            <a:off x="205650" y="197425"/>
            <a:ext cx="64236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drives on the road? 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314" name="Google Shape;31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8935" y="2083375"/>
            <a:ext cx="1892239" cy="15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9663" y="2083375"/>
            <a:ext cx="1936573" cy="154890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4"/>
          <p:cNvSpPr txBox="1"/>
          <p:nvPr/>
        </p:nvSpPr>
        <p:spPr>
          <a:xfrm>
            <a:off x="1885950" y="3810000"/>
            <a:ext cx="50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train           OR          taxi</a:t>
            </a:r>
            <a:endParaRPr sz="23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064BCA-69FE-4D50-B2C1-59BF1EE2A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687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5"/>
          <p:cNvSpPr txBox="1"/>
          <p:nvPr/>
        </p:nvSpPr>
        <p:spPr>
          <a:xfrm>
            <a:off x="262800" y="140275"/>
            <a:ext cx="64236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drives on the road and carries a lot of people?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322" name="Google Shape;32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8935" y="2083375"/>
            <a:ext cx="1892239" cy="15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5"/>
          <p:cNvSpPr txBox="1"/>
          <p:nvPr/>
        </p:nvSpPr>
        <p:spPr>
          <a:xfrm>
            <a:off x="1885950" y="3810000"/>
            <a:ext cx="50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bus           OR          taxi</a:t>
            </a:r>
            <a:endParaRPr sz="2300" b="1" u="sng"/>
          </a:p>
        </p:txBody>
      </p:sp>
      <p:pic>
        <p:nvPicPr>
          <p:cNvPr id="324" name="Google Shape;324;p35"/>
          <p:cNvPicPr preferRelativeResize="0"/>
          <p:nvPr/>
        </p:nvPicPr>
        <p:blipFill rotWithShape="1">
          <a:blip r:embed="rId6">
            <a:alphaModFix/>
          </a:blip>
          <a:srcRect l="7703" t="5303" r="15260"/>
          <a:stretch/>
        </p:blipFill>
        <p:spPr>
          <a:xfrm>
            <a:off x="1584800" y="2183750"/>
            <a:ext cx="1974959" cy="15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7D4477-2379-4409-AC4D-440BFC6D8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68200" y="8767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6"/>
          <p:cNvSpPr txBox="1"/>
          <p:nvPr/>
        </p:nvSpPr>
        <p:spPr>
          <a:xfrm>
            <a:off x="205650" y="197425"/>
            <a:ext cx="64236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carries a lot of people and drives on the tracks? 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330" name="Google Shape;330;p36"/>
          <p:cNvPicPr preferRelativeResize="0"/>
          <p:nvPr/>
        </p:nvPicPr>
        <p:blipFill rotWithShape="1">
          <a:blip r:embed="rId5">
            <a:alphaModFix/>
          </a:blip>
          <a:srcRect l="7703" t="5303" r="15260"/>
          <a:stretch/>
        </p:blipFill>
        <p:spPr>
          <a:xfrm>
            <a:off x="5070950" y="2069450"/>
            <a:ext cx="1974959" cy="15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8713" y="1988125"/>
            <a:ext cx="1936573" cy="15489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6"/>
          <p:cNvSpPr txBox="1"/>
          <p:nvPr/>
        </p:nvSpPr>
        <p:spPr>
          <a:xfrm>
            <a:off x="1885950" y="3810000"/>
            <a:ext cx="50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train           OR          bus</a:t>
            </a:r>
            <a:endParaRPr sz="23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AC16E1-789F-47DD-A170-43CC0B9C8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9321" y="8511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7"/>
          <p:cNvPicPr preferRelativeResize="0"/>
          <p:nvPr/>
        </p:nvPicPr>
        <p:blipFill rotWithShape="1">
          <a:blip r:embed="rId5">
            <a:alphaModFix/>
          </a:blip>
          <a:srcRect l="22233" b="14486"/>
          <a:stretch/>
        </p:blipFill>
        <p:spPr>
          <a:xfrm>
            <a:off x="1346200" y="2440229"/>
            <a:ext cx="2870000" cy="15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7"/>
          <p:cNvSpPr txBox="1"/>
          <p:nvPr/>
        </p:nvSpPr>
        <p:spPr>
          <a:xfrm>
            <a:off x="1346200" y="4076700"/>
            <a:ext cx="7797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flight attendant       OR      security officer</a:t>
            </a:r>
            <a:endParaRPr sz="2300" b="1" u="sng"/>
          </a:p>
        </p:txBody>
      </p:sp>
      <p:pic>
        <p:nvPicPr>
          <p:cNvPr id="339" name="Google Shape;33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9578" y="2440225"/>
            <a:ext cx="2168473" cy="15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7"/>
          <p:cNvSpPr txBox="1"/>
          <p:nvPr/>
        </p:nvSpPr>
        <p:spPr>
          <a:xfrm>
            <a:off x="361950" y="190500"/>
            <a:ext cx="5753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2"/>
                </a:solidFill>
              </a:rPr>
              <a:t>Who makes sure everyone is safe at the airport?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25CF19-A431-47AF-9F7E-48DA203C7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9800" y="87458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"/>
          <p:cNvSpPr txBox="1"/>
          <p:nvPr/>
        </p:nvSpPr>
        <p:spPr>
          <a:xfrm>
            <a:off x="205650" y="197425"/>
            <a:ext cx="4652100" cy="15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2"/>
                </a:solidFill>
              </a:rPr>
              <a:t>Who makes sure everyone has what they need on the airplane?</a:t>
            </a:r>
            <a:endParaRPr sz="2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</p:txBody>
      </p:sp>
      <p:pic>
        <p:nvPicPr>
          <p:cNvPr id="346" name="Google Shape;346;p38"/>
          <p:cNvPicPr preferRelativeResize="0"/>
          <p:nvPr/>
        </p:nvPicPr>
        <p:blipFill rotWithShape="1">
          <a:blip r:embed="rId5">
            <a:alphaModFix/>
          </a:blip>
          <a:srcRect l="22233" b="14486"/>
          <a:stretch/>
        </p:blipFill>
        <p:spPr>
          <a:xfrm>
            <a:off x="1346200" y="2440229"/>
            <a:ext cx="2870000" cy="15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8"/>
          <p:cNvPicPr preferRelativeResize="0"/>
          <p:nvPr/>
        </p:nvPicPr>
        <p:blipFill rotWithShape="1">
          <a:blip r:embed="rId6">
            <a:alphaModFix/>
          </a:blip>
          <a:srcRect b="14566"/>
          <a:stretch/>
        </p:blipFill>
        <p:spPr>
          <a:xfrm>
            <a:off x="5711700" y="2861075"/>
            <a:ext cx="2289375" cy="12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8"/>
          <p:cNvSpPr txBox="1"/>
          <p:nvPr/>
        </p:nvSpPr>
        <p:spPr>
          <a:xfrm>
            <a:off x="1466850" y="4076700"/>
            <a:ext cx="6438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flight attendant       OR          pilot</a:t>
            </a:r>
            <a:endParaRPr sz="23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B0711B-DCD9-41C4-9D6E-172760702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9900" y="130315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"/>
          <p:cNvSpPr txBox="1"/>
          <p:nvPr/>
        </p:nvSpPr>
        <p:spPr>
          <a:xfrm>
            <a:off x="205650" y="197425"/>
            <a:ext cx="5737800" cy="15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2"/>
                </a:solidFill>
              </a:rPr>
              <a:t>Who makes sure the airplane is flying safely?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354" name="Google Shape;35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8528" y="2571750"/>
            <a:ext cx="2168473" cy="15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9"/>
          <p:cNvPicPr preferRelativeResize="0"/>
          <p:nvPr/>
        </p:nvPicPr>
        <p:blipFill rotWithShape="1">
          <a:blip r:embed="rId6">
            <a:alphaModFix/>
          </a:blip>
          <a:srcRect b="14566"/>
          <a:stretch/>
        </p:blipFill>
        <p:spPr>
          <a:xfrm>
            <a:off x="5711700" y="2861075"/>
            <a:ext cx="2289375" cy="12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9"/>
          <p:cNvSpPr txBox="1"/>
          <p:nvPr/>
        </p:nvSpPr>
        <p:spPr>
          <a:xfrm>
            <a:off x="1466850" y="4076700"/>
            <a:ext cx="608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security officer      OR          pilot</a:t>
            </a:r>
            <a:endParaRPr sz="23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F4E294-F9C8-4FA5-93E3-62284D502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708" y="94928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0"/>
          <p:cNvSpPr txBox="1"/>
          <p:nvPr/>
        </p:nvSpPr>
        <p:spPr>
          <a:xfrm>
            <a:off x="1862388" y="833825"/>
            <a:ext cx="101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tunnels</a:t>
            </a:r>
            <a:endParaRPr/>
          </a:p>
        </p:txBody>
      </p:sp>
      <p:sp>
        <p:nvSpPr>
          <p:cNvPr id="362" name="Google Shape;362;p40"/>
          <p:cNvSpPr txBox="1"/>
          <p:nvPr/>
        </p:nvSpPr>
        <p:spPr>
          <a:xfrm>
            <a:off x="579500" y="31152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bridges</a:t>
            </a:r>
            <a:endParaRPr/>
          </a:p>
        </p:txBody>
      </p:sp>
      <p:sp>
        <p:nvSpPr>
          <p:cNvPr id="363" name="Google Shape;363;p40"/>
          <p:cNvSpPr txBox="1"/>
          <p:nvPr/>
        </p:nvSpPr>
        <p:spPr>
          <a:xfrm>
            <a:off x="5052400" y="8338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roads</a:t>
            </a:r>
            <a:endParaRPr/>
          </a:p>
        </p:txBody>
      </p:sp>
      <p:sp>
        <p:nvSpPr>
          <p:cNvPr id="364" name="Google Shape;364;p40"/>
          <p:cNvSpPr txBox="1"/>
          <p:nvPr/>
        </p:nvSpPr>
        <p:spPr>
          <a:xfrm>
            <a:off x="3782988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airports</a:t>
            </a:r>
            <a:endParaRPr/>
          </a:p>
        </p:txBody>
      </p:sp>
      <p:sp>
        <p:nvSpPr>
          <p:cNvPr id="365" name="Google Shape;365;p40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Civil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66" name="Google Shape;36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373" y="3607790"/>
            <a:ext cx="2220125" cy="148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1350" y="1379753"/>
            <a:ext cx="2220125" cy="146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0850" y="3589261"/>
            <a:ext cx="2220125" cy="143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51475" y="3549425"/>
            <a:ext cx="1993027" cy="132545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0"/>
          <p:cNvSpPr txBox="1"/>
          <p:nvPr/>
        </p:nvSpPr>
        <p:spPr>
          <a:xfrm>
            <a:off x="7236113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dams</a:t>
            </a:r>
            <a:endParaRPr/>
          </a:p>
        </p:txBody>
      </p:sp>
      <p:pic>
        <p:nvPicPr>
          <p:cNvPr id="371" name="Google Shape;371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63273" y="1281413"/>
            <a:ext cx="2220127" cy="166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1722A5-ED76-4B15-87F0-49DC0EE1E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38200" y="57727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1"/>
          <p:cNvSpPr txBox="1"/>
          <p:nvPr/>
        </p:nvSpPr>
        <p:spPr>
          <a:xfrm>
            <a:off x="3686888" y="833825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technology</a:t>
            </a:r>
            <a:endParaRPr/>
          </a:p>
        </p:txBody>
      </p:sp>
      <p:sp>
        <p:nvSpPr>
          <p:cNvPr id="377" name="Google Shape;377;p41"/>
          <p:cNvSpPr txBox="1"/>
          <p:nvPr/>
        </p:nvSpPr>
        <p:spPr>
          <a:xfrm>
            <a:off x="557353" y="2502350"/>
            <a:ext cx="199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power utilities</a:t>
            </a:r>
            <a:endParaRPr/>
          </a:p>
        </p:txBody>
      </p:sp>
      <p:sp>
        <p:nvSpPr>
          <p:cNvPr id="378" name="Google Shape;378;p41"/>
          <p:cNvSpPr txBox="1"/>
          <p:nvPr/>
        </p:nvSpPr>
        <p:spPr>
          <a:xfrm>
            <a:off x="6734888" y="243186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mining</a:t>
            </a:r>
            <a:endParaRPr/>
          </a:p>
        </p:txBody>
      </p:sp>
      <p:sp>
        <p:nvSpPr>
          <p:cNvPr id="379" name="Google Shape;379;p41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Electrical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80" name="Google Shape;38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376" y="3059787"/>
            <a:ext cx="2769376" cy="177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4525" y="2994950"/>
            <a:ext cx="2769371" cy="184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7250" y="1311999"/>
            <a:ext cx="3157275" cy="157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BA808B-8B4D-4B4F-B387-3ADA4A02F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8242" y="68096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/>
          <p:nvPr/>
        </p:nvSpPr>
        <p:spPr>
          <a:xfrm>
            <a:off x="184662" y="199450"/>
            <a:ext cx="6353100" cy="14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This unit talks about finding the perfect occupation.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We will learn about different jobs people can do.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50" name="Google Shape;150;p15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51" name="Google Shape;151;p15"/>
          <p:cNvSpPr txBox="1"/>
          <p:nvPr/>
        </p:nvSpPr>
        <p:spPr>
          <a:xfrm>
            <a:off x="1197838" y="2516800"/>
            <a:ext cx="6549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     pilot            flight attendant           security officer                   </a:t>
            </a:r>
            <a:endParaRPr/>
          </a:p>
        </p:txBody>
      </p:sp>
      <p:sp>
        <p:nvSpPr>
          <p:cNvPr id="152" name="Google Shape;152;p15"/>
          <p:cNvSpPr txBox="1"/>
          <p:nvPr/>
        </p:nvSpPr>
        <p:spPr>
          <a:xfrm>
            <a:off x="1973800" y="4487325"/>
            <a:ext cx="6920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bus driver / train driver / taxi driver                  mechanic     </a:t>
            </a:r>
            <a:endParaRPr/>
          </a:p>
        </p:txBody>
      </p:sp>
      <p:pic>
        <p:nvPicPr>
          <p:cNvPr id="153" name="Google Shape;153;p15"/>
          <p:cNvPicPr preferRelativeResize="0"/>
          <p:nvPr/>
        </p:nvPicPr>
        <p:blipFill rotWithShape="1">
          <a:blip r:embed="rId13">
            <a:alphaModFix/>
          </a:blip>
          <a:srcRect b="14566"/>
          <a:stretch/>
        </p:blipFill>
        <p:spPr>
          <a:xfrm>
            <a:off x="628650" y="1449450"/>
            <a:ext cx="2043552" cy="112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 rotWithShape="1">
          <a:blip r:embed="rId14">
            <a:alphaModFix/>
          </a:blip>
          <a:srcRect l="45725" b="14486"/>
          <a:stretch/>
        </p:blipFill>
        <p:spPr>
          <a:xfrm>
            <a:off x="3132575" y="1241062"/>
            <a:ext cx="1762225" cy="136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355175" y="1262847"/>
            <a:ext cx="1846750" cy="131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 rotWithShape="1">
          <a:blip r:embed="rId16">
            <a:alphaModFix/>
          </a:blip>
          <a:srcRect l="14964" t="5597" r="14647" b="8016"/>
          <a:stretch/>
        </p:blipFill>
        <p:spPr>
          <a:xfrm>
            <a:off x="3397250" y="3133950"/>
            <a:ext cx="1174750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452100" y="3024700"/>
            <a:ext cx="1441800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5E0185-3A1D-413F-92F7-6212C25F1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97838" y="25675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40403E-F658-4452-AF5A-8D3C9E0E82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39114" y="2482308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5C189E-A2E6-4B06-8676-55EE268157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94112" y="2597974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B78217-9973-4C6C-BDF5-8409CC31337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54812" y="4174875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1E6864-B012-4458-930C-B400C9A6C06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67000" y="44665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2"/>
          <p:cNvSpPr txBox="1"/>
          <p:nvPr/>
        </p:nvSpPr>
        <p:spPr>
          <a:xfrm>
            <a:off x="7280250" y="16840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spacecrafts</a:t>
            </a:r>
            <a:endParaRPr sz="2000"/>
          </a:p>
        </p:txBody>
      </p:sp>
      <p:sp>
        <p:nvSpPr>
          <p:cNvPr id="388" name="Google Shape;388;p42"/>
          <p:cNvSpPr txBox="1"/>
          <p:nvPr/>
        </p:nvSpPr>
        <p:spPr>
          <a:xfrm>
            <a:off x="2370088" y="25942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aeroplanes</a:t>
            </a:r>
            <a:endParaRPr/>
          </a:p>
        </p:txBody>
      </p:sp>
      <p:sp>
        <p:nvSpPr>
          <p:cNvPr id="389" name="Google Shape;389;p42"/>
          <p:cNvSpPr txBox="1"/>
          <p:nvPr/>
        </p:nvSpPr>
        <p:spPr>
          <a:xfrm>
            <a:off x="4934863" y="7557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helicopters</a:t>
            </a:r>
            <a:endParaRPr/>
          </a:p>
        </p:txBody>
      </p:sp>
      <p:sp>
        <p:nvSpPr>
          <p:cNvPr id="390" name="Google Shape;390;p42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Aerospace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91" name="Google Shape;39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2276" y="3120225"/>
            <a:ext cx="2920474" cy="188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2"/>
          <p:cNvPicPr preferRelativeResize="0"/>
          <p:nvPr/>
        </p:nvPicPr>
        <p:blipFill rotWithShape="1">
          <a:blip r:embed="rId6">
            <a:alphaModFix/>
          </a:blip>
          <a:srcRect l="6085" t="29592"/>
          <a:stretch/>
        </p:blipFill>
        <p:spPr>
          <a:xfrm>
            <a:off x="268750" y="1248325"/>
            <a:ext cx="2624699" cy="131248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2"/>
          <p:cNvSpPr txBox="1"/>
          <p:nvPr/>
        </p:nvSpPr>
        <p:spPr>
          <a:xfrm>
            <a:off x="792100" y="755725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fighter jets</a:t>
            </a:r>
            <a:endParaRPr/>
          </a:p>
        </p:txBody>
      </p:sp>
      <p:pic>
        <p:nvPicPr>
          <p:cNvPr id="394" name="Google Shape;39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8090" y="1248325"/>
            <a:ext cx="2624713" cy="174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2"/>
          <p:cNvPicPr preferRelativeResize="0"/>
          <p:nvPr/>
        </p:nvPicPr>
        <p:blipFill rotWithShape="1">
          <a:blip r:embed="rId8">
            <a:alphaModFix/>
          </a:blip>
          <a:srcRect l="27235" t="14243" r="39505" b="18093"/>
          <a:stretch/>
        </p:blipFill>
        <p:spPr>
          <a:xfrm>
            <a:off x="7152799" y="2283457"/>
            <a:ext cx="1705451" cy="255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89C2EC-FD2B-44E6-A52F-24C3D8DC1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78233" y="55250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/>
          <p:nvPr/>
        </p:nvSpPr>
        <p:spPr>
          <a:xfrm>
            <a:off x="6457550" y="256050"/>
            <a:ext cx="2458200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Occupations: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-"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Server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-"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Sales person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-"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Mechanic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-"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Cashier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grpSp>
        <p:nvGrpSpPr>
          <p:cNvPr id="401" name="Google Shape;401;p43"/>
          <p:cNvGrpSpPr/>
          <p:nvPr/>
        </p:nvGrpSpPr>
        <p:grpSpPr>
          <a:xfrm>
            <a:off x="343100" y="878700"/>
            <a:ext cx="3698626" cy="4011149"/>
            <a:chOff x="343100" y="878700"/>
            <a:chExt cx="3698626" cy="4011149"/>
          </a:xfrm>
        </p:grpSpPr>
        <p:pic>
          <p:nvPicPr>
            <p:cNvPr id="402" name="Google Shape;402;p43" title="Screenshot 2025-05-24 at 6.29.31 PM.png"/>
            <p:cNvPicPr preferRelativeResize="0"/>
            <p:nvPr/>
          </p:nvPicPr>
          <p:blipFill rotWithShape="1">
            <a:blip r:embed="rId13">
              <a:alphaModFix/>
            </a:blip>
            <a:srcRect l="2036" t="50002" r="66391" b="9273"/>
            <a:stretch/>
          </p:blipFill>
          <p:spPr>
            <a:xfrm>
              <a:off x="343100" y="878700"/>
              <a:ext cx="1766726" cy="1970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43" title="Screenshot 2025-05-24 at 6.29.31 PM.png"/>
            <p:cNvPicPr preferRelativeResize="0"/>
            <p:nvPr/>
          </p:nvPicPr>
          <p:blipFill rotWithShape="1">
            <a:blip r:embed="rId13">
              <a:alphaModFix/>
            </a:blip>
            <a:srcRect l="33906" b="57827"/>
            <a:stretch/>
          </p:blipFill>
          <p:spPr>
            <a:xfrm>
              <a:off x="343100" y="2849250"/>
              <a:ext cx="3698626" cy="2040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43" title="Screenshot 2025-05-24 at 6.29.31 PM.png"/>
            <p:cNvPicPr preferRelativeResize="0"/>
            <p:nvPr/>
          </p:nvPicPr>
          <p:blipFill rotWithShape="1">
            <a:blip r:embed="rId13">
              <a:alphaModFix/>
            </a:blip>
            <a:srcRect l="66575" t="50002" b="9273"/>
            <a:stretch/>
          </p:blipFill>
          <p:spPr>
            <a:xfrm>
              <a:off x="2171275" y="878700"/>
              <a:ext cx="1870450" cy="19705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" name="Google Shape;405;p43"/>
          <p:cNvSpPr txBox="1"/>
          <p:nvPr/>
        </p:nvSpPr>
        <p:spPr>
          <a:xfrm>
            <a:off x="152400" y="152400"/>
            <a:ext cx="4154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What do they do for work? </a:t>
            </a:r>
            <a:endParaRPr sz="1600" b="1"/>
          </a:p>
        </p:txBody>
      </p:sp>
      <p:sp>
        <p:nvSpPr>
          <p:cNvPr id="406" name="Google Shape;406;p43"/>
          <p:cNvSpPr txBox="1"/>
          <p:nvPr/>
        </p:nvSpPr>
        <p:spPr>
          <a:xfrm>
            <a:off x="4306799" y="2364200"/>
            <a:ext cx="4609025" cy="226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Cecilia is a ______ at the clothing store.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Cathy is a _______ at the car shop.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Edward is a ______ at the supermarket.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Gabriel is a ______at the restaurant.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6C0609-08B1-4CA3-8666-FFE7E7A5F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00400" y="37560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EC24DC-F939-4131-8A6C-703C63FE8F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71062" y="244285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77EE28-F3CF-4A02-97A2-591BB0B9937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71062" y="3052450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8309CF-FA98-4BC4-BB2E-2422685BEF4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20460" y="3618602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C6C86A-6D24-46B2-B47D-FFBF77240DA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20460" y="422804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4" title="Screenshot 2025-05-24 at 6.30.54 PM.png"/>
          <p:cNvPicPr preferRelativeResize="0"/>
          <p:nvPr/>
        </p:nvPicPr>
        <p:blipFill rotWithShape="1">
          <a:blip r:embed="rId19">
            <a:alphaModFix/>
          </a:blip>
          <a:srcRect t="67230" r="49650"/>
          <a:stretch/>
        </p:blipFill>
        <p:spPr>
          <a:xfrm>
            <a:off x="5643550" y="3401875"/>
            <a:ext cx="1929176" cy="15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4" title="Screenshot 2025-05-24 at 6.30.54 PM.png"/>
          <p:cNvPicPr preferRelativeResize="0"/>
          <p:nvPr/>
        </p:nvPicPr>
        <p:blipFill rotWithShape="1">
          <a:blip r:embed="rId19">
            <a:alphaModFix/>
          </a:blip>
          <a:srcRect l="49650" t="38358" b="33700"/>
          <a:stretch/>
        </p:blipFill>
        <p:spPr>
          <a:xfrm>
            <a:off x="5546375" y="369297"/>
            <a:ext cx="2123501" cy="148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4" title="Screenshot 2025-05-24 at 6.30.54 PM.png"/>
          <p:cNvPicPr preferRelativeResize="0"/>
          <p:nvPr/>
        </p:nvPicPr>
        <p:blipFill rotWithShape="1">
          <a:blip r:embed="rId19">
            <a:alphaModFix/>
          </a:blip>
          <a:srcRect t="6321" r="49650" b="64150"/>
          <a:stretch/>
        </p:blipFill>
        <p:spPr>
          <a:xfrm>
            <a:off x="5643538" y="1915250"/>
            <a:ext cx="1929176" cy="1428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4" name="Google Shape;414;p44"/>
          <p:cNvGrpSpPr/>
          <p:nvPr/>
        </p:nvGrpSpPr>
        <p:grpSpPr>
          <a:xfrm>
            <a:off x="1547462" y="779721"/>
            <a:ext cx="3400221" cy="3328567"/>
            <a:chOff x="625713" y="1035213"/>
            <a:chExt cx="2944462" cy="3073075"/>
          </a:xfrm>
        </p:grpSpPr>
        <p:pic>
          <p:nvPicPr>
            <p:cNvPr id="415" name="Google Shape;415;p44" title="Screenshot 2025-05-24 at 6.30.10 PM.png"/>
            <p:cNvPicPr preferRelativeResize="0"/>
            <p:nvPr/>
          </p:nvPicPr>
          <p:blipFill rotWithShape="1">
            <a:blip r:embed="rId20">
              <a:alphaModFix/>
            </a:blip>
            <a:srcRect l="49153" t="34460"/>
            <a:stretch/>
          </p:blipFill>
          <p:spPr>
            <a:xfrm>
              <a:off x="2065825" y="1035213"/>
              <a:ext cx="1504350" cy="3073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44" title="Screenshot 2025-05-24 at 6.30.10 PM.png"/>
            <p:cNvPicPr preferRelativeResize="0"/>
            <p:nvPr/>
          </p:nvPicPr>
          <p:blipFill rotWithShape="1">
            <a:blip r:embed="rId20">
              <a:alphaModFix/>
            </a:blip>
            <a:srcRect r="51323" b="34460"/>
            <a:stretch/>
          </p:blipFill>
          <p:spPr>
            <a:xfrm>
              <a:off x="625713" y="1035213"/>
              <a:ext cx="1440124" cy="3073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D77353-CF65-45CE-B37E-87AE78012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06660" y="1035213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4CE698-997E-4F0E-AD39-14CB0251A5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06660" y="2489052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C00E6E-999A-4C69-827B-C86C8B1881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648611" y="3905087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C8EA56-2906-4C89-BFD1-D4D73348EA9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4278" y="1450973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4B515C-67F2-466C-A692-248EAE034BF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2670" y="3008323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3A10A4-2D6F-4E34-8716-84CD4B31DD2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909749" y="2995475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42B241-3E1C-4580-AF39-E2B7041BCF9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906029" y="1692520"/>
            <a:ext cx="406400" cy="40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1E5990-647C-4427-9971-D5937E661C6F}"/>
              </a:ext>
            </a:extLst>
          </p:cNvPr>
          <p:cNvSpPr txBox="1"/>
          <p:nvPr/>
        </p:nvSpPr>
        <p:spPr>
          <a:xfrm>
            <a:off x="220008" y="186349"/>
            <a:ext cx="2289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 the sentences. </a:t>
            </a:r>
          </a:p>
          <a:p>
            <a:r>
              <a:rPr lang="en-US" dirty="0"/>
              <a:t>Listen. </a:t>
            </a:r>
          </a:p>
          <a:p>
            <a:r>
              <a:rPr lang="en-US" dirty="0"/>
              <a:t>Repeat. 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9CC727-4EB4-4AF1-8A8C-809FD19E435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37098" y="25376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2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9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4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5"/>
          <p:cNvSpPr txBox="1"/>
          <p:nvPr/>
        </p:nvSpPr>
        <p:spPr>
          <a:xfrm>
            <a:off x="1312075" y="976725"/>
            <a:ext cx="6560100" cy="3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Extension Activity: Fluency</a:t>
            </a:r>
            <a:endParaRPr sz="21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Using your cell phone record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yourself and a partner having a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conversation using the next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Slide (slide 34).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When you're done recording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listen with your partner and analyze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recording and give feedback to support each other. Try again using the feedback and re record.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Submit recording to WeChat if you’d like us to review for extra support.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422" name="Google Shape;422;p45" descr="Free Images : smartphone, hand, technology, telephone, gadget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5750" y="1518775"/>
            <a:ext cx="2454973" cy="163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150" y="301625"/>
            <a:ext cx="3539200" cy="248272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6"/>
          <p:cNvSpPr txBox="1"/>
          <p:nvPr/>
        </p:nvSpPr>
        <p:spPr>
          <a:xfrm>
            <a:off x="205650" y="621875"/>
            <a:ext cx="48045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Welcome to our hotel. I am the Receptionist. I can get you checked in to your room.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That sounds great! We should have beach view. 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Yes you do! Here are your keys. You are in room 723.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Where are the elevators? 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Just walk down the hallway and you will see them on the left.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Thank you for your help.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                        No problem. Enjoy your stay!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429" name="Google Shape;429;p46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 txBox="1"/>
          <p:nvPr/>
        </p:nvSpPr>
        <p:spPr>
          <a:xfrm>
            <a:off x="262800" y="140275"/>
            <a:ext cx="64236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makes sure their patients are healthy?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163" name="Google Shape;163;p16"/>
          <p:cNvSpPr txBox="1"/>
          <p:nvPr/>
        </p:nvSpPr>
        <p:spPr>
          <a:xfrm>
            <a:off x="1885950" y="3810000"/>
            <a:ext cx="50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doctor          OR         baker</a:t>
            </a:r>
            <a:endParaRPr sz="2300" b="1" u="sng"/>
          </a:p>
        </p:txBody>
      </p:sp>
      <p:pic>
        <p:nvPicPr>
          <p:cNvPr id="164" name="Google Shape;164;p16" title="Screenshot 2025-05-14 at 7.02.21 AM.png"/>
          <p:cNvPicPr preferRelativeResize="0"/>
          <p:nvPr/>
        </p:nvPicPr>
        <p:blipFill rotWithShape="1">
          <a:blip r:embed="rId5">
            <a:alphaModFix/>
          </a:blip>
          <a:srcRect l="14794" t="26221" r="55220" b="53755"/>
          <a:stretch/>
        </p:blipFill>
        <p:spPr>
          <a:xfrm>
            <a:off x="1530363" y="2368200"/>
            <a:ext cx="1685850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 rotWithShape="1">
          <a:blip r:embed="rId6">
            <a:alphaModFix/>
          </a:blip>
          <a:srcRect l="30562" t="11763" r="15074" b="38073"/>
          <a:stretch/>
        </p:blipFill>
        <p:spPr>
          <a:xfrm>
            <a:off x="5375213" y="2311225"/>
            <a:ext cx="1685849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78DC1E-475E-4246-AA63-91B17DF85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6466" y="90834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 txBox="1"/>
          <p:nvPr/>
        </p:nvSpPr>
        <p:spPr>
          <a:xfrm>
            <a:off x="262800" y="140275"/>
            <a:ext cx="64236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helps their customers get fresh baked pie from the bakery?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171" name="Google Shape;171;p17"/>
          <p:cNvSpPr txBox="1"/>
          <p:nvPr/>
        </p:nvSpPr>
        <p:spPr>
          <a:xfrm>
            <a:off x="1885950" y="3810000"/>
            <a:ext cx="50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stylist         OR          baker</a:t>
            </a:r>
            <a:endParaRPr sz="2300" b="1" u="sng"/>
          </a:p>
        </p:txBody>
      </p:sp>
      <p:pic>
        <p:nvPicPr>
          <p:cNvPr id="172" name="Google Shape;172;p17"/>
          <p:cNvPicPr preferRelativeResize="0"/>
          <p:nvPr/>
        </p:nvPicPr>
        <p:blipFill rotWithShape="1">
          <a:blip r:embed="rId5">
            <a:alphaModFix/>
          </a:blip>
          <a:srcRect l="30562" t="11763" r="15074" b="38073"/>
          <a:stretch/>
        </p:blipFill>
        <p:spPr>
          <a:xfrm>
            <a:off x="5375213" y="2311225"/>
            <a:ext cx="1685849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 rotWithShape="1">
          <a:blip r:embed="rId6">
            <a:alphaModFix/>
          </a:blip>
          <a:srcRect l="5461" t="3871" r="7710" b="6313"/>
          <a:stretch/>
        </p:blipFill>
        <p:spPr>
          <a:xfrm>
            <a:off x="1885938" y="2254250"/>
            <a:ext cx="1504172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90E7FC-F891-4756-B2E8-59083F44B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5213" y="7939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"/>
          <p:cNvSpPr txBox="1"/>
          <p:nvPr/>
        </p:nvSpPr>
        <p:spPr>
          <a:xfrm>
            <a:off x="262800" y="140275"/>
            <a:ext cx="64236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helps their customers get a new haircut at the salon?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179" name="Google Shape;179;p18"/>
          <p:cNvSpPr txBox="1"/>
          <p:nvPr/>
        </p:nvSpPr>
        <p:spPr>
          <a:xfrm>
            <a:off x="1885950" y="3810000"/>
            <a:ext cx="50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stylist         OR          teller</a:t>
            </a:r>
            <a:endParaRPr sz="2300" b="1" u="sng"/>
          </a:p>
        </p:txBody>
      </p:sp>
      <p:pic>
        <p:nvPicPr>
          <p:cNvPr id="180" name="Google Shape;180;p18"/>
          <p:cNvPicPr preferRelativeResize="0"/>
          <p:nvPr/>
        </p:nvPicPr>
        <p:blipFill rotWithShape="1">
          <a:blip r:embed="rId5">
            <a:alphaModFix/>
          </a:blip>
          <a:srcRect l="5461" t="3871" r="7710" b="6313"/>
          <a:stretch/>
        </p:blipFill>
        <p:spPr>
          <a:xfrm>
            <a:off x="1502430" y="1857575"/>
            <a:ext cx="1887668" cy="19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 rotWithShape="1">
          <a:blip r:embed="rId6">
            <a:alphaModFix/>
          </a:blip>
          <a:srcRect l="17018" t="14344" r="15313" b="8495"/>
          <a:stretch/>
        </p:blipFill>
        <p:spPr>
          <a:xfrm>
            <a:off x="4974178" y="1800607"/>
            <a:ext cx="1712225" cy="1952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CFDCC1-2069-4A1D-B4CC-4DD3DCD92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0809" y="7939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/>
          <p:nvPr/>
        </p:nvSpPr>
        <p:spPr>
          <a:xfrm>
            <a:off x="262800" y="140275"/>
            <a:ext cx="64236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helps their customers get money from the bank?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187" name="Google Shape;187;p19"/>
          <p:cNvSpPr txBox="1"/>
          <p:nvPr/>
        </p:nvSpPr>
        <p:spPr>
          <a:xfrm>
            <a:off x="1885950" y="3810000"/>
            <a:ext cx="50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cashier        OR          teller</a:t>
            </a:r>
            <a:endParaRPr sz="2300" b="1" u="sng"/>
          </a:p>
        </p:txBody>
      </p:sp>
      <p:pic>
        <p:nvPicPr>
          <p:cNvPr id="188" name="Google Shape;188;p19"/>
          <p:cNvPicPr preferRelativeResize="0"/>
          <p:nvPr/>
        </p:nvPicPr>
        <p:blipFill rotWithShape="1">
          <a:blip r:embed="rId5">
            <a:alphaModFix/>
          </a:blip>
          <a:srcRect l="17018" t="14344" r="15313" b="8495"/>
          <a:stretch/>
        </p:blipFill>
        <p:spPr>
          <a:xfrm>
            <a:off x="5371053" y="1857582"/>
            <a:ext cx="1712225" cy="1952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6">
            <a:alphaModFix/>
          </a:blip>
          <a:srcRect l="9732" t="5822" r="9091" b="7137"/>
          <a:stretch/>
        </p:blipFill>
        <p:spPr>
          <a:xfrm>
            <a:off x="1758952" y="1940550"/>
            <a:ext cx="1820868" cy="19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06D44F-7BAA-4EEE-9A24-FF778F896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7939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"/>
          <p:cNvSpPr txBox="1"/>
          <p:nvPr/>
        </p:nvSpPr>
        <p:spPr>
          <a:xfrm>
            <a:off x="151675" y="140275"/>
            <a:ext cx="70767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asks the customers to pay for their groceries at the supermarket?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195" name="Google Shape;195;p20"/>
          <p:cNvSpPr txBox="1"/>
          <p:nvPr/>
        </p:nvSpPr>
        <p:spPr>
          <a:xfrm>
            <a:off x="1885950" y="3810000"/>
            <a:ext cx="50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cashier       OR          server</a:t>
            </a:r>
            <a:endParaRPr sz="2300" b="1" u="sng"/>
          </a:p>
        </p:txBody>
      </p:sp>
      <p:pic>
        <p:nvPicPr>
          <p:cNvPr id="196" name="Google Shape;196;p20"/>
          <p:cNvPicPr preferRelativeResize="0"/>
          <p:nvPr/>
        </p:nvPicPr>
        <p:blipFill rotWithShape="1">
          <a:blip r:embed="rId5">
            <a:alphaModFix/>
          </a:blip>
          <a:srcRect l="9732" t="5822" r="9091" b="7137"/>
          <a:stretch/>
        </p:blipFill>
        <p:spPr>
          <a:xfrm>
            <a:off x="1758952" y="1940550"/>
            <a:ext cx="1820868" cy="19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5816" y="1940550"/>
            <a:ext cx="1539735" cy="18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05F39E-4DE8-4A22-9A02-10D1512DD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0028" y="77846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"/>
          <p:cNvSpPr txBox="1"/>
          <p:nvPr/>
        </p:nvSpPr>
        <p:spPr>
          <a:xfrm>
            <a:off x="151675" y="140275"/>
            <a:ext cx="70767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will take our order at the restaurant?</a:t>
            </a:r>
            <a:endParaRPr sz="2800" b="1">
              <a:solidFill>
                <a:srgbClr val="FF0000"/>
              </a:solidFill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1885950" y="3810000"/>
            <a:ext cx="50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librarian     OR        server</a:t>
            </a:r>
            <a:endParaRPr sz="2300" b="1" u="sng"/>
          </a:p>
        </p:txBody>
      </p:sp>
      <p:pic>
        <p:nvPicPr>
          <p:cNvPr id="204" name="Google Shape;20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5816" y="1940550"/>
            <a:ext cx="1539735" cy="18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 rotWithShape="1">
          <a:blip r:embed="rId6">
            <a:alphaModFix/>
          </a:blip>
          <a:srcRect l="5999" t="3823" r="12487" b="13784"/>
          <a:stretch/>
        </p:blipFill>
        <p:spPr>
          <a:xfrm>
            <a:off x="1784200" y="2045450"/>
            <a:ext cx="2094601" cy="176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595CA1-055C-4EBE-82AB-653355D86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5100" y="687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770</Words>
  <Application>Microsoft Office PowerPoint</Application>
  <PresentationFormat>On-screen Show (16:9)</PresentationFormat>
  <Paragraphs>176</Paragraphs>
  <Slides>34</Slides>
  <Notes>34</Notes>
  <HiddenSlides>0</HiddenSlides>
  <MMClips>60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Nunito</vt:lpstr>
      <vt:lpstr>Lexend Exa</vt:lpstr>
      <vt:lpstr>Lexend Exa Medium</vt:lpstr>
      <vt:lpstr>Arial</vt:lpstr>
      <vt:lpstr>Shift</vt:lpstr>
      <vt:lpstr>Lesson For  Unit 9: Day 2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get to work!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Civil Engineer          Review Words              REPEAT AFTER ME!</vt:lpstr>
      <vt:lpstr>Electrical Engineer          Review Words              REPEAT AFTER ME!</vt:lpstr>
      <vt:lpstr>Aerospace Engineer          Review Words              REPEAT AFTER ME!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9: Day 2 Work</dc:title>
  <dc:creator>Satin Bennett</dc:creator>
  <cp:lastModifiedBy>Satin Bennett</cp:lastModifiedBy>
  <cp:revision>10</cp:revision>
  <dcterms:modified xsi:type="dcterms:W3CDTF">2025-05-27T21:32:37Z</dcterms:modified>
</cp:coreProperties>
</file>