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9144000" cy="5143500" type="screen16x9"/>
  <p:notesSz cx="6858000" cy="9144000"/>
  <p:embeddedFontLst>
    <p:embeddedFont>
      <p:font typeface="Lexend Exa" panose="020B0604020202020204" charset="0"/>
      <p:regular r:id="rId26"/>
      <p:bold r:id="rId27"/>
    </p:embeddedFont>
    <p:embeddedFont>
      <p:font typeface="Lexend Exa Medium" panose="020B0604020202020204" charset="0"/>
      <p:regular r:id="rId28"/>
      <p:bold r:id="rId29"/>
    </p:embeddedFon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Teachers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4776BB-65C0-46B3-8F25-7A99529C469B}">
  <a:tblStyle styleId="{374776BB-65C0-46B3-8F25-7A99529C46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46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2d8515a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2d8515a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b2d8515a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b2d8515a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b797c28f6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b797c28f6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b797c28f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b797c28f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b2d8515a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b2d8515a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ba3b9140e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ba3b9140e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ba3b9140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5ba3b9140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b2d8515a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b2d8515a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b2d8515a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b2d8515a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b2d8515a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b2d8515a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b2d8515a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b2d8515a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ba3b914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ba3b914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ba3b914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ba3b914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2d851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2d851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b2d8515a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b2d8515a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2d8515a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2d8515a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b2d8515a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b2d8515a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2d8515a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2d8515a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b2d8515a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b2d8515a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b2d8515a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b2d8515a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53.m4a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media53.m4a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2.png"/><Relationship Id="rId3" Type="http://schemas.microsoft.com/office/2007/relationships/media" Target="../media/media55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0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audio" Target="../media/media56.m4a"/><Relationship Id="rId11" Type="http://schemas.openxmlformats.org/officeDocument/2006/relationships/image" Target="../media/image18.png"/><Relationship Id="rId5" Type="http://schemas.microsoft.com/office/2007/relationships/media" Target="../media/media56.m4a"/><Relationship Id="rId10" Type="http://schemas.openxmlformats.org/officeDocument/2006/relationships/image" Target="../media/image19.png"/><Relationship Id="rId4" Type="http://schemas.openxmlformats.org/officeDocument/2006/relationships/audio" Target="../media/media55.m4a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8.m4a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audio" Target="../media/media58.m4a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1.m4a"/><Relationship Id="rId7" Type="http://schemas.openxmlformats.org/officeDocument/2006/relationships/image" Target="../media/image27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9.m4a"/><Relationship Id="rId7" Type="http://schemas.openxmlformats.org/officeDocument/2006/relationships/image" Target="../media/image34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9.m4a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4.m4a"/><Relationship Id="rId21" Type="http://schemas.microsoft.com/office/2007/relationships/media" Target="../media/media12.m4a"/><Relationship Id="rId42" Type="http://schemas.openxmlformats.org/officeDocument/2006/relationships/audio" Target="../media/media22.m4a"/><Relationship Id="rId47" Type="http://schemas.microsoft.com/office/2007/relationships/media" Target="../media/media25.m4a"/><Relationship Id="rId63" Type="http://schemas.microsoft.com/office/2007/relationships/media" Target="../media/media33.m4a"/><Relationship Id="rId68" Type="http://schemas.openxmlformats.org/officeDocument/2006/relationships/audio" Target="../media/media35.m4a"/><Relationship Id="rId84" Type="http://schemas.openxmlformats.org/officeDocument/2006/relationships/audio" Target="../media/media43.m4a"/><Relationship Id="rId16" Type="http://schemas.openxmlformats.org/officeDocument/2006/relationships/audio" Target="../media/media9.m4a"/><Relationship Id="rId11" Type="http://schemas.microsoft.com/office/2007/relationships/media" Target="../media/media7.m4a"/><Relationship Id="rId32" Type="http://schemas.openxmlformats.org/officeDocument/2006/relationships/audio" Target="../media/media17.m4a"/><Relationship Id="rId37" Type="http://schemas.microsoft.com/office/2007/relationships/media" Target="../media/media20.m4a"/><Relationship Id="rId53" Type="http://schemas.microsoft.com/office/2007/relationships/media" Target="../media/media28.m4a"/><Relationship Id="rId58" Type="http://schemas.openxmlformats.org/officeDocument/2006/relationships/audio" Target="../media/media30.m4a"/><Relationship Id="rId74" Type="http://schemas.openxmlformats.org/officeDocument/2006/relationships/audio" Target="../media/media38.m4a"/><Relationship Id="rId79" Type="http://schemas.microsoft.com/office/2007/relationships/media" Target="../media/media41.m4a"/><Relationship Id="rId5" Type="http://schemas.microsoft.com/office/2007/relationships/media" Target="../media/media4.m4a"/><Relationship Id="rId19" Type="http://schemas.microsoft.com/office/2007/relationships/media" Target="../media/media11.m4a"/><Relationship Id="rId14" Type="http://schemas.openxmlformats.org/officeDocument/2006/relationships/audio" Target="../media/media8.m4a"/><Relationship Id="rId22" Type="http://schemas.openxmlformats.org/officeDocument/2006/relationships/audio" Target="../media/media12.m4a"/><Relationship Id="rId27" Type="http://schemas.microsoft.com/office/2007/relationships/media" Target="../media/media15.m4a"/><Relationship Id="rId30" Type="http://schemas.openxmlformats.org/officeDocument/2006/relationships/audio" Target="../media/media16.m4a"/><Relationship Id="rId35" Type="http://schemas.microsoft.com/office/2007/relationships/media" Target="../media/media19.m4a"/><Relationship Id="rId43" Type="http://schemas.microsoft.com/office/2007/relationships/media" Target="../media/media23.m4a"/><Relationship Id="rId48" Type="http://schemas.openxmlformats.org/officeDocument/2006/relationships/audio" Target="../media/media25.m4a"/><Relationship Id="rId56" Type="http://schemas.openxmlformats.org/officeDocument/2006/relationships/audio" Target="../media/media29.m4a"/><Relationship Id="rId64" Type="http://schemas.openxmlformats.org/officeDocument/2006/relationships/audio" Target="../media/media33.m4a"/><Relationship Id="rId69" Type="http://schemas.microsoft.com/office/2007/relationships/media" Target="../media/media36.m4a"/><Relationship Id="rId77" Type="http://schemas.microsoft.com/office/2007/relationships/media" Target="../media/media40.m4a"/><Relationship Id="rId8" Type="http://schemas.openxmlformats.org/officeDocument/2006/relationships/audio" Target="../media/media5.m4a"/><Relationship Id="rId51" Type="http://schemas.microsoft.com/office/2007/relationships/media" Target="../media/media27.m4a"/><Relationship Id="rId72" Type="http://schemas.openxmlformats.org/officeDocument/2006/relationships/audio" Target="../media/media37.m4a"/><Relationship Id="rId80" Type="http://schemas.openxmlformats.org/officeDocument/2006/relationships/audio" Target="../media/media41.m4a"/><Relationship Id="rId85" Type="http://schemas.openxmlformats.org/officeDocument/2006/relationships/slideLayout" Target="../slideLayouts/slideLayout3.xml"/><Relationship Id="rId3" Type="http://schemas.microsoft.com/office/2007/relationships/media" Target="../media/media3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5" Type="http://schemas.microsoft.com/office/2007/relationships/media" Target="../media/media14.m4a"/><Relationship Id="rId33" Type="http://schemas.microsoft.com/office/2007/relationships/media" Target="../media/media18.m4a"/><Relationship Id="rId38" Type="http://schemas.openxmlformats.org/officeDocument/2006/relationships/audio" Target="../media/media20.m4a"/><Relationship Id="rId46" Type="http://schemas.openxmlformats.org/officeDocument/2006/relationships/audio" Target="../media/media24.m4a"/><Relationship Id="rId59" Type="http://schemas.microsoft.com/office/2007/relationships/media" Target="../media/media31.m4a"/><Relationship Id="rId67" Type="http://schemas.microsoft.com/office/2007/relationships/media" Target="../media/media35.m4a"/><Relationship Id="rId20" Type="http://schemas.openxmlformats.org/officeDocument/2006/relationships/audio" Target="../media/media11.m4a"/><Relationship Id="rId41" Type="http://schemas.microsoft.com/office/2007/relationships/media" Target="../media/media22.m4a"/><Relationship Id="rId54" Type="http://schemas.openxmlformats.org/officeDocument/2006/relationships/audio" Target="../media/media28.m4a"/><Relationship Id="rId62" Type="http://schemas.openxmlformats.org/officeDocument/2006/relationships/audio" Target="../media/media32.m4a"/><Relationship Id="rId70" Type="http://schemas.openxmlformats.org/officeDocument/2006/relationships/audio" Target="../media/media36.m4a"/><Relationship Id="rId75" Type="http://schemas.microsoft.com/office/2007/relationships/media" Target="../media/media39.m4a"/><Relationship Id="rId83" Type="http://schemas.microsoft.com/office/2007/relationships/media" Target="../media/media43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5" Type="http://schemas.microsoft.com/office/2007/relationships/media" Target="../media/media9.m4a"/><Relationship Id="rId23" Type="http://schemas.microsoft.com/office/2007/relationships/media" Target="../media/media13.m4a"/><Relationship Id="rId28" Type="http://schemas.openxmlformats.org/officeDocument/2006/relationships/audio" Target="../media/media15.m4a"/><Relationship Id="rId36" Type="http://schemas.openxmlformats.org/officeDocument/2006/relationships/audio" Target="../media/media19.m4a"/><Relationship Id="rId49" Type="http://schemas.microsoft.com/office/2007/relationships/media" Target="../media/media26.m4a"/><Relationship Id="rId57" Type="http://schemas.microsoft.com/office/2007/relationships/media" Target="../media/media30.m4a"/><Relationship Id="rId10" Type="http://schemas.openxmlformats.org/officeDocument/2006/relationships/audio" Target="../media/media6.m4a"/><Relationship Id="rId31" Type="http://schemas.microsoft.com/office/2007/relationships/media" Target="../media/media17.m4a"/><Relationship Id="rId44" Type="http://schemas.openxmlformats.org/officeDocument/2006/relationships/audio" Target="../media/media23.m4a"/><Relationship Id="rId52" Type="http://schemas.openxmlformats.org/officeDocument/2006/relationships/audio" Target="../media/media27.m4a"/><Relationship Id="rId60" Type="http://schemas.openxmlformats.org/officeDocument/2006/relationships/audio" Target="../media/media31.m4a"/><Relationship Id="rId65" Type="http://schemas.microsoft.com/office/2007/relationships/media" Target="../media/media34.m4a"/><Relationship Id="rId73" Type="http://schemas.microsoft.com/office/2007/relationships/media" Target="../media/media38.m4a"/><Relationship Id="rId78" Type="http://schemas.openxmlformats.org/officeDocument/2006/relationships/audio" Target="../media/media40.m4a"/><Relationship Id="rId81" Type="http://schemas.microsoft.com/office/2007/relationships/media" Target="../media/media42.m4a"/><Relationship Id="rId86" Type="http://schemas.openxmlformats.org/officeDocument/2006/relationships/notesSlide" Target="../notesSlides/notesSlide3.xml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9" Type="http://schemas.microsoft.com/office/2007/relationships/media" Target="../media/media21.m4a"/><Relationship Id="rId34" Type="http://schemas.openxmlformats.org/officeDocument/2006/relationships/audio" Target="../media/media18.m4a"/><Relationship Id="rId50" Type="http://schemas.openxmlformats.org/officeDocument/2006/relationships/audio" Target="../media/media26.m4a"/><Relationship Id="rId55" Type="http://schemas.microsoft.com/office/2007/relationships/media" Target="../media/media29.m4a"/><Relationship Id="rId76" Type="http://schemas.openxmlformats.org/officeDocument/2006/relationships/audio" Target="../media/media39.m4a"/><Relationship Id="rId7" Type="http://schemas.microsoft.com/office/2007/relationships/media" Target="../media/media5.m4a"/><Relationship Id="rId71" Type="http://schemas.microsoft.com/office/2007/relationships/media" Target="../media/media37.m4a"/><Relationship Id="rId2" Type="http://schemas.openxmlformats.org/officeDocument/2006/relationships/audio" Target="../media/media2.m4a"/><Relationship Id="rId29" Type="http://schemas.microsoft.com/office/2007/relationships/media" Target="../media/media16.m4a"/><Relationship Id="rId24" Type="http://schemas.openxmlformats.org/officeDocument/2006/relationships/audio" Target="../media/media13.m4a"/><Relationship Id="rId40" Type="http://schemas.openxmlformats.org/officeDocument/2006/relationships/audio" Target="../media/media21.m4a"/><Relationship Id="rId45" Type="http://schemas.microsoft.com/office/2007/relationships/media" Target="../media/media24.m4a"/><Relationship Id="rId66" Type="http://schemas.openxmlformats.org/officeDocument/2006/relationships/audio" Target="../media/media34.m4a"/><Relationship Id="rId87" Type="http://schemas.openxmlformats.org/officeDocument/2006/relationships/image" Target="../media/image2.png"/><Relationship Id="rId61" Type="http://schemas.microsoft.com/office/2007/relationships/media" Target="../media/media32.m4a"/><Relationship Id="rId82" Type="http://schemas.openxmlformats.org/officeDocument/2006/relationships/audio" Target="../media/media4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9.m4a"/><Relationship Id="rId7" Type="http://schemas.openxmlformats.org/officeDocument/2006/relationships/image" Target="../media/image2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microsoft.com/office/2007/relationships/media" Target="../media/media51.m4a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audio" Target="../media/media50.m4a"/><Relationship Id="rId16" Type="http://schemas.openxmlformats.org/officeDocument/2006/relationships/image" Target="../media/image2.png"/><Relationship Id="rId1" Type="http://schemas.microsoft.com/office/2007/relationships/media" Target="../media/media50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51.m4a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7: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Shopping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43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0400" y="1363367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9">
            <a:alphaModFix/>
          </a:blip>
          <a:srcRect t="54925" b="5210"/>
          <a:stretch/>
        </p:blipFill>
        <p:spPr>
          <a:xfrm>
            <a:off x="1711850" y="1978050"/>
            <a:ext cx="57203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2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3000"/>
          </a:p>
        </p:txBody>
      </p:sp>
      <p:sp>
        <p:nvSpPr>
          <p:cNvPr id="256" name="Google Shape;256;p22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3000"/>
          </a:p>
        </p:txBody>
      </p:sp>
      <p:sp>
        <p:nvSpPr>
          <p:cNvPr id="257" name="Google Shape;257;p22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What will I wear?                        Repeat after me!</a:t>
            </a:r>
            <a:endParaRPr sz="2400" b="1" dirty="0"/>
          </a:p>
        </p:txBody>
      </p:sp>
      <p:sp>
        <p:nvSpPr>
          <p:cNvPr id="258" name="Google Shape;258;p22"/>
          <p:cNvSpPr txBox="1"/>
          <p:nvPr/>
        </p:nvSpPr>
        <p:spPr>
          <a:xfrm>
            <a:off x="1062475" y="811250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warm. I might wear a t-shirt, shorts and sneakers. </a:t>
            </a:r>
            <a:endParaRPr sz="1800"/>
          </a:p>
        </p:txBody>
      </p:sp>
      <p:sp>
        <p:nvSpPr>
          <p:cNvPr id="259" name="Google Shape;259;p22"/>
          <p:cNvSpPr txBox="1"/>
          <p:nvPr/>
        </p:nvSpPr>
        <p:spPr>
          <a:xfrm>
            <a:off x="4917250" y="704625"/>
            <a:ext cx="334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hot. I might wear a tank top and sandals. Or I might wear a swim suit or trunks, to go swimming.</a:t>
            </a:r>
            <a:endParaRPr sz="1800"/>
          </a:p>
        </p:txBody>
      </p:sp>
      <p:pic>
        <p:nvPicPr>
          <p:cNvPr id="260" name="Google Shape;260;p22" title="Screenshot 2025-05-20 at 8.38.44 AM.png"/>
          <p:cNvPicPr preferRelativeResize="0"/>
          <p:nvPr/>
        </p:nvPicPr>
        <p:blipFill rotWithShape="1">
          <a:blip r:embed="rId10">
            <a:alphaModFix/>
          </a:blip>
          <a:srcRect l="49852" t="65058" r="30340" b="21270"/>
          <a:stretch/>
        </p:blipFill>
        <p:spPr>
          <a:xfrm>
            <a:off x="238150" y="22246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11">
            <a:alphaModFix/>
          </a:blip>
          <a:srcRect l="7656" t="19965" r="6792" b="19971"/>
          <a:stretch/>
        </p:blipFill>
        <p:spPr>
          <a:xfrm>
            <a:off x="770421" y="2941100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12">
            <a:alphaModFix/>
          </a:blip>
          <a:srcRect l="23372" r="23737" b="11111"/>
          <a:stretch/>
        </p:blipFill>
        <p:spPr>
          <a:xfrm rot="32">
            <a:off x="7432149" y="3190330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13">
            <a:alphaModFix/>
          </a:blip>
          <a:srcRect l="2992" t="26371" r="43768" b="25009"/>
          <a:stretch/>
        </p:blipFill>
        <p:spPr>
          <a:xfrm>
            <a:off x="8128250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2"/>
          <p:cNvPicPr preferRelativeResize="0"/>
          <p:nvPr/>
        </p:nvPicPr>
        <p:blipFill rotWithShape="1">
          <a:blip r:embed="rId14">
            <a:alphaModFix/>
          </a:blip>
          <a:srcRect l="7680" t="14444" b="17965"/>
          <a:stretch/>
        </p:blipFill>
        <p:spPr>
          <a:xfrm>
            <a:off x="238145" y="3679800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7F7B6D-3086-497C-ACED-21648C81F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8150" y="40043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A8F3D2-E2D7-4909-9459-E777755D6E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6195" y="331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You’re Invited to a wedding!                                     </a:t>
            </a:r>
            <a:endParaRPr sz="2400" b="1" dirty="0"/>
          </a:p>
        </p:txBody>
      </p:sp>
      <p:pic>
        <p:nvPicPr>
          <p:cNvPr id="270" name="Google Shape;270;p23"/>
          <p:cNvPicPr preferRelativeResize="0"/>
          <p:nvPr/>
        </p:nvPicPr>
        <p:blipFill rotWithShape="1">
          <a:blip r:embed="rId9">
            <a:alphaModFix/>
          </a:blip>
          <a:srcRect t="34670"/>
          <a:stretch/>
        </p:blipFill>
        <p:spPr>
          <a:xfrm>
            <a:off x="5280700" y="317007"/>
            <a:ext cx="3636525" cy="281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90249" y="3173576"/>
            <a:ext cx="1151275" cy="17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0" y="1211438"/>
            <a:ext cx="1151275" cy="191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23"/>
          <p:cNvGrpSpPr/>
          <p:nvPr/>
        </p:nvGrpSpPr>
        <p:grpSpPr>
          <a:xfrm>
            <a:off x="6572460" y="3530584"/>
            <a:ext cx="1733715" cy="1371585"/>
            <a:chOff x="3632500" y="3309664"/>
            <a:chExt cx="1897674" cy="1533011"/>
          </a:xfrm>
        </p:grpSpPr>
        <p:pic>
          <p:nvPicPr>
            <p:cNvPr id="274" name="Google Shape;274;p23"/>
            <p:cNvPicPr preferRelativeResize="0"/>
            <p:nvPr/>
          </p:nvPicPr>
          <p:blipFill rotWithShape="1">
            <a:blip r:embed="rId12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3"/>
            <p:cNvPicPr preferRelativeResize="0"/>
            <p:nvPr/>
          </p:nvPicPr>
          <p:blipFill rotWithShape="1">
            <a:blip r:embed="rId12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23"/>
          <p:cNvSpPr txBox="1"/>
          <p:nvPr/>
        </p:nvSpPr>
        <p:spPr>
          <a:xfrm>
            <a:off x="238150" y="658325"/>
            <a:ext cx="49725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Choose which clothes the wife and husband will wear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suit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dress shoes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gown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Practice with a Partner.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What will the wife wear to the wedding?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wife will wear ________ to the wedding.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What will the husband wear to the wedding?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husband will wear ________ to the wedding.</a:t>
            </a:r>
            <a:endParaRPr sz="17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5744DB-D41A-4466-BEEE-B2F75CF0B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325" y="144099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A01CAB-48C3-471B-BBDD-17402F9DF1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80634" y="426519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C554D0-56A9-49BB-8105-A939DA07CE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21508" y="2226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42045" t="67716" r="42561" b="17716"/>
          <a:stretch/>
        </p:blipFill>
        <p:spPr>
          <a:xfrm>
            <a:off x="3552950" y="1603100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272700" y="14510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sp>
        <p:nvSpPr>
          <p:cNvPr id="283" name="Google Shape;283;p24"/>
          <p:cNvSpPr txBox="1"/>
          <p:nvPr/>
        </p:nvSpPr>
        <p:spPr>
          <a:xfrm>
            <a:off x="308200" y="532275"/>
            <a:ext cx="45243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you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shirt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pants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skirt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blouse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What will you wear to the wedding?</a:t>
            </a:r>
            <a:endParaRPr sz="19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 will wear ________ to the wedding.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about you?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I will wear ________ to the wedding. 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8">
            <a:alphaModFix/>
          </a:blip>
          <a:srcRect t="34670"/>
          <a:stretch/>
        </p:blipFill>
        <p:spPr>
          <a:xfrm>
            <a:off x="5799050" y="221775"/>
            <a:ext cx="3037700" cy="234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17905" t="18799" r="60370" b="66205"/>
          <a:stretch/>
        </p:blipFill>
        <p:spPr>
          <a:xfrm>
            <a:off x="5278875" y="341275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51630" t="48029" r="29573" b="36808"/>
          <a:stretch/>
        </p:blipFill>
        <p:spPr>
          <a:xfrm>
            <a:off x="4481557" y="3354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67616" t="9055" r="16084" b="74508"/>
          <a:stretch/>
        </p:blipFill>
        <p:spPr>
          <a:xfrm>
            <a:off x="6471399" y="257175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17905" t="63851" r="67463" b="20078"/>
          <a:stretch/>
        </p:blipFill>
        <p:spPr>
          <a:xfrm>
            <a:off x="7889649" y="3427313"/>
            <a:ext cx="1012083" cy="144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4"/>
          <p:cNvGrpSpPr/>
          <p:nvPr/>
        </p:nvGrpSpPr>
        <p:grpSpPr>
          <a:xfrm>
            <a:off x="6726951" y="3597917"/>
            <a:ext cx="1290988" cy="1287269"/>
            <a:chOff x="3632500" y="3309664"/>
            <a:chExt cx="1897674" cy="1533011"/>
          </a:xfrm>
        </p:grpSpPr>
        <p:pic>
          <p:nvPicPr>
            <p:cNvPr id="290" name="Google Shape;290;p24"/>
            <p:cNvPicPr preferRelativeResize="0"/>
            <p:nvPr/>
          </p:nvPicPr>
          <p:blipFill rotWithShape="1">
            <a:blip r:embed="rId10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4"/>
            <p:cNvPicPr preferRelativeResize="0"/>
            <p:nvPr/>
          </p:nvPicPr>
          <p:blipFill rotWithShape="1">
            <a:blip r:embed="rId10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2" name="Google Shape;292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71515" t="29468" r="13366" b="55610"/>
          <a:stretch/>
        </p:blipFill>
        <p:spPr>
          <a:xfrm>
            <a:off x="4699588" y="1701150"/>
            <a:ext cx="1099462" cy="13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7C77F6-B27D-4928-B56C-20A0CB4C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7618" y="96927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82D22-F7D5-4FAF-B2DD-D5ADCCE93A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5429" y="2663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298" name="Google Shape;298;p25"/>
          <p:cNvSpPr txBox="1"/>
          <p:nvPr/>
        </p:nvSpPr>
        <p:spPr>
          <a:xfrm>
            <a:off x="4572000" y="1679700"/>
            <a:ext cx="4334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green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_____hat is $14.00</a:t>
            </a: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pink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_____ hat is $9.00</a:t>
            </a: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blue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 hat is $12.00</a:t>
            </a:r>
            <a:endParaRPr sz="1800" b="1" dirty="0">
              <a:solidFill>
                <a:srgbClr val="080808"/>
              </a:solidFill>
            </a:endParaRPr>
          </a:p>
        </p:txBody>
      </p:sp>
      <p:grpSp>
        <p:nvGrpSpPr>
          <p:cNvPr id="299" name="Google Shape;299;p25"/>
          <p:cNvGrpSpPr/>
          <p:nvPr/>
        </p:nvGrpSpPr>
        <p:grpSpPr>
          <a:xfrm>
            <a:off x="238161" y="811250"/>
            <a:ext cx="4056364" cy="1946525"/>
            <a:chOff x="238150" y="811250"/>
            <a:chExt cx="4532250" cy="1946525"/>
          </a:xfrm>
        </p:grpSpPr>
        <p:pic>
          <p:nvPicPr>
            <p:cNvPr id="300" name="Google Shape;300;p25" title="Screenshot 2025-05-20 at 8.40.24 AM.png"/>
            <p:cNvPicPr preferRelativeResize="0"/>
            <p:nvPr/>
          </p:nvPicPr>
          <p:blipFill rotWithShape="1">
            <a:blip r:embed="rId5">
              <a:alphaModFix/>
            </a:blip>
            <a:srcRect t="32028" r="42349" b="43943"/>
            <a:stretch/>
          </p:blipFill>
          <p:spPr>
            <a:xfrm>
              <a:off x="238150" y="811250"/>
              <a:ext cx="3705404" cy="194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5"/>
            <p:cNvSpPr txBox="1"/>
            <p:nvPr/>
          </p:nvSpPr>
          <p:spPr>
            <a:xfrm>
              <a:off x="3732100" y="9793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1633850" y="105652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303" name="Google Shape;303;p25"/>
            <p:cNvSpPr txBox="1"/>
            <p:nvPr/>
          </p:nvSpPr>
          <p:spPr>
            <a:xfrm>
              <a:off x="2463700" y="229607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</p:grpSp>
      <p:grpSp>
        <p:nvGrpSpPr>
          <p:cNvPr id="304" name="Google Shape;304;p25"/>
          <p:cNvGrpSpPr/>
          <p:nvPr/>
        </p:nvGrpSpPr>
        <p:grpSpPr>
          <a:xfrm>
            <a:off x="728399" y="2757775"/>
            <a:ext cx="3277552" cy="1815400"/>
            <a:chOff x="868374" y="3013050"/>
            <a:chExt cx="3277552" cy="1815400"/>
          </a:xfrm>
        </p:grpSpPr>
        <p:sp>
          <p:nvSpPr>
            <p:cNvPr id="305" name="Google Shape;305;p25"/>
            <p:cNvSpPr txBox="1"/>
            <p:nvPr/>
          </p:nvSpPr>
          <p:spPr>
            <a:xfrm>
              <a:off x="8683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$14.00</a:t>
              </a:r>
              <a:endParaRPr/>
            </a:p>
          </p:txBody>
        </p:sp>
        <p:sp>
          <p:nvSpPr>
            <p:cNvPr id="306" name="Google Shape;306;p25"/>
            <p:cNvSpPr txBox="1"/>
            <p:nvPr/>
          </p:nvSpPr>
          <p:spPr>
            <a:xfrm>
              <a:off x="3107600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20506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pic>
          <p:nvPicPr>
            <p:cNvPr id="308" name="Google Shape;308;p25"/>
            <p:cNvPicPr preferRelativeResize="0"/>
            <p:nvPr/>
          </p:nvPicPr>
          <p:blipFill rotWithShape="1">
            <a:blip r:embed="rId6">
              <a:alphaModFix/>
            </a:blip>
            <a:srcRect l="35050" t="5885" r="34327" b="59975"/>
            <a:stretch/>
          </p:blipFill>
          <p:spPr>
            <a:xfrm>
              <a:off x="868374" y="3013050"/>
              <a:ext cx="1038300" cy="13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5"/>
            <p:cNvPicPr preferRelativeResize="0"/>
            <p:nvPr/>
          </p:nvPicPr>
          <p:blipFill rotWithShape="1">
            <a:blip r:embed="rId6">
              <a:alphaModFix/>
            </a:blip>
            <a:srcRect t="46874" r="32646" b="19375"/>
            <a:stretch/>
          </p:blipFill>
          <p:spPr>
            <a:xfrm>
              <a:off x="1835951" y="3013050"/>
              <a:ext cx="2309975" cy="1353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B9DF7-C7F1-466F-AD87-D00E46B2C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2650" y="10841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6" title="Screenshot 2025-05-20 at 8.42.03 AM.png"/>
          <p:cNvPicPr preferRelativeResize="0"/>
          <p:nvPr/>
        </p:nvPicPr>
        <p:blipFill rotWithShape="1">
          <a:blip r:embed="rId7">
            <a:alphaModFix/>
          </a:blip>
          <a:srcRect t="65481"/>
          <a:stretch/>
        </p:blipFill>
        <p:spPr>
          <a:xfrm>
            <a:off x="366565" y="1025094"/>
            <a:ext cx="5601750" cy="382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CA331-884B-40B6-BC79-0F3276676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6008" y="29385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5E1F8A-F408-4339-9450-1542E61F8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3275" y="2530968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966B8-4E1A-429F-A422-8E96E279671B}"/>
              </a:ext>
            </a:extLst>
          </p:cNvPr>
          <p:cNvSpPr txBox="1"/>
          <p:nvPr/>
        </p:nvSpPr>
        <p:spPr>
          <a:xfrm>
            <a:off x="5770605" y="1025094"/>
            <a:ext cx="3006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at the picture. </a:t>
            </a:r>
          </a:p>
          <a:p>
            <a:endParaRPr lang="en-US" dirty="0"/>
          </a:p>
          <a:p>
            <a:r>
              <a:rPr lang="en-US" dirty="0"/>
              <a:t>See which clothing item the number is pointing to. </a:t>
            </a:r>
          </a:p>
          <a:p>
            <a:endParaRPr lang="en-US" dirty="0"/>
          </a:p>
          <a:p>
            <a:r>
              <a:rPr lang="en-US" dirty="0"/>
              <a:t>Use the numbered list to fill in the blank.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7" title="Screenshot 2025-05-20 at 8.42.03 AM.png"/>
          <p:cNvPicPr preferRelativeResize="0"/>
          <p:nvPr/>
        </p:nvPicPr>
        <p:blipFill rotWithShape="1">
          <a:blip r:embed="rId5">
            <a:alphaModFix/>
          </a:blip>
          <a:srcRect t="11747" b="41964"/>
          <a:stretch/>
        </p:blipFill>
        <p:spPr>
          <a:xfrm>
            <a:off x="306849" y="722864"/>
            <a:ext cx="5154837" cy="3490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95EE86-61AD-49AE-B138-ECA587B9A70D}"/>
              </a:ext>
            </a:extLst>
          </p:cNvPr>
          <p:cNvSpPr txBox="1"/>
          <p:nvPr/>
        </p:nvSpPr>
        <p:spPr>
          <a:xfrm>
            <a:off x="4802245" y="1298024"/>
            <a:ext cx="3565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words and match to the picture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C1AA9E-A3C8-41E3-B00F-1FB6B6B6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3725" y="177456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8" title="Screenshot 2025-05-20 at 8.42.35 AM.png"/>
          <p:cNvPicPr preferRelativeResize="0"/>
          <p:nvPr/>
        </p:nvPicPr>
        <p:blipFill rotWithShape="1">
          <a:blip r:embed="rId5">
            <a:alphaModFix/>
          </a:blip>
          <a:srcRect t="6960" b="27068"/>
          <a:stretch/>
        </p:blipFill>
        <p:spPr>
          <a:xfrm>
            <a:off x="321475" y="975675"/>
            <a:ext cx="4250526" cy="34758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8"/>
          <p:cNvSpPr txBox="1"/>
          <p:nvPr/>
        </p:nvSpPr>
        <p:spPr>
          <a:xfrm>
            <a:off x="4708250" y="1309050"/>
            <a:ext cx="33237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blouse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tie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skirt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</a:t>
            </a:r>
            <a:r>
              <a:rPr lang="en-US" sz="1800" dirty="0"/>
              <a:t>men’s </a:t>
            </a:r>
            <a:r>
              <a:rPr lang="en" sz="1800" dirty="0"/>
              <a:t>jacket is $__.__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r>
              <a:rPr lang="en-US" sz="1800" dirty="0"/>
              <a:t>The women’s jacket is $__.__</a:t>
            </a:r>
          </a:p>
          <a:p>
            <a:endParaRPr lang="en-US" sz="1800" dirty="0"/>
          </a:p>
          <a:p>
            <a:r>
              <a:rPr lang="en-US" sz="1800" dirty="0"/>
              <a:t>The sweater is $ ___.__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6C28C3-747E-4E71-8B13-673FB219C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9" title="Screenshot 2025-05-20 at 8.42.27 AM.png"/>
          <p:cNvPicPr preferRelativeResize="0"/>
          <p:nvPr/>
        </p:nvPicPr>
        <p:blipFill rotWithShape="1">
          <a:blip r:embed="rId5">
            <a:alphaModFix/>
          </a:blip>
          <a:srcRect t="34092" b="13769"/>
          <a:stretch/>
        </p:blipFill>
        <p:spPr>
          <a:xfrm>
            <a:off x="238149" y="1029724"/>
            <a:ext cx="5198823" cy="35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9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sp>
        <p:nvSpPr>
          <p:cNvPr id="332" name="Google Shape;332;p29"/>
          <p:cNvSpPr txBox="1"/>
          <p:nvPr/>
        </p:nvSpPr>
        <p:spPr>
          <a:xfrm>
            <a:off x="5350475" y="1512325"/>
            <a:ext cx="3222099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suit?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coat?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blouse?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skirt? </a:t>
            </a: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1587BF-0638-407E-BC51-DE4E11485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4464" y="9585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0" title="Screenshot 2025-05-20 at 8.43.03 AM.png"/>
          <p:cNvPicPr preferRelativeResize="0"/>
          <p:nvPr/>
        </p:nvPicPr>
        <p:blipFill rotWithShape="1">
          <a:blip r:embed="rId5">
            <a:alphaModFix/>
          </a:blip>
          <a:srcRect t="6425" b="45690"/>
          <a:stretch/>
        </p:blipFill>
        <p:spPr>
          <a:xfrm>
            <a:off x="3459892" y="1283288"/>
            <a:ext cx="5503708" cy="31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0"/>
          <p:cNvSpPr txBox="1"/>
          <p:nvPr/>
        </p:nvSpPr>
        <p:spPr>
          <a:xfrm>
            <a:off x="531671" y="1509750"/>
            <a:ext cx="3323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blouse?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skirt?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are the pants?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shirt? </a:t>
            </a:r>
            <a:endParaRPr sz="1800"/>
          </a:p>
        </p:txBody>
      </p:sp>
      <p:sp>
        <p:nvSpPr>
          <p:cNvPr id="339" name="Google Shape;339;p30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EC1171-660A-4844-821A-DD46B83EE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906" y="11429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1" title="Screenshot 2025-05-20 at 8.43.24 AM.png"/>
          <p:cNvPicPr preferRelativeResize="0"/>
          <p:nvPr/>
        </p:nvPicPr>
        <p:blipFill rotWithShape="1">
          <a:blip r:embed="rId5">
            <a:alphaModFix/>
          </a:blip>
          <a:srcRect l="47089" t="37282" b="6321"/>
          <a:stretch/>
        </p:blipFill>
        <p:spPr>
          <a:xfrm>
            <a:off x="4041650" y="1039850"/>
            <a:ext cx="3089224" cy="37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 title="Screenshot 2025-05-18 at 11.19.12 AM.png"/>
          <p:cNvPicPr preferRelativeResize="0"/>
          <p:nvPr/>
        </p:nvPicPr>
        <p:blipFill rotWithShape="1">
          <a:blip r:embed="rId6">
            <a:alphaModFix/>
          </a:blip>
          <a:srcRect l="33862" t="51258" r="35314" b="7403"/>
          <a:stretch/>
        </p:blipFill>
        <p:spPr>
          <a:xfrm>
            <a:off x="7185639" y="883675"/>
            <a:ext cx="1651686" cy="19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1129925" y="1364400"/>
            <a:ext cx="2911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should mother wear to work?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Mother should wear a d___ and d___ s____.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should father  wear to work?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Father should wear p___  and a t__. </a:t>
            </a:r>
            <a:endParaRPr sz="1800"/>
          </a:p>
        </p:txBody>
      </p:sp>
      <p:sp>
        <p:nvSpPr>
          <p:cNvPr id="347" name="Google Shape;347;p31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should I wear?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pic>
        <p:nvPicPr>
          <p:cNvPr id="348" name="Google Shape;348;p31" title="Screenshot 2025-05-18 at 11.19.12 AM.png"/>
          <p:cNvPicPr preferRelativeResize="0"/>
          <p:nvPr/>
        </p:nvPicPr>
        <p:blipFill rotWithShape="1">
          <a:blip r:embed="rId6">
            <a:alphaModFix/>
          </a:blip>
          <a:srcRect l="65823" t="51166" r="2703" b="7978"/>
          <a:stretch/>
        </p:blipFill>
        <p:spPr>
          <a:xfrm>
            <a:off x="7280900" y="2920749"/>
            <a:ext cx="1706450" cy="19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0E782-2F44-4491-8954-B04D12A0C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4668" y="95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shopping for clothes.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names for clothes and which clothes is best for the different weather.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stores to shop for our clothes.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20 at 8.38.3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9325" y="314950"/>
            <a:ext cx="4570874" cy="451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9C7D2E-6CB5-4DE7-8699-349E786C9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3056" y="9147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2"/>
          <p:cNvGrpSpPr/>
          <p:nvPr/>
        </p:nvGrpSpPr>
        <p:grpSpPr>
          <a:xfrm>
            <a:off x="1494251" y="1285041"/>
            <a:ext cx="6155496" cy="2573417"/>
            <a:chOff x="1373675" y="865000"/>
            <a:chExt cx="6396650" cy="2365273"/>
          </a:xfrm>
        </p:grpSpPr>
        <p:grpSp>
          <p:nvGrpSpPr>
            <p:cNvPr id="354" name="Google Shape;354;p32"/>
            <p:cNvGrpSpPr/>
            <p:nvPr/>
          </p:nvGrpSpPr>
          <p:grpSpPr>
            <a:xfrm>
              <a:off x="1373675" y="865000"/>
              <a:ext cx="6396650" cy="1912574"/>
              <a:chOff x="2283950" y="803200"/>
              <a:chExt cx="6396650" cy="1912574"/>
            </a:xfrm>
          </p:grpSpPr>
          <p:pic>
            <p:nvPicPr>
              <p:cNvPr id="355" name="Google Shape;355;p32" title="Screenshot 2025-05-20 at 8.43.34 AM.png"/>
              <p:cNvPicPr preferRelativeResize="0"/>
              <p:nvPr/>
            </p:nvPicPr>
            <p:blipFill rotWithShape="1">
              <a:blip r:embed="rId5">
                <a:alphaModFix/>
              </a:blip>
              <a:srcRect t="63291" r="32596" b="7383"/>
              <a:stretch/>
            </p:blipFill>
            <p:spPr>
              <a:xfrm>
                <a:off x="5302340" y="803200"/>
                <a:ext cx="3378260" cy="1912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32" title="Screenshot 2025-05-20 at 8.43.34 AM.png"/>
              <p:cNvPicPr preferRelativeResize="0"/>
              <p:nvPr/>
            </p:nvPicPr>
            <p:blipFill rotWithShape="1">
              <a:blip r:embed="rId5">
                <a:alphaModFix/>
              </a:blip>
              <a:srcRect t="30052" r="32650" b="41856"/>
              <a:stretch/>
            </p:blipFill>
            <p:spPr>
              <a:xfrm>
                <a:off x="2283950" y="803200"/>
                <a:ext cx="3523750" cy="19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32"/>
            <p:cNvSpPr txBox="1"/>
            <p:nvPr/>
          </p:nvSpPr>
          <p:spPr>
            <a:xfrm>
              <a:off x="2040600" y="2777573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$10.00</a:t>
              </a:r>
              <a:endParaRPr sz="1600"/>
            </a:p>
          </p:txBody>
        </p:sp>
        <p:sp>
          <p:nvSpPr>
            <p:cNvPr id="358" name="Google Shape;358;p32"/>
            <p:cNvSpPr txBox="1"/>
            <p:nvPr/>
          </p:nvSpPr>
          <p:spPr>
            <a:xfrm>
              <a:off x="3536811" y="2777570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$15.99</a:t>
              </a:r>
              <a:endParaRPr sz="1600"/>
            </a:p>
          </p:txBody>
        </p:sp>
        <p:sp>
          <p:nvSpPr>
            <p:cNvPr id="359" name="Google Shape;359;p32"/>
            <p:cNvSpPr txBox="1"/>
            <p:nvPr/>
          </p:nvSpPr>
          <p:spPr>
            <a:xfrm>
              <a:off x="5033011" y="2571745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$20.00</a:t>
              </a:r>
              <a:endParaRPr sz="1600"/>
            </a:p>
          </p:txBody>
        </p:sp>
        <p:sp>
          <p:nvSpPr>
            <p:cNvPr id="360" name="Google Shape;360;p32"/>
            <p:cNvSpPr txBox="1"/>
            <p:nvPr/>
          </p:nvSpPr>
          <p:spPr>
            <a:xfrm>
              <a:off x="6451961" y="2571745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$40.99</a:t>
              </a:r>
              <a:endParaRPr sz="1600"/>
            </a:p>
          </p:txBody>
        </p:sp>
      </p:grpSp>
      <p:sp>
        <p:nvSpPr>
          <p:cNvPr id="361" name="Google Shape;361;p32"/>
          <p:cNvSpPr txBox="1"/>
          <p:nvPr/>
        </p:nvSpPr>
        <p:spPr>
          <a:xfrm>
            <a:off x="1129925" y="3836500"/>
            <a:ext cx="639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shirt is $__.__</a:t>
            </a:r>
            <a:r>
              <a:rPr lang="en" sz="1800" b="1">
                <a:solidFill>
                  <a:srgbClr val="FF0000"/>
                </a:solidFill>
              </a:rPr>
              <a:t>                                   </a:t>
            </a:r>
            <a:r>
              <a:rPr lang="en" sz="1800"/>
              <a:t>The tie is $__.__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skirt is $__.__</a:t>
            </a:r>
            <a:r>
              <a:rPr lang="en" sz="1800" b="1">
                <a:solidFill>
                  <a:srgbClr val="FF0000"/>
                </a:solidFill>
              </a:rPr>
              <a:t>                                   </a:t>
            </a:r>
            <a:r>
              <a:rPr lang="en" sz="1800"/>
              <a:t>The jacket is $__.__ 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How much i</a:t>
            </a:r>
            <a:r>
              <a:rPr lang="en-US" sz="2400" b="1" dirty="0"/>
              <a:t>s</a:t>
            </a:r>
            <a:r>
              <a:rPr lang="en" sz="2400" b="1" dirty="0"/>
              <a:t> it?                </a:t>
            </a:r>
            <a:r>
              <a:rPr lang="en" sz="1900" b="1" dirty="0"/>
              <a:t>Complete the sentence.    Listen. Repeat.                    </a:t>
            </a:r>
            <a:endParaRPr sz="19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0FC148-6AD6-4C1E-8F61-98259A1FD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3361" y="5744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3" title="Screenshot 2025-05-20 at 8.43.44 AM.png"/>
          <p:cNvPicPr preferRelativeResize="0"/>
          <p:nvPr/>
        </p:nvPicPr>
        <p:blipFill rotWithShape="1">
          <a:blip r:embed="rId7">
            <a:alphaModFix/>
          </a:blip>
          <a:srcRect l="6025" t="43454" r="30349"/>
          <a:stretch/>
        </p:blipFill>
        <p:spPr>
          <a:xfrm>
            <a:off x="339800" y="308900"/>
            <a:ext cx="4232200" cy="457110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/>
        </p:nvSpPr>
        <p:spPr>
          <a:xfrm>
            <a:off x="4743925" y="484300"/>
            <a:ext cx="42321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Read the story.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Complete the shopping list.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Answer the question.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Francesca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Lisa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Jerome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Carmela buy?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Mario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Listen to recording.  Repeat.</a:t>
            </a:r>
            <a:endParaRPr sz="1800" b="1" dirty="0">
              <a:solidFill>
                <a:srgbClr val="233A44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D54DB8-7F56-4C11-A25E-BF8FC1C6B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117" y="375289"/>
            <a:ext cx="49265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A1D13C-FC99-4775-A9B6-3810B552A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6775" y="64500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1DC5C-AC14-411D-BCC0-C303E061243B}"/>
              </a:ext>
            </a:extLst>
          </p:cNvPr>
          <p:cNvSpPr/>
          <p:nvPr/>
        </p:nvSpPr>
        <p:spPr>
          <a:xfrm>
            <a:off x="1210962" y="1080849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233A44"/>
                </a:solidFill>
                <a:latin typeface="Lexend Exa" panose="020B0604020202020204" charset="0"/>
              </a:rPr>
              <a:t>Extension Activity: Fluency</a:t>
            </a:r>
            <a:endParaRPr lang="en-US" dirty="0"/>
          </a:p>
          <a:p>
            <a:br>
              <a:rPr lang="en-US" dirty="0"/>
            </a:br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Using your cell phone record </a:t>
            </a:r>
            <a:endParaRPr lang="en-US" dirty="0"/>
          </a:p>
          <a:p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yourself and 2 partners having a</a:t>
            </a:r>
            <a:endParaRPr lang="en-US" dirty="0"/>
          </a:p>
          <a:p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conversation about what you </a:t>
            </a:r>
            <a:r>
              <a:rPr lang="en-US">
                <a:solidFill>
                  <a:srgbClr val="233A44"/>
                </a:solidFill>
                <a:latin typeface="Lexend Exa" panose="020B0604020202020204" charset="0"/>
              </a:rPr>
              <a:t>are wearing </a:t>
            </a:r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in the video.  </a:t>
            </a:r>
            <a:endParaRPr lang="en-US" dirty="0"/>
          </a:p>
          <a:p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Let’s Chat Slide (slide 23).</a:t>
            </a:r>
            <a:endParaRPr lang="en-US" dirty="0"/>
          </a:p>
          <a:p>
            <a:br>
              <a:rPr lang="en-US" dirty="0"/>
            </a:br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When you're done recording</a:t>
            </a:r>
            <a:endParaRPr lang="en-US" dirty="0"/>
          </a:p>
          <a:p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listen with your partner and analyze</a:t>
            </a:r>
            <a:endParaRPr lang="en-US" dirty="0"/>
          </a:p>
          <a:p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the recording and give feedback to support each other. Try again using the feedback and re record.</a:t>
            </a:r>
            <a:endParaRPr lang="en-US" dirty="0"/>
          </a:p>
          <a:p>
            <a:br>
              <a:rPr lang="en-US" dirty="0"/>
            </a:br>
            <a:r>
              <a:rPr lang="en-US" dirty="0">
                <a:solidFill>
                  <a:srgbClr val="233A44"/>
                </a:solidFill>
                <a:latin typeface="Lexend Exa" panose="020B0604020202020204" charset="0"/>
              </a:rPr>
              <a:t>Submit recording to WeChat if you’d like us to review for extra support. 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6" name="Picture 2" descr="Free Images : smartphone, hand, technology, telephone, gadget ...">
            <a:extLst>
              <a:ext uri="{FF2B5EF4-FFF2-40B4-BE49-F238E27FC236}">
                <a16:creationId xmlns:a16="http://schemas.microsoft.com/office/drawing/2014/main" id="{9AF18E4D-EB76-43A1-A759-9CA66552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15" y="1595677"/>
            <a:ext cx="2189746" cy="145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8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pic>
        <p:nvPicPr>
          <p:cNvPr id="374" name="Google Shape;374;p34"/>
          <p:cNvPicPr preferRelativeResize="0"/>
          <p:nvPr/>
        </p:nvPicPr>
        <p:blipFill rotWithShape="1">
          <a:blip r:embed="rId5">
            <a:alphaModFix/>
          </a:blip>
          <a:srcRect b="49127"/>
          <a:stretch/>
        </p:blipFill>
        <p:spPr>
          <a:xfrm>
            <a:off x="520375" y="1819525"/>
            <a:ext cx="8256675" cy="23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5211CC-4077-4F28-8213-65F8DDBE9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4952" y="10094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140" name="Google Shape;140;p15"/>
          <p:cNvGraphicFramePr/>
          <p:nvPr>
            <p:extLst>
              <p:ext uri="{D42A27DB-BD31-4B8C-83A1-F6EECF244321}">
                <p14:modId xmlns:p14="http://schemas.microsoft.com/office/powerpoint/2010/main" val="443691057"/>
              </p:ext>
            </p:extLst>
          </p:nvPr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{374776BB-65C0-46B3-8F25-7A99529C469B}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D</a:t>
                      </a:r>
                      <a:r>
                        <a:rPr lang="en" dirty="0"/>
                        <a:t>ollars/</a:t>
                      </a:r>
                      <a:r>
                        <a:rPr lang="en-US" dirty="0"/>
                        <a:t>cents 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BE30DF-2500-4B19-ADD3-84CC3669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117037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DF6AAE-4CB2-4F66-9180-1DDC00235B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106082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3ECEB-76EC-4335-9E1B-D12E59A159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165588" y="88403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6DA1E-E9D8-4656-B31D-1F94D112AE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3974" y="10041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CDC0E9-3E36-4188-A790-6E1170F52B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86061" y="944069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70F82-A1ED-4F45-A653-7311303EC2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80813" y="944069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F4E8B0-CD18-4749-8B00-FAB8B4F540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434825" y="16335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DD8CFF-7B5A-421F-9E87-5BD944B7E4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924537" y="161733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6048CA-1D76-4366-81DA-E2792EBBDBC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211049" y="157626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E0512-C77D-41DB-9B3A-D6D08E3BB95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06665" y="1633500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A3CA2D-56FE-4CC6-975E-75D3109DCFE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82748" y="1516744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2E9ED-CB72-44A7-91B6-17BB3FF38B7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202612" y="1516744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376EC2-BC0F-4BEE-BF14-3884BAE74E4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231625" y="2096625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645358-C549-42CF-85F2-DFB53BE5744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216535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4512F5-E096-4A55-97A3-210E7E79EF9B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165588" y="2242591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7F681-B051-4155-9C57-B1AA55D6409C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52088" y="2206175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AEF31A-7C98-4E97-90B7-DB0C448E5A19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97055" y="2152615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AD8B86-3EC4-4908-BF16-48167E08F858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05790" y="2048153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978D3A-3610-4290-8867-0F556A8DE586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48707" y="2872500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435A0-F842-4513-B413-FD0E1A8CE0C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279528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E2765-7980-48A9-A3EC-97DDF4CA533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42541" y="2705716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6FA82-7B7C-4AEF-8848-1605AFDD768F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3974" y="287173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F0B935-4789-4531-B19E-28A34E343DF3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50929" y="2908916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BFA028-9BAE-4498-AA42-E7DD5C9E9C3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05790" y="2872674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5DA94C-1915-4285-B47D-1ED4EE44D59E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3241975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E683D0-9C15-4BBE-AE5A-3D1E146F3B6A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21337" y="3341186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EBDB75-EE59-4B86-905C-CBF3DF091F42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81573" y="320168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55DC5C-1C39-4BFD-9E90-240D61069CF6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542362" y="3241206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10CA9D-F252-44A6-8D70-32B3DFBA07B1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944110" y="3301130"/>
            <a:ext cx="406400" cy="4064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E315A0-7427-42A8-B71C-3F1A83BA15C7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98971" y="3255306"/>
            <a:ext cx="406400" cy="4064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409877-FA85-489C-8D3A-9B97AD1A2E66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3814650"/>
            <a:ext cx="406400" cy="4064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C431C-3EB0-4991-9156-D4E0514AF691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01839" y="3747586"/>
            <a:ext cx="406400" cy="4064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9FF512-67AB-4F3E-B08A-5684E49E2A23}"/>
              </a:ext>
            </a:extLst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3943662" y="3747175"/>
            <a:ext cx="406400" cy="4064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8189D2-93BD-4968-9781-56741CABA0B8}"/>
              </a:ext>
            </a:extLst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1811" y="3730889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A06E3D-B9B2-4463-B430-DE75DD7B1D3B}"/>
              </a:ext>
            </a:extLst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999960" y="3740694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1C062-16A5-4729-9EA5-2459C8C5A666}"/>
              </a:ext>
            </a:extLst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60478" y="3679330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67B4E7-39B7-4B8B-A746-881183E71EBD}"/>
              </a:ext>
            </a:extLst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251348" y="4221061"/>
            <a:ext cx="406400" cy="4064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1EA53A-6177-469E-9912-6424990FB379}"/>
              </a:ext>
            </a:extLst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66058" y="4256211"/>
            <a:ext cx="406400" cy="4064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3FBB42-C911-4B5A-9E74-8B9BC656F5C1}"/>
              </a:ext>
            </a:extLst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42541" y="4153261"/>
            <a:ext cx="406400" cy="4064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EA7E56-EBF9-4060-A096-A6408490DE12}"/>
              </a:ext>
            </a:extLst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514072" y="4333877"/>
            <a:ext cx="406400" cy="4064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5C2EB9-DBE1-4764-8E3B-408E622235DB}"/>
              </a:ext>
            </a:extLst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660286" y="4180258"/>
            <a:ext cx="406400" cy="406400"/>
          </a:xfrm>
          <a:prstGeom prst="rect">
            <a:avLst/>
          </a:prstGeom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633D3-9383-4234-9DC0-1911721AC6B4}"/>
              </a:ext>
            </a:extLst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508990" y="419244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8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5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8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4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4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4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5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2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2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3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63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6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82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226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326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42170" t="8465" r="41006" b="75741"/>
          <a:stretch/>
        </p:blipFill>
        <p:spPr>
          <a:xfrm>
            <a:off x="7667750" y="3403688"/>
            <a:ext cx="1309799" cy="15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tank top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t-shirt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blouse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shirt</a:t>
            </a:r>
            <a:endParaRPr/>
          </a:p>
        </p:txBody>
      </p:sp>
      <p:pic>
        <p:nvPicPr>
          <p:cNvPr id="153" name="Google Shape;153;p16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49852" t="65058" r="30340" b="21270"/>
          <a:stretch/>
        </p:blipFill>
        <p:spPr>
          <a:xfrm>
            <a:off x="1214575" y="3357575"/>
            <a:ext cx="1643100" cy="14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17905" t="18799" r="60370" b="66205"/>
          <a:stretch/>
        </p:blipFill>
        <p:spPr>
          <a:xfrm>
            <a:off x="4119475" y="342560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69480" t="28150" r="11278" b="55609"/>
          <a:stretch/>
        </p:blipFill>
        <p:spPr>
          <a:xfrm>
            <a:off x="4238600" y="1460963"/>
            <a:ext cx="1643100" cy="1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7950" y="1613900"/>
            <a:ext cx="1443300" cy="14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cardigan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6338850" y="3203675"/>
            <a:ext cx="1643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hooded sweatshirt</a:t>
            </a:r>
            <a:endParaRPr sz="1200"/>
          </a:p>
        </p:txBody>
      </p:sp>
      <p:pic>
        <p:nvPicPr>
          <p:cNvPr id="159" name="Google Shape;159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59797" t="66239" r="21079" b="17967"/>
          <a:stretch/>
        </p:blipFill>
        <p:spPr>
          <a:xfrm>
            <a:off x="7567850" y="1613899"/>
            <a:ext cx="1309799" cy="13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C07666-101E-48D5-9DD0-7E70D0E13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3275" y="6080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2800" y="1535875"/>
            <a:ext cx="1821700" cy="18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shorts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pants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skirt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pajamas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6338850" y="3203675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slippers</a:t>
            </a:r>
            <a:endParaRPr sz="1200"/>
          </a:p>
        </p:txBody>
      </p:sp>
      <p:pic>
        <p:nvPicPr>
          <p:cNvPr id="172" name="Google Shape;172;p17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51630" t="48029" r="29573" b="36808"/>
          <a:stretch/>
        </p:blipFill>
        <p:spPr>
          <a:xfrm>
            <a:off x="4248032" y="35623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17905" t="63851" r="67463" b="20078"/>
          <a:stretch/>
        </p:blipFill>
        <p:spPr>
          <a:xfrm>
            <a:off x="1245524" y="3403700"/>
            <a:ext cx="1012083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67616" t="9055" r="16084" b="74508"/>
          <a:stretch/>
        </p:blipFill>
        <p:spPr>
          <a:xfrm>
            <a:off x="3946699" y="161390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1245525" y="1613900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9">
            <a:alphaModFix/>
          </a:blip>
          <a:srcRect l="14897" t="46441" r="16037" b="10892"/>
          <a:stretch/>
        </p:blipFill>
        <p:spPr>
          <a:xfrm>
            <a:off x="7291388" y="3562350"/>
            <a:ext cx="148017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F9374-A21C-4FA2-9334-5EA8E6074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9972" y="4675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2458" y="3322463"/>
            <a:ext cx="1556175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2341" y="3472680"/>
            <a:ext cx="1146650" cy="11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91677">
            <a:off x="1027776" y="1611201"/>
            <a:ext cx="1405500" cy="1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8">
            <a:alphaModFix/>
          </a:blip>
          <a:srcRect l="15850" t="16500" r="17071" b="16258"/>
          <a:stretch/>
        </p:blipFill>
        <p:spPr>
          <a:xfrm>
            <a:off x="3612477" y="1535874"/>
            <a:ext cx="1556175" cy="187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jacket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3081650" y="15358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coat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420687" y="3823500"/>
            <a:ext cx="69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hat</a:t>
            </a:r>
            <a:endParaRPr dirty="0"/>
          </a:p>
        </p:txBody>
      </p:sp>
      <p:sp>
        <p:nvSpPr>
          <p:cNvPr id="189" name="Google Shape;189;p18"/>
          <p:cNvSpPr txBox="1"/>
          <p:nvPr/>
        </p:nvSpPr>
        <p:spPr>
          <a:xfrm>
            <a:off x="6403825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gloves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2589950" y="3082500"/>
            <a:ext cx="114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boots</a:t>
            </a:r>
            <a:endParaRPr dirty="0"/>
          </a:p>
        </p:txBody>
      </p:sp>
      <p:sp>
        <p:nvSpPr>
          <p:cNvPr id="191" name="Google Shape;191;p18"/>
          <p:cNvSpPr txBox="1"/>
          <p:nvPr/>
        </p:nvSpPr>
        <p:spPr>
          <a:xfrm>
            <a:off x="6403825" y="3652050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scarf</a:t>
            </a:r>
            <a:endParaRPr sz="1200" dirty="0"/>
          </a:p>
        </p:txBody>
      </p:sp>
      <p:pic>
        <p:nvPicPr>
          <p:cNvPr id="192" name="Google Shape;192;p18"/>
          <p:cNvPicPr preferRelativeResize="0"/>
          <p:nvPr/>
        </p:nvPicPr>
        <p:blipFill rotWithShape="1">
          <a:blip r:embed="rId9">
            <a:alphaModFix/>
          </a:blip>
          <a:srcRect t="13832" b="13556"/>
          <a:stretch/>
        </p:blipFill>
        <p:spPr>
          <a:xfrm>
            <a:off x="791550" y="3913656"/>
            <a:ext cx="1210425" cy="8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cap</a:t>
            </a: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10">
            <a:alphaModFix/>
          </a:blip>
          <a:srcRect l="64747" t="18742" b="12072"/>
          <a:stretch/>
        </p:blipFill>
        <p:spPr>
          <a:xfrm rot="1269271">
            <a:off x="7420974" y="3401854"/>
            <a:ext cx="1094100" cy="12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11">
            <a:alphaModFix/>
          </a:blip>
          <a:srcRect b="8742"/>
          <a:stretch/>
        </p:blipFill>
        <p:spPr>
          <a:xfrm rot="-1206653">
            <a:off x="7357597" y="1719033"/>
            <a:ext cx="1258657" cy="121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B457C-40E4-4E09-A7B0-70A6FFCDB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37079" y="4367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 l="7680" t="14444" b="17965"/>
          <a:stretch/>
        </p:blipFill>
        <p:spPr>
          <a:xfrm>
            <a:off x="7137525" y="3753825"/>
            <a:ext cx="1605775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8050" y="2466062"/>
            <a:ext cx="1279173" cy="10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1550" y="2743725"/>
            <a:ext cx="1309800" cy="2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431150" y="1539750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gown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5324710" y="1806563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trunks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530175" y="6494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swim suit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209" name="Google Shape;209;p19" title="Screenshot 2025-05-20 at 8.39.25 AM.png"/>
          <p:cNvPicPr preferRelativeResize="0"/>
          <p:nvPr/>
        </p:nvPicPr>
        <p:blipFill rotWithShape="1">
          <a:blip r:embed="rId8">
            <a:alphaModFix/>
          </a:blip>
          <a:srcRect l="42045" t="67716" r="42561" b="17716"/>
          <a:stretch/>
        </p:blipFill>
        <p:spPr>
          <a:xfrm>
            <a:off x="791550" y="1285675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suit</a:t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6562" y="1355667"/>
            <a:ext cx="1309799" cy="1943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594350" y="3486850"/>
            <a:ext cx="1146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 shoes</a:t>
            </a:r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3632500" y="3309664"/>
            <a:ext cx="1897674" cy="1533011"/>
            <a:chOff x="3632500" y="3309664"/>
            <a:chExt cx="1897674" cy="1533011"/>
          </a:xfrm>
        </p:grpSpPr>
        <p:pic>
          <p:nvPicPr>
            <p:cNvPr id="214" name="Google Shape;214;p19"/>
            <p:cNvPicPr preferRelativeResize="0"/>
            <p:nvPr/>
          </p:nvPicPr>
          <p:blipFill rotWithShape="1">
            <a:blip r:embed="rId10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9"/>
            <p:cNvPicPr preferRelativeResize="0"/>
            <p:nvPr/>
          </p:nvPicPr>
          <p:blipFill rotWithShape="1">
            <a:blip r:embed="rId10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9"/>
          <p:cNvSpPr txBox="1"/>
          <p:nvPr/>
        </p:nvSpPr>
        <p:spPr>
          <a:xfrm>
            <a:off x="6094050" y="3814575"/>
            <a:ext cx="149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sneakers</a:t>
            </a:r>
            <a:endParaRPr sz="1200"/>
          </a:p>
        </p:txBody>
      </p:sp>
      <p:pic>
        <p:nvPicPr>
          <p:cNvPr id="217" name="Google Shape;217;p19"/>
          <p:cNvPicPr preferRelativeResize="0"/>
          <p:nvPr/>
        </p:nvPicPr>
        <p:blipFill rotWithShape="1">
          <a:blip r:embed="rId11">
            <a:alphaModFix/>
          </a:blip>
          <a:srcRect l="23372" r="23737" b="11111"/>
          <a:stretch/>
        </p:blipFill>
        <p:spPr>
          <a:xfrm rot="-1406400">
            <a:off x="7212205" y="328637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12">
            <a:alphaModFix/>
          </a:blip>
          <a:srcRect l="2992" t="26371" r="43768" b="25009"/>
          <a:stretch/>
        </p:blipFill>
        <p:spPr>
          <a:xfrm>
            <a:off x="6441450" y="1804039"/>
            <a:ext cx="1146600" cy="10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FBD052-C9F0-4908-A5E0-18D0E1155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82850" y="4388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 rotWithShape="1">
          <a:blip r:embed="rId7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225" name="Google Shape;225;p20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227" name="Google Shape;227;p20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228" name="Google Shape;228;p20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97E270-98F3-4357-A4AB-A8E2766B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6550" y="2958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BA5CD-1E21-4469-B9B3-78AAF0D3B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125" y="1703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7">
            <a:alphaModFix/>
          </a:blip>
          <a:srcRect t="15060" b="44093"/>
          <a:stretch/>
        </p:blipFill>
        <p:spPr>
          <a:xfrm>
            <a:off x="1938275" y="2114525"/>
            <a:ext cx="5267425" cy="27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35" name="Google Shape;235;p21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36" name="Google Shape;236;p21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/>
          </a:p>
        </p:txBody>
      </p:sp>
      <p:pic>
        <p:nvPicPr>
          <p:cNvPr id="237" name="Google Shape;237;p21" title="Screenshot 2025-05-20 at 8.38.44 AM.png"/>
          <p:cNvPicPr preferRelativeResize="0"/>
          <p:nvPr/>
        </p:nvPicPr>
        <p:blipFill rotWithShape="1">
          <a:blip r:embed="rId8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 title="Screenshot 2025-05-20 at 8.38.44 AM.png"/>
          <p:cNvPicPr preferRelativeResize="0"/>
          <p:nvPr/>
        </p:nvPicPr>
        <p:blipFill rotWithShape="1">
          <a:blip r:embed="rId8">
            <a:alphaModFix/>
          </a:blip>
          <a:srcRect l="17905" t="63851" r="67463" b="20078"/>
          <a:stretch/>
        </p:blipFill>
        <p:spPr>
          <a:xfrm>
            <a:off x="238150" y="286941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150" y="7551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10">
            <a:alphaModFix/>
          </a:blip>
          <a:srcRect l="15850" t="16500" r="17071" b="16258"/>
          <a:stretch/>
        </p:blipFill>
        <p:spPr>
          <a:xfrm>
            <a:off x="7357677" y="59668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0950" y="24264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 rotWithShape="1">
          <a:blip r:embed="rId12">
            <a:alphaModFix/>
          </a:blip>
          <a:srcRect b="8742"/>
          <a:stretch/>
        </p:blipFill>
        <p:spPr>
          <a:xfrm rot="12">
            <a:off x="7984494" y="3497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91873" y="2675402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 rotWithShape="1">
          <a:blip r:embed="rId14">
            <a:alphaModFix/>
          </a:blip>
          <a:srcRect l="64747" t="18742" b="12072"/>
          <a:stretch/>
        </p:blipFill>
        <p:spPr>
          <a:xfrm rot="-7">
            <a:off x="7109175" y="349737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15">
            <a:alphaModFix/>
          </a:blip>
          <a:srcRect l="7680" t="14444" b="17965"/>
          <a:stretch/>
        </p:blipFill>
        <p:spPr>
          <a:xfrm>
            <a:off x="747200" y="19097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 txBox="1"/>
          <p:nvPr/>
        </p:nvSpPr>
        <p:spPr>
          <a:xfrm>
            <a:off x="1399075" y="805425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the fall it is cool. I might wear a jacket, sneakers, pants and a shirt. </a:t>
            </a:r>
            <a:endParaRPr sz="1800" dirty="0"/>
          </a:p>
        </p:txBody>
      </p:sp>
      <p:sp>
        <p:nvSpPr>
          <p:cNvPr id="247" name="Google Shape;247;p21"/>
          <p:cNvSpPr txBox="1"/>
          <p:nvPr/>
        </p:nvSpPr>
        <p:spPr>
          <a:xfrm>
            <a:off x="5083200" y="805413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the winter it is cold. I might wear a coat, boots, a hat, scarf and gloves. </a:t>
            </a: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EDF1C-5EDD-4241-BD60-5613B9DE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7152" y="33641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7523B1-F1F9-4F79-AB75-56294E93DB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56412" y="3280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820</Words>
  <Application>Microsoft Office PowerPoint</Application>
  <PresentationFormat>On-screen Show (16:9)</PresentationFormat>
  <Paragraphs>221</Paragraphs>
  <Slides>23</Slides>
  <Notes>22</Notes>
  <HiddenSlides>0</HiddenSlides>
  <MMClips>70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Lexend Exa Medium</vt:lpstr>
      <vt:lpstr>Teachers</vt:lpstr>
      <vt:lpstr>Nunito</vt:lpstr>
      <vt:lpstr>Lexend Exa</vt:lpstr>
      <vt:lpstr>Shift</vt:lpstr>
      <vt:lpstr>Lesson For  Unit 7: Day 2 Shopping </vt:lpstr>
      <vt:lpstr>PowerPoint Presentation</vt:lpstr>
      <vt:lpstr>Let’s go shopping!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7: Day 2 Shopping</dc:title>
  <dc:creator>Corrine Neville</dc:creator>
  <cp:lastModifiedBy>Satin Bennett</cp:lastModifiedBy>
  <cp:revision>7</cp:revision>
  <dcterms:modified xsi:type="dcterms:W3CDTF">2025-05-22T19:24:04Z</dcterms:modified>
</cp:coreProperties>
</file>