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629" r:id="rId3"/>
    <p:sldId id="630" r:id="rId4"/>
    <p:sldId id="631" r:id="rId5"/>
    <p:sldId id="632" r:id="rId6"/>
    <p:sldId id="636" r:id="rId7"/>
    <p:sldId id="638" r:id="rId8"/>
    <p:sldId id="637" r:id="rId9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9644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10" autoAdjust="0"/>
    <p:restoredTop sz="94660"/>
  </p:normalViewPr>
  <p:slideViewPr>
    <p:cSldViewPr>
      <p:cViewPr varScale="1">
        <p:scale>
          <a:sx n="75" d="100"/>
          <a:sy n="75" d="100"/>
        </p:scale>
        <p:origin x="52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Answers to Worksheets for Class 1 (Intro)</a:t>
            </a:r>
          </a:p>
          <a:p>
            <a:r>
              <a:rPr lang="en-US" sz="3100" dirty="0"/>
              <a:t>and Class 2 (Variables)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6036-42E2-3F68-73D0-8F0BE38B6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or False Section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CD503C-FC73-7A89-222F-E288C808664B}"/>
              </a:ext>
            </a:extLst>
          </p:cNvPr>
          <p:cNvSpPr txBox="1">
            <a:spLocks/>
          </p:cNvSpPr>
          <p:nvPr/>
        </p:nvSpPr>
        <p:spPr>
          <a:xfrm>
            <a:off x="762000" y="2971800"/>
            <a:ext cx="7467600" cy="81781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dirty="0"/>
              <a:t>_____  Software takes our ideas and converts them into instructions that the computer can understand.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5BA5826-8A89-312F-C240-D2D0697BAAF1}"/>
              </a:ext>
            </a:extLst>
          </p:cNvPr>
          <p:cNvSpPr txBox="1">
            <a:spLocks/>
          </p:cNvSpPr>
          <p:nvPr/>
        </p:nvSpPr>
        <p:spPr>
          <a:xfrm>
            <a:off x="685800" y="1392556"/>
            <a:ext cx="7772400" cy="1279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Indicate whether each of the following statements is true by putting a “T” in the blank if the statement is true, or an “F” in the blank if the statement is false.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DDBF93-5B1D-7AB4-648E-5E01049E10C8}"/>
              </a:ext>
            </a:extLst>
          </p:cNvPr>
          <p:cNvSpPr txBox="1">
            <a:spLocks/>
          </p:cNvSpPr>
          <p:nvPr/>
        </p:nvSpPr>
        <p:spPr>
          <a:xfrm>
            <a:off x="741680" y="3969100"/>
            <a:ext cx="7467600" cy="8178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dirty="0"/>
              <a:t>___</a:t>
            </a:r>
            <a:r>
              <a:rPr lang="en-US" u="sng" dirty="0"/>
              <a:t>_</a:t>
            </a:r>
            <a:r>
              <a:rPr lang="en-US" dirty="0"/>
              <a:t>_  Software provides an interface between a user and the hardware.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8C8E87-9865-F3A9-4816-A77FE3FDD78E}"/>
              </a:ext>
            </a:extLst>
          </p:cNvPr>
          <p:cNvSpPr txBox="1">
            <a:spLocks/>
          </p:cNvSpPr>
          <p:nvPr/>
        </p:nvSpPr>
        <p:spPr>
          <a:xfrm>
            <a:off x="741680" y="5056538"/>
            <a:ext cx="7467600" cy="8178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5525" indent="-1025525">
              <a:buNone/>
            </a:pPr>
            <a:r>
              <a:rPr lang="en-US" dirty="0"/>
              <a:t>_____  Software might include a keyboard, a monitor, and a mouse.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80A700C-C261-08E3-42C8-A0FAB8558A72}"/>
              </a:ext>
            </a:extLst>
          </p:cNvPr>
          <p:cNvSpPr txBox="1">
            <a:spLocks/>
          </p:cNvSpPr>
          <p:nvPr/>
        </p:nvSpPr>
        <p:spPr>
          <a:xfrm>
            <a:off x="1066800" y="297275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7797FDC-D26E-3A48-2336-E6C96473654D}"/>
              </a:ext>
            </a:extLst>
          </p:cNvPr>
          <p:cNvSpPr txBox="1">
            <a:spLocks/>
          </p:cNvSpPr>
          <p:nvPr/>
        </p:nvSpPr>
        <p:spPr>
          <a:xfrm>
            <a:off x="1066800" y="3943700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7E118B-4CED-B782-C2EA-F0CD55C02433}"/>
              </a:ext>
            </a:extLst>
          </p:cNvPr>
          <p:cNvSpPr txBox="1">
            <a:spLocks/>
          </p:cNvSpPr>
          <p:nvPr/>
        </p:nvSpPr>
        <p:spPr>
          <a:xfrm>
            <a:off x="1101879" y="500919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14386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92CDB-E3F0-429C-F65E-36519B7DB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72D0-238A-B908-447B-EA0DADB0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Matching: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8F3CD5-350D-8DA8-524B-CE74864E4249}"/>
              </a:ext>
            </a:extLst>
          </p:cNvPr>
          <p:cNvSpPr txBox="1">
            <a:spLocks/>
          </p:cNvSpPr>
          <p:nvPr/>
        </p:nvSpPr>
        <p:spPr>
          <a:xfrm>
            <a:off x="756920" y="2242695"/>
            <a:ext cx="2488719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Specifications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3A1337A-657D-73DE-8E39-31FAD039761F}"/>
              </a:ext>
            </a:extLst>
          </p:cNvPr>
          <p:cNvSpPr txBox="1">
            <a:spLocks/>
          </p:cNvSpPr>
          <p:nvPr/>
        </p:nvSpPr>
        <p:spPr>
          <a:xfrm>
            <a:off x="685800" y="1392556"/>
            <a:ext cx="7772400" cy="1279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the blank before each vocabulary word, put the letter of the description that best fits the meaning of the word.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D4D3230-C5AE-C702-A5A3-1D4ED0BA1CDA}"/>
              </a:ext>
            </a:extLst>
          </p:cNvPr>
          <p:cNvSpPr txBox="1">
            <a:spLocks/>
          </p:cNvSpPr>
          <p:nvPr/>
        </p:nvSpPr>
        <p:spPr>
          <a:xfrm>
            <a:off x="3733800" y="2262788"/>
            <a:ext cx="4953000" cy="53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000" dirty="0"/>
              <a:t>A. Things that are slightly unusual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9CD501-C38E-A4A5-D1FB-11766B371078}"/>
              </a:ext>
            </a:extLst>
          </p:cNvPr>
          <p:cNvSpPr txBox="1">
            <a:spLocks/>
          </p:cNvSpPr>
          <p:nvPr/>
        </p:nvSpPr>
        <p:spPr>
          <a:xfrm>
            <a:off x="3754120" y="2723421"/>
            <a:ext cx="4475480" cy="4007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5525" indent="-1025525">
              <a:buNone/>
            </a:pPr>
            <a:r>
              <a:rPr lang="en-US" sz="2000" dirty="0"/>
              <a:t>B. Steps taken to solve a problem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AF0C4B8-B49D-E790-C413-76F7695D4169}"/>
              </a:ext>
            </a:extLst>
          </p:cNvPr>
          <p:cNvSpPr txBox="1">
            <a:spLocks/>
          </p:cNvSpPr>
          <p:nvPr/>
        </p:nvSpPr>
        <p:spPr>
          <a:xfrm>
            <a:off x="905389" y="225649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128FDA1-1BB3-70F0-5F53-E1F0B71E2E91}"/>
              </a:ext>
            </a:extLst>
          </p:cNvPr>
          <p:cNvSpPr txBox="1">
            <a:spLocks/>
          </p:cNvSpPr>
          <p:nvPr/>
        </p:nvSpPr>
        <p:spPr>
          <a:xfrm>
            <a:off x="885070" y="2867969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E828DEE-C037-43BB-AC04-E885B2BD47C6}"/>
              </a:ext>
            </a:extLst>
          </p:cNvPr>
          <p:cNvSpPr txBox="1">
            <a:spLocks/>
          </p:cNvSpPr>
          <p:nvPr/>
        </p:nvSpPr>
        <p:spPr>
          <a:xfrm>
            <a:off x="915550" y="4055958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C3DD1-A99A-AE20-9CC3-F0C66CE1ADC0}"/>
              </a:ext>
            </a:extLst>
          </p:cNvPr>
          <p:cNvSpPr txBox="1">
            <a:spLocks/>
          </p:cNvSpPr>
          <p:nvPr/>
        </p:nvSpPr>
        <p:spPr>
          <a:xfrm>
            <a:off x="756920" y="2850650"/>
            <a:ext cx="2488719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Pseudocode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EDD5FC1-3D38-3D5D-F050-60D6B825C1DD}"/>
              </a:ext>
            </a:extLst>
          </p:cNvPr>
          <p:cNvSpPr txBox="1">
            <a:spLocks/>
          </p:cNvSpPr>
          <p:nvPr/>
        </p:nvSpPr>
        <p:spPr>
          <a:xfrm>
            <a:off x="756920" y="3446102"/>
            <a:ext cx="2488719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Flowchart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51A0E0-E29D-9CC9-B2F6-6761AD1F234F}"/>
              </a:ext>
            </a:extLst>
          </p:cNvPr>
          <p:cNvSpPr txBox="1">
            <a:spLocks/>
          </p:cNvSpPr>
          <p:nvPr/>
        </p:nvSpPr>
        <p:spPr>
          <a:xfrm>
            <a:off x="3764280" y="3231287"/>
            <a:ext cx="4475480" cy="697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indent="-284163">
              <a:buNone/>
            </a:pPr>
            <a:r>
              <a:rPr lang="en-US" sz="2000" dirty="0"/>
              <a:t>C. Requirements saying what something must do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F0C93BD-A8E1-906B-9727-43E5250CB48C}"/>
              </a:ext>
            </a:extLst>
          </p:cNvPr>
          <p:cNvSpPr txBox="1">
            <a:spLocks/>
          </p:cNvSpPr>
          <p:nvPr/>
        </p:nvSpPr>
        <p:spPr>
          <a:xfrm>
            <a:off x="3759200" y="3968313"/>
            <a:ext cx="4475480" cy="697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indent="-284163">
              <a:buNone/>
            </a:pPr>
            <a:r>
              <a:rPr lang="en-US" sz="2000" dirty="0"/>
              <a:t>D. A picture showing the steps taken to solve a problem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0267CC8-CB28-EA1E-06D5-22584FFBEAC4}"/>
              </a:ext>
            </a:extLst>
          </p:cNvPr>
          <p:cNvSpPr txBox="1">
            <a:spLocks/>
          </p:cNvSpPr>
          <p:nvPr/>
        </p:nvSpPr>
        <p:spPr>
          <a:xfrm>
            <a:off x="3764280" y="4705340"/>
            <a:ext cx="4508741" cy="697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3363" indent="-233363">
              <a:buNone/>
            </a:pPr>
            <a:r>
              <a:rPr lang="en-US" sz="2000" dirty="0"/>
              <a:t>E. Native language description of the steps taken to solve a problem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C923658-DA2B-38EC-0BFE-27EC634FEF38}"/>
              </a:ext>
            </a:extLst>
          </p:cNvPr>
          <p:cNvSpPr txBox="1">
            <a:spLocks/>
          </p:cNvSpPr>
          <p:nvPr/>
        </p:nvSpPr>
        <p:spPr>
          <a:xfrm>
            <a:off x="3797541" y="5533443"/>
            <a:ext cx="4475480" cy="6978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3363" indent="-233363">
              <a:buNone/>
            </a:pPr>
            <a:r>
              <a:rPr lang="en-US" sz="2000" dirty="0"/>
              <a:t>F. The rules that must be followed when using a language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9FDDC42-7177-DFBC-D5B6-22B9330E7DC9}"/>
              </a:ext>
            </a:extLst>
          </p:cNvPr>
          <p:cNvSpPr txBox="1">
            <a:spLocks/>
          </p:cNvSpPr>
          <p:nvPr/>
        </p:nvSpPr>
        <p:spPr>
          <a:xfrm>
            <a:off x="756920" y="4055958"/>
            <a:ext cx="2488719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Syntax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536AE3-0D64-9C1A-EAA2-DFB8B89D073F}"/>
              </a:ext>
            </a:extLst>
          </p:cNvPr>
          <p:cNvSpPr txBox="1">
            <a:spLocks/>
          </p:cNvSpPr>
          <p:nvPr/>
        </p:nvSpPr>
        <p:spPr>
          <a:xfrm>
            <a:off x="732911" y="4714726"/>
            <a:ext cx="2671116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Fringe cases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0F7DC23E-1D37-09F0-6B36-95DD1AB9D0CC}"/>
              </a:ext>
            </a:extLst>
          </p:cNvPr>
          <p:cNvSpPr txBox="1">
            <a:spLocks/>
          </p:cNvSpPr>
          <p:nvPr/>
        </p:nvSpPr>
        <p:spPr>
          <a:xfrm>
            <a:off x="721361" y="5483541"/>
            <a:ext cx="2671116" cy="559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4725" indent="-974725">
              <a:buNone/>
            </a:pPr>
            <a:r>
              <a:rPr lang="en-US" sz="2400" dirty="0"/>
              <a:t>___ Algorithm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2D5E806-F057-A271-3042-F73421F2534D}"/>
              </a:ext>
            </a:extLst>
          </p:cNvPr>
          <p:cNvSpPr txBox="1">
            <a:spLocks/>
          </p:cNvSpPr>
          <p:nvPr/>
        </p:nvSpPr>
        <p:spPr>
          <a:xfrm>
            <a:off x="905390" y="3448349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5E1E2DE-6906-3593-EF63-A7A098F3CE57}"/>
              </a:ext>
            </a:extLst>
          </p:cNvPr>
          <p:cNvSpPr txBox="1">
            <a:spLocks/>
          </p:cNvSpPr>
          <p:nvPr/>
        </p:nvSpPr>
        <p:spPr>
          <a:xfrm>
            <a:off x="915549" y="548728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F220603-AFCF-0760-3BAF-6845F58EDFDE}"/>
              </a:ext>
            </a:extLst>
          </p:cNvPr>
          <p:cNvSpPr txBox="1">
            <a:spLocks/>
          </p:cNvSpPr>
          <p:nvPr/>
        </p:nvSpPr>
        <p:spPr>
          <a:xfrm>
            <a:off x="905389" y="475321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9728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3" grpId="0"/>
      <p:bldP spid="11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B417-6167-77E9-3301-FF482F801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that wrote “Hello” to you.</a:t>
            </a:r>
          </a:p>
        </p:txBody>
      </p:sp>
    </p:spTree>
    <p:extLst>
      <p:ext uri="{BB962C8B-B14F-4D97-AF65-F5344CB8AC3E}">
        <p14:creationId xmlns:p14="http://schemas.microsoft.com/office/powerpoint/2010/main" val="162763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D38D0-1964-61D1-E2EA-84D5C1E53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DBAF-9B25-1282-DFB9-57FDF711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9116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Variables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694DC52-26F7-D696-8057-3554FDDA8FE1}"/>
              </a:ext>
            </a:extLst>
          </p:cNvPr>
          <p:cNvSpPr txBox="1">
            <a:spLocks/>
          </p:cNvSpPr>
          <p:nvPr/>
        </p:nvSpPr>
        <p:spPr>
          <a:xfrm>
            <a:off x="685800" y="833347"/>
            <a:ext cx="7772400" cy="1605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the following </a:t>
            </a:r>
            <a:r>
              <a:rPr lang="en-US" sz="20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variable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declarations, determine if they are acceptable for a compiler that meets </a:t>
            </a:r>
            <a:r>
              <a:rPr lang="en-US" sz="20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only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the ISO specifications.  Indicate the acceptability of the statement by putting one of the following codes in the blank at the end of the statement: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9FFBEF-3F03-ECE4-521B-0C49E8141819}"/>
              </a:ext>
            </a:extLst>
          </p:cNvPr>
          <p:cNvSpPr txBox="1">
            <a:spLocks/>
          </p:cNvSpPr>
          <p:nvPr/>
        </p:nvSpPr>
        <p:spPr>
          <a:xfrm>
            <a:off x="1524000" y="2362200"/>
            <a:ext cx="4953000" cy="53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– Acceptable (No Problems)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586CC5-8F3E-93CE-2F18-7E409D1BD2B0}"/>
              </a:ext>
            </a:extLst>
          </p:cNvPr>
          <p:cNvSpPr txBox="1">
            <a:spLocks/>
          </p:cNvSpPr>
          <p:nvPr/>
        </p:nvSpPr>
        <p:spPr>
          <a:xfrm>
            <a:off x="1524000" y="2817590"/>
            <a:ext cx="6868160" cy="400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– Technically acceptable, but not recommended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5EAE3B3-7347-DEB3-C868-D56B826CC4B8}"/>
              </a:ext>
            </a:extLst>
          </p:cNvPr>
          <p:cNvSpPr txBox="1">
            <a:spLocks/>
          </p:cNvSpPr>
          <p:nvPr/>
        </p:nvSpPr>
        <p:spPr>
          <a:xfrm>
            <a:off x="1539240" y="3281522"/>
            <a:ext cx="447548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 – Unacceptable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E7ABCD9-2B43-1BC6-7CCF-DB38B93D3753}"/>
              </a:ext>
            </a:extLst>
          </p:cNvPr>
          <p:cNvSpPr txBox="1">
            <a:spLocks/>
          </p:cNvSpPr>
          <p:nvPr/>
        </p:nvSpPr>
        <p:spPr>
          <a:xfrm>
            <a:off x="685800" y="3861183"/>
            <a:ext cx="51816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mynumber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	// 1. _______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1D90CDF-4613-BF06-9740-184B53CE468E}"/>
              </a:ext>
            </a:extLst>
          </p:cNvPr>
          <p:cNvSpPr txBox="1">
            <a:spLocks/>
          </p:cNvSpPr>
          <p:nvPr/>
        </p:nvSpPr>
        <p:spPr>
          <a:xfrm>
            <a:off x="685800" y="4408171"/>
            <a:ext cx="51816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</a:t>
            </a:r>
            <a:r>
              <a:rPr lang="en-US" sz="2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myNumber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	// 2. _______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1EC896-CD28-119A-4F5F-CFF1421CD233}"/>
              </a:ext>
            </a:extLst>
          </p:cNvPr>
          <p:cNvSpPr txBox="1">
            <a:spLocks/>
          </p:cNvSpPr>
          <p:nvPr/>
        </p:nvSpPr>
        <p:spPr>
          <a:xfrm>
            <a:off x="701040" y="4961924"/>
            <a:ext cx="51816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float </a:t>
            </a:r>
            <a:r>
              <a:rPr lang="en-US" sz="2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myNumber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	// 3. _______</a:t>
            </a:r>
            <a:r>
              <a:rPr lang="en-US" sz="24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E5C036B-FC33-3E39-25AC-C1C808C13699}"/>
              </a:ext>
            </a:extLst>
          </p:cNvPr>
          <p:cNvSpPr txBox="1">
            <a:spLocks/>
          </p:cNvSpPr>
          <p:nvPr/>
        </p:nvSpPr>
        <p:spPr>
          <a:xfrm>
            <a:off x="721360" y="5495357"/>
            <a:ext cx="51816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_</a:t>
            </a:r>
            <a:r>
              <a:rPr lang="en-US" sz="2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myNumber</a:t>
            </a:r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	// 4. _______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E7F7E54-2F73-2BDA-8205-37761C073899}"/>
              </a:ext>
            </a:extLst>
          </p:cNvPr>
          <p:cNvSpPr txBox="1">
            <a:spLocks/>
          </p:cNvSpPr>
          <p:nvPr/>
        </p:nvSpPr>
        <p:spPr>
          <a:xfrm>
            <a:off x="4343400" y="390061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74CF46AB-78D6-AA0A-9CBA-CE8D32CEDDDE}"/>
              </a:ext>
            </a:extLst>
          </p:cNvPr>
          <p:cNvSpPr txBox="1">
            <a:spLocks/>
          </p:cNvSpPr>
          <p:nvPr/>
        </p:nvSpPr>
        <p:spPr>
          <a:xfrm>
            <a:off x="4343400" y="4439130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A675D36-D5AE-6472-3106-8F0DEA74A675}"/>
              </a:ext>
            </a:extLst>
          </p:cNvPr>
          <p:cNvSpPr txBox="1">
            <a:spLocks/>
          </p:cNvSpPr>
          <p:nvPr/>
        </p:nvSpPr>
        <p:spPr>
          <a:xfrm>
            <a:off x="4343400" y="496192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9B52406-3E0A-2603-A7BA-604A04B92FDD}"/>
              </a:ext>
            </a:extLst>
          </p:cNvPr>
          <p:cNvSpPr txBox="1">
            <a:spLocks/>
          </p:cNvSpPr>
          <p:nvPr/>
        </p:nvSpPr>
        <p:spPr>
          <a:xfrm>
            <a:off x="4343400" y="555276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3927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CF72E-9DB0-D4E1-5CDE-B4D7CD85C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2773C-C3B6-FBF5-CB6F-E7E22394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9116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Variables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DBF3D84-B96C-6CD0-B732-5AA90D675C60}"/>
              </a:ext>
            </a:extLst>
          </p:cNvPr>
          <p:cNvSpPr txBox="1">
            <a:spLocks/>
          </p:cNvSpPr>
          <p:nvPr/>
        </p:nvSpPr>
        <p:spPr>
          <a:xfrm>
            <a:off x="1524000" y="762000"/>
            <a:ext cx="4953000" cy="53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– Acceptable (No Problems)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294246-59AD-E738-4866-2D97D8759881}"/>
              </a:ext>
            </a:extLst>
          </p:cNvPr>
          <p:cNvSpPr txBox="1">
            <a:spLocks/>
          </p:cNvSpPr>
          <p:nvPr/>
        </p:nvSpPr>
        <p:spPr>
          <a:xfrm>
            <a:off x="1524000" y="1217390"/>
            <a:ext cx="6868160" cy="400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– Technically acceptable, but not recommended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C16FFDD-8DD2-01FF-1E0B-E70F41266F5A}"/>
              </a:ext>
            </a:extLst>
          </p:cNvPr>
          <p:cNvSpPr txBox="1">
            <a:spLocks/>
          </p:cNvSpPr>
          <p:nvPr/>
        </p:nvSpPr>
        <p:spPr>
          <a:xfrm>
            <a:off x="1539240" y="1681322"/>
            <a:ext cx="447548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 – Unacceptable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2728C73-B88B-E9FC-8CF9-0A7DFF9258E7}"/>
              </a:ext>
            </a:extLst>
          </p:cNvPr>
          <p:cNvSpPr txBox="1">
            <a:spLocks/>
          </p:cNvSpPr>
          <p:nvPr/>
        </p:nvSpPr>
        <p:spPr>
          <a:xfrm>
            <a:off x="685800" y="2260983"/>
            <a:ext cx="66294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long double Number1;	// 5. _______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793494B-E9F2-962F-8DCC-7B04F7C361F5}"/>
              </a:ext>
            </a:extLst>
          </p:cNvPr>
          <p:cNvSpPr txBox="1">
            <a:spLocks/>
          </p:cNvSpPr>
          <p:nvPr/>
        </p:nvSpPr>
        <p:spPr>
          <a:xfrm>
            <a:off x="685800" y="2807971"/>
            <a:ext cx="60960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short double Number2;	// 6. _______ 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D6C06A5-105D-A028-35A0-48301E07AB45}"/>
              </a:ext>
            </a:extLst>
          </p:cNvPr>
          <p:cNvSpPr txBox="1">
            <a:spLocks/>
          </p:cNvSpPr>
          <p:nvPr/>
        </p:nvSpPr>
        <p:spPr>
          <a:xfrm>
            <a:off x="701040" y="3361724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unsigned char word;		// 7. _______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38EC4548-169E-CF33-FB4E-B123D2120515}"/>
              </a:ext>
            </a:extLst>
          </p:cNvPr>
          <p:cNvSpPr txBox="1">
            <a:spLocks/>
          </p:cNvSpPr>
          <p:nvPr/>
        </p:nvSpPr>
        <p:spPr>
          <a:xfrm>
            <a:off x="721360" y="3895157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integer number6;		// 8. _______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EF6B3552-D63A-26FC-D85C-0A6108C4335B}"/>
              </a:ext>
            </a:extLst>
          </p:cNvPr>
          <p:cNvSpPr txBox="1">
            <a:spLocks/>
          </p:cNvSpPr>
          <p:nvPr/>
        </p:nvSpPr>
        <p:spPr>
          <a:xfrm>
            <a:off x="5334000" y="2324640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26FC677-4306-DF55-B966-489155C1180D}"/>
              </a:ext>
            </a:extLst>
          </p:cNvPr>
          <p:cNvSpPr txBox="1">
            <a:spLocks/>
          </p:cNvSpPr>
          <p:nvPr/>
        </p:nvSpPr>
        <p:spPr>
          <a:xfrm>
            <a:off x="5334000" y="285080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3BCE930C-F177-C33E-73FF-6A21A21A13A2}"/>
              </a:ext>
            </a:extLst>
          </p:cNvPr>
          <p:cNvSpPr txBox="1">
            <a:spLocks/>
          </p:cNvSpPr>
          <p:nvPr/>
        </p:nvSpPr>
        <p:spPr>
          <a:xfrm>
            <a:off x="5334000" y="3349883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F687E99-C306-A171-A6F4-44F27A45BC91}"/>
              </a:ext>
            </a:extLst>
          </p:cNvPr>
          <p:cNvSpPr txBox="1">
            <a:spLocks/>
          </p:cNvSpPr>
          <p:nvPr/>
        </p:nvSpPr>
        <p:spPr>
          <a:xfrm>
            <a:off x="5333999" y="3930019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23522-5E97-CD4E-308C-9B38CCBC31F5}"/>
              </a:ext>
            </a:extLst>
          </p:cNvPr>
          <p:cNvSpPr txBox="1">
            <a:spLocks/>
          </p:cNvSpPr>
          <p:nvPr/>
        </p:nvSpPr>
        <p:spPr>
          <a:xfrm>
            <a:off x="721360" y="4477007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float Number_9;		// 9. _______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B565E9-9E41-E81E-D9C3-3276A84E7098}"/>
              </a:ext>
            </a:extLst>
          </p:cNvPr>
          <p:cNvSpPr txBox="1">
            <a:spLocks/>
          </p:cNvSpPr>
          <p:nvPr/>
        </p:nvSpPr>
        <p:spPr>
          <a:xfrm>
            <a:off x="5333999" y="447700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18983AE-503C-7178-238D-C48CC2C21696}"/>
              </a:ext>
            </a:extLst>
          </p:cNvPr>
          <p:cNvSpPr txBox="1">
            <a:spLocks/>
          </p:cNvSpPr>
          <p:nvPr/>
        </p:nvSpPr>
        <p:spPr>
          <a:xfrm>
            <a:off x="721360" y="5058857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long </a:t>
            </a:r>
            <a:r>
              <a:rPr lang="en-US" sz="2400" dirty="0" err="1"/>
              <a:t>long</a:t>
            </a:r>
            <a:r>
              <a:rPr lang="en-US" sz="2400" dirty="0"/>
              <a:t> number1!;		// 10. _______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78D7E9-A564-5098-D217-025CFE34CBF3}"/>
              </a:ext>
            </a:extLst>
          </p:cNvPr>
          <p:cNvSpPr txBox="1">
            <a:spLocks/>
          </p:cNvSpPr>
          <p:nvPr/>
        </p:nvSpPr>
        <p:spPr>
          <a:xfrm>
            <a:off x="5333999" y="5093719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2904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25" grpId="0"/>
      <p:bldP spid="26" grpId="0"/>
      <p:bldP spid="27" grpId="0"/>
      <p:bldP spid="28" grpId="0"/>
      <p:bldP spid="29" grpId="0"/>
      <p:bldP spid="3" grpId="0"/>
      <p:bldP spid="4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D9994-6E85-52B6-91DF-E41A71303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A0130-058C-8465-9D1E-6F6C6BA5E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9116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Variables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AB017D-8E64-DB1D-E66B-A22A34AF8A66}"/>
              </a:ext>
            </a:extLst>
          </p:cNvPr>
          <p:cNvSpPr txBox="1">
            <a:spLocks/>
          </p:cNvSpPr>
          <p:nvPr/>
        </p:nvSpPr>
        <p:spPr>
          <a:xfrm>
            <a:off x="1524000" y="762000"/>
            <a:ext cx="4953000" cy="53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– Acceptable (No Problems)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0C4C78-8468-4B84-1160-CD088F0E0B35}"/>
              </a:ext>
            </a:extLst>
          </p:cNvPr>
          <p:cNvSpPr txBox="1">
            <a:spLocks/>
          </p:cNvSpPr>
          <p:nvPr/>
        </p:nvSpPr>
        <p:spPr>
          <a:xfrm>
            <a:off x="1524000" y="1217390"/>
            <a:ext cx="6868160" cy="4007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 – Technically acceptable, but not recommended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6A15036-DF10-320E-F875-6712F2598368}"/>
              </a:ext>
            </a:extLst>
          </p:cNvPr>
          <p:cNvSpPr txBox="1">
            <a:spLocks/>
          </p:cNvSpPr>
          <p:nvPr/>
        </p:nvSpPr>
        <p:spPr>
          <a:xfrm>
            <a:off x="1539240" y="1681322"/>
            <a:ext cx="447548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 – Unacceptable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60BCF90-9C75-FA19-FFE8-7F173235B5E4}"/>
              </a:ext>
            </a:extLst>
          </p:cNvPr>
          <p:cNvSpPr txBox="1">
            <a:spLocks/>
          </p:cNvSpPr>
          <p:nvPr/>
        </p:nvSpPr>
        <p:spPr>
          <a:xfrm>
            <a:off x="685800" y="2260983"/>
            <a:ext cx="66294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signed float Number_4;	// 11. _______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8DE29A4-1DFD-2B69-9637-B4766B57790B}"/>
              </a:ext>
            </a:extLst>
          </p:cNvPr>
          <p:cNvSpPr txBox="1">
            <a:spLocks/>
          </p:cNvSpPr>
          <p:nvPr/>
        </p:nvSpPr>
        <p:spPr>
          <a:xfrm>
            <a:off x="685800" y="2807971"/>
            <a:ext cx="609600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double _Number_4;		// 12. _______</a:t>
            </a:r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298054F-AB50-DFE1-E35D-686729045F71}"/>
              </a:ext>
            </a:extLst>
          </p:cNvPr>
          <p:cNvSpPr txBox="1">
            <a:spLocks/>
          </p:cNvSpPr>
          <p:nvPr/>
        </p:nvSpPr>
        <p:spPr>
          <a:xfrm>
            <a:off x="701040" y="3361724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char </a:t>
            </a:r>
            <a:r>
              <a:rPr lang="en-US" sz="2400" dirty="0" err="1"/>
              <a:t>last@word</a:t>
            </a:r>
            <a:r>
              <a:rPr lang="en-US" sz="2400" dirty="0"/>
              <a:t>;		// 13. _______</a:t>
            </a:r>
            <a:endParaRPr lang="en-US" sz="1800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18520237-F7D2-4C58-C3C8-99BE27FB57EE}"/>
              </a:ext>
            </a:extLst>
          </p:cNvPr>
          <p:cNvSpPr txBox="1">
            <a:spLocks/>
          </p:cNvSpPr>
          <p:nvPr/>
        </p:nvSpPr>
        <p:spPr>
          <a:xfrm>
            <a:off x="721360" y="3895157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  <a:tab pos="1885950" algn="l"/>
              </a:tabLst>
            </a:pPr>
            <a:r>
              <a:rPr lang="en-US" sz="2400" dirty="0"/>
              <a:t>int ___</a:t>
            </a:r>
            <a:r>
              <a:rPr lang="en-US" sz="2400" dirty="0" err="1"/>
              <a:t>myNumber</a:t>
            </a:r>
            <a:r>
              <a:rPr lang="en-US" sz="2400" dirty="0"/>
              <a:t>;		// 14. _______ 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CD9356A3-7A9E-09C8-0AF6-20DF437163E6}"/>
              </a:ext>
            </a:extLst>
          </p:cNvPr>
          <p:cNvSpPr txBox="1">
            <a:spLocks/>
          </p:cNvSpPr>
          <p:nvPr/>
        </p:nvSpPr>
        <p:spPr>
          <a:xfrm>
            <a:off x="5334000" y="2324640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DEDC6AAD-1465-0A08-BF22-F685B2498CF1}"/>
              </a:ext>
            </a:extLst>
          </p:cNvPr>
          <p:cNvSpPr txBox="1">
            <a:spLocks/>
          </p:cNvSpPr>
          <p:nvPr/>
        </p:nvSpPr>
        <p:spPr>
          <a:xfrm>
            <a:off x="5334000" y="2850804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309A7C65-0358-9E0B-0A34-439BFB0DA062}"/>
              </a:ext>
            </a:extLst>
          </p:cNvPr>
          <p:cNvSpPr txBox="1">
            <a:spLocks/>
          </p:cNvSpPr>
          <p:nvPr/>
        </p:nvSpPr>
        <p:spPr>
          <a:xfrm>
            <a:off x="5334000" y="3349883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F25DB48-458C-E4B7-EBC2-B9B76238110B}"/>
              </a:ext>
            </a:extLst>
          </p:cNvPr>
          <p:cNvSpPr txBox="1">
            <a:spLocks/>
          </p:cNvSpPr>
          <p:nvPr/>
        </p:nvSpPr>
        <p:spPr>
          <a:xfrm>
            <a:off x="5333999" y="3930019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57950-6BFA-4925-C7F3-476C6E147CA2}"/>
              </a:ext>
            </a:extLst>
          </p:cNvPr>
          <p:cNvSpPr txBox="1">
            <a:spLocks/>
          </p:cNvSpPr>
          <p:nvPr/>
        </p:nvSpPr>
        <p:spPr>
          <a:xfrm>
            <a:off x="721360" y="4477007"/>
            <a:ext cx="5852160" cy="526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break;			// 15. _______ </a:t>
            </a:r>
            <a:endParaRPr lang="en-US" sz="1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98C2080-701B-6DA8-A050-19BC3B146D66}"/>
              </a:ext>
            </a:extLst>
          </p:cNvPr>
          <p:cNvSpPr txBox="1">
            <a:spLocks/>
          </p:cNvSpPr>
          <p:nvPr/>
        </p:nvSpPr>
        <p:spPr>
          <a:xfrm>
            <a:off x="5344159" y="4477007"/>
            <a:ext cx="319559" cy="4562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94355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25" grpId="0"/>
      <p:bldP spid="26" grpId="0"/>
      <p:bldP spid="27" grpId="0"/>
      <p:bldP spid="28" grpId="0"/>
      <p:bldP spid="29" grpId="0"/>
      <p:bldP spid="3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F6DF-ED2B-681F-A8A8-A3780F70C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32EFE-2DBB-91C5-5C09-680539284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11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92034</TotalTime>
  <Words>485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Basis of Software</vt:lpstr>
      <vt:lpstr>True or False Section</vt:lpstr>
      <vt:lpstr>Matching:</vt:lpstr>
      <vt:lpstr>Program that wrote “Hello” to you.</vt:lpstr>
      <vt:lpstr>Local Variables</vt:lpstr>
      <vt:lpstr>Local Variables</vt:lpstr>
      <vt:lpstr>Local Variables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716</cp:revision>
  <cp:lastPrinted>2020-04-08T20:37:48Z</cp:lastPrinted>
  <dcterms:created xsi:type="dcterms:W3CDTF">2016-08-24T18:09:17Z</dcterms:created>
  <dcterms:modified xsi:type="dcterms:W3CDTF">2025-05-14T04:09:34Z</dcterms:modified>
</cp:coreProperties>
</file>