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6"/>
  </p:notesMasterIdLst>
  <p:sldIdLst>
    <p:sldId id="256" r:id="rId2"/>
    <p:sldId id="257" r:id="rId3"/>
    <p:sldId id="268" r:id="rId4"/>
    <p:sldId id="270" r:id="rId5"/>
    <p:sldId id="271" r:id="rId6"/>
    <p:sldId id="269" r:id="rId7"/>
    <p:sldId id="258" r:id="rId8"/>
    <p:sldId id="260" r:id="rId9"/>
    <p:sldId id="264" r:id="rId10"/>
    <p:sldId id="265" r:id="rId11"/>
    <p:sldId id="259" r:id="rId12"/>
    <p:sldId id="266" r:id="rId13"/>
    <p:sldId id="261"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98" autoAdjust="0"/>
    <p:restoredTop sz="84421" autoAdjust="0"/>
  </p:normalViewPr>
  <p:slideViewPr>
    <p:cSldViewPr snapToGrid="0">
      <p:cViewPr varScale="1">
        <p:scale>
          <a:sx n="88" d="100"/>
          <a:sy n="88" d="100"/>
        </p:scale>
        <p:origin x="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C37813-68AF-4722-8AC3-F5C55CC1F621}" type="datetimeFigureOut">
              <a:rPr lang="en-US" smtClean="0"/>
              <a:t>4/27/2020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0DF3-00C5-450B-9632-A42AF5B7AD48}" type="slidenum">
              <a:rPr lang="en-US" smtClean="0"/>
              <a:t>‹#›</a:t>
            </a:fld>
            <a:endParaRPr lang="en-US"/>
          </a:p>
        </p:txBody>
      </p:sp>
    </p:spTree>
    <p:extLst>
      <p:ext uri="{BB962C8B-B14F-4D97-AF65-F5344CB8AC3E}">
        <p14:creationId xmlns:p14="http://schemas.microsoft.com/office/powerpoint/2010/main" val="2989949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potential</a:t>
            </a:r>
          </a:p>
        </p:txBody>
      </p:sp>
      <p:sp>
        <p:nvSpPr>
          <p:cNvPr id="4" name="Slide Number Placeholder 3"/>
          <p:cNvSpPr>
            <a:spLocks noGrp="1"/>
          </p:cNvSpPr>
          <p:nvPr>
            <p:ph type="sldNum" sz="quarter" idx="5"/>
          </p:nvPr>
        </p:nvSpPr>
        <p:spPr/>
        <p:txBody>
          <a:bodyPr/>
          <a:lstStyle/>
          <a:p>
            <a:fld id="{C0860DF3-00C5-450B-9632-A42AF5B7AD48}" type="slidenum">
              <a:rPr lang="en-US" smtClean="0"/>
              <a:t>3</a:t>
            </a:fld>
            <a:endParaRPr lang="en-US"/>
          </a:p>
        </p:txBody>
      </p:sp>
    </p:spTree>
    <p:extLst>
      <p:ext uri="{BB962C8B-B14F-4D97-AF65-F5344CB8AC3E}">
        <p14:creationId xmlns:p14="http://schemas.microsoft.com/office/powerpoint/2010/main" val="232065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potential</a:t>
            </a:r>
          </a:p>
        </p:txBody>
      </p:sp>
      <p:sp>
        <p:nvSpPr>
          <p:cNvPr id="4" name="Slide Number Placeholder 3"/>
          <p:cNvSpPr>
            <a:spLocks noGrp="1"/>
          </p:cNvSpPr>
          <p:nvPr>
            <p:ph type="sldNum" sz="quarter" idx="5"/>
          </p:nvPr>
        </p:nvSpPr>
        <p:spPr/>
        <p:txBody>
          <a:bodyPr/>
          <a:lstStyle/>
          <a:p>
            <a:fld id="{C0860DF3-00C5-450B-9632-A42AF5B7AD48}" type="slidenum">
              <a:rPr lang="en-US" smtClean="0"/>
              <a:t>4</a:t>
            </a:fld>
            <a:endParaRPr lang="en-US"/>
          </a:p>
        </p:txBody>
      </p:sp>
    </p:spTree>
    <p:extLst>
      <p:ext uri="{BB962C8B-B14F-4D97-AF65-F5344CB8AC3E}">
        <p14:creationId xmlns:p14="http://schemas.microsoft.com/office/powerpoint/2010/main" val="4043549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potential</a:t>
            </a:r>
          </a:p>
        </p:txBody>
      </p:sp>
      <p:sp>
        <p:nvSpPr>
          <p:cNvPr id="4" name="Slide Number Placeholder 3"/>
          <p:cNvSpPr>
            <a:spLocks noGrp="1"/>
          </p:cNvSpPr>
          <p:nvPr>
            <p:ph type="sldNum" sz="quarter" idx="5"/>
          </p:nvPr>
        </p:nvSpPr>
        <p:spPr/>
        <p:txBody>
          <a:bodyPr/>
          <a:lstStyle/>
          <a:p>
            <a:fld id="{C0860DF3-00C5-450B-9632-A42AF5B7AD48}" type="slidenum">
              <a:rPr lang="en-US" smtClean="0"/>
              <a:t>5</a:t>
            </a:fld>
            <a:endParaRPr lang="en-US"/>
          </a:p>
        </p:txBody>
      </p:sp>
    </p:spTree>
    <p:extLst>
      <p:ext uri="{BB962C8B-B14F-4D97-AF65-F5344CB8AC3E}">
        <p14:creationId xmlns:p14="http://schemas.microsoft.com/office/powerpoint/2010/main" val="1510160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potential</a:t>
            </a:r>
          </a:p>
        </p:txBody>
      </p:sp>
      <p:sp>
        <p:nvSpPr>
          <p:cNvPr id="4" name="Slide Number Placeholder 3"/>
          <p:cNvSpPr>
            <a:spLocks noGrp="1"/>
          </p:cNvSpPr>
          <p:nvPr>
            <p:ph type="sldNum" sz="quarter" idx="5"/>
          </p:nvPr>
        </p:nvSpPr>
        <p:spPr/>
        <p:txBody>
          <a:bodyPr/>
          <a:lstStyle/>
          <a:p>
            <a:fld id="{C0860DF3-00C5-450B-9632-A42AF5B7AD48}" type="slidenum">
              <a:rPr lang="en-US" smtClean="0"/>
              <a:t>6</a:t>
            </a:fld>
            <a:endParaRPr lang="en-US"/>
          </a:p>
        </p:txBody>
      </p:sp>
    </p:spTree>
    <p:extLst>
      <p:ext uri="{BB962C8B-B14F-4D97-AF65-F5344CB8AC3E}">
        <p14:creationId xmlns:p14="http://schemas.microsoft.com/office/powerpoint/2010/main" val="116049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much happens in </a:t>
            </a:r>
            <a:r>
              <a:rPr lang="en-US" dirty="0" err="1"/>
              <a:t>hs</a:t>
            </a:r>
            <a:r>
              <a:rPr lang="en-US" dirty="0"/>
              <a:t> but AP is NOT differentiated for gifted students</a:t>
            </a:r>
          </a:p>
        </p:txBody>
      </p:sp>
      <p:sp>
        <p:nvSpPr>
          <p:cNvPr id="4" name="Slide Number Placeholder 3"/>
          <p:cNvSpPr>
            <a:spLocks noGrp="1"/>
          </p:cNvSpPr>
          <p:nvPr>
            <p:ph type="sldNum" sz="quarter" idx="5"/>
          </p:nvPr>
        </p:nvSpPr>
        <p:spPr/>
        <p:txBody>
          <a:bodyPr/>
          <a:lstStyle/>
          <a:p>
            <a:fld id="{C0860DF3-00C5-450B-9632-A42AF5B7AD48}" type="slidenum">
              <a:rPr lang="en-US" smtClean="0"/>
              <a:t>7</a:t>
            </a:fld>
            <a:endParaRPr lang="en-US"/>
          </a:p>
        </p:txBody>
      </p:sp>
    </p:spTree>
    <p:extLst>
      <p:ext uri="{BB962C8B-B14F-4D97-AF65-F5344CB8AC3E}">
        <p14:creationId xmlns:p14="http://schemas.microsoft.com/office/powerpoint/2010/main" val="1179168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Pace, depth, interests</a:t>
            </a:r>
          </a:p>
          <a:p>
            <a:r>
              <a:rPr lang="en-US" dirty="0"/>
              <a:t>Talk about what they notice about it – student connections</a:t>
            </a:r>
          </a:p>
        </p:txBody>
      </p:sp>
      <p:sp>
        <p:nvSpPr>
          <p:cNvPr id="4" name="Slide Number Placeholder 3"/>
          <p:cNvSpPr>
            <a:spLocks noGrp="1"/>
          </p:cNvSpPr>
          <p:nvPr>
            <p:ph type="sldNum" sz="quarter" idx="5"/>
          </p:nvPr>
        </p:nvSpPr>
        <p:spPr/>
        <p:txBody>
          <a:bodyPr/>
          <a:lstStyle/>
          <a:p>
            <a:fld id="{C0860DF3-00C5-450B-9632-A42AF5B7AD48}" type="slidenum">
              <a:rPr lang="en-US" smtClean="0"/>
              <a:t>8</a:t>
            </a:fld>
            <a:endParaRPr lang="en-US"/>
          </a:p>
        </p:txBody>
      </p:sp>
    </p:spTree>
    <p:extLst>
      <p:ext uri="{BB962C8B-B14F-4D97-AF65-F5344CB8AC3E}">
        <p14:creationId xmlns:p14="http://schemas.microsoft.com/office/powerpoint/2010/main" val="163039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Kids do not need to be </a:t>
            </a:r>
            <a:r>
              <a:rPr lang="en-US" dirty="0" err="1"/>
              <a:t>ID’d</a:t>
            </a:r>
            <a:r>
              <a:rPr lang="en-US" dirty="0"/>
              <a:t> to receive support</a:t>
            </a:r>
          </a:p>
        </p:txBody>
      </p:sp>
      <p:sp>
        <p:nvSpPr>
          <p:cNvPr id="4" name="Slide Number Placeholder 3"/>
          <p:cNvSpPr>
            <a:spLocks noGrp="1"/>
          </p:cNvSpPr>
          <p:nvPr>
            <p:ph type="sldNum" sz="quarter" idx="5"/>
          </p:nvPr>
        </p:nvSpPr>
        <p:spPr/>
        <p:txBody>
          <a:bodyPr/>
          <a:lstStyle/>
          <a:p>
            <a:fld id="{C0860DF3-00C5-450B-9632-A42AF5B7AD48}" type="slidenum">
              <a:rPr lang="en-US" smtClean="0"/>
              <a:t>10</a:t>
            </a:fld>
            <a:endParaRPr lang="en-US"/>
          </a:p>
        </p:txBody>
      </p:sp>
    </p:spTree>
    <p:extLst>
      <p:ext uri="{BB962C8B-B14F-4D97-AF65-F5344CB8AC3E}">
        <p14:creationId xmlns:p14="http://schemas.microsoft.com/office/powerpoint/2010/main" val="2794187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framework to characterize and understand the intense feelings and behaviors especially common in gifted students. Students may experience none, some, or all of the overexcitabilities.</a:t>
            </a:r>
          </a:p>
          <a:p>
            <a:r>
              <a:rPr lang="en-US" dirty="0"/>
              <a:t>- Not IDENTIFICATION, NOT GIFTED SPECIFIC</a:t>
            </a:r>
          </a:p>
        </p:txBody>
      </p:sp>
      <p:sp>
        <p:nvSpPr>
          <p:cNvPr id="4" name="Slide Number Placeholder 3"/>
          <p:cNvSpPr>
            <a:spLocks noGrp="1"/>
          </p:cNvSpPr>
          <p:nvPr>
            <p:ph type="sldNum" sz="quarter" idx="5"/>
          </p:nvPr>
        </p:nvSpPr>
        <p:spPr/>
        <p:txBody>
          <a:bodyPr/>
          <a:lstStyle/>
          <a:p>
            <a:fld id="{C0860DF3-00C5-450B-9632-A42AF5B7AD48}" type="slidenum">
              <a:rPr lang="en-US" smtClean="0"/>
              <a:t>12</a:t>
            </a:fld>
            <a:endParaRPr lang="en-US"/>
          </a:p>
        </p:txBody>
      </p:sp>
    </p:spTree>
    <p:extLst>
      <p:ext uri="{BB962C8B-B14F-4D97-AF65-F5344CB8AC3E}">
        <p14:creationId xmlns:p14="http://schemas.microsoft.com/office/powerpoint/2010/main" val="1579218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PRETEST</a:t>
            </a:r>
          </a:p>
        </p:txBody>
      </p:sp>
      <p:sp>
        <p:nvSpPr>
          <p:cNvPr id="4" name="Slide Number Placeholder 3"/>
          <p:cNvSpPr>
            <a:spLocks noGrp="1"/>
          </p:cNvSpPr>
          <p:nvPr>
            <p:ph type="sldNum" sz="quarter" idx="5"/>
          </p:nvPr>
        </p:nvSpPr>
        <p:spPr/>
        <p:txBody>
          <a:bodyPr/>
          <a:lstStyle/>
          <a:p>
            <a:fld id="{C0860DF3-00C5-450B-9632-A42AF5B7AD48}" type="slidenum">
              <a:rPr lang="en-US" smtClean="0"/>
              <a:t>13</a:t>
            </a:fld>
            <a:endParaRPr lang="en-US"/>
          </a:p>
        </p:txBody>
      </p:sp>
    </p:spTree>
    <p:extLst>
      <p:ext uri="{BB962C8B-B14F-4D97-AF65-F5344CB8AC3E}">
        <p14:creationId xmlns:p14="http://schemas.microsoft.com/office/powerpoint/2010/main" val="411398469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4/27/2020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4/27/2020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4/27/2020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4/27/2020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teepublic.com/t-shirt/2401559-steve-jobs-quote-heres-to-the-crazy-on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reenwoodk12.com/cms/lib/AR01900401/Centricity/Domain/131/Characteristics%20%20pos%20neg.doc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ubtitle 2">
            <a:extLst>
              <a:ext uri="{FF2B5EF4-FFF2-40B4-BE49-F238E27FC236}">
                <a16:creationId xmlns:a16="http://schemas.microsoft.com/office/drawing/2014/main" id="{C2F4ACFA-18C3-4425-9B3B-25103DFB65CE}"/>
              </a:ext>
            </a:extLst>
          </p:cNvPr>
          <p:cNvSpPr>
            <a:spLocks noGrp="1"/>
          </p:cNvSpPr>
          <p:nvPr>
            <p:ph type="subTitle" idx="1"/>
          </p:nvPr>
        </p:nvSpPr>
        <p:spPr>
          <a:xfrm>
            <a:off x="7937524" y="2064730"/>
            <a:ext cx="2942706" cy="2728536"/>
          </a:xfrm>
        </p:spPr>
        <p:txBody>
          <a:bodyPr anchor="ctr">
            <a:normAutofit/>
          </a:bodyPr>
          <a:lstStyle/>
          <a:p>
            <a:r>
              <a:rPr lang="en-US" sz="2800" dirty="0">
                <a:solidFill>
                  <a:schemeClr val="tx2"/>
                </a:solidFill>
              </a:rPr>
              <a:t>Facts, Myths, Characteristics, and Differentiation</a:t>
            </a: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B7C81AB4-7123-44DB-84BB-43764C962CF9}"/>
              </a:ext>
            </a:extLst>
          </p:cNvPr>
          <p:cNvSpPr>
            <a:spLocks noGrp="1"/>
          </p:cNvSpPr>
          <p:nvPr>
            <p:ph type="ctrTitle"/>
          </p:nvPr>
        </p:nvSpPr>
        <p:spPr>
          <a:xfrm>
            <a:off x="1717507" y="1316890"/>
            <a:ext cx="4606394" cy="4224216"/>
          </a:xfrm>
        </p:spPr>
        <p:txBody>
          <a:bodyPr>
            <a:normAutofit fontScale="90000"/>
          </a:bodyPr>
          <a:lstStyle/>
          <a:p>
            <a:pPr algn="ctr"/>
            <a:r>
              <a:rPr lang="en-US" sz="6000" dirty="0">
                <a:solidFill>
                  <a:srgbClr val="FFFFFF"/>
                </a:solidFill>
              </a:rPr>
              <a:t>What Do Classroom Teachers Need to Know to support gifted students?</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76184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5AC4A1E-E843-478D-8C26-06104FA8B8E8}"/>
              </a:ext>
            </a:extLst>
          </p:cNvPr>
          <p:cNvSpPr/>
          <p:nvPr/>
        </p:nvSpPr>
        <p:spPr>
          <a:xfrm>
            <a:off x="874643" y="1091505"/>
            <a:ext cx="10455966" cy="5016758"/>
          </a:xfrm>
          <a:prstGeom prst="rect">
            <a:avLst/>
          </a:prstGeom>
        </p:spPr>
        <p:txBody>
          <a:bodyPr wrap="square">
            <a:spAutoFit/>
          </a:bodyPr>
          <a:lstStyle/>
          <a:p>
            <a:r>
              <a:rPr lang="en-US" sz="8000" dirty="0"/>
              <a:t>What do classroom teachers need to know to support high ability students?</a:t>
            </a:r>
          </a:p>
        </p:txBody>
      </p:sp>
    </p:spTree>
    <p:extLst>
      <p:ext uri="{BB962C8B-B14F-4D97-AF65-F5344CB8AC3E}">
        <p14:creationId xmlns:p14="http://schemas.microsoft.com/office/powerpoint/2010/main" val="1965859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72F61B3-05BC-45B9-99A0-0D3E6326B809}"/>
              </a:ext>
            </a:extLst>
          </p:cNvPr>
          <p:cNvSpPr>
            <a:spLocks noGrp="1"/>
          </p:cNvSpPr>
          <p:nvPr>
            <p:ph type="title"/>
          </p:nvPr>
        </p:nvSpPr>
        <p:spPr/>
        <p:txBody>
          <a:bodyPr/>
          <a:lstStyle/>
          <a:p>
            <a:r>
              <a:rPr lang="en-US" dirty="0"/>
              <a:t>Social Emotional Needs</a:t>
            </a:r>
          </a:p>
        </p:txBody>
      </p:sp>
      <p:sp>
        <p:nvSpPr>
          <p:cNvPr id="8" name="Content Placeholder 7">
            <a:extLst>
              <a:ext uri="{FF2B5EF4-FFF2-40B4-BE49-F238E27FC236}">
                <a16:creationId xmlns:a16="http://schemas.microsoft.com/office/drawing/2014/main" id="{6C070990-417A-4ACE-ADBA-DC73BD437004}"/>
              </a:ext>
            </a:extLst>
          </p:cNvPr>
          <p:cNvSpPr>
            <a:spLocks noGrp="1"/>
          </p:cNvSpPr>
          <p:nvPr>
            <p:ph idx="1"/>
          </p:nvPr>
        </p:nvSpPr>
        <p:spPr>
          <a:xfrm>
            <a:off x="1069848" y="2121408"/>
            <a:ext cx="10058400" cy="4377866"/>
          </a:xfrm>
        </p:spPr>
        <p:txBody>
          <a:bodyPr>
            <a:normAutofit/>
          </a:bodyPr>
          <a:lstStyle/>
          <a:p>
            <a:r>
              <a:rPr lang="en-US" b="1" dirty="0"/>
              <a:t>Perfectionism </a:t>
            </a:r>
            <a:r>
              <a:rPr lang="en-US" dirty="0"/>
              <a:t>– unrealistic goals for oneself</a:t>
            </a:r>
            <a:endParaRPr lang="en-US" b="1" dirty="0"/>
          </a:p>
          <a:p>
            <a:pPr lvl="1"/>
            <a:r>
              <a:rPr lang="en-US" dirty="0"/>
              <a:t>Include students in goal setting and rubric creation</a:t>
            </a:r>
          </a:p>
          <a:p>
            <a:pPr lvl="1"/>
            <a:r>
              <a:rPr lang="en-US" dirty="0"/>
              <a:t>Perfection versus excellence</a:t>
            </a:r>
          </a:p>
          <a:p>
            <a:pPr marL="274320" lvl="1" indent="0">
              <a:buNone/>
            </a:pPr>
            <a:endParaRPr lang="en-US" dirty="0"/>
          </a:p>
          <a:p>
            <a:r>
              <a:rPr lang="en-US" b="1" dirty="0"/>
              <a:t>Asynchronous Development – </a:t>
            </a:r>
            <a:r>
              <a:rPr lang="en-US" dirty="0"/>
              <a:t>discrepancy in cognitive and intellectual development with social, emotional, physical, or executive development </a:t>
            </a:r>
          </a:p>
          <a:p>
            <a:pPr lvl="1"/>
            <a:r>
              <a:rPr lang="en-US" dirty="0"/>
              <a:t>Accept different abilities</a:t>
            </a:r>
          </a:p>
          <a:p>
            <a:pPr lvl="1"/>
            <a:r>
              <a:rPr lang="en-US" dirty="0"/>
              <a:t>Teach social skills through play or modeling</a:t>
            </a:r>
          </a:p>
          <a:p>
            <a:pPr lvl="1"/>
            <a:r>
              <a:rPr lang="en-US" dirty="0"/>
              <a:t>Teach students to feel pride in their gifts</a:t>
            </a:r>
          </a:p>
        </p:txBody>
      </p:sp>
    </p:spTree>
    <p:extLst>
      <p:ext uri="{BB962C8B-B14F-4D97-AF65-F5344CB8AC3E}">
        <p14:creationId xmlns:p14="http://schemas.microsoft.com/office/powerpoint/2010/main" val="3764145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72F61B3-05BC-45B9-99A0-0D3E6326B809}"/>
              </a:ext>
            </a:extLst>
          </p:cNvPr>
          <p:cNvSpPr>
            <a:spLocks noGrp="1"/>
          </p:cNvSpPr>
          <p:nvPr>
            <p:ph type="title"/>
          </p:nvPr>
        </p:nvSpPr>
        <p:spPr/>
        <p:txBody>
          <a:bodyPr/>
          <a:lstStyle/>
          <a:p>
            <a:r>
              <a:rPr lang="en-US" dirty="0"/>
              <a:t>Social Emotional Needs</a:t>
            </a:r>
          </a:p>
        </p:txBody>
      </p:sp>
      <p:sp>
        <p:nvSpPr>
          <p:cNvPr id="8" name="Content Placeholder 7">
            <a:extLst>
              <a:ext uri="{FF2B5EF4-FFF2-40B4-BE49-F238E27FC236}">
                <a16:creationId xmlns:a16="http://schemas.microsoft.com/office/drawing/2014/main" id="{6C070990-417A-4ACE-ADBA-DC73BD437004}"/>
              </a:ext>
            </a:extLst>
          </p:cNvPr>
          <p:cNvSpPr>
            <a:spLocks noGrp="1"/>
          </p:cNvSpPr>
          <p:nvPr>
            <p:ph idx="1"/>
          </p:nvPr>
        </p:nvSpPr>
        <p:spPr>
          <a:xfrm>
            <a:off x="1066800" y="2320115"/>
            <a:ext cx="10058400" cy="3771196"/>
          </a:xfrm>
        </p:spPr>
        <p:txBody>
          <a:bodyPr>
            <a:normAutofit/>
          </a:bodyPr>
          <a:lstStyle/>
          <a:p>
            <a:pPr lvl="0"/>
            <a:r>
              <a:rPr lang="en-US" b="1" dirty="0"/>
              <a:t>Psychomotor –</a:t>
            </a:r>
            <a:r>
              <a:rPr lang="en-US" dirty="0"/>
              <a:t> Active, energetic, compulsive, and talkative, often misdiagnosed as ADHD</a:t>
            </a:r>
          </a:p>
          <a:p>
            <a:pPr lvl="0"/>
            <a:r>
              <a:rPr lang="en-US" b="1" dirty="0"/>
              <a:t>Intellectual –</a:t>
            </a:r>
            <a:r>
              <a:rPr lang="en-US" dirty="0"/>
              <a:t> Overactive minds with a deep need to seek understanding</a:t>
            </a:r>
          </a:p>
          <a:p>
            <a:pPr lvl="0"/>
            <a:r>
              <a:rPr lang="en-US" b="1" dirty="0"/>
              <a:t>Imaginational –</a:t>
            </a:r>
            <a:r>
              <a:rPr lang="en-US" dirty="0"/>
              <a:t> A tendency to mix truth and fiction and live in their imagination</a:t>
            </a:r>
          </a:p>
          <a:p>
            <a:pPr lvl="0"/>
            <a:r>
              <a:rPr lang="en-US" b="1" dirty="0"/>
              <a:t>Emotional –</a:t>
            </a:r>
            <a:r>
              <a:rPr lang="en-US" dirty="0"/>
              <a:t> Described as sensitive, these students experience emotions deeply, sometimes resulting in existential depression over world issues</a:t>
            </a:r>
          </a:p>
          <a:p>
            <a:pPr lvl="0"/>
            <a:r>
              <a:rPr lang="en-US" b="1" dirty="0"/>
              <a:t>Sensual –</a:t>
            </a:r>
            <a:r>
              <a:rPr lang="en-US" dirty="0"/>
              <a:t> Heightened 5 senses resulting in extreme comfort or displeasure from the slightest stimulation</a:t>
            </a:r>
          </a:p>
        </p:txBody>
      </p:sp>
      <p:sp>
        <p:nvSpPr>
          <p:cNvPr id="4" name="Text Placeholder 6">
            <a:extLst>
              <a:ext uri="{FF2B5EF4-FFF2-40B4-BE49-F238E27FC236}">
                <a16:creationId xmlns:a16="http://schemas.microsoft.com/office/drawing/2014/main" id="{C207ACC2-E8CA-4319-96A2-98E17271F00C}"/>
              </a:ext>
            </a:extLst>
          </p:cNvPr>
          <p:cNvSpPr txBox="1">
            <a:spLocks/>
          </p:cNvSpPr>
          <p:nvPr/>
        </p:nvSpPr>
        <p:spPr>
          <a:xfrm>
            <a:off x="1063752" y="1773936"/>
            <a:ext cx="4754880" cy="420624"/>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n-US" b="1" dirty="0" err="1">
                <a:solidFill>
                  <a:schemeClr val="accent1">
                    <a:lumMod val="75000"/>
                  </a:schemeClr>
                </a:solidFill>
              </a:rPr>
              <a:t>Dabrowski’s</a:t>
            </a:r>
            <a:r>
              <a:rPr lang="en-US" b="1" dirty="0">
                <a:solidFill>
                  <a:schemeClr val="accent1">
                    <a:lumMod val="75000"/>
                  </a:schemeClr>
                </a:solidFill>
              </a:rPr>
              <a:t> Overexcitabilities</a:t>
            </a:r>
          </a:p>
        </p:txBody>
      </p:sp>
    </p:spTree>
    <p:extLst>
      <p:ext uri="{BB962C8B-B14F-4D97-AF65-F5344CB8AC3E}">
        <p14:creationId xmlns:p14="http://schemas.microsoft.com/office/powerpoint/2010/main" val="3303146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161F6-1FD1-436D-90F5-2441A38EE6F4}"/>
              </a:ext>
            </a:extLst>
          </p:cNvPr>
          <p:cNvSpPr>
            <a:spLocks noGrp="1"/>
          </p:cNvSpPr>
          <p:nvPr>
            <p:ph type="title"/>
          </p:nvPr>
        </p:nvSpPr>
        <p:spPr/>
        <p:txBody>
          <a:bodyPr/>
          <a:lstStyle/>
          <a:p>
            <a:r>
              <a:rPr lang="en-US" dirty="0"/>
              <a:t>Differentiation</a:t>
            </a:r>
          </a:p>
        </p:txBody>
      </p:sp>
      <p:sp>
        <p:nvSpPr>
          <p:cNvPr id="3" name="Content Placeholder 2">
            <a:extLst>
              <a:ext uri="{FF2B5EF4-FFF2-40B4-BE49-F238E27FC236}">
                <a16:creationId xmlns:a16="http://schemas.microsoft.com/office/drawing/2014/main" id="{C5DF891D-D718-4D45-95D1-E498576B7314}"/>
              </a:ext>
            </a:extLst>
          </p:cNvPr>
          <p:cNvSpPr>
            <a:spLocks noGrp="1"/>
          </p:cNvSpPr>
          <p:nvPr>
            <p:ph idx="1"/>
          </p:nvPr>
        </p:nvSpPr>
        <p:spPr>
          <a:xfrm>
            <a:off x="1069848" y="2121407"/>
            <a:ext cx="10058400" cy="4954641"/>
          </a:xfrm>
        </p:spPr>
        <p:txBody>
          <a:bodyPr>
            <a:normAutofit/>
          </a:bodyPr>
          <a:lstStyle/>
          <a:p>
            <a:r>
              <a:rPr lang="en-US" b="1" dirty="0"/>
              <a:t>Maker (1982) Areas of Differentiation</a:t>
            </a:r>
          </a:p>
          <a:p>
            <a:pPr lvl="1"/>
            <a:r>
              <a:rPr lang="en-US" dirty="0"/>
              <a:t>Content: depth and complexity</a:t>
            </a:r>
          </a:p>
          <a:p>
            <a:pPr lvl="1"/>
            <a:r>
              <a:rPr lang="en-US" sz="2000" dirty="0"/>
              <a:t>Process: </a:t>
            </a:r>
            <a:r>
              <a:rPr lang="en-US" dirty="0"/>
              <a:t>pace, application, rigor</a:t>
            </a:r>
          </a:p>
          <a:p>
            <a:pPr lvl="1"/>
            <a:r>
              <a:rPr lang="en-US" sz="2000" dirty="0"/>
              <a:t>Product: </a:t>
            </a:r>
            <a:r>
              <a:rPr lang="en-US" dirty="0"/>
              <a:t>choice</a:t>
            </a:r>
          </a:p>
          <a:p>
            <a:pPr lvl="1"/>
            <a:r>
              <a:rPr lang="en-US" sz="2000" dirty="0"/>
              <a:t>Learning Environment: </a:t>
            </a:r>
            <a:r>
              <a:rPr lang="en-US" dirty="0"/>
              <a:t>flexible grouping, learning space</a:t>
            </a:r>
          </a:p>
          <a:p>
            <a:pPr lvl="1"/>
            <a:endParaRPr lang="en-US" sz="2000" dirty="0"/>
          </a:p>
          <a:p>
            <a:pPr lvl="1"/>
            <a:endParaRPr lang="en-US" sz="2000" dirty="0"/>
          </a:p>
          <a:p>
            <a:r>
              <a:rPr lang="en-US" b="1" dirty="0" err="1"/>
              <a:t>Passow’s</a:t>
            </a:r>
            <a:r>
              <a:rPr lang="en-US" b="1" dirty="0"/>
              <a:t> “Would, Could, Should” Principle</a:t>
            </a:r>
            <a:endParaRPr lang="en-US" dirty="0"/>
          </a:p>
          <a:p>
            <a:pPr lvl="1"/>
            <a:r>
              <a:rPr lang="en-US" sz="2000" dirty="0"/>
              <a:t>Is this something students in the general classroom could do, would do, or should do? If the answer to these questions is yes, it is not differentiated for gifted students.</a:t>
            </a:r>
          </a:p>
          <a:p>
            <a:endParaRPr lang="en-US" dirty="0"/>
          </a:p>
        </p:txBody>
      </p:sp>
    </p:spTree>
    <p:extLst>
      <p:ext uri="{BB962C8B-B14F-4D97-AF65-F5344CB8AC3E}">
        <p14:creationId xmlns:p14="http://schemas.microsoft.com/office/powerpoint/2010/main" val="2681797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04F2F-60C9-4418-87CF-98D77B07E594}"/>
              </a:ext>
            </a:extLst>
          </p:cNvPr>
          <p:cNvSpPr>
            <a:spLocks noGrp="1"/>
          </p:cNvSpPr>
          <p:nvPr>
            <p:ph type="title"/>
          </p:nvPr>
        </p:nvSpPr>
        <p:spPr/>
        <p:txBody>
          <a:bodyPr/>
          <a:lstStyle/>
          <a:p>
            <a:r>
              <a:rPr lang="en-US" dirty="0"/>
              <a:t>Resources</a:t>
            </a:r>
          </a:p>
        </p:txBody>
      </p:sp>
      <p:sp>
        <p:nvSpPr>
          <p:cNvPr id="5" name="Content Placeholder 4">
            <a:extLst>
              <a:ext uri="{FF2B5EF4-FFF2-40B4-BE49-F238E27FC236}">
                <a16:creationId xmlns:a16="http://schemas.microsoft.com/office/drawing/2014/main" id="{D1A952BB-EDAD-454C-8F9B-487292533FEE}"/>
              </a:ext>
            </a:extLst>
          </p:cNvPr>
          <p:cNvSpPr>
            <a:spLocks noGrp="1"/>
          </p:cNvSpPr>
          <p:nvPr>
            <p:ph idx="1"/>
          </p:nvPr>
        </p:nvSpPr>
        <p:spPr/>
        <p:txBody>
          <a:bodyPr>
            <a:normAutofit fontScale="70000" lnSpcReduction="20000"/>
          </a:bodyPr>
          <a:lstStyle/>
          <a:p>
            <a:r>
              <a:rPr lang="en-US" dirty="0"/>
              <a:t>Conklin, W., (2015). </a:t>
            </a:r>
            <a:r>
              <a:rPr lang="en-US" i="1" dirty="0"/>
              <a:t>Differentiating the Curriculum for Gifted Learners, 2</a:t>
            </a:r>
            <a:r>
              <a:rPr lang="en-US" i="1" baseline="30000" dirty="0"/>
              <a:t>nd</a:t>
            </a:r>
            <a:r>
              <a:rPr lang="en-US" i="1" dirty="0"/>
              <a:t> Edition. </a:t>
            </a:r>
            <a:r>
              <a:rPr lang="en-US" dirty="0"/>
              <a:t>Huntington Beach, CA: Shell Educational Publishing.</a:t>
            </a:r>
          </a:p>
          <a:p>
            <a:r>
              <a:rPr lang="en-US" dirty="0"/>
              <a:t>Definitions. (n.d.). Retrieved April 14, 2019, from http://uscode.house.gov/view.xhtml?req=(title:20 section:7801 </a:t>
            </a:r>
            <a:r>
              <a:rPr lang="en-US" dirty="0" err="1"/>
              <a:t>edition:prelim</a:t>
            </a:r>
            <a:r>
              <a:rPr lang="en-US" dirty="0"/>
              <a:t>)</a:t>
            </a:r>
          </a:p>
          <a:p>
            <a:r>
              <a:rPr lang="en-US" dirty="0"/>
              <a:t>Delisle, J. &amp; Lewis, B. A. (2003). </a:t>
            </a:r>
            <a:r>
              <a:rPr lang="en-US" i="1" dirty="0"/>
              <a:t>The survival guide for teachers of gifted kids</a:t>
            </a:r>
            <a:r>
              <a:rPr lang="en-US" dirty="0"/>
              <a:t>. Minneapolis, MN: Free Spirit. (Chapters on communicating and building relationships.)</a:t>
            </a:r>
          </a:p>
          <a:p>
            <a:r>
              <a:rPr lang="en-US" dirty="0" err="1"/>
              <a:t>Galbralth</a:t>
            </a:r>
            <a:r>
              <a:rPr lang="en-US" dirty="0"/>
              <a:t>, J., M.A., &amp; Delisle, J., Ph.D. (2015). </a:t>
            </a:r>
            <a:r>
              <a:rPr lang="en-US" i="1" dirty="0"/>
              <a:t>When gifted kids don’t have all the answers</a:t>
            </a:r>
            <a:r>
              <a:rPr lang="en-US" dirty="0"/>
              <a:t>. Free Spirit Publishing.</a:t>
            </a:r>
          </a:p>
          <a:p>
            <a:r>
              <a:rPr lang="en-US" dirty="0"/>
              <a:t>Gifted Children. (2016). Retrieved April 14, 2019, from http://earlychildhoodchronicles.blogspot.com/2016/02/gifted-children.html</a:t>
            </a:r>
          </a:p>
          <a:p>
            <a:r>
              <a:rPr lang="en-US" dirty="0"/>
              <a:t>Giftedness. (n.d.). Retrieved April 14, 2019, from https://www.westmountcharter.com/giftedness/</a:t>
            </a:r>
          </a:p>
          <a:p>
            <a:r>
              <a:rPr lang="en-US" dirty="0"/>
              <a:t>MacLeod, B. (2004). </a:t>
            </a:r>
            <a:r>
              <a:rPr lang="en-US" i="1" dirty="0"/>
              <a:t>Gifted and talented education profession development package for teachers extension module 5. Sydney, NSW, Australia: </a:t>
            </a:r>
            <a:r>
              <a:rPr lang="en-US" dirty="0"/>
              <a:t>School of Education, UNSW.</a:t>
            </a:r>
            <a:endParaRPr lang="en-US" b="1" dirty="0"/>
          </a:p>
          <a:p>
            <a:r>
              <a:rPr lang="en-US" dirty="0"/>
              <a:t>Myths about Gifted Students. (n.d.). Retrieved from https://www.nagc.org/myths-about-gifted-students</a:t>
            </a:r>
            <a:endParaRPr lang="en-US" b="1" dirty="0"/>
          </a:p>
          <a:p>
            <a:r>
              <a:rPr lang="en-US" dirty="0"/>
              <a:t>Steve Jobs Quote. (2018, February 27). Retrieved April 12, 2019, from </a:t>
            </a:r>
            <a:r>
              <a:rPr lang="en-US" u="sng" dirty="0">
                <a:hlinkClick r:id="rId2"/>
              </a:rPr>
              <a:t>https://www.teepublic.com/t-shirt/2401559-steve-jobs-quote-heres-to-the-crazy-ones</a:t>
            </a:r>
            <a:endParaRPr lang="en-US" b="1" dirty="0"/>
          </a:p>
          <a:p>
            <a:r>
              <a:rPr lang="en-US" dirty="0"/>
              <a:t>Tomlinson, C.A., Moon, T. (2013). </a:t>
            </a:r>
            <a:r>
              <a:rPr lang="en-US" i="1" dirty="0"/>
              <a:t>Assessment and Student Success in a Differentiated Classroom</a:t>
            </a:r>
            <a:r>
              <a:rPr lang="en-US" dirty="0"/>
              <a:t>. Alexandria, VA: ASCD.</a:t>
            </a:r>
          </a:p>
          <a:p>
            <a:endParaRPr lang="en-US" dirty="0"/>
          </a:p>
        </p:txBody>
      </p:sp>
    </p:spTree>
    <p:extLst>
      <p:ext uri="{BB962C8B-B14F-4D97-AF65-F5344CB8AC3E}">
        <p14:creationId xmlns:p14="http://schemas.microsoft.com/office/powerpoint/2010/main" val="1807485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269B822-3AEE-4FC1-80A0-E1428B34DB03}"/>
              </a:ext>
            </a:extLst>
          </p:cNvPr>
          <p:cNvSpPr>
            <a:spLocks noGrp="1"/>
          </p:cNvSpPr>
          <p:nvPr>
            <p:ph type="title"/>
          </p:nvPr>
        </p:nvSpPr>
        <p:spPr/>
        <p:txBody>
          <a:bodyPr/>
          <a:lstStyle/>
          <a:p>
            <a:r>
              <a:rPr lang="en-US" dirty="0"/>
              <a:t>What do you think Giftedness is? </a:t>
            </a:r>
          </a:p>
        </p:txBody>
      </p:sp>
      <p:sp>
        <p:nvSpPr>
          <p:cNvPr id="11" name="Text Placeholder 10">
            <a:extLst>
              <a:ext uri="{FF2B5EF4-FFF2-40B4-BE49-F238E27FC236}">
                <a16:creationId xmlns:a16="http://schemas.microsoft.com/office/drawing/2014/main" id="{4B308A01-BEB8-4807-9E77-542BD6031981}"/>
              </a:ext>
            </a:extLst>
          </p:cNvPr>
          <p:cNvSpPr>
            <a:spLocks noGrp="1"/>
          </p:cNvSpPr>
          <p:nvPr>
            <p:ph type="body" idx="1"/>
          </p:nvPr>
        </p:nvSpPr>
        <p:spPr/>
        <p:txBody>
          <a:bodyPr>
            <a:noAutofit/>
          </a:bodyPr>
          <a:lstStyle/>
          <a:p>
            <a:r>
              <a:rPr lang="en-US" sz="3500" dirty="0"/>
              <a:t>What have you heard others say about it?</a:t>
            </a:r>
          </a:p>
        </p:txBody>
      </p:sp>
    </p:spTree>
    <p:extLst>
      <p:ext uri="{BB962C8B-B14F-4D97-AF65-F5344CB8AC3E}">
        <p14:creationId xmlns:p14="http://schemas.microsoft.com/office/powerpoint/2010/main" val="3611391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960DC-0FB9-4BE3-AB59-960126A44A68}"/>
              </a:ext>
            </a:extLst>
          </p:cNvPr>
          <p:cNvSpPr>
            <a:spLocks noGrp="1"/>
          </p:cNvSpPr>
          <p:nvPr>
            <p:ph type="title"/>
          </p:nvPr>
        </p:nvSpPr>
        <p:spPr/>
        <p:txBody>
          <a:bodyPr/>
          <a:lstStyle/>
          <a:p>
            <a:r>
              <a:rPr lang="en-US" dirty="0"/>
              <a:t>Federal Definition of Gifted and Talented</a:t>
            </a:r>
          </a:p>
        </p:txBody>
      </p:sp>
      <p:sp>
        <p:nvSpPr>
          <p:cNvPr id="7" name="Text Placeholder 6">
            <a:extLst>
              <a:ext uri="{FF2B5EF4-FFF2-40B4-BE49-F238E27FC236}">
                <a16:creationId xmlns:a16="http://schemas.microsoft.com/office/drawing/2014/main" id="{5A4D7DDC-6214-4108-AE2A-F1B33BF03361}"/>
              </a:ext>
            </a:extLst>
          </p:cNvPr>
          <p:cNvSpPr>
            <a:spLocks noGrp="1"/>
          </p:cNvSpPr>
          <p:nvPr>
            <p:ph idx="1"/>
          </p:nvPr>
        </p:nvSpPr>
        <p:spPr>
          <a:xfrm>
            <a:off x="1588168" y="2121408"/>
            <a:ext cx="8758990" cy="4050792"/>
          </a:xfrm>
        </p:spPr>
        <p:txBody>
          <a:bodyPr>
            <a:noAutofit/>
          </a:bodyPr>
          <a:lstStyle/>
          <a:p>
            <a:r>
              <a:rPr lang="en-US" sz="3000" dirty="0">
                <a:highlight>
                  <a:srgbClr val="FFFF00"/>
                </a:highlight>
              </a:rPr>
              <a:t>"The term ‘gifted and talented,”</a:t>
            </a:r>
            <a:r>
              <a:rPr lang="en-US" sz="3000" dirty="0"/>
              <a:t> when used with respect to students, children, or youth, means students, children, or youth who give evidence of high achievement capability in such areas as intellectual, creative, artistic, or leadership capacity, or in specific academic fields, and who need services or activities not ordinarily provided by the school in order to fully develop those capabilities." </a:t>
            </a:r>
          </a:p>
          <a:p>
            <a:endParaRPr lang="en-US" dirty="0"/>
          </a:p>
        </p:txBody>
      </p:sp>
    </p:spTree>
    <p:extLst>
      <p:ext uri="{BB962C8B-B14F-4D97-AF65-F5344CB8AC3E}">
        <p14:creationId xmlns:p14="http://schemas.microsoft.com/office/powerpoint/2010/main" val="3319133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960DC-0FB9-4BE3-AB59-960126A44A68}"/>
              </a:ext>
            </a:extLst>
          </p:cNvPr>
          <p:cNvSpPr>
            <a:spLocks noGrp="1"/>
          </p:cNvSpPr>
          <p:nvPr>
            <p:ph type="title"/>
          </p:nvPr>
        </p:nvSpPr>
        <p:spPr/>
        <p:txBody>
          <a:bodyPr/>
          <a:lstStyle/>
          <a:p>
            <a:r>
              <a:rPr lang="en-US" dirty="0"/>
              <a:t>Federal Definition of Gifted and Talented</a:t>
            </a:r>
          </a:p>
        </p:txBody>
      </p:sp>
      <p:sp>
        <p:nvSpPr>
          <p:cNvPr id="7" name="Text Placeholder 6">
            <a:extLst>
              <a:ext uri="{FF2B5EF4-FFF2-40B4-BE49-F238E27FC236}">
                <a16:creationId xmlns:a16="http://schemas.microsoft.com/office/drawing/2014/main" id="{5A4D7DDC-6214-4108-AE2A-F1B33BF03361}"/>
              </a:ext>
            </a:extLst>
          </p:cNvPr>
          <p:cNvSpPr>
            <a:spLocks noGrp="1"/>
          </p:cNvSpPr>
          <p:nvPr>
            <p:ph idx="1"/>
          </p:nvPr>
        </p:nvSpPr>
        <p:spPr>
          <a:xfrm>
            <a:off x="1588168" y="2121408"/>
            <a:ext cx="8758990" cy="4050792"/>
          </a:xfrm>
        </p:spPr>
        <p:txBody>
          <a:bodyPr>
            <a:noAutofit/>
          </a:bodyPr>
          <a:lstStyle/>
          <a:p>
            <a:r>
              <a:rPr lang="en-US" sz="3000" dirty="0"/>
              <a:t>"The term ‘gifted and talented,” </a:t>
            </a:r>
            <a:r>
              <a:rPr lang="en-US" sz="3000" dirty="0">
                <a:highlight>
                  <a:srgbClr val="FFFF00"/>
                </a:highlight>
              </a:rPr>
              <a:t>when used with respect to students, children, or youth, means students, children, or youth who give evidence of high achievement capability</a:t>
            </a:r>
            <a:r>
              <a:rPr lang="en-US" sz="3000" dirty="0"/>
              <a:t> in such areas as intellectual, creative, artistic, or leadership capacity, or in specific academic fields, and who need services or activities not ordinarily provided by the school in order to fully develop those capabilities." </a:t>
            </a:r>
          </a:p>
          <a:p>
            <a:endParaRPr lang="en-US" dirty="0"/>
          </a:p>
        </p:txBody>
      </p:sp>
    </p:spTree>
    <p:extLst>
      <p:ext uri="{BB962C8B-B14F-4D97-AF65-F5344CB8AC3E}">
        <p14:creationId xmlns:p14="http://schemas.microsoft.com/office/powerpoint/2010/main" val="1517574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960DC-0FB9-4BE3-AB59-960126A44A68}"/>
              </a:ext>
            </a:extLst>
          </p:cNvPr>
          <p:cNvSpPr>
            <a:spLocks noGrp="1"/>
          </p:cNvSpPr>
          <p:nvPr>
            <p:ph type="title"/>
          </p:nvPr>
        </p:nvSpPr>
        <p:spPr/>
        <p:txBody>
          <a:bodyPr/>
          <a:lstStyle/>
          <a:p>
            <a:r>
              <a:rPr lang="en-US" dirty="0"/>
              <a:t>Federal Definition of Gifted and Talented</a:t>
            </a:r>
          </a:p>
        </p:txBody>
      </p:sp>
      <p:sp>
        <p:nvSpPr>
          <p:cNvPr id="7" name="Text Placeholder 6">
            <a:extLst>
              <a:ext uri="{FF2B5EF4-FFF2-40B4-BE49-F238E27FC236}">
                <a16:creationId xmlns:a16="http://schemas.microsoft.com/office/drawing/2014/main" id="{5A4D7DDC-6214-4108-AE2A-F1B33BF03361}"/>
              </a:ext>
            </a:extLst>
          </p:cNvPr>
          <p:cNvSpPr>
            <a:spLocks noGrp="1"/>
          </p:cNvSpPr>
          <p:nvPr>
            <p:ph idx="1"/>
          </p:nvPr>
        </p:nvSpPr>
        <p:spPr>
          <a:xfrm>
            <a:off x="1588168" y="2121408"/>
            <a:ext cx="8758990" cy="4050792"/>
          </a:xfrm>
        </p:spPr>
        <p:txBody>
          <a:bodyPr>
            <a:noAutofit/>
          </a:bodyPr>
          <a:lstStyle/>
          <a:p>
            <a:r>
              <a:rPr lang="en-US" sz="3000" dirty="0"/>
              <a:t>"The term ‘gifted and talented,” when used with respect to students, children, or youth, means students, children, or youth who give evidence of high achievement capability </a:t>
            </a:r>
            <a:r>
              <a:rPr lang="en-US" sz="3000" dirty="0">
                <a:highlight>
                  <a:srgbClr val="FFFF00"/>
                </a:highlight>
              </a:rPr>
              <a:t>in such areas as intellectual, creative, artistic, or leadership capacity, or in specific academic fields, </a:t>
            </a:r>
            <a:r>
              <a:rPr lang="en-US" sz="3000" dirty="0"/>
              <a:t>and who need services or activities not ordinarily provided by the school in order to fully develop those capabilities." </a:t>
            </a:r>
          </a:p>
          <a:p>
            <a:endParaRPr lang="en-US" dirty="0"/>
          </a:p>
        </p:txBody>
      </p:sp>
    </p:spTree>
    <p:extLst>
      <p:ext uri="{BB962C8B-B14F-4D97-AF65-F5344CB8AC3E}">
        <p14:creationId xmlns:p14="http://schemas.microsoft.com/office/powerpoint/2010/main" val="28918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960DC-0FB9-4BE3-AB59-960126A44A68}"/>
              </a:ext>
            </a:extLst>
          </p:cNvPr>
          <p:cNvSpPr>
            <a:spLocks noGrp="1"/>
          </p:cNvSpPr>
          <p:nvPr>
            <p:ph type="title"/>
          </p:nvPr>
        </p:nvSpPr>
        <p:spPr/>
        <p:txBody>
          <a:bodyPr/>
          <a:lstStyle/>
          <a:p>
            <a:r>
              <a:rPr lang="en-US" dirty="0"/>
              <a:t>Federal Definition of Gifted and Talented</a:t>
            </a:r>
          </a:p>
        </p:txBody>
      </p:sp>
      <p:sp>
        <p:nvSpPr>
          <p:cNvPr id="7" name="Text Placeholder 6">
            <a:extLst>
              <a:ext uri="{FF2B5EF4-FFF2-40B4-BE49-F238E27FC236}">
                <a16:creationId xmlns:a16="http://schemas.microsoft.com/office/drawing/2014/main" id="{5A4D7DDC-6214-4108-AE2A-F1B33BF03361}"/>
              </a:ext>
            </a:extLst>
          </p:cNvPr>
          <p:cNvSpPr>
            <a:spLocks noGrp="1"/>
          </p:cNvSpPr>
          <p:nvPr>
            <p:ph idx="1"/>
          </p:nvPr>
        </p:nvSpPr>
        <p:spPr>
          <a:xfrm>
            <a:off x="1588168" y="2121408"/>
            <a:ext cx="8758990" cy="4050792"/>
          </a:xfrm>
        </p:spPr>
        <p:txBody>
          <a:bodyPr>
            <a:noAutofit/>
          </a:bodyPr>
          <a:lstStyle/>
          <a:p>
            <a:r>
              <a:rPr lang="en-US" sz="3000" dirty="0"/>
              <a:t>"The term ‘gifted and talented,” when used with respect to students, children, or youth, means students, children, or youth who give evidence of high achievement capability in such areas as intellectual, creative, artistic, or leadership capacity, or in specific academic fields, </a:t>
            </a:r>
            <a:r>
              <a:rPr lang="en-US" sz="3000" dirty="0">
                <a:highlight>
                  <a:srgbClr val="FFFF00"/>
                </a:highlight>
              </a:rPr>
              <a:t>and who need services or activities not ordinarily provided by the school in order to fully develop those capabilities." </a:t>
            </a:r>
          </a:p>
          <a:p>
            <a:endParaRPr lang="en-US" dirty="0"/>
          </a:p>
        </p:txBody>
      </p:sp>
    </p:spTree>
    <p:extLst>
      <p:ext uri="{BB962C8B-B14F-4D97-AF65-F5344CB8AC3E}">
        <p14:creationId xmlns:p14="http://schemas.microsoft.com/office/powerpoint/2010/main" val="3314099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960DC-0FB9-4BE3-AB59-960126A44A68}"/>
              </a:ext>
            </a:extLst>
          </p:cNvPr>
          <p:cNvSpPr>
            <a:spLocks noGrp="1"/>
          </p:cNvSpPr>
          <p:nvPr>
            <p:ph type="title"/>
          </p:nvPr>
        </p:nvSpPr>
        <p:spPr/>
        <p:txBody>
          <a:bodyPr/>
          <a:lstStyle/>
          <a:p>
            <a:r>
              <a:rPr lang="en-US" dirty="0" err="1"/>
              <a:t>FaSt</a:t>
            </a:r>
            <a:r>
              <a:rPr lang="en-US" dirty="0"/>
              <a:t> Facts</a:t>
            </a:r>
          </a:p>
        </p:txBody>
      </p:sp>
      <p:sp>
        <p:nvSpPr>
          <p:cNvPr id="7" name="Text Placeholder 6">
            <a:extLst>
              <a:ext uri="{FF2B5EF4-FFF2-40B4-BE49-F238E27FC236}">
                <a16:creationId xmlns:a16="http://schemas.microsoft.com/office/drawing/2014/main" id="{5A4D7DDC-6214-4108-AE2A-F1B33BF03361}"/>
              </a:ext>
            </a:extLst>
          </p:cNvPr>
          <p:cNvSpPr>
            <a:spLocks noGrp="1"/>
          </p:cNvSpPr>
          <p:nvPr>
            <p:ph idx="1"/>
          </p:nvPr>
        </p:nvSpPr>
        <p:spPr/>
        <p:txBody>
          <a:bodyPr>
            <a:noAutofit/>
          </a:bodyPr>
          <a:lstStyle/>
          <a:p>
            <a:pPr>
              <a:lnSpc>
                <a:spcPct val="150000"/>
              </a:lnSpc>
            </a:pPr>
            <a:r>
              <a:rPr lang="en-US" sz="3000" dirty="0"/>
              <a:t>About 10% of the population is thought to be gifted.</a:t>
            </a:r>
          </a:p>
          <a:p>
            <a:pPr>
              <a:lnSpc>
                <a:spcPct val="150000"/>
              </a:lnSpc>
            </a:pPr>
            <a:r>
              <a:rPr lang="en-US" sz="3000" dirty="0"/>
              <a:t>Giftedness is evident in all populations.</a:t>
            </a:r>
          </a:p>
          <a:p>
            <a:pPr>
              <a:lnSpc>
                <a:spcPct val="150000"/>
              </a:lnSpc>
            </a:pPr>
            <a:r>
              <a:rPr lang="en-US" sz="3000" dirty="0"/>
              <a:t>Giftedness is an inherent trait, but intelligence is dynamic.</a:t>
            </a:r>
          </a:p>
          <a:p>
            <a:pPr>
              <a:lnSpc>
                <a:spcPct val="150000"/>
              </a:lnSpc>
            </a:pPr>
            <a:r>
              <a:rPr lang="en-US" sz="3000" dirty="0"/>
              <a:t>Giftedness is evident within and outside of school.</a:t>
            </a:r>
          </a:p>
          <a:p>
            <a:endParaRPr lang="en-US" dirty="0"/>
          </a:p>
        </p:txBody>
      </p:sp>
    </p:spTree>
    <p:extLst>
      <p:ext uri="{BB962C8B-B14F-4D97-AF65-F5344CB8AC3E}">
        <p14:creationId xmlns:p14="http://schemas.microsoft.com/office/powerpoint/2010/main" val="2977351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42BA9-4D1A-4CF3-B958-0416DC15BC75}"/>
              </a:ext>
            </a:extLst>
          </p:cNvPr>
          <p:cNvSpPr>
            <a:spLocks noGrp="1"/>
          </p:cNvSpPr>
          <p:nvPr>
            <p:ph type="title"/>
          </p:nvPr>
        </p:nvSpPr>
        <p:spPr/>
        <p:txBody>
          <a:bodyPr/>
          <a:lstStyle/>
          <a:p>
            <a:r>
              <a:rPr lang="en-US" dirty="0"/>
              <a:t>Characteristics</a:t>
            </a:r>
          </a:p>
        </p:txBody>
      </p:sp>
      <p:sp>
        <p:nvSpPr>
          <p:cNvPr id="3" name="Content Placeholder 2">
            <a:extLst>
              <a:ext uri="{FF2B5EF4-FFF2-40B4-BE49-F238E27FC236}">
                <a16:creationId xmlns:a16="http://schemas.microsoft.com/office/drawing/2014/main" id="{D4EA749B-8FCE-48A4-B313-1167C8E715FF}"/>
              </a:ext>
            </a:extLst>
          </p:cNvPr>
          <p:cNvSpPr>
            <a:spLocks noGrp="1"/>
          </p:cNvSpPr>
          <p:nvPr>
            <p:ph idx="1"/>
          </p:nvPr>
        </p:nvSpPr>
        <p:spPr/>
        <p:txBody>
          <a:bodyPr/>
          <a:lstStyle/>
          <a:p>
            <a:r>
              <a:rPr lang="en-US" dirty="0">
                <a:hlinkClick r:id="rId3"/>
              </a:rPr>
              <a:t>https://www.greenwoodk12.com/cms/lib/AR01900401/Centricity/Domain/131/Characteristics%20%20pos%20neg.docx</a:t>
            </a: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101816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4AFD42E-DBEC-4746-B94D-B78B5032A9C7}"/>
              </a:ext>
            </a:extLst>
          </p:cNvPr>
          <p:cNvSpPr>
            <a:spLocks noGrp="1"/>
          </p:cNvSpPr>
          <p:nvPr>
            <p:ph type="title"/>
          </p:nvPr>
        </p:nvSpPr>
        <p:spPr/>
        <p:txBody>
          <a:bodyPr/>
          <a:lstStyle/>
          <a:p>
            <a:r>
              <a:rPr lang="en-US" dirty="0"/>
              <a:t>Misconceptions and realities</a:t>
            </a:r>
          </a:p>
        </p:txBody>
      </p:sp>
      <p:sp>
        <p:nvSpPr>
          <p:cNvPr id="7" name="Text Placeholder 6">
            <a:extLst>
              <a:ext uri="{FF2B5EF4-FFF2-40B4-BE49-F238E27FC236}">
                <a16:creationId xmlns:a16="http://schemas.microsoft.com/office/drawing/2014/main" id="{312515CE-A651-4F4C-BB15-E7452617C58B}"/>
              </a:ext>
            </a:extLst>
          </p:cNvPr>
          <p:cNvSpPr>
            <a:spLocks noGrp="1"/>
          </p:cNvSpPr>
          <p:nvPr>
            <p:ph type="body" idx="1"/>
          </p:nvPr>
        </p:nvSpPr>
        <p:spPr>
          <a:xfrm>
            <a:off x="1063752" y="1680034"/>
            <a:ext cx="4754880" cy="640080"/>
          </a:xfrm>
        </p:spPr>
        <p:txBody>
          <a:bodyPr/>
          <a:lstStyle/>
          <a:p>
            <a:r>
              <a:rPr lang="en-US" dirty="0"/>
              <a:t>Misconception</a:t>
            </a:r>
          </a:p>
        </p:txBody>
      </p:sp>
      <p:sp>
        <p:nvSpPr>
          <p:cNvPr id="8" name="Content Placeholder 7">
            <a:extLst>
              <a:ext uri="{FF2B5EF4-FFF2-40B4-BE49-F238E27FC236}">
                <a16:creationId xmlns:a16="http://schemas.microsoft.com/office/drawing/2014/main" id="{CC70CDF2-14A9-4BC7-84CF-969AA24ED1B1}"/>
              </a:ext>
            </a:extLst>
          </p:cNvPr>
          <p:cNvSpPr>
            <a:spLocks noGrp="1"/>
          </p:cNvSpPr>
          <p:nvPr>
            <p:ph sz="half" idx="2"/>
          </p:nvPr>
        </p:nvSpPr>
        <p:spPr>
          <a:xfrm>
            <a:off x="1069848" y="2320114"/>
            <a:ext cx="4754880" cy="4537886"/>
          </a:xfrm>
        </p:spPr>
        <p:txBody>
          <a:bodyPr>
            <a:normAutofit fontScale="92500" lnSpcReduction="20000"/>
          </a:bodyPr>
          <a:lstStyle/>
          <a:p>
            <a:r>
              <a:rPr lang="en-US" sz="2900" b="1" dirty="0"/>
              <a:t>All gifted students are model students.</a:t>
            </a:r>
          </a:p>
          <a:p>
            <a:pPr marL="0" indent="0">
              <a:buNone/>
            </a:pPr>
            <a:endParaRPr lang="en-US" sz="2900" b="1" dirty="0"/>
          </a:p>
          <a:p>
            <a:r>
              <a:rPr lang="en-US" sz="2900" b="1" dirty="0"/>
              <a:t>Gifted students will get by on their own.</a:t>
            </a:r>
          </a:p>
          <a:p>
            <a:pPr marL="0" indent="0">
              <a:buNone/>
            </a:pPr>
            <a:endParaRPr lang="en-US" sz="2900" dirty="0"/>
          </a:p>
          <a:p>
            <a:r>
              <a:rPr lang="en-US" sz="2900" b="1" dirty="0"/>
              <a:t>Everyone benefits when gifted students tutor their peers.</a:t>
            </a:r>
            <a:endParaRPr lang="en-US" sz="2900" dirty="0"/>
          </a:p>
          <a:p>
            <a:pPr marL="0" indent="0">
              <a:buNone/>
            </a:pPr>
            <a:endParaRPr lang="en-US" sz="2900" b="1" dirty="0"/>
          </a:p>
          <a:p>
            <a:r>
              <a:rPr lang="en-US" sz="2900" b="1" dirty="0"/>
              <a:t>All students are “gifted”.</a:t>
            </a:r>
          </a:p>
          <a:p>
            <a:endParaRPr lang="en-US" sz="2900" b="1" dirty="0"/>
          </a:p>
          <a:p>
            <a:endParaRPr lang="en-US" sz="2900" b="1" dirty="0"/>
          </a:p>
          <a:p>
            <a:endParaRPr lang="en-US" sz="2900" dirty="0"/>
          </a:p>
          <a:p>
            <a:endParaRPr lang="en-US" dirty="0"/>
          </a:p>
        </p:txBody>
      </p:sp>
      <p:sp>
        <p:nvSpPr>
          <p:cNvPr id="9" name="Text Placeholder 8">
            <a:extLst>
              <a:ext uri="{FF2B5EF4-FFF2-40B4-BE49-F238E27FC236}">
                <a16:creationId xmlns:a16="http://schemas.microsoft.com/office/drawing/2014/main" id="{C0B7EFD7-B2F3-4E20-AEE6-791AF243DB68}"/>
              </a:ext>
            </a:extLst>
          </p:cNvPr>
          <p:cNvSpPr>
            <a:spLocks noGrp="1"/>
          </p:cNvSpPr>
          <p:nvPr>
            <p:ph type="body" sz="quarter" idx="3"/>
          </p:nvPr>
        </p:nvSpPr>
        <p:spPr>
          <a:xfrm>
            <a:off x="6364223" y="1681968"/>
            <a:ext cx="4754880" cy="640080"/>
          </a:xfrm>
        </p:spPr>
        <p:txBody>
          <a:bodyPr/>
          <a:lstStyle/>
          <a:p>
            <a:r>
              <a:rPr lang="en-US" dirty="0"/>
              <a:t>Reality</a:t>
            </a:r>
          </a:p>
        </p:txBody>
      </p:sp>
      <p:sp>
        <p:nvSpPr>
          <p:cNvPr id="10" name="Content Placeholder 9">
            <a:extLst>
              <a:ext uri="{FF2B5EF4-FFF2-40B4-BE49-F238E27FC236}">
                <a16:creationId xmlns:a16="http://schemas.microsoft.com/office/drawing/2014/main" id="{B705037D-7359-43F9-B41A-FFFBDFD2A15D}"/>
              </a:ext>
            </a:extLst>
          </p:cNvPr>
          <p:cNvSpPr>
            <a:spLocks noGrp="1"/>
          </p:cNvSpPr>
          <p:nvPr>
            <p:ph sz="quarter" idx="4"/>
          </p:nvPr>
        </p:nvSpPr>
        <p:spPr>
          <a:xfrm>
            <a:off x="5773379" y="2320114"/>
            <a:ext cx="5936567" cy="4081038"/>
          </a:xfrm>
        </p:spPr>
        <p:txBody>
          <a:bodyPr>
            <a:noAutofit/>
          </a:bodyPr>
          <a:lstStyle/>
          <a:p>
            <a:r>
              <a:rPr lang="en-US" sz="1800" dirty="0"/>
              <a:t>Positive and negative presentation of characteristics</a:t>
            </a:r>
          </a:p>
          <a:p>
            <a:endParaRPr lang="en-US" sz="1800" dirty="0"/>
          </a:p>
          <a:p>
            <a:endParaRPr lang="en-US" sz="500" dirty="0"/>
          </a:p>
          <a:p>
            <a:r>
              <a:rPr lang="en-US" sz="1800" dirty="0"/>
              <a:t>Negative effects of not being challenged</a:t>
            </a:r>
          </a:p>
          <a:p>
            <a:r>
              <a:rPr lang="en-US" sz="1800" dirty="0"/>
              <a:t>Holistic growth </a:t>
            </a:r>
          </a:p>
          <a:p>
            <a:pPr marL="0" indent="0">
              <a:buNone/>
            </a:pPr>
            <a:endParaRPr lang="en-US" sz="800" dirty="0"/>
          </a:p>
          <a:p>
            <a:pPr marL="0" indent="0">
              <a:buNone/>
            </a:pPr>
            <a:endParaRPr lang="en-US" sz="800" dirty="0"/>
          </a:p>
          <a:p>
            <a:r>
              <a:rPr lang="en-US" sz="1800" dirty="0"/>
              <a:t>Unaware of how to teach others</a:t>
            </a:r>
          </a:p>
          <a:p>
            <a:r>
              <a:rPr lang="en-US" sz="1800" dirty="0"/>
              <a:t>Unable to understand misunderstandings</a:t>
            </a:r>
          </a:p>
          <a:p>
            <a:pPr marL="0" indent="0">
              <a:buNone/>
            </a:pPr>
            <a:endParaRPr lang="en-US" sz="1800" dirty="0"/>
          </a:p>
          <a:p>
            <a:r>
              <a:rPr lang="en-US" sz="1800" dirty="0"/>
              <a:t>All students have unique needs and gifts</a:t>
            </a:r>
          </a:p>
          <a:p>
            <a:r>
              <a:rPr lang="en-US" sz="1800" dirty="0"/>
              <a:t>Misleading label – gifted students experience unique challenges</a:t>
            </a:r>
          </a:p>
        </p:txBody>
      </p:sp>
    </p:spTree>
    <p:extLst>
      <p:ext uri="{BB962C8B-B14F-4D97-AF65-F5344CB8AC3E}">
        <p14:creationId xmlns:p14="http://schemas.microsoft.com/office/powerpoint/2010/main" val="2976478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10313</TotalTime>
  <Words>937</Words>
  <Application>Microsoft Office PowerPoint</Application>
  <PresentationFormat>Widescreen</PresentationFormat>
  <Paragraphs>102</Paragraphs>
  <Slides>14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Rockwell</vt:lpstr>
      <vt:lpstr>Rockwell Condensed</vt:lpstr>
      <vt:lpstr>Rockwell Extra Bold</vt:lpstr>
      <vt:lpstr>Wingdings</vt:lpstr>
      <vt:lpstr>Wood Type</vt:lpstr>
      <vt:lpstr>What Do Classroom Teachers Need to Know to support gifted students?</vt:lpstr>
      <vt:lpstr>What do you think Giftedness is? </vt:lpstr>
      <vt:lpstr>Federal Definition of Gifted and Talented</vt:lpstr>
      <vt:lpstr>Federal Definition of Gifted and Talented</vt:lpstr>
      <vt:lpstr>Federal Definition of Gifted and Talented</vt:lpstr>
      <vt:lpstr>Federal Definition of Gifted and Talented</vt:lpstr>
      <vt:lpstr>FaSt Facts</vt:lpstr>
      <vt:lpstr>Characteristics</vt:lpstr>
      <vt:lpstr>Misconceptions and realities</vt:lpstr>
      <vt:lpstr>PowerPoint Presentation</vt:lpstr>
      <vt:lpstr>Social Emotional Needs</vt:lpstr>
      <vt:lpstr>Social Emotional Needs</vt:lpstr>
      <vt:lpstr>Differentiation</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Classroom Teachers Need to Know to support high ability students?</dc:title>
  <dc:creator>Taylor Wussow</dc:creator>
  <cp:lastModifiedBy>Jill Heinrich</cp:lastModifiedBy>
  <cp:revision>29</cp:revision>
  <dcterms:created xsi:type="dcterms:W3CDTF">2019-12-04T14:44:46Z</dcterms:created>
  <dcterms:modified xsi:type="dcterms:W3CDTF">2020-04-27T12:48:07Z</dcterms:modified>
</cp:coreProperties>
</file>