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80" r:id="rId3"/>
    <p:sldId id="487" r:id="rId4"/>
    <p:sldId id="483" r:id="rId5"/>
    <p:sldId id="485" r:id="rId6"/>
    <p:sldId id="486" r:id="rId7"/>
    <p:sldId id="481" r:id="rId8"/>
    <p:sldId id="484" r:id="rId9"/>
    <p:sldId id="482" r:id="rId10"/>
    <p:sldId id="259" r:id="rId11"/>
    <p:sldId id="488" r:id="rId12"/>
    <p:sldId id="260" r:id="rId13"/>
    <p:sldId id="269" r:id="rId14"/>
    <p:sldId id="466" r:id="rId15"/>
    <p:sldId id="270" r:id="rId16"/>
    <p:sldId id="467" r:id="rId17"/>
    <p:sldId id="473" r:id="rId18"/>
    <p:sldId id="468" r:id="rId19"/>
    <p:sldId id="261" r:id="rId20"/>
    <p:sldId id="470" r:id="rId21"/>
    <p:sldId id="472" r:id="rId22"/>
    <p:sldId id="474" r:id="rId23"/>
    <p:sldId id="262" r:id="rId24"/>
    <p:sldId id="475" r:id="rId25"/>
    <p:sldId id="476" r:id="rId26"/>
    <p:sldId id="477" r:id="rId27"/>
    <p:sldId id="257" r:id="rId28"/>
    <p:sldId id="478" r:id="rId29"/>
    <p:sldId id="258" r:id="rId30"/>
    <p:sldId id="264" r:id="rId31"/>
    <p:sldId id="265" r:id="rId32"/>
    <p:sldId id="479" r:id="rId33"/>
    <p:sldId id="4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F7A6-DC89-47BC-B6F6-EFF7321ED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F32D8D-D3EE-471D-9B8C-005B0DAE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D2706-14AB-49A1-A99F-79F224BD7EF6}"/>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88A86363-86DD-46C8-8650-4B42DA6D7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FAD86-7061-45CF-9F22-E0929039726B}"/>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170301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7539-9679-4E3C-8A57-0673C8CCE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0539B-AF47-42BB-8A65-0FA724B95C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224CF-DF90-42F8-9A62-71905177E9CE}"/>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ED502DA3-755B-433F-A7CE-7DDFEA80F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DDDF7-65AD-41CD-AC1B-7510F426ECA5}"/>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351375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047E7-B04A-4943-830A-D9ADAD7CB7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F5882-73E4-4FB7-A746-EC5B72E6FC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1B322-40A4-4D14-BC83-52CCEAD1402C}"/>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4450C4D9-9C39-47F0-908B-1B5314A34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A8B43-8430-4CB5-B27F-D00907E5FF32}"/>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416337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860A-941B-4714-8C4B-C4434600E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C09CB-D0F4-4DCC-A195-EE01F007E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543C-A541-4CEF-8D9B-0EF8F77BD5B0}"/>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74AD2617-CE81-4F08-B203-35054B66A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5953D-C2B9-4511-9C37-19A003AD3CC6}"/>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366261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1777-C003-4231-8BAD-EBC73C862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F40C6D-5011-44F1-A5EC-97B6B36E9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4A5C41-4C3A-447A-84D6-CE07BB12890C}"/>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76936462-78F2-4E40-B906-261AB3C12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A4794-4FD4-4563-863A-F2EAF3A0D47A}"/>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248467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252B-9DE3-407F-9D5B-05334F87A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A8D57-E903-41EB-AC96-F33D81BE1E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1C8DFE-238E-4A67-985D-0D49D9E327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D729B0-CBA7-4E8A-9007-0C03F250ABE1}"/>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6" name="Footer Placeholder 5">
            <a:extLst>
              <a:ext uri="{FF2B5EF4-FFF2-40B4-BE49-F238E27FC236}">
                <a16:creationId xmlns:a16="http://schemas.microsoft.com/office/drawing/2014/main" id="{91A3822E-D112-4365-BF8C-E1F23DDE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962F-6A37-442F-8196-9B1FB4CBA848}"/>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91064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C12C-60EB-4B21-9EB4-A0EC0851E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4CB232-C1A3-49CE-A82A-80E9893BF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76BFC9-32AA-457E-8C6E-977336BB1F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1796D-C8E1-41AA-8D06-2824F7DC1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E2357C-98E2-4D6C-B757-C608DEC971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5B7F8-6E35-49AF-BC76-3DEF2284E258}"/>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8" name="Footer Placeholder 7">
            <a:extLst>
              <a:ext uri="{FF2B5EF4-FFF2-40B4-BE49-F238E27FC236}">
                <a16:creationId xmlns:a16="http://schemas.microsoft.com/office/drawing/2014/main" id="{403A3DB6-DDBC-4613-AE37-3D6C2330F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D59BC-A3E5-4378-B04F-115C3FC8E8E0}"/>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287483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3E7E-BB35-4B85-8AF8-BDAB0FD46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55EBDE-71F2-4379-B926-D1D412E1184F}"/>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4" name="Footer Placeholder 3">
            <a:extLst>
              <a:ext uri="{FF2B5EF4-FFF2-40B4-BE49-F238E27FC236}">
                <a16:creationId xmlns:a16="http://schemas.microsoft.com/office/drawing/2014/main" id="{CD1D8DE4-2A5B-4AE6-839D-0EBE13F0D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C8244-44FB-4C12-B8B8-451DC6D3E290}"/>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21391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4657B-8D47-4BAD-8F1F-543171BE1323}"/>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3" name="Footer Placeholder 2">
            <a:extLst>
              <a:ext uri="{FF2B5EF4-FFF2-40B4-BE49-F238E27FC236}">
                <a16:creationId xmlns:a16="http://schemas.microsoft.com/office/drawing/2014/main" id="{E3E74F2F-0AF0-402B-969C-CBF530258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DB5AF-4B21-4D03-A38A-86C249E8459A}"/>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73316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F32D-9009-415E-9E78-65D3B9A78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B6A020-6DBA-420A-940F-A0A4A0571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C31958-03F1-4657-900E-CABFCE33E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C2298F-8A98-4D15-8906-74C4619B3A6B}"/>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6" name="Footer Placeholder 5">
            <a:extLst>
              <a:ext uri="{FF2B5EF4-FFF2-40B4-BE49-F238E27FC236}">
                <a16:creationId xmlns:a16="http://schemas.microsoft.com/office/drawing/2014/main" id="{CE6F0ADB-496E-4E3F-BBAD-7CAE46198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B574C-D288-41E9-8C6F-A855CA5A7BCA}"/>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55561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8E93-D583-442A-BB33-35498F80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30235-7CAB-446E-9958-DB3717488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2FF9D-136C-457C-8DA5-5F943A320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ABE31A-7125-488E-84E0-9F1227252548}"/>
              </a:ext>
            </a:extLst>
          </p:cNvPr>
          <p:cNvSpPr>
            <a:spLocks noGrp="1"/>
          </p:cNvSpPr>
          <p:nvPr>
            <p:ph type="dt" sz="half" idx="10"/>
          </p:nvPr>
        </p:nvSpPr>
        <p:spPr/>
        <p:txBody>
          <a:bodyPr/>
          <a:lstStyle/>
          <a:p>
            <a:fld id="{637112C6-7C9F-4443-B1C6-CEBCEB51C5D7}" type="datetimeFigureOut">
              <a:rPr lang="en-US" smtClean="0"/>
              <a:t>4/29/2020</a:t>
            </a:fld>
            <a:endParaRPr lang="en-US"/>
          </a:p>
        </p:txBody>
      </p:sp>
      <p:sp>
        <p:nvSpPr>
          <p:cNvPr id="6" name="Footer Placeholder 5">
            <a:extLst>
              <a:ext uri="{FF2B5EF4-FFF2-40B4-BE49-F238E27FC236}">
                <a16:creationId xmlns:a16="http://schemas.microsoft.com/office/drawing/2014/main" id="{306EABB2-DACB-4854-AC44-84085DAED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93CBA-EA20-4EEF-8CF1-A3D76B1F9C16}"/>
              </a:ext>
            </a:extLst>
          </p:cNvPr>
          <p:cNvSpPr>
            <a:spLocks noGrp="1"/>
          </p:cNvSpPr>
          <p:nvPr>
            <p:ph type="sldNum" sz="quarter" idx="12"/>
          </p:nvPr>
        </p:nvSpPr>
        <p:spPr/>
        <p:txBody>
          <a:bodyPr/>
          <a:lstStyle/>
          <a:p>
            <a:fld id="{38B9FA88-9502-4F4B-A824-454AD1BB074C}" type="slidenum">
              <a:rPr lang="en-US" smtClean="0"/>
              <a:t>‹#›</a:t>
            </a:fld>
            <a:endParaRPr lang="en-US"/>
          </a:p>
        </p:txBody>
      </p:sp>
    </p:spTree>
    <p:extLst>
      <p:ext uri="{BB962C8B-B14F-4D97-AF65-F5344CB8AC3E}">
        <p14:creationId xmlns:p14="http://schemas.microsoft.com/office/powerpoint/2010/main" val="34116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00568-B275-406C-8738-53DE19413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8B31A-D7CA-41D9-A955-D9E6D567B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29904-9B90-4D0B-B8D5-0F8C5B166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112C6-7C9F-4443-B1C6-CEBCEB51C5D7}" type="datetimeFigureOut">
              <a:rPr lang="en-US" smtClean="0"/>
              <a:t>4/29/2020</a:t>
            </a:fld>
            <a:endParaRPr lang="en-US"/>
          </a:p>
        </p:txBody>
      </p:sp>
      <p:sp>
        <p:nvSpPr>
          <p:cNvPr id="5" name="Footer Placeholder 4">
            <a:extLst>
              <a:ext uri="{FF2B5EF4-FFF2-40B4-BE49-F238E27FC236}">
                <a16:creationId xmlns:a16="http://schemas.microsoft.com/office/drawing/2014/main" id="{52578401-7293-4ED1-BF94-B685071C8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FEBF00-0E32-4AB6-880D-9CB4EE903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9FA88-9502-4F4B-A824-454AD1BB074C}" type="slidenum">
              <a:rPr lang="en-US" smtClean="0"/>
              <a:t>‹#›</a:t>
            </a:fld>
            <a:endParaRPr lang="en-US"/>
          </a:p>
        </p:txBody>
      </p:sp>
    </p:spTree>
    <p:extLst>
      <p:ext uri="{BB962C8B-B14F-4D97-AF65-F5344CB8AC3E}">
        <p14:creationId xmlns:p14="http://schemas.microsoft.com/office/powerpoint/2010/main" val="65671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97CD-6F59-43CB-AF34-D9DA9D86BAE8}"/>
              </a:ext>
            </a:extLst>
          </p:cNvPr>
          <p:cNvSpPr>
            <a:spLocks noGrp="1"/>
          </p:cNvSpPr>
          <p:nvPr>
            <p:ph type="ctrTitle"/>
          </p:nvPr>
        </p:nvSpPr>
        <p:spPr/>
        <p:txBody>
          <a:bodyPr/>
          <a:lstStyle/>
          <a:p>
            <a:r>
              <a:rPr lang="en-US" dirty="0"/>
              <a:t>9_Case Studies of COVID-19</a:t>
            </a:r>
          </a:p>
        </p:txBody>
      </p:sp>
      <p:sp>
        <p:nvSpPr>
          <p:cNvPr id="3" name="Subtitle 2">
            <a:extLst>
              <a:ext uri="{FF2B5EF4-FFF2-40B4-BE49-F238E27FC236}">
                <a16:creationId xmlns:a16="http://schemas.microsoft.com/office/drawing/2014/main" id="{1D2ACF27-E3EA-4E88-B5A6-AE081F4E95A7}"/>
              </a:ext>
            </a:extLst>
          </p:cNvPr>
          <p:cNvSpPr>
            <a:spLocks noGrp="1"/>
          </p:cNvSpPr>
          <p:nvPr>
            <p:ph type="subTitle" idx="1"/>
          </p:nvPr>
        </p:nvSpPr>
        <p:spPr/>
        <p:txBody>
          <a:bodyPr>
            <a:normAutofit fontScale="70000" lnSpcReduction="20000"/>
          </a:bodyPr>
          <a:lstStyle/>
          <a:p>
            <a:pPr marL="342900" marR="0" lvl="0" indent="-342900" algn="l">
              <a:lnSpc>
                <a:spcPct val="107000"/>
              </a:lnSpc>
              <a:spcBef>
                <a:spcPts val="0"/>
              </a:spcBef>
              <a:spcAft>
                <a:spcPts val="0"/>
              </a:spcAft>
              <a:buFont typeface="+mj-lt"/>
              <a:buAutoNum type="alphaLcPeriod" startAt="4"/>
            </a:pPr>
            <a:r>
              <a:rPr lang="en-US" dirty="0">
                <a:latin typeface="Calibri" panose="020F0502020204030204" pitchFamily="34" charset="0"/>
                <a:ea typeface="Calibri" panose="020F0502020204030204" pitchFamily="34" charset="0"/>
                <a:cs typeface="Times New Roman" panose="02020603050405020304" pitchFamily="18" charset="0"/>
              </a:rPr>
              <a:t>What are the symptoms of COVID-19?  What causes these symptoms?</a:t>
            </a:r>
          </a:p>
          <a:p>
            <a:pPr marL="342900" marR="0" lvl="0" indent="-342900" algn="l">
              <a:lnSpc>
                <a:spcPct val="107000"/>
              </a:lnSpc>
              <a:spcBef>
                <a:spcPts val="0"/>
              </a:spcBef>
              <a:spcAft>
                <a:spcPts val="0"/>
              </a:spcAft>
              <a:buFont typeface="+mj-lt"/>
              <a:buAutoNum type="alphaLcPeriod" startAt="4"/>
            </a:pPr>
            <a:r>
              <a:rPr lang="en-US" dirty="0">
                <a:latin typeface="Calibri" panose="020F0502020204030204" pitchFamily="34" charset="0"/>
                <a:ea typeface="Calibri" panose="020F0502020204030204" pitchFamily="34" charset="0"/>
                <a:cs typeface="Times New Roman" panose="02020603050405020304" pitchFamily="18" charset="0"/>
              </a:rPr>
              <a:t>What is pneumoniae?  What causes pneumoniae?  What is the most common cause of disability and death due to COVID-19?</a:t>
            </a:r>
          </a:p>
          <a:p>
            <a:pPr marL="342900" marR="0" lvl="0" indent="-342900" algn="l">
              <a:lnSpc>
                <a:spcPct val="107000"/>
              </a:lnSpc>
              <a:spcBef>
                <a:spcPts val="0"/>
              </a:spcBef>
              <a:spcAft>
                <a:spcPts val="0"/>
              </a:spcAft>
              <a:buFont typeface="+mj-lt"/>
              <a:buAutoNum type="alphaLcPeriod" startAt="4"/>
            </a:pPr>
            <a:r>
              <a:rPr lang="en-US" dirty="0">
                <a:latin typeface="Calibri" panose="020F0502020204030204" pitchFamily="34" charset="0"/>
                <a:ea typeface="Calibri" panose="020F0502020204030204" pitchFamily="34" charset="0"/>
                <a:cs typeface="Times New Roman" panose="02020603050405020304" pitchFamily="18" charset="0"/>
              </a:rPr>
              <a:t> What other organs, besides the lungs, could be involved in viral infections?</a:t>
            </a:r>
          </a:p>
          <a:p>
            <a:pPr marR="0" lvl="0" algn="l">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1832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11A052-C1E5-49BA-8E35-37FE802B39E9}"/>
              </a:ext>
            </a:extLst>
          </p:cNvPr>
          <p:cNvSpPr txBox="1"/>
          <p:nvPr/>
        </p:nvSpPr>
        <p:spPr>
          <a:xfrm>
            <a:off x="953323" y="1228424"/>
            <a:ext cx="10926883" cy="2246769"/>
          </a:xfrm>
          <a:prstGeom prst="rect">
            <a:avLst/>
          </a:prstGeom>
          <a:noFill/>
        </p:spPr>
        <p:txBody>
          <a:bodyPr wrap="square" rtlCol="0">
            <a:spAutoFit/>
          </a:bodyPr>
          <a:lstStyle/>
          <a:p>
            <a:r>
              <a:rPr lang="en-US" sz="2800" dirty="0"/>
              <a:t>January 25: 80-year-old passenger disembarks from the Diamond Princess cruise ship in Hong Kong</a:t>
            </a:r>
          </a:p>
          <a:p>
            <a:r>
              <a:rPr lang="en-US" sz="2800" dirty="0"/>
              <a:t>February 1:  Passenger tests positive for SARS-CoV-2</a:t>
            </a:r>
          </a:p>
          <a:p>
            <a:r>
              <a:rPr lang="en-US" sz="2800" dirty="0"/>
              <a:t>February 4:  Diamond Princess quarantined in Yokohama Port, Japan</a:t>
            </a:r>
          </a:p>
          <a:p>
            <a:endParaRPr lang="en-US" sz="2800" dirty="0"/>
          </a:p>
        </p:txBody>
      </p:sp>
      <p:pic>
        <p:nvPicPr>
          <p:cNvPr id="3" name="Picture 2">
            <a:extLst>
              <a:ext uri="{FF2B5EF4-FFF2-40B4-BE49-F238E27FC236}">
                <a16:creationId xmlns:a16="http://schemas.microsoft.com/office/drawing/2014/main" id="{9AE2B6CD-753F-41D1-A760-E9D0AE2DC044}"/>
              </a:ext>
            </a:extLst>
          </p:cNvPr>
          <p:cNvPicPr>
            <a:picLocks noChangeAspect="1"/>
          </p:cNvPicPr>
          <p:nvPr/>
        </p:nvPicPr>
        <p:blipFill>
          <a:blip r:embed="rId2"/>
          <a:stretch>
            <a:fillRect/>
          </a:stretch>
        </p:blipFill>
        <p:spPr>
          <a:xfrm>
            <a:off x="3271102" y="3151794"/>
            <a:ext cx="5096314" cy="3395696"/>
          </a:xfrm>
          <a:prstGeom prst="rect">
            <a:avLst/>
          </a:prstGeom>
        </p:spPr>
      </p:pic>
      <p:sp>
        <p:nvSpPr>
          <p:cNvPr id="4" name="TextBox 3">
            <a:extLst>
              <a:ext uri="{FF2B5EF4-FFF2-40B4-BE49-F238E27FC236}">
                <a16:creationId xmlns:a16="http://schemas.microsoft.com/office/drawing/2014/main" id="{598FC4BC-F1C2-4CB4-8512-A894B4826F28}"/>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5" name="TextBox 4">
            <a:extLst>
              <a:ext uri="{FF2B5EF4-FFF2-40B4-BE49-F238E27FC236}">
                <a16:creationId xmlns:a16="http://schemas.microsoft.com/office/drawing/2014/main" id="{1B395E87-83AB-46A9-B9BE-6C7C294A0B13}"/>
              </a:ext>
            </a:extLst>
          </p:cNvPr>
          <p:cNvSpPr txBox="1"/>
          <p:nvPr/>
        </p:nvSpPr>
        <p:spPr>
          <a:xfrm>
            <a:off x="8738647" y="4015819"/>
            <a:ext cx="1801006" cy="646331"/>
          </a:xfrm>
          <a:prstGeom prst="rect">
            <a:avLst/>
          </a:prstGeom>
          <a:noFill/>
        </p:spPr>
        <p:txBody>
          <a:bodyPr wrap="none" rtlCol="0">
            <a:spAutoFit/>
          </a:bodyPr>
          <a:lstStyle/>
          <a:p>
            <a:r>
              <a:rPr lang="en-US" dirty="0"/>
              <a:t>3,711 passengers</a:t>
            </a:r>
          </a:p>
          <a:p>
            <a:r>
              <a:rPr lang="en-US" dirty="0"/>
              <a:t>700 infected</a:t>
            </a:r>
          </a:p>
        </p:txBody>
      </p:sp>
    </p:spTree>
    <p:extLst>
      <p:ext uri="{BB962C8B-B14F-4D97-AF65-F5344CB8AC3E}">
        <p14:creationId xmlns:p14="http://schemas.microsoft.com/office/powerpoint/2010/main" val="83517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11A052-C1E5-49BA-8E35-37FE802B39E9}"/>
              </a:ext>
            </a:extLst>
          </p:cNvPr>
          <p:cNvSpPr txBox="1"/>
          <p:nvPr/>
        </p:nvSpPr>
        <p:spPr>
          <a:xfrm>
            <a:off x="953323" y="1228424"/>
            <a:ext cx="10926883" cy="2246769"/>
          </a:xfrm>
          <a:prstGeom prst="rect">
            <a:avLst/>
          </a:prstGeom>
          <a:noFill/>
        </p:spPr>
        <p:txBody>
          <a:bodyPr wrap="square" rtlCol="0">
            <a:spAutoFit/>
          </a:bodyPr>
          <a:lstStyle/>
          <a:p>
            <a:r>
              <a:rPr lang="en-US" sz="2800" dirty="0"/>
              <a:t>January 25: 80-year-old passenger disembarks from the Diamond Princess cruise ship in Hong Kong</a:t>
            </a:r>
          </a:p>
          <a:p>
            <a:r>
              <a:rPr lang="en-US" sz="2800" dirty="0"/>
              <a:t>February 1:  Passenger tests positive for SARS-CoV-2</a:t>
            </a:r>
          </a:p>
          <a:p>
            <a:r>
              <a:rPr lang="en-US" sz="2800" dirty="0"/>
              <a:t>February 4:  Diamond Princess quarantined in Yokohama Port, Japan</a:t>
            </a:r>
          </a:p>
          <a:p>
            <a:endParaRPr lang="en-US" sz="2800" dirty="0"/>
          </a:p>
        </p:txBody>
      </p:sp>
      <p:sp>
        <p:nvSpPr>
          <p:cNvPr id="4" name="TextBox 3">
            <a:extLst>
              <a:ext uri="{FF2B5EF4-FFF2-40B4-BE49-F238E27FC236}">
                <a16:creationId xmlns:a16="http://schemas.microsoft.com/office/drawing/2014/main" id="{598FC4BC-F1C2-4CB4-8512-A894B4826F28}"/>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5" name="TextBox 4">
            <a:extLst>
              <a:ext uri="{FF2B5EF4-FFF2-40B4-BE49-F238E27FC236}">
                <a16:creationId xmlns:a16="http://schemas.microsoft.com/office/drawing/2014/main" id="{1B395E87-83AB-46A9-B9BE-6C7C294A0B13}"/>
              </a:ext>
            </a:extLst>
          </p:cNvPr>
          <p:cNvSpPr txBox="1"/>
          <p:nvPr/>
        </p:nvSpPr>
        <p:spPr>
          <a:xfrm>
            <a:off x="8738647" y="4015819"/>
            <a:ext cx="3367204" cy="923330"/>
          </a:xfrm>
          <a:prstGeom prst="rect">
            <a:avLst/>
          </a:prstGeom>
          <a:noFill/>
        </p:spPr>
        <p:txBody>
          <a:bodyPr wrap="none" rtlCol="0">
            <a:spAutoFit/>
          </a:bodyPr>
          <a:lstStyle/>
          <a:p>
            <a:r>
              <a:rPr lang="en-US" dirty="0"/>
              <a:t>3,711 passengers</a:t>
            </a:r>
          </a:p>
          <a:p>
            <a:r>
              <a:rPr lang="en-US" dirty="0"/>
              <a:t>700 infected</a:t>
            </a:r>
          </a:p>
          <a:p>
            <a:r>
              <a:rPr lang="en-US" dirty="0"/>
              <a:t>18% of infected had no symptoms</a:t>
            </a:r>
          </a:p>
        </p:txBody>
      </p:sp>
      <p:pic>
        <p:nvPicPr>
          <p:cNvPr id="6" name="Picture 5">
            <a:extLst>
              <a:ext uri="{FF2B5EF4-FFF2-40B4-BE49-F238E27FC236}">
                <a16:creationId xmlns:a16="http://schemas.microsoft.com/office/drawing/2014/main" id="{4E87CCA7-7832-4AF5-B127-68508A059BEF}"/>
              </a:ext>
            </a:extLst>
          </p:cNvPr>
          <p:cNvPicPr>
            <a:picLocks noChangeAspect="1"/>
          </p:cNvPicPr>
          <p:nvPr/>
        </p:nvPicPr>
        <p:blipFill>
          <a:blip r:embed="rId2"/>
          <a:stretch>
            <a:fillRect/>
          </a:stretch>
        </p:blipFill>
        <p:spPr>
          <a:xfrm>
            <a:off x="3581699" y="3326278"/>
            <a:ext cx="4768392" cy="3176941"/>
          </a:xfrm>
          <a:prstGeom prst="rect">
            <a:avLst/>
          </a:prstGeom>
        </p:spPr>
      </p:pic>
      <p:sp>
        <p:nvSpPr>
          <p:cNvPr id="7" name="Rectangle 6">
            <a:extLst>
              <a:ext uri="{FF2B5EF4-FFF2-40B4-BE49-F238E27FC236}">
                <a16:creationId xmlns:a16="http://schemas.microsoft.com/office/drawing/2014/main" id="{DEF3811B-B48C-4E39-B14C-E48E3D53E596}"/>
              </a:ext>
            </a:extLst>
          </p:cNvPr>
          <p:cNvSpPr/>
          <p:nvPr/>
        </p:nvSpPr>
        <p:spPr>
          <a:xfrm>
            <a:off x="3843327" y="6558374"/>
            <a:ext cx="4245136" cy="307777"/>
          </a:xfrm>
          <a:prstGeom prst="rect">
            <a:avLst/>
          </a:prstGeom>
        </p:spPr>
        <p:txBody>
          <a:bodyPr wrap="none">
            <a:spAutoFit/>
          </a:bodyPr>
          <a:lstStyle/>
          <a:p>
            <a:r>
              <a:rPr lang="en-US" sz="1400" dirty="0"/>
              <a:t>https://www.nature.com/articles/d41586-020-00885-w</a:t>
            </a:r>
          </a:p>
        </p:txBody>
      </p:sp>
    </p:spTree>
    <p:extLst>
      <p:ext uri="{BB962C8B-B14F-4D97-AF65-F5344CB8AC3E}">
        <p14:creationId xmlns:p14="http://schemas.microsoft.com/office/powerpoint/2010/main" val="176382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25DD7-B7A6-4AD6-9F04-DA95DC5F415B}"/>
              </a:ext>
            </a:extLst>
          </p:cNvPr>
          <p:cNvPicPr>
            <a:picLocks noChangeAspect="1"/>
          </p:cNvPicPr>
          <p:nvPr/>
        </p:nvPicPr>
        <p:blipFill>
          <a:blip r:embed="rId2"/>
          <a:stretch>
            <a:fillRect/>
          </a:stretch>
        </p:blipFill>
        <p:spPr>
          <a:xfrm>
            <a:off x="311575" y="0"/>
            <a:ext cx="2952750" cy="1552575"/>
          </a:xfrm>
          <a:prstGeom prst="rect">
            <a:avLst/>
          </a:prstGeom>
        </p:spPr>
      </p:pic>
      <p:sp>
        <p:nvSpPr>
          <p:cNvPr id="2" name="Rectangle 1">
            <a:extLst>
              <a:ext uri="{FF2B5EF4-FFF2-40B4-BE49-F238E27FC236}">
                <a16:creationId xmlns:a16="http://schemas.microsoft.com/office/drawing/2014/main" id="{6285152E-D2B7-429C-B158-F9F971F83F96}"/>
              </a:ext>
            </a:extLst>
          </p:cNvPr>
          <p:cNvSpPr/>
          <p:nvPr/>
        </p:nvSpPr>
        <p:spPr>
          <a:xfrm>
            <a:off x="848412" y="1105383"/>
            <a:ext cx="10237509" cy="830997"/>
          </a:xfrm>
          <a:prstGeom prst="rect">
            <a:avLst/>
          </a:prstGeom>
        </p:spPr>
        <p:txBody>
          <a:bodyPr wrap="square">
            <a:spAutoFit/>
          </a:bodyPr>
          <a:lstStyle/>
          <a:p>
            <a:r>
              <a:rPr lang="en-US" sz="2400" b="1" dirty="0">
                <a:solidFill>
                  <a:srgbClr val="000000"/>
                </a:solidFill>
                <a:latin typeface="Open Sans"/>
              </a:rPr>
              <a:t>COVID-19 in 2 Persons with Mild Upper Respiratory Tract Symptoms on a Cruise Ship, Japan</a:t>
            </a:r>
          </a:p>
        </p:txBody>
      </p:sp>
      <p:sp>
        <p:nvSpPr>
          <p:cNvPr id="5" name="Rectangle 4">
            <a:extLst>
              <a:ext uri="{FF2B5EF4-FFF2-40B4-BE49-F238E27FC236}">
                <a16:creationId xmlns:a16="http://schemas.microsoft.com/office/drawing/2014/main" id="{4C2B66EA-CFBC-4614-AE6A-292F107DC8BF}"/>
              </a:ext>
            </a:extLst>
          </p:cNvPr>
          <p:cNvSpPr/>
          <p:nvPr/>
        </p:nvSpPr>
        <p:spPr>
          <a:xfrm>
            <a:off x="8399874" y="406955"/>
            <a:ext cx="3405035" cy="369332"/>
          </a:xfrm>
          <a:prstGeom prst="rect">
            <a:avLst/>
          </a:prstGeom>
        </p:spPr>
        <p:txBody>
          <a:bodyPr wrap="none">
            <a:spAutoFit/>
          </a:bodyPr>
          <a:lstStyle/>
          <a:p>
            <a:r>
              <a:rPr lang="en-US" dirty="0"/>
              <a:t>Volume 26, Number 6—June 2020</a:t>
            </a:r>
          </a:p>
        </p:txBody>
      </p:sp>
      <p:pic>
        <p:nvPicPr>
          <p:cNvPr id="6" name="Picture 5">
            <a:extLst>
              <a:ext uri="{FF2B5EF4-FFF2-40B4-BE49-F238E27FC236}">
                <a16:creationId xmlns:a16="http://schemas.microsoft.com/office/drawing/2014/main" id="{C46D9C94-F9B5-46CC-952F-CDF05CEF0767}"/>
              </a:ext>
            </a:extLst>
          </p:cNvPr>
          <p:cNvPicPr>
            <a:picLocks noChangeAspect="1"/>
          </p:cNvPicPr>
          <p:nvPr/>
        </p:nvPicPr>
        <p:blipFill>
          <a:blip r:embed="rId3"/>
          <a:stretch>
            <a:fillRect/>
          </a:stretch>
        </p:blipFill>
        <p:spPr>
          <a:xfrm>
            <a:off x="4628561" y="2215178"/>
            <a:ext cx="7313307" cy="4235867"/>
          </a:xfrm>
          <a:prstGeom prst="rect">
            <a:avLst/>
          </a:prstGeom>
        </p:spPr>
      </p:pic>
      <p:sp>
        <p:nvSpPr>
          <p:cNvPr id="7" name="TextBox 6">
            <a:extLst>
              <a:ext uri="{FF2B5EF4-FFF2-40B4-BE49-F238E27FC236}">
                <a16:creationId xmlns:a16="http://schemas.microsoft.com/office/drawing/2014/main" id="{A70CF876-D633-4B03-94C1-A77E8C69031D}"/>
              </a:ext>
            </a:extLst>
          </p:cNvPr>
          <p:cNvSpPr txBox="1"/>
          <p:nvPr/>
        </p:nvSpPr>
        <p:spPr>
          <a:xfrm>
            <a:off x="250132" y="2991466"/>
            <a:ext cx="4482509" cy="2308324"/>
          </a:xfrm>
          <a:prstGeom prst="rect">
            <a:avLst/>
          </a:prstGeom>
          <a:noFill/>
        </p:spPr>
        <p:txBody>
          <a:bodyPr wrap="none" rtlCol="0">
            <a:spAutoFit/>
          </a:bodyPr>
          <a:lstStyle/>
          <a:p>
            <a:r>
              <a:rPr lang="en-US" dirty="0"/>
              <a:t>Patient A:</a:t>
            </a:r>
          </a:p>
          <a:p>
            <a:r>
              <a:rPr lang="en-US" dirty="0"/>
              <a:t>35 </a:t>
            </a:r>
            <a:r>
              <a:rPr lang="en-US" dirty="0" err="1"/>
              <a:t>y.o</a:t>
            </a:r>
            <a:r>
              <a:rPr lang="en-US" dirty="0"/>
              <a:t>. server</a:t>
            </a:r>
          </a:p>
          <a:p>
            <a:r>
              <a:rPr lang="en-US" dirty="0"/>
              <a:t>Shared bathroom with 3 people</a:t>
            </a:r>
          </a:p>
          <a:p>
            <a:r>
              <a:rPr lang="en-US" dirty="0"/>
              <a:t>Symptoms: dry cough, dry throat, runny nose,</a:t>
            </a:r>
          </a:p>
          <a:p>
            <a:r>
              <a:rPr lang="en-US" dirty="0"/>
              <a:t>Throat:  no redness or inflammation</a:t>
            </a:r>
          </a:p>
          <a:p>
            <a:r>
              <a:rPr lang="en-US" dirty="0"/>
              <a:t>No fever</a:t>
            </a:r>
          </a:p>
          <a:p>
            <a:r>
              <a:rPr lang="en-US" dirty="0"/>
              <a:t>No shortness of breath, lungs clear</a:t>
            </a:r>
          </a:p>
          <a:p>
            <a:r>
              <a:rPr lang="en-US" dirty="0"/>
              <a:t>No pneumonia</a:t>
            </a:r>
          </a:p>
        </p:txBody>
      </p:sp>
      <p:sp>
        <p:nvSpPr>
          <p:cNvPr id="8" name="Rectangle 7">
            <a:extLst>
              <a:ext uri="{FF2B5EF4-FFF2-40B4-BE49-F238E27FC236}">
                <a16:creationId xmlns:a16="http://schemas.microsoft.com/office/drawing/2014/main" id="{0DE489E7-7EEC-4CEB-B4D7-8A5DB1CE349F}"/>
              </a:ext>
            </a:extLst>
          </p:cNvPr>
          <p:cNvSpPr/>
          <p:nvPr/>
        </p:nvSpPr>
        <p:spPr>
          <a:xfrm>
            <a:off x="142187" y="6451045"/>
            <a:ext cx="3750579" cy="276999"/>
          </a:xfrm>
          <a:prstGeom prst="rect">
            <a:avLst/>
          </a:prstGeom>
        </p:spPr>
        <p:txBody>
          <a:bodyPr wrap="none">
            <a:spAutoFit/>
          </a:bodyPr>
          <a:lstStyle/>
          <a:p>
            <a:r>
              <a:rPr lang="en-US" sz="1200" dirty="0"/>
              <a:t>https://wwwnc.cdc.gov/eid/article/26/6/20-0452_article</a:t>
            </a:r>
          </a:p>
        </p:txBody>
      </p:sp>
    </p:spTree>
    <p:extLst>
      <p:ext uri="{BB962C8B-B14F-4D97-AF65-F5344CB8AC3E}">
        <p14:creationId xmlns:p14="http://schemas.microsoft.com/office/powerpoint/2010/main" val="385884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25DD7-B7A6-4AD6-9F04-DA95DC5F415B}"/>
              </a:ext>
            </a:extLst>
          </p:cNvPr>
          <p:cNvPicPr>
            <a:picLocks noChangeAspect="1"/>
          </p:cNvPicPr>
          <p:nvPr/>
        </p:nvPicPr>
        <p:blipFill>
          <a:blip r:embed="rId2"/>
          <a:stretch>
            <a:fillRect/>
          </a:stretch>
        </p:blipFill>
        <p:spPr>
          <a:xfrm>
            <a:off x="311575" y="0"/>
            <a:ext cx="2952750" cy="1552575"/>
          </a:xfrm>
          <a:prstGeom prst="rect">
            <a:avLst/>
          </a:prstGeom>
        </p:spPr>
      </p:pic>
      <p:sp>
        <p:nvSpPr>
          <p:cNvPr id="2" name="Rectangle 1">
            <a:extLst>
              <a:ext uri="{FF2B5EF4-FFF2-40B4-BE49-F238E27FC236}">
                <a16:creationId xmlns:a16="http://schemas.microsoft.com/office/drawing/2014/main" id="{6285152E-D2B7-429C-B158-F9F971F83F96}"/>
              </a:ext>
            </a:extLst>
          </p:cNvPr>
          <p:cNvSpPr/>
          <p:nvPr/>
        </p:nvSpPr>
        <p:spPr>
          <a:xfrm>
            <a:off x="848412" y="1105383"/>
            <a:ext cx="10237509" cy="830997"/>
          </a:xfrm>
          <a:prstGeom prst="rect">
            <a:avLst/>
          </a:prstGeom>
        </p:spPr>
        <p:txBody>
          <a:bodyPr wrap="square">
            <a:spAutoFit/>
          </a:bodyPr>
          <a:lstStyle/>
          <a:p>
            <a:r>
              <a:rPr lang="en-US" sz="2400" b="1" dirty="0">
                <a:solidFill>
                  <a:srgbClr val="000000"/>
                </a:solidFill>
                <a:latin typeface="Open Sans"/>
              </a:rPr>
              <a:t>COVID-19 in 2 Persons with Mild Upper Respiratory Tract Symptoms on a Cruise Ship, Japan</a:t>
            </a:r>
          </a:p>
        </p:txBody>
      </p:sp>
      <p:sp>
        <p:nvSpPr>
          <p:cNvPr id="5" name="Rectangle 4">
            <a:extLst>
              <a:ext uri="{FF2B5EF4-FFF2-40B4-BE49-F238E27FC236}">
                <a16:creationId xmlns:a16="http://schemas.microsoft.com/office/drawing/2014/main" id="{4C2B66EA-CFBC-4614-AE6A-292F107DC8BF}"/>
              </a:ext>
            </a:extLst>
          </p:cNvPr>
          <p:cNvSpPr/>
          <p:nvPr/>
        </p:nvSpPr>
        <p:spPr>
          <a:xfrm>
            <a:off x="8399874" y="406955"/>
            <a:ext cx="3405035" cy="369332"/>
          </a:xfrm>
          <a:prstGeom prst="rect">
            <a:avLst/>
          </a:prstGeom>
        </p:spPr>
        <p:txBody>
          <a:bodyPr wrap="none">
            <a:spAutoFit/>
          </a:bodyPr>
          <a:lstStyle/>
          <a:p>
            <a:r>
              <a:rPr lang="en-US" dirty="0"/>
              <a:t>Volume 26, Number 6—June 2020</a:t>
            </a:r>
          </a:p>
        </p:txBody>
      </p:sp>
      <p:sp>
        <p:nvSpPr>
          <p:cNvPr id="7" name="TextBox 6">
            <a:extLst>
              <a:ext uri="{FF2B5EF4-FFF2-40B4-BE49-F238E27FC236}">
                <a16:creationId xmlns:a16="http://schemas.microsoft.com/office/drawing/2014/main" id="{A70CF876-D633-4B03-94C1-A77E8C69031D}"/>
              </a:ext>
            </a:extLst>
          </p:cNvPr>
          <p:cNvSpPr txBox="1"/>
          <p:nvPr/>
        </p:nvSpPr>
        <p:spPr>
          <a:xfrm>
            <a:off x="250132" y="2991466"/>
            <a:ext cx="3563796" cy="2585323"/>
          </a:xfrm>
          <a:prstGeom prst="rect">
            <a:avLst/>
          </a:prstGeom>
          <a:noFill/>
        </p:spPr>
        <p:txBody>
          <a:bodyPr wrap="none" rtlCol="0">
            <a:spAutoFit/>
          </a:bodyPr>
          <a:lstStyle/>
          <a:p>
            <a:r>
              <a:rPr lang="en-US" dirty="0"/>
              <a:t>Patient B:</a:t>
            </a:r>
          </a:p>
          <a:p>
            <a:r>
              <a:rPr lang="en-US" dirty="0"/>
              <a:t>27 </a:t>
            </a:r>
            <a:r>
              <a:rPr lang="en-US" dirty="0" err="1"/>
              <a:t>y.o</a:t>
            </a:r>
            <a:r>
              <a:rPr lang="en-US" dirty="0"/>
              <a:t>. cleaner</a:t>
            </a:r>
          </a:p>
          <a:p>
            <a:r>
              <a:rPr lang="en-US" dirty="0"/>
              <a:t>Roommate with similar symptoms</a:t>
            </a:r>
          </a:p>
          <a:p>
            <a:r>
              <a:rPr lang="en-US" dirty="0"/>
              <a:t>He continued to work</a:t>
            </a:r>
          </a:p>
          <a:p>
            <a:r>
              <a:rPr lang="en-US" dirty="0"/>
              <a:t>Symptoms: dry cough, sore throat,</a:t>
            </a:r>
          </a:p>
          <a:p>
            <a:r>
              <a:rPr lang="en-US" dirty="0"/>
              <a:t>Throat bright red with inflammation</a:t>
            </a:r>
          </a:p>
          <a:p>
            <a:r>
              <a:rPr lang="en-US" dirty="0"/>
              <a:t>Fever</a:t>
            </a:r>
          </a:p>
          <a:p>
            <a:r>
              <a:rPr lang="en-US" dirty="0"/>
              <a:t>No shortness of breath, lungs clear</a:t>
            </a:r>
          </a:p>
          <a:p>
            <a:r>
              <a:rPr lang="en-US" dirty="0"/>
              <a:t>No pneumonia</a:t>
            </a:r>
          </a:p>
        </p:txBody>
      </p:sp>
      <p:pic>
        <p:nvPicPr>
          <p:cNvPr id="3" name="Picture 2">
            <a:extLst>
              <a:ext uri="{FF2B5EF4-FFF2-40B4-BE49-F238E27FC236}">
                <a16:creationId xmlns:a16="http://schemas.microsoft.com/office/drawing/2014/main" id="{8627B667-5E7B-4DBD-B32B-8EFD1AFE38F7}"/>
              </a:ext>
            </a:extLst>
          </p:cNvPr>
          <p:cNvPicPr>
            <a:picLocks noChangeAspect="1"/>
          </p:cNvPicPr>
          <p:nvPr/>
        </p:nvPicPr>
        <p:blipFill>
          <a:blip r:embed="rId3"/>
          <a:stretch>
            <a:fillRect/>
          </a:stretch>
        </p:blipFill>
        <p:spPr>
          <a:xfrm>
            <a:off x="4559888" y="2121255"/>
            <a:ext cx="7458183" cy="4329790"/>
          </a:xfrm>
          <a:prstGeom prst="rect">
            <a:avLst/>
          </a:prstGeom>
        </p:spPr>
      </p:pic>
      <p:sp>
        <p:nvSpPr>
          <p:cNvPr id="8" name="Rectangle 7">
            <a:extLst>
              <a:ext uri="{FF2B5EF4-FFF2-40B4-BE49-F238E27FC236}">
                <a16:creationId xmlns:a16="http://schemas.microsoft.com/office/drawing/2014/main" id="{106DD464-F0A8-4843-8B72-3ADEF63D16D5}"/>
              </a:ext>
            </a:extLst>
          </p:cNvPr>
          <p:cNvSpPr/>
          <p:nvPr/>
        </p:nvSpPr>
        <p:spPr>
          <a:xfrm>
            <a:off x="142187" y="6451045"/>
            <a:ext cx="3750579" cy="276999"/>
          </a:xfrm>
          <a:prstGeom prst="rect">
            <a:avLst/>
          </a:prstGeom>
        </p:spPr>
        <p:txBody>
          <a:bodyPr wrap="none">
            <a:spAutoFit/>
          </a:bodyPr>
          <a:lstStyle/>
          <a:p>
            <a:r>
              <a:rPr lang="en-US" sz="1200" dirty="0"/>
              <a:t>https://wwwnc.cdc.gov/eid/article/26/6/20-0452_article</a:t>
            </a:r>
          </a:p>
        </p:txBody>
      </p:sp>
    </p:spTree>
    <p:extLst>
      <p:ext uri="{BB962C8B-B14F-4D97-AF65-F5344CB8AC3E}">
        <p14:creationId xmlns:p14="http://schemas.microsoft.com/office/powerpoint/2010/main" val="185562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163A2-7C7C-44FF-A655-22604ECE03AC}"/>
              </a:ext>
            </a:extLst>
          </p:cNvPr>
          <p:cNvPicPr>
            <a:picLocks noChangeAspect="1"/>
          </p:cNvPicPr>
          <p:nvPr/>
        </p:nvPicPr>
        <p:blipFill>
          <a:blip r:embed="rId2"/>
          <a:stretch>
            <a:fillRect/>
          </a:stretch>
        </p:blipFill>
        <p:spPr>
          <a:xfrm>
            <a:off x="659091" y="757777"/>
            <a:ext cx="10323538" cy="4156230"/>
          </a:xfrm>
          <a:prstGeom prst="rect">
            <a:avLst/>
          </a:prstGeom>
        </p:spPr>
      </p:pic>
      <p:sp>
        <p:nvSpPr>
          <p:cNvPr id="3" name="Title 1">
            <a:extLst>
              <a:ext uri="{FF2B5EF4-FFF2-40B4-BE49-F238E27FC236}">
                <a16:creationId xmlns:a16="http://schemas.microsoft.com/office/drawing/2014/main" id="{18400FA0-5A58-4E70-8357-7359A348B7CB}"/>
              </a:ext>
            </a:extLst>
          </p:cNvPr>
          <p:cNvSpPr txBox="1">
            <a:spLocks/>
          </p:cNvSpPr>
          <p:nvPr/>
        </p:nvSpPr>
        <p:spPr>
          <a:xfrm>
            <a:off x="838200" y="365125"/>
            <a:ext cx="10515600" cy="13255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charset="0"/>
                <a:ea typeface="MS PGothic" pitchFamily="34" charset="-128"/>
              </a:defRPr>
            </a:lvl2pPr>
            <a:lvl3pPr algn="ctr" rtl="0" eaLnBrk="0" fontAlgn="base" hangingPunct="0">
              <a:spcBef>
                <a:spcPct val="0"/>
              </a:spcBef>
              <a:spcAft>
                <a:spcPct val="0"/>
              </a:spcAft>
              <a:defRPr sz="4400">
                <a:solidFill>
                  <a:schemeClr val="tx2"/>
                </a:solidFill>
                <a:latin typeface="Times" charset="0"/>
                <a:ea typeface="MS PGothic" pitchFamily="34" charset="-128"/>
              </a:defRPr>
            </a:lvl3pPr>
            <a:lvl4pPr algn="ctr" rtl="0" eaLnBrk="0" fontAlgn="base" hangingPunct="0">
              <a:spcBef>
                <a:spcPct val="0"/>
              </a:spcBef>
              <a:spcAft>
                <a:spcPct val="0"/>
              </a:spcAft>
              <a:defRPr sz="4400">
                <a:solidFill>
                  <a:schemeClr val="tx2"/>
                </a:solidFill>
                <a:latin typeface="Times" charset="0"/>
                <a:ea typeface="MS PGothic" pitchFamily="34" charset="-128"/>
              </a:defRPr>
            </a:lvl4pPr>
            <a:lvl5pPr algn="ctr" rtl="0" eaLnBrk="0" fontAlgn="base" hangingPunct="0">
              <a:spcBef>
                <a:spcPct val="0"/>
              </a:spcBef>
              <a:spcAft>
                <a:spcPct val="0"/>
              </a:spcAft>
              <a:defRPr sz="4400">
                <a:solidFill>
                  <a:schemeClr val="tx2"/>
                </a:solidFill>
                <a:latin typeface="Times" charset="0"/>
                <a:ea typeface="MS PGothic" pitchFamily="34"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Times"/>
              <a:ea typeface="MS PGothic" pitchFamily="34" charset="-128"/>
              <a:cs typeface="+mj-cs"/>
            </a:endParaRPr>
          </a:p>
        </p:txBody>
      </p:sp>
      <p:sp>
        <p:nvSpPr>
          <p:cNvPr id="4" name="Content Placeholder 2">
            <a:extLst>
              <a:ext uri="{FF2B5EF4-FFF2-40B4-BE49-F238E27FC236}">
                <a16:creationId xmlns:a16="http://schemas.microsoft.com/office/drawing/2014/main" id="{6FA7A174-E438-4D2F-9932-904BB7DD28D8}"/>
              </a:ext>
            </a:extLst>
          </p:cNvPr>
          <p:cNvSpPr txBox="1">
            <a:spLocks/>
          </p:cNvSpPr>
          <p:nvPr/>
        </p:nvSpPr>
        <p:spPr>
          <a:xfrm>
            <a:off x="1083297" y="327418"/>
            <a:ext cx="10515600" cy="43513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rPr>
              <a:t>Natural History of COVID-19:  Symptoms and Signs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p:txBody>
      </p:sp>
      <p:sp>
        <p:nvSpPr>
          <p:cNvPr id="2" name="Slide Number Placeholder 1">
            <a:extLst>
              <a:ext uri="{FF2B5EF4-FFF2-40B4-BE49-F238E27FC236}">
                <a16:creationId xmlns:a16="http://schemas.microsoft.com/office/drawing/2014/main" id="{85E4B22F-A2D2-474A-B7D7-4CB3F92767C3}"/>
              </a:ext>
            </a:extLst>
          </p:cNvPr>
          <p:cNvSpPr>
            <a:spLocks noGrp="1"/>
          </p:cNvSpPr>
          <p:nvPr>
            <p:ph type="sldNum" sz="quarter" idx="12"/>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E9D5275-C034-4351-BC77-D8AB2B3CC32F}" type="slidenum">
              <a:rPr kumimoji="0" lang="en-US" altLang="en-US" sz="14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altLang="en-U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TextBox 6">
            <a:extLst>
              <a:ext uri="{FF2B5EF4-FFF2-40B4-BE49-F238E27FC236}">
                <a16:creationId xmlns:a16="http://schemas.microsoft.com/office/drawing/2014/main" id="{D3ABEF20-7F51-46E9-BEFB-BBDE1B55AF22}"/>
              </a:ext>
            </a:extLst>
          </p:cNvPr>
          <p:cNvSpPr txBox="1"/>
          <p:nvPr/>
        </p:nvSpPr>
        <p:spPr>
          <a:xfrm>
            <a:off x="1387916" y="4983492"/>
            <a:ext cx="3227550" cy="646331"/>
          </a:xfrm>
          <a:prstGeom prst="rect">
            <a:avLst/>
          </a:prstGeom>
          <a:noFill/>
        </p:spPr>
        <p:txBody>
          <a:bodyPr wrap="none" rtlCol="0">
            <a:spAutoFit/>
          </a:bodyPr>
          <a:lstStyle/>
          <a:p>
            <a:r>
              <a:rPr lang="en-US" dirty="0"/>
              <a:t>Mild constitutional symptoms</a:t>
            </a:r>
          </a:p>
          <a:p>
            <a:r>
              <a:rPr lang="en-US" dirty="0"/>
              <a:t>Fever, cough, diarrhea, headache</a:t>
            </a:r>
          </a:p>
        </p:txBody>
      </p:sp>
      <p:sp>
        <p:nvSpPr>
          <p:cNvPr id="8" name="TextBox 7">
            <a:extLst>
              <a:ext uri="{FF2B5EF4-FFF2-40B4-BE49-F238E27FC236}">
                <a16:creationId xmlns:a16="http://schemas.microsoft.com/office/drawing/2014/main" id="{7131BBE7-D906-4A4A-B265-3F078E8770C9}"/>
              </a:ext>
            </a:extLst>
          </p:cNvPr>
          <p:cNvSpPr txBox="1"/>
          <p:nvPr/>
        </p:nvSpPr>
        <p:spPr>
          <a:xfrm>
            <a:off x="4615466" y="4983493"/>
            <a:ext cx="3072316" cy="646331"/>
          </a:xfrm>
          <a:prstGeom prst="rect">
            <a:avLst/>
          </a:prstGeom>
          <a:noFill/>
        </p:spPr>
        <p:txBody>
          <a:bodyPr wrap="none" rtlCol="0">
            <a:spAutoFit/>
          </a:bodyPr>
          <a:lstStyle/>
          <a:p>
            <a:r>
              <a:rPr lang="en-US" dirty="0"/>
              <a:t>Shortness of breath</a:t>
            </a:r>
          </a:p>
          <a:p>
            <a:r>
              <a:rPr lang="en-US" dirty="0"/>
              <a:t>Hypoxia (decrease in oxygen)</a:t>
            </a:r>
          </a:p>
        </p:txBody>
      </p:sp>
      <p:sp>
        <p:nvSpPr>
          <p:cNvPr id="9" name="TextBox 8">
            <a:extLst>
              <a:ext uri="{FF2B5EF4-FFF2-40B4-BE49-F238E27FC236}">
                <a16:creationId xmlns:a16="http://schemas.microsoft.com/office/drawing/2014/main" id="{AD6D7D33-A518-4611-9A62-1A33DC2FE51C}"/>
              </a:ext>
            </a:extLst>
          </p:cNvPr>
          <p:cNvSpPr txBox="1"/>
          <p:nvPr/>
        </p:nvSpPr>
        <p:spPr>
          <a:xfrm>
            <a:off x="8295588" y="4876063"/>
            <a:ext cx="1358064" cy="923330"/>
          </a:xfrm>
          <a:prstGeom prst="rect">
            <a:avLst/>
          </a:prstGeom>
          <a:noFill/>
        </p:spPr>
        <p:txBody>
          <a:bodyPr wrap="none" rtlCol="0">
            <a:spAutoFit/>
          </a:bodyPr>
          <a:lstStyle/>
          <a:p>
            <a:r>
              <a:rPr lang="en-US" dirty="0"/>
              <a:t>ARDS</a:t>
            </a:r>
          </a:p>
          <a:p>
            <a:r>
              <a:rPr lang="en-US" dirty="0"/>
              <a:t>Shock </a:t>
            </a:r>
          </a:p>
          <a:p>
            <a:r>
              <a:rPr lang="en-US" dirty="0"/>
              <a:t>Heart failure</a:t>
            </a:r>
          </a:p>
        </p:txBody>
      </p:sp>
      <p:cxnSp>
        <p:nvCxnSpPr>
          <p:cNvPr id="11" name="Straight Connector 10">
            <a:extLst>
              <a:ext uri="{FF2B5EF4-FFF2-40B4-BE49-F238E27FC236}">
                <a16:creationId xmlns:a16="http://schemas.microsoft.com/office/drawing/2014/main" id="{8AB3D0C8-90D2-4FD8-A719-716B31B0AB43}"/>
              </a:ext>
            </a:extLst>
          </p:cNvPr>
          <p:cNvCxnSpPr/>
          <p:nvPr/>
        </p:nvCxnSpPr>
        <p:spPr bwMode="auto">
          <a:xfrm>
            <a:off x="4540050" y="4914007"/>
            <a:ext cx="0" cy="9588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5DCC1CE-06A7-48B1-8007-2669D8BA67B6}"/>
              </a:ext>
            </a:extLst>
          </p:cNvPr>
          <p:cNvCxnSpPr/>
          <p:nvPr/>
        </p:nvCxnSpPr>
        <p:spPr bwMode="auto">
          <a:xfrm>
            <a:off x="7503736" y="4876063"/>
            <a:ext cx="0" cy="9233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3C46A5F6-097A-46B5-99E4-85C0E0806F13}"/>
              </a:ext>
            </a:extLst>
          </p:cNvPr>
          <p:cNvSpPr/>
          <p:nvPr/>
        </p:nvSpPr>
        <p:spPr>
          <a:xfrm>
            <a:off x="1216058" y="1187777"/>
            <a:ext cx="3399372" cy="482652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3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JM Article: The Upcoming Health Care Debate - SSRS">
            <a:extLst>
              <a:ext uri="{FF2B5EF4-FFF2-40B4-BE49-F238E27FC236}">
                <a16:creationId xmlns:a16="http://schemas.microsoft.com/office/drawing/2014/main" id="{E7332098-2173-44AA-A5EA-AF7675F2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98FFF4-18F1-406E-BE69-736FCF29A0D5}"/>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3" name="Rectangle 2">
            <a:extLst>
              <a:ext uri="{FF2B5EF4-FFF2-40B4-BE49-F238E27FC236}">
                <a16:creationId xmlns:a16="http://schemas.microsoft.com/office/drawing/2014/main" id="{D388FC4A-CFC9-479E-9F20-A4AD4DA7AF61}"/>
              </a:ext>
            </a:extLst>
          </p:cNvPr>
          <p:cNvSpPr/>
          <p:nvPr/>
        </p:nvSpPr>
        <p:spPr>
          <a:xfrm>
            <a:off x="2223417" y="1024397"/>
            <a:ext cx="7420045" cy="461665"/>
          </a:xfrm>
          <a:prstGeom prst="rect">
            <a:avLst/>
          </a:prstGeom>
        </p:spPr>
        <p:txBody>
          <a:bodyPr wrap="none">
            <a:spAutoFit/>
          </a:bodyPr>
          <a:lstStyle/>
          <a:p>
            <a:pPr algn="ctr" fontAlgn="base"/>
            <a:r>
              <a:rPr lang="en-US" sz="2400" b="1" dirty="0">
                <a:solidFill>
                  <a:srgbClr val="1A1A1A"/>
                </a:solidFill>
                <a:latin typeface="Calibri" panose="020F0502020204030204" pitchFamily="34" charset="0"/>
                <a:cs typeface="Calibri" panose="020F0502020204030204" pitchFamily="34" charset="0"/>
              </a:rPr>
              <a:t>First Case of 2019 Novel Coronavirus in the United States</a:t>
            </a:r>
          </a:p>
        </p:txBody>
      </p:sp>
      <p:sp>
        <p:nvSpPr>
          <p:cNvPr id="4" name="Rectangle 3">
            <a:extLst>
              <a:ext uri="{FF2B5EF4-FFF2-40B4-BE49-F238E27FC236}">
                <a16:creationId xmlns:a16="http://schemas.microsoft.com/office/drawing/2014/main" id="{43EEEA8D-67C4-4380-B99F-C2CA6786DB06}"/>
              </a:ext>
            </a:extLst>
          </p:cNvPr>
          <p:cNvSpPr/>
          <p:nvPr/>
        </p:nvSpPr>
        <p:spPr>
          <a:xfrm>
            <a:off x="8650715" y="292655"/>
            <a:ext cx="3219151" cy="369332"/>
          </a:xfrm>
          <a:prstGeom prst="rect">
            <a:avLst/>
          </a:prstGeom>
        </p:spPr>
        <p:txBody>
          <a:bodyPr wrap="none">
            <a:spAutoFit/>
          </a:bodyPr>
          <a:lstStyle/>
          <a:p>
            <a:r>
              <a:rPr lang="en-US" dirty="0"/>
              <a:t>N </a:t>
            </a:r>
            <a:r>
              <a:rPr lang="en-US" dirty="0" err="1"/>
              <a:t>Engl</a:t>
            </a:r>
            <a:r>
              <a:rPr lang="en-US" dirty="0"/>
              <a:t> J Med 2020; 382:929-936</a:t>
            </a:r>
          </a:p>
        </p:txBody>
      </p:sp>
      <p:sp>
        <p:nvSpPr>
          <p:cNvPr id="5" name="Rectangle 4">
            <a:extLst>
              <a:ext uri="{FF2B5EF4-FFF2-40B4-BE49-F238E27FC236}">
                <a16:creationId xmlns:a16="http://schemas.microsoft.com/office/drawing/2014/main" id="{D2922229-9B32-4E2E-AD65-F2AA82601067}"/>
              </a:ext>
            </a:extLst>
          </p:cNvPr>
          <p:cNvSpPr/>
          <p:nvPr/>
        </p:nvSpPr>
        <p:spPr>
          <a:xfrm>
            <a:off x="93237" y="6418378"/>
            <a:ext cx="3794565" cy="276999"/>
          </a:xfrm>
          <a:prstGeom prst="rect">
            <a:avLst/>
          </a:prstGeom>
        </p:spPr>
        <p:txBody>
          <a:bodyPr wrap="none">
            <a:spAutoFit/>
          </a:bodyPr>
          <a:lstStyle/>
          <a:p>
            <a:r>
              <a:rPr lang="en-US" sz="1200" dirty="0"/>
              <a:t>https://www.nejm.org/doi/full/10.1056/NEJMoa2001191</a:t>
            </a:r>
          </a:p>
        </p:txBody>
      </p:sp>
      <p:pic>
        <p:nvPicPr>
          <p:cNvPr id="7" name="Picture 2" descr="https://www.nejm.org/na101/home/literatum/publisher/mms/journals/content/nejm/2020/nejm_2020.382.issue-10/nejmoa2001191/20200406/images/img_xlarge/nejmoa2001191_f2.jpeg">
            <a:extLst>
              <a:ext uri="{FF2B5EF4-FFF2-40B4-BE49-F238E27FC236}">
                <a16:creationId xmlns:a16="http://schemas.microsoft.com/office/drawing/2014/main" id="{0B07B9CD-0F7D-49FA-9742-612DB552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79" y="1953706"/>
            <a:ext cx="7882323" cy="4147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3E9DDC-0298-487C-AB73-428BFA87C200}"/>
              </a:ext>
            </a:extLst>
          </p:cNvPr>
          <p:cNvSpPr txBox="1"/>
          <p:nvPr/>
        </p:nvSpPr>
        <p:spPr>
          <a:xfrm>
            <a:off x="250132" y="2991465"/>
            <a:ext cx="3794565" cy="2585323"/>
          </a:xfrm>
          <a:prstGeom prst="rect">
            <a:avLst/>
          </a:prstGeom>
          <a:noFill/>
        </p:spPr>
        <p:txBody>
          <a:bodyPr wrap="square" rtlCol="0">
            <a:spAutoFit/>
          </a:bodyPr>
          <a:lstStyle/>
          <a:p>
            <a:r>
              <a:rPr lang="en-US" dirty="0"/>
              <a:t>Patient:</a:t>
            </a:r>
          </a:p>
          <a:p>
            <a:r>
              <a:rPr lang="en-US" dirty="0"/>
              <a:t>35 </a:t>
            </a:r>
            <a:r>
              <a:rPr lang="en-US" dirty="0" err="1"/>
              <a:t>y.o</a:t>
            </a:r>
            <a:r>
              <a:rPr lang="en-US" dirty="0"/>
              <a:t>.</a:t>
            </a:r>
          </a:p>
          <a:p>
            <a:r>
              <a:rPr lang="en-US" dirty="0"/>
              <a:t>Visited family in Wuhan, China</a:t>
            </a:r>
          </a:p>
          <a:p>
            <a:r>
              <a:rPr lang="en-US" dirty="0"/>
              <a:t>Symptoms:</a:t>
            </a:r>
          </a:p>
          <a:p>
            <a:r>
              <a:rPr lang="en-US" dirty="0"/>
              <a:t>Dry cough, fatigue, nausea, vomiting</a:t>
            </a:r>
          </a:p>
          <a:p>
            <a:r>
              <a:rPr lang="en-US" dirty="0"/>
              <a:t>Fever</a:t>
            </a:r>
          </a:p>
          <a:p>
            <a:r>
              <a:rPr lang="en-US" dirty="0"/>
              <a:t>Chest X-ray normal (day 4)</a:t>
            </a:r>
          </a:p>
          <a:p>
            <a:r>
              <a:rPr lang="en-US" dirty="0"/>
              <a:t> Nose and mouth swabs:</a:t>
            </a:r>
          </a:p>
          <a:p>
            <a:r>
              <a:rPr lang="en-US" dirty="0" err="1"/>
              <a:t>qRT</a:t>
            </a:r>
            <a:r>
              <a:rPr lang="en-US" dirty="0"/>
              <a:t>-PCR positive for SARS-CoV-2</a:t>
            </a:r>
          </a:p>
        </p:txBody>
      </p:sp>
    </p:spTree>
    <p:extLst>
      <p:ext uri="{BB962C8B-B14F-4D97-AF65-F5344CB8AC3E}">
        <p14:creationId xmlns:p14="http://schemas.microsoft.com/office/powerpoint/2010/main" val="293336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JM Article: The Upcoming Health Care Debate - SSRS">
            <a:extLst>
              <a:ext uri="{FF2B5EF4-FFF2-40B4-BE49-F238E27FC236}">
                <a16:creationId xmlns:a16="http://schemas.microsoft.com/office/drawing/2014/main" id="{E7332098-2173-44AA-A5EA-AF7675F2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98FFF4-18F1-406E-BE69-736FCF29A0D5}"/>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3" name="Rectangle 2">
            <a:extLst>
              <a:ext uri="{FF2B5EF4-FFF2-40B4-BE49-F238E27FC236}">
                <a16:creationId xmlns:a16="http://schemas.microsoft.com/office/drawing/2014/main" id="{D388FC4A-CFC9-479E-9F20-A4AD4DA7AF61}"/>
              </a:ext>
            </a:extLst>
          </p:cNvPr>
          <p:cNvSpPr/>
          <p:nvPr/>
        </p:nvSpPr>
        <p:spPr>
          <a:xfrm>
            <a:off x="2223417" y="1024397"/>
            <a:ext cx="7420045" cy="461665"/>
          </a:xfrm>
          <a:prstGeom prst="rect">
            <a:avLst/>
          </a:prstGeom>
        </p:spPr>
        <p:txBody>
          <a:bodyPr wrap="none">
            <a:spAutoFit/>
          </a:bodyPr>
          <a:lstStyle/>
          <a:p>
            <a:pPr algn="ctr" fontAlgn="base"/>
            <a:r>
              <a:rPr lang="en-US" sz="2400" b="1" dirty="0">
                <a:solidFill>
                  <a:srgbClr val="1A1A1A"/>
                </a:solidFill>
                <a:latin typeface="Calibri" panose="020F0502020204030204" pitchFamily="34" charset="0"/>
                <a:cs typeface="Calibri" panose="020F0502020204030204" pitchFamily="34" charset="0"/>
              </a:rPr>
              <a:t>First Case of 2019 Novel Coronavirus in the United States</a:t>
            </a:r>
          </a:p>
        </p:txBody>
      </p:sp>
      <p:sp>
        <p:nvSpPr>
          <p:cNvPr id="4" name="Rectangle 3">
            <a:extLst>
              <a:ext uri="{FF2B5EF4-FFF2-40B4-BE49-F238E27FC236}">
                <a16:creationId xmlns:a16="http://schemas.microsoft.com/office/drawing/2014/main" id="{43EEEA8D-67C4-4380-B99F-C2CA6786DB06}"/>
              </a:ext>
            </a:extLst>
          </p:cNvPr>
          <p:cNvSpPr/>
          <p:nvPr/>
        </p:nvSpPr>
        <p:spPr>
          <a:xfrm>
            <a:off x="8650715" y="292655"/>
            <a:ext cx="3219151" cy="369332"/>
          </a:xfrm>
          <a:prstGeom prst="rect">
            <a:avLst/>
          </a:prstGeom>
        </p:spPr>
        <p:txBody>
          <a:bodyPr wrap="none">
            <a:spAutoFit/>
          </a:bodyPr>
          <a:lstStyle/>
          <a:p>
            <a:r>
              <a:rPr lang="en-US" dirty="0"/>
              <a:t>N </a:t>
            </a:r>
            <a:r>
              <a:rPr lang="en-US" dirty="0" err="1"/>
              <a:t>Engl</a:t>
            </a:r>
            <a:r>
              <a:rPr lang="en-US" dirty="0"/>
              <a:t> J Med 2020; 382:929-936</a:t>
            </a:r>
          </a:p>
        </p:txBody>
      </p:sp>
      <p:sp>
        <p:nvSpPr>
          <p:cNvPr id="5" name="Rectangle 4">
            <a:extLst>
              <a:ext uri="{FF2B5EF4-FFF2-40B4-BE49-F238E27FC236}">
                <a16:creationId xmlns:a16="http://schemas.microsoft.com/office/drawing/2014/main" id="{D2922229-9B32-4E2E-AD65-F2AA82601067}"/>
              </a:ext>
            </a:extLst>
          </p:cNvPr>
          <p:cNvSpPr/>
          <p:nvPr/>
        </p:nvSpPr>
        <p:spPr>
          <a:xfrm>
            <a:off x="93237" y="6418378"/>
            <a:ext cx="3794565" cy="276999"/>
          </a:xfrm>
          <a:prstGeom prst="rect">
            <a:avLst/>
          </a:prstGeom>
        </p:spPr>
        <p:txBody>
          <a:bodyPr wrap="none">
            <a:spAutoFit/>
          </a:bodyPr>
          <a:lstStyle/>
          <a:p>
            <a:r>
              <a:rPr lang="en-US" sz="1200" dirty="0"/>
              <a:t>https://www.nejm.org/doi/full/10.1056/NEJMoa2001191</a:t>
            </a:r>
          </a:p>
        </p:txBody>
      </p:sp>
      <p:pic>
        <p:nvPicPr>
          <p:cNvPr id="7" name="Picture 2" descr="https://www.nejm.org/na101/home/literatum/publisher/mms/journals/content/nejm/2020/nejm_2020.382.issue-10/nejmoa2001191/20200406/images/img_xlarge/nejmoa2001191_f2.jpeg">
            <a:extLst>
              <a:ext uri="{FF2B5EF4-FFF2-40B4-BE49-F238E27FC236}">
                <a16:creationId xmlns:a16="http://schemas.microsoft.com/office/drawing/2014/main" id="{0B07B9CD-0F7D-49FA-9742-612DB552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79" y="1953706"/>
            <a:ext cx="7882323" cy="4147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3E9DDC-0298-487C-AB73-428BFA87C200}"/>
              </a:ext>
            </a:extLst>
          </p:cNvPr>
          <p:cNvSpPr txBox="1"/>
          <p:nvPr/>
        </p:nvSpPr>
        <p:spPr>
          <a:xfrm>
            <a:off x="250132" y="2991465"/>
            <a:ext cx="3794565" cy="1754326"/>
          </a:xfrm>
          <a:prstGeom prst="rect">
            <a:avLst/>
          </a:prstGeom>
          <a:noFill/>
        </p:spPr>
        <p:txBody>
          <a:bodyPr wrap="square" rtlCol="0">
            <a:spAutoFit/>
          </a:bodyPr>
          <a:lstStyle/>
          <a:p>
            <a:r>
              <a:rPr lang="en-US" dirty="0"/>
              <a:t>Patient:</a:t>
            </a:r>
          </a:p>
          <a:p>
            <a:r>
              <a:rPr lang="en-US" dirty="0"/>
              <a:t>Diarrhea </a:t>
            </a:r>
          </a:p>
          <a:p>
            <a:r>
              <a:rPr lang="en-US" dirty="0"/>
              <a:t>Stool:</a:t>
            </a:r>
          </a:p>
          <a:p>
            <a:r>
              <a:rPr lang="en-US" dirty="0" err="1"/>
              <a:t>qRT</a:t>
            </a:r>
            <a:r>
              <a:rPr lang="en-US" dirty="0"/>
              <a:t>-PCR positive for SARS-CoV-2</a:t>
            </a:r>
          </a:p>
          <a:p>
            <a:endParaRPr lang="en-US" dirty="0"/>
          </a:p>
          <a:p>
            <a:r>
              <a:rPr lang="en-US" dirty="0"/>
              <a:t>Blood tests negative</a:t>
            </a:r>
          </a:p>
        </p:txBody>
      </p:sp>
    </p:spTree>
    <p:extLst>
      <p:ext uri="{BB962C8B-B14F-4D97-AF65-F5344CB8AC3E}">
        <p14:creationId xmlns:p14="http://schemas.microsoft.com/office/powerpoint/2010/main" val="385314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JM Article: The Upcoming Health Care Debate - SSRS">
            <a:extLst>
              <a:ext uri="{FF2B5EF4-FFF2-40B4-BE49-F238E27FC236}">
                <a16:creationId xmlns:a16="http://schemas.microsoft.com/office/drawing/2014/main" id="{E7332098-2173-44AA-A5EA-AF7675F2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98FFF4-18F1-406E-BE69-736FCF29A0D5}"/>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3" name="Rectangle 2">
            <a:extLst>
              <a:ext uri="{FF2B5EF4-FFF2-40B4-BE49-F238E27FC236}">
                <a16:creationId xmlns:a16="http://schemas.microsoft.com/office/drawing/2014/main" id="{D388FC4A-CFC9-479E-9F20-A4AD4DA7AF61}"/>
              </a:ext>
            </a:extLst>
          </p:cNvPr>
          <p:cNvSpPr/>
          <p:nvPr/>
        </p:nvSpPr>
        <p:spPr>
          <a:xfrm>
            <a:off x="2223417" y="1024397"/>
            <a:ext cx="7420045" cy="461665"/>
          </a:xfrm>
          <a:prstGeom prst="rect">
            <a:avLst/>
          </a:prstGeom>
        </p:spPr>
        <p:txBody>
          <a:bodyPr wrap="none">
            <a:spAutoFit/>
          </a:bodyPr>
          <a:lstStyle/>
          <a:p>
            <a:pPr algn="ctr" fontAlgn="base"/>
            <a:r>
              <a:rPr lang="en-US" sz="2400" b="1" dirty="0">
                <a:solidFill>
                  <a:srgbClr val="1A1A1A"/>
                </a:solidFill>
                <a:latin typeface="Calibri" panose="020F0502020204030204" pitchFamily="34" charset="0"/>
                <a:cs typeface="Calibri" panose="020F0502020204030204" pitchFamily="34" charset="0"/>
              </a:rPr>
              <a:t>First Case of 2019 Novel Coronavirus in the United States</a:t>
            </a:r>
          </a:p>
        </p:txBody>
      </p:sp>
      <p:sp>
        <p:nvSpPr>
          <p:cNvPr id="4" name="Rectangle 3">
            <a:extLst>
              <a:ext uri="{FF2B5EF4-FFF2-40B4-BE49-F238E27FC236}">
                <a16:creationId xmlns:a16="http://schemas.microsoft.com/office/drawing/2014/main" id="{43EEEA8D-67C4-4380-B99F-C2CA6786DB06}"/>
              </a:ext>
            </a:extLst>
          </p:cNvPr>
          <p:cNvSpPr/>
          <p:nvPr/>
        </p:nvSpPr>
        <p:spPr>
          <a:xfrm>
            <a:off x="8650715" y="292655"/>
            <a:ext cx="3219151" cy="369332"/>
          </a:xfrm>
          <a:prstGeom prst="rect">
            <a:avLst/>
          </a:prstGeom>
        </p:spPr>
        <p:txBody>
          <a:bodyPr wrap="none">
            <a:spAutoFit/>
          </a:bodyPr>
          <a:lstStyle/>
          <a:p>
            <a:r>
              <a:rPr lang="en-US" dirty="0"/>
              <a:t>N </a:t>
            </a:r>
            <a:r>
              <a:rPr lang="en-US" dirty="0" err="1"/>
              <a:t>Engl</a:t>
            </a:r>
            <a:r>
              <a:rPr lang="en-US" dirty="0"/>
              <a:t> J Med 2020; 382:929-936</a:t>
            </a:r>
          </a:p>
        </p:txBody>
      </p:sp>
      <p:sp>
        <p:nvSpPr>
          <p:cNvPr id="5" name="Rectangle 4">
            <a:extLst>
              <a:ext uri="{FF2B5EF4-FFF2-40B4-BE49-F238E27FC236}">
                <a16:creationId xmlns:a16="http://schemas.microsoft.com/office/drawing/2014/main" id="{D2922229-9B32-4E2E-AD65-F2AA82601067}"/>
              </a:ext>
            </a:extLst>
          </p:cNvPr>
          <p:cNvSpPr/>
          <p:nvPr/>
        </p:nvSpPr>
        <p:spPr>
          <a:xfrm>
            <a:off x="93237" y="6418378"/>
            <a:ext cx="3794565" cy="276999"/>
          </a:xfrm>
          <a:prstGeom prst="rect">
            <a:avLst/>
          </a:prstGeom>
        </p:spPr>
        <p:txBody>
          <a:bodyPr wrap="none">
            <a:spAutoFit/>
          </a:bodyPr>
          <a:lstStyle/>
          <a:p>
            <a:r>
              <a:rPr lang="en-US" sz="1200" dirty="0"/>
              <a:t>https://www.nejm.org/doi/full/10.1056/NEJMoa2001191</a:t>
            </a:r>
          </a:p>
        </p:txBody>
      </p:sp>
      <p:sp>
        <p:nvSpPr>
          <p:cNvPr id="8" name="TextBox 7">
            <a:extLst>
              <a:ext uri="{FF2B5EF4-FFF2-40B4-BE49-F238E27FC236}">
                <a16:creationId xmlns:a16="http://schemas.microsoft.com/office/drawing/2014/main" id="{473E9DDC-0298-487C-AB73-428BFA87C200}"/>
              </a:ext>
            </a:extLst>
          </p:cNvPr>
          <p:cNvSpPr txBox="1"/>
          <p:nvPr/>
        </p:nvSpPr>
        <p:spPr>
          <a:xfrm>
            <a:off x="250132" y="2991465"/>
            <a:ext cx="3794565" cy="2031325"/>
          </a:xfrm>
          <a:prstGeom prst="rect">
            <a:avLst/>
          </a:prstGeom>
          <a:noFill/>
        </p:spPr>
        <p:txBody>
          <a:bodyPr wrap="square" rtlCol="0">
            <a:spAutoFit/>
          </a:bodyPr>
          <a:lstStyle/>
          <a:p>
            <a:r>
              <a:rPr lang="en-US" dirty="0"/>
              <a:t>Patient:</a:t>
            </a:r>
          </a:p>
          <a:p>
            <a:r>
              <a:rPr lang="en-US" dirty="0"/>
              <a:t>Diarrhea </a:t>
            </a:r>
          </a:p>
          <a:p>
            <a:r>
              <a:rPr lang="en-US" dirty="0"/>
              <a:t>Stool:</a:t>
            </a:r>
          </a:p>
          <a:p>
            <a:r>
              <a:rPr lang="en-US" dirty="0" err="1"/>
              <a:t>qRT</a:t>
            </a:r>
            <a:r>
              <a:rPr lang="en-US" dirty="0"/>
              <a:t>-PCR positive for SARS-CoV-2</a:t>
            </a:r>
          </a:p>
          <a:p>
            <a:endParaRPr lang="en-US" dirty="0"/>
          </a:p>
          <a:p>
            <a:r>
              <a:rPr lang="en-US" dirty="0"/>
              <a:t>Blood tests negative for </a:t>
            </a:r>
          </a:p>
          <a:p>
            <a:r>
              <a:rPr lang="en-US" dirty="0"/>
              <a:t>SARS-CoV-2</a:t>
            </a:r>
          </a:p>
        </p:txBody>
      </p:sp>
      <p:pic>
        <p:nvPicPr>
          <p:cNvPr id="6" name="Picture 5">
            <a:extLst>
              <a:ext uri="{FF2B5EF4-FFF2-40B4-BE49-F238E27FC236}">
                <a16:creationId xmlns:a16="http://schemas.microsoft.com/office/drawing/2014/main" id="{9AB23045-F9D9-4F76-ABF9-6BE61BB90CF1}"/>
              </a:ext>
            </a:extLst>
          </p:cNvPr>
          <p:cNvPicPr>
            <a:picLocks noChangeAspect="1"/>
          </p:cNvPicPr>
          <p:nvPr/>
        </p:nvPicPr>
        <p:blipFill>
          <a:blip r:embed="rId3"/>
          <a:stretch>
            <a:fillRect/>
          </a:stretch>
        </p:blipFill>
        <p:spPr>
          <a:xfrm>
            <a:off x="3541287" y="2397982"/>
            <a:ext cx="8650713" cy="3533816"/>
          </a:xfrm>
          <a:prstGeom prst="rect">
            <a:avLst/>
          </a:prstGeom>
        </p:spPr>
      </p:pic>
    </p:spTree>
    <p:extLst>
      <p:ext uri="{BB962C8B-B14F-4D97-AF65-F5344CB8AC3E}">
        <p14:creationId xmlns:p14="http://schemas.microsoft.com/office/powerpoint/2010/main" val="335100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JM Article: The Upcoming Health Care Debate - SSRS">
            <a:extLst>
              <a:ext uri="{FF2B5EF4-FFF2-40B4-BE49-F238E27FC236}">
                <a16:creationId xmlns:a16="http://schemas.microsoft.com/office/drawing/2014/main" id="{E7332098-2173-44AA-A5EA-AF7675F2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98FFF4-18F1-406E-BE69-736FCF29A0D5}"/>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3" name="Rectangle 2">
            <a:extLst>
              <a:ext uri="{FF2B5EF4-FFF2-40B4-BE49-F238E27FC236}">
                <a16:creationId xmlns:a16="http://schemas.microsoft.com/office/drawing/2014/main" id="{D388FC4A-CFC9-479E-9F20-A4AD4DA7AF61}"/>
              </a:ext>
            </a:extLst>
          </p:cNvPr>
          <p:cNvSpPr/>
          <p:nvPr/>
        </p:nvSpPr>
        <p:spPr>
          <a:xfrm>
            <a:off x="2223417" y="1024397"/>
            <a:ext cx="7420045" cy="461665"/>
          </a:xfrm>
          <a:prstGeom prst="rect">
            <a:avLst/>
          </a:prstGeom>
        </p:spPr>
        <p:txBody>
          <a:bodyPr wrap="none">
            <a:spAutoFit/>
          </a:bodyPr>
          <a:lstStyle/>
          <a:p>
            <a:pPr algn="ctr" fontAlgn="base"/>
            <a:r>
              <a:rPr lang="en-US" sz="2400" b="1" dirty="0">
                <a:solidFill>
                  <a:srgbClr val="1A1A1A"/>
                </a:solidFill>
                <a:latin typeface="Calibri" panose="020F0502020204030204" pitchFamily="34" charset="0"/>
                <a:cs typeface="Calibri" panose="020F0502020204030204" pitchFamily="34" charset="0"/>
              </a:rPr>
              <a:t>First Case of 2019 Novel Coronavirus in the United States</a:t>
            </a:r>
          </a:p>
        </p:txBody>
      </p:sp>
      <p:sp>
        <p:nvSpPr>
          <p:cNvPr id="4" name="Rectangle 3">
            <a:extLst>
              <a:ext uri="{FF2B5EF4-FFF2-40B4-BE49-F238E27FC236}">
                <a16:creationId xmlns:a16="http://schemas.microsoft.com/office/drawing/2014/main" id="{43EEEA8D-67C4-4380-B99F-C2CA6786DB06}"/>
              </a:ext>
            </a:extLst>
          </p:cNvPr>
          <p:cNvSpPr/>
          <p:nvPr/>
        </p:nvSpPr>
        <p:spPr>
          <a:xfrm>
            <a:off x="8650715" y="292655"/>
            <a:ext cx="3219151" cy="369332"/>
          </a:xfrm>
          <a:prstGeom prst="rect">
            <a:avLst/>
          </a:prstGeom>
        </p:spPr>
        <p:txBody>
          <a:bodyPr wrap="none">
            <a:spAutoFit/>
          </a:bodyPr>
          <a:lstStyle/>
          <a:p>
            <a:r>
              <a:rPr lang="en-US" dirty="0"/>
              <a:t>N </a:t>
            </a:r>
            <a:r>
              <a:rPr lang="en-US" dirty="0" err="1"/>
              <a:t>Engl</a:t>
            </a:r>
            <a:r>
              <a:rPr lang="en-US" dirty="0"/>
              <a:t> J Med 2020; 382:929-936</a:t>
            </a:r>
          </a:p>
        </p:txBody>
      </p:sp>
      <p:sp>
        <p:nvSpPr>
          <p:cNvPr id="5" name="Rectangle 4">
            <a:extLst>
              <a:ext uri="{FF2B5EF4-FFF2-40B4-BE49-F238E27FC236}">
                <a16:creationId xmlns:a16="http://schemas.microsoft.com/office/drawing/2014/main" id="{D2922229-9B32-4E2E-AD65-F2AA82601067}"/>
              </a:ext>
            </a:extLst>
          </p:cNvPr>
          <p:cNvSpPr/>
          <p:nvPr/>
        </p:nvSpPr>
        <p:spPr>
          <a:xfrm>
            <a:off x="93237" y="6418378"/>
            <a:ext cx="3794565" cy="276999"/>
          </a:xfrm>
          <a:prstGeom prst="rect">
            <a:avLst/>
          </a:prstGeom>
        </p:spPr>
        <p:txBody>
          <a:bodyPr wrap="none">
            <a:spAutoFit/>
          </a:bodyPr>
          <a:lstStyle/>
          <a:p>
            <a:r>
              <a:rPr lang="en-US" sz="1200" dirty="0"/>
              <a:t>https://www.nejm.org/doi/full/10.1056/NEJMoa2001191</a:t>
            </a:r>
          </a:p>
        </p:txBody>
      </p:sp>
      <p:pic>
        <p:nvPicPr>
          <p:cNvPr id="7" name="Picture 2" descr="https://www.nejm.org/na101/home/literatum/publisher/mms/journals/content/nejm/2020/nejm_2020.382.issue-10/nejmoa2001191/20200406/images/img_xlarge/nejmoa2001191_f2.jpeg">
            <a:extLst>
              <a:ext uri="{FF2B5EF4-FFF2-40B4-BE49-F238E27FC236}">
                <a16:creationId xmlns:a16="http://schemas.microsoft.com/office/drawing/2014/main" id="{0B07B9CD-0F7D-49FA-9742-612DB552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79" y="1953706"/>
            <a:ext cx="7882323" cy="4147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3E9DDC-0298-487C-AB73-428BFA87C200}"/>
              </a:ext>
            </a:extLst>
          </p:cNvPr>
          <p:cNvSpPr txBox="1"/>
          <p:nvPr/>
        </p:nvSpPr>
        <p:spPr>
          <a:xfrm>
            <a:off x="250132" y="2991465"/>
            <a:ext cx="3794565" cy="3416320"/>
          </a:xfrm>
          <a:prstGeom prst="rect">
            <a:avLst/>
          </a:prstGeom>
          <a:noFill/>
        </p:spPr>
        <p:txBody>
          <a:bodyPr wrap="square" rtlCol="0">
            <a:spAutoFit/>
          </a:bodyPr>
          <a:lstStyle/>
          <a:p>
            <a:r>
              <a:rPr lang="en-US" dirty="0"/>
              <a:t>Patient:</a:t>
            </a:r>
          </a:p>
          <a:p>
            <a:r>
              <a:rPr lang="en-US" dirty="0"/>
              <a:t>Lab tests days 7-9:</a:t>
            </a:r>
          </a:p>
          <a:p>
            <a:r>
              <a:rPr lang="en-US" dirty="0"/>
              <a:t>Low white blood count</a:t>
            </a:r>
          </a:p>
          <a:p>
            <a:r>
              <a:rPr lang="en-US" dirty="0"/>
              <a:t>Mild blood clotting abnormality</a:t>
            </a:r>
          </a:p>
          <a:p>
            <a:r>
              <a:rPr lang="en-US" dirty="0"/>
              <a:t>Mild muscle damage (maybe heart)</a:t>
            </a:r>
          </a:p>
          <a:p>
            <a:r>
              <a:rPr lang="en-US" dirty="0"/>
              <a:t>Liver function abnormal</a:t>
            </a:r>
          </a:p>
          <a:p>
            <a:endParaRPr lang="en-US" dirty="0"/>
          </a:p>
          <a:p>
            <a:r>
              <a:rPr lang="en-US" dirty="0"/>
              <a:t>Chest X-ray changes</a:t>
            </a:r>
          </a:p>
          <a:p>
            <a:r>
              <a:rPr lang="en-US" dirty="0"/>
              <a:t>Oxygen levels dropping</a:t>
            </a:r>
            <a:r>
              <a:rPr lang="en-US" dirty="0">
                <a:sym typeface="Wingdings" panose="05000000000000000000" pitchFamily="2" charset="2"/>
              </a:rPr>
              <a:t> placed on oxygen</a:t>
            </a:r>
            <a:endParaRPr lang="en-US" dirty="0"/>
          </a:p>
          <a:p>
            <a:endParaRPr lang="en-US" dirty="0"/>
          </a:p>
          <a:p>
            <a:endParaRPr lang="en-US" dirty="0"/>
          </a:p>
        </p:txBody>
      </p:sp>
    </p:spTree>
    <p:extLst>
      <p:ext uri="{BB962C8B-B14F-4D97-AF65-F5344CB8AC3E}">
        <p14:creationId xmlns:p14="http://schemas.microsoft.com/office/powerpoint/2010/main" val="49496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nejm.org/na101/home/literatum/publisher/mms/journals/content/nejm/2020/nejm_2020.382.issue-10/nejmoa2001191/20200406/images/img_xlarge/nejmoa2001191_f1.jpeg">
            <a:extLst>
              <a:ext uri="{FF2B5EF4-FFF2-40B4-BE49-F238E27FC236}">
                <a16:creationId xmlns:a16="http://schemas.microsoft.com/office/drawing/2014/main" id="{F7C5BEFF-1DD3-41CE-98AE-35F17D4AD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072" y="122295"/>
            <a:ext cx="6827207" cy="3209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E38A6B-4D1A-4AEE-887A-72050ABAEB9A}"/>
              </a:ext>
            </a:extLst>
          </p:cNvPr>
          <p:cNvSpPr txBox="1"/>
          <p:nvPr/>
        </p:nvSpPr>
        <p:spPr>
          <a:xfrm>
            <a:off x="211911" y="1384621"/>
            <a:ext cx="3752437" cy="830997"/>
          </a:xfrm>
          <a:prstGeom prst="rect">
            <a:avLst/>
          </a:prstGeom>
          <a:noFill/>
        </p:spPr>
        <p:txBody>
          <a:bodyPr wrap="none" rtlCol="0">
            <a:spAutoFit/>
          </a:bodyPr>
          <a:lstStyle/>
          <a:p>
            <a:r>
              <a:rPr lang="en-US" sz="2400" b="1" dirty="0"/>
              <a:t>Chest X-ray:  Day 4 of illness</a:t>
            </a:r>
          </a:p>
          <a:p>
            <a:r>
              <a:rPr lang="en-US" sz="2400" b="1" dirty="0"/>
              <a:t>Normal</a:t>
            </a:r>
          </a:p>
        </p:txBody>
      </p:sp>
      <p:sp>
        <p:nvSpPr>
          <p:cNvPr id="7" name="TextBox 6">
            <a:extLst>
              <a:ext uri="{FF2B5EF4-FFF2-40B4-BE49-F238E27FC236}">
                <a16:creationId xmlns:a16="http://schemas.microsoft.com/office/drawing/2014/main" id="{CD917239-BCAF-4B65-BEEC-9D3ADDD3CCC0}"/>
              </a:ext>
            </a:extLst>
          </p:cNvPr>
          <p:cNvSpPr txBox="1"/>
          <p:nvPr/>
        </p:nvSpPr>
        <p:spPr>
          <a:xfrm>
            <a:off x="322085" y="3659627"/>
            <a:ext cx="3495772" cy="1200329"/>
          </a:xfrm>
          <a:prstGeom prst="rect">
            <a:avLst/>
          </a:prstGeom>
          <a:noFill/>
        </p:spPr>
        <p:txBody>
          <a:bodyPr wrap="square" rtlCol="0">
            <a:spAutoFit/>
          </a:bodyPr>
          <a:lstStyle/>
          <a:p>
            <a:r>
              <a:rPr lang="en-US" sz="2400" b="1" dirty="0"/>
              <a:t>Chest X-ray: Day 9 of illness, hospital day 5</a:t>
            </a:r>
          </a:p>
          <a:p>
            <a:r>
              <a:rPr lang="en-US" sz="2400" b="1" dirty="0"/>
              <a:t>Pneumonia left lung </a:t>
            </a:r>
          </a:p>
        </p:txBody>
      </p:sp>
      <p:pic>
        <p:nvPicPr>
          <p:cNvPr id="2050" name="Picture 2" descr="https://www.nejm.org/na101/home/literatum/publisher/mms/journals/content/nejm/2020/nejm_2020.382.issue-10/nejmoa2001191/20200406/images/img_xlarge/nejmoa2001191_f4.jpeg">
            <a:extLst>
              <a:ext uri="{FF2B5EF4-FFF2-40B4-BE49-F238E27FC236}">
                <a16:creationId xmlns:a16="http://schemas.microsoft.com/office/drawing/2014/main" id="{4E146612-CE5E-4B3F-8362-080DE16AA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073" y="3526563"/>
            <a:ext cx="4167381" cy="333143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9FD636BF-7954-470B-B809-C33055814DD7}"/>
              </a:ext>
            </a:extLst>
          </p:cNvPr>
          <p:cNvSpPr/>
          <p:nvPr/>
        </p:nvSpPr>
        <p:spPr>
          <a:xfrm>
            <a:off x="7244080" y="5100841"/>
            <a:ext cx="975360" cy="4465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5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7FA-2452-403E-BF4D-8F3D9DC45897}"/>
              </a:ext>
            </a:extLst>
          </p:cNvPr>
          <p:cNvSpPr>
            <a:spLocks noGrp="1"/>
          </p:cNvSpPr>
          <p:nvPr>
            <p:ph type="title"/>
          </p:nvPr>
        </p:nvSpPr>
        <p:spPr/>
        <p:txBody>
          <a:bodyPr>
            <a:normAutofit fontScale="90000"/>
          </a:bodyPr>
          <a:lstStyle/>
          <a:p>
            <a:pPr algn="ctr"/>
            <a:r>
              <a:rPr lang="en-US" b="1" dirty="0"/>
              <a:t>What are the symptoms of COVID-19?  </a:t>
            </a:r>
            <a:br>
              <a:rPr lang="en-US" b="1" dirty="0"/>
            </a:br>
            <a:r>
              <a:rPr lang="en-US" b="1" dirty="0"/>
              <a:t>What causes these symptoms?</a:t>
            </a:r>
            <a:br>
              <a:rPr lang="en-US" b="1" dirty="0"/>
            </a:br>
            <a:endParaRPr lang="en-US" b="1" dirty="0"/>
          </a:p>
        </p:txBody>
      </p:sp>
      <p:pic>
        <p:nvPicPr>
          <p:cNvPr id="6" name="Picture 5">
            <a:extLst>
              <a:ext uri="{FF2B5EF4-FFF2-40B4-BE49-F238E27FC236}">
                <a16:creationId xmlns:a16="http://schemas.microsoft.com/office/drawing/2014/main" id="{C2E11145-3914-4CF1-8863-66EF50B6B483}"/>
              </a:ext>
            </a:extLst>
          </p:cNvPr>
          <p:cNvPicPr>
            <a:picLocks noChangeAspect="1"/>
          </p:cNvPicPr>
          <p:nvPr/>
        </p:nvPicPr>
        <p:blipFill>
          <a:blip r:embed="rId2"/>
          <a:stretch>
            <a:fillRect/>
          </a:stretch>
        </p:blipFill>
        <p:spPr>
          <a:xfrm>
            <a:off x="1319752" y="1230525"/>
            <a:ext cx="9401666" cy="5288437"/>
          </a:xfrm>
          <a:prstGeom prst="rect">
            <a:avLst/>
          </a:prstGeom>
        </p:spPr>
      </p:pic>
      <p:sp>
        <p:nvSpPr>
          <p:cNvPr id="7" name="Rectangle 6">
            <a:extLst>
              <a:ext uri="{FF2B5EF4-FFF2-40B4-BE49-F238E27FC236}">
                <a16:creationId xmlns:a16="http://schemas.microsoft.com/office/drawing/2014/main" id="{D6109277-9A7C-4CAF-B703-F762DA80546A}"/>
              </a:ext>
            </a:extLst>
          </p:cNvPr>
          <p:cNvSpPr/>
          <p:nvPr/>
        </p:nvSpPr>
        <p:spPr>
          <a:xfrm>
            <a:off x="3626122" y="6581001"/>
            <a:ext cx="4019242" cy="276999"/>
          </a:xfrm>
          <a:prstGeom prst="rect">
            <a:avLst/>
          </a:prstGeom>
        </p:spPr>
        <p:txBody>
          <a:bodyPr wrap="none">
            <a:spAutoFit/>
          </a:bodyPr>
          <a:lstStyle/>
          <a:p>
            <a:r>
              <a:rPr lang="en-US" sz="1200" dirty="0"/>
              <a:t>https://time.com/5820118/coronavirus-questions-answered/</a:t>
            </a:r>
          </a:p>
        </p:txBody>
      </p:sp>
    </p:spTree>
    <p:extLst>
      <p:ext uri="{BB962C8B-B14F-4D97-AF65-F5344CB8AC3E}">
        <p14:creationId xmlns:p14="http://schemas.microsoft.com/office/powerpoint/2010/main" val="395969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nejm.org/na101/home/literatum/publisher/mms/journals/content/nejm/2020/nejm_2020.382.issue-10/nejmoa2001191/20200406/images/img_xlarge/nejmoa2001191_f1.jpeg">
            <a:extLst>
              <a:ext uri="{FF2B5EF4-FFF2-40B4-BE49-F238E27FC236}">
                <a16:creationId xmlns:a16="http://schemas.microsoft.com/office/drawing/2014/main" id="{F7C5BEFF-1DD3-41CE-98AE-35F17D4AD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073" y="78603"/>
            <a:ext cx="6920158" cy="3252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E38A6B-4D1A-4AEE-887A-72050ABAEB9A}"/>
              </a:ext>
            </a:extLst>
          </p:cNvPr>
          <p:cNvSpPr txBox="1"/>
          <p:nvPr/>
        </p:nvSpPr>
        <p:spPr>
          <a:xfrm>
            <a:off x="211911" y="1384621"/>
            <a:ext cx="3752437" cy="830997"/>
          </a:xfrm>
          <a:prstGeom prst="rect">
            <a:avLst/>
          </a:prstGeom>
          <a:noFill/>
        </p:spPr>
        <p:txBody>
          <a:bodyPr wrap="none" rtlCol="0">
            <a:spAutoFit/>
          </a:bodyPr>
          <a:lstStyle/>
          <a:p>
            <a:r>
              <a:rPr lang="en-US" sz="2400" b="1" dirty="0"/>
              <a:t>Chest X-ray:  Day 4 of illness</a:t>
            </a:r>
          </a:p>
          <a:p>
            <a:r>
              <a:rPr lang="en-US" sz="2400" b="1" dirty="0"/>
              <a:t>Normal</a:t>
            </a:r>
          </a:p>
        </p:txBody>
      </p:sp>
      <p:sp>
        <p:nvSpPr>
          <p:cNvPr id="7" name="TextBox 6">
            <a:extLst>
              <a:ext uri="{FF2B5EF4-FFF2-40B4-BE49-F238E27FC236}">
                <a16:creationId xmlns:a16="http://schemas.microsoft.com/office/drawing/2014/main" id="{CD917239-BCAF-4B65-BEEC-9D3ADDD3CCC0}"/>
              </a:ext>
            </a:extLst>
          </p:cNvPr>
          <p:cNvSpPr txBox="1"/>
          <p:nvPr/>
        </p:nvSpPr>
        <p:spPr>
          <a:xfrm>
            <a:off x="322085" y="3659627"/>
            <a:ext cx="3495772" cy="1200329"/>
          </a:xfrm>
          <a:prstGeom prst="rect">
            <a:avLst/>
          </a:prstGeom>
          <a:noFill/>
        </p:spPr>
        <p:txBody>
          <a:bodyPr wrap="square" rtlCol="0">
            <a:spAutoFit/>
          </a:bodyPr>
          <a:lstStyle/>
          <a:p>
            <a:r>
              <a:rPr lang="en-US" sz="2400" b="1" dirty="0"/>
              <a:t>Chest X-ray: Day 10 of illness, hospital day 6</a:t>
            </a:r>
          </a:p>
          <a:p>
            <a:r>
              <a:rPr lang="en-US" sz="2400" b="1" dirty="0"/>
              <a:t>Pneumonia both lungs</a:t>
            </a:r>
          </a:p>
        </p:txBody>
      </p:sp>
      <p:pic>
        <p:nvPicPr>
          <p:cNvPr id="5122" name="Picture 2" descr="https://www.nejm.org/na101/home/literatum/publisher/mms/journals/content/nejm/2020/nejm_2020.382.issue-10/nejmoa2001191/20200406/images/img_xlarge/nejmoa2001191_f5.jpeg">
            <a:extLst>
              <a:ext uri="{FF2B5EF4-FFF2-40B4-BE49-F238E27FC236}">
                <a16:creationId xmlns:a16="http://schemas.microsoft.com/office/drawing/2014/main" id="{993B5D31-409D-40C3-B637-DDAD3320C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073" y="3526563"/>
            <a:ext cx="6920159" cy="3233012"/>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88F639AE-B580-44CB-A20A-4D98657F2F66}"/>
              </a:ext>
            </a:extLst>
          </p:cNvPr>
          <p:cNvSpPr/>
          <p:nvPr/>
        </p:nvSpPr>
        <p:spPr>
          <a:xfrm>
            <a:off x="7244080" y="5100841"/>
            <a:ext cx="975360" cy="4465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7CA392A7-32AB-4B84-9BC1-CE64BD1BB32D}"/>
              </a:ext>
            </a:extLst>
          </p:cNvPr>
          <p:cNvSpPr/>
          <p:nvPr/>
        </p:nvSpPr>
        <p:spPr>
          <a:xfrm>
            <a:off x="4231483" y="5324100"/>
            <a:ext cx="886120" cy="4465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06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JM Article: The Upcoming Health Care Debate - SSRS">
            <a:extLst>
              <a:ext uri="{FF2B5EF4-FFF2-40B4-BE49-F238E27FC236}">
                <a16:creationId xmlns:a16="http://schemas.microsoft.com/office/drawing/2014/main" id="{E7332098-2173-44AA-A5EA-AF7675F2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98FFF4-18F1-406E-BE69-736FCF29A0D5}"/>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3" name="Rectangle 2">
            <a:extLst>
              <a:ext uri="{FF2B5EF4-FFF2-40B4-BE49-F238E27FC236}">
                <a16:creationId xmlns:a16="http://schemas.microsoft.com/office/drawing/2014/main" id="{D388FC4A-CFC9-479E-9F20-A4AD4DA7AF61}"/>
              </a:ext>
            </a:extLst>
          </p:cNvPr>
          <p:cNvSpPr/>
          <p:nvPr/>
        </p:nvSpPr>
        <p:spPr>
          <a:xfrm>
            <a:off x="2223417" y="1024397"/>
            <a:ext cx="7420045" cy="461665"/>
          </a:xfrm>
          <a:prstGeom prst="rect">
            <a:avLst/>
          </a:prstGeom>
        </p:spPr>
        <p:txBody>
          <a:bodyPr wrap="none">
            <a:spAutoFit/>
          </a:bodyPr>
          <a:lstStyle/>
          <a:p>
            <a:pPr algn="ctr" fontAlgn="base"/>
            <a:r>
              <a:rPr lang="en-US" sz="2400" b="1" dirty="0">
                <a:solidFill>
                  <a:srgbClr val="1A1A1A"/>
                </a:solidFill>
                <a:latin typeface="Calibri" panose="020F0502020204030204" pitchFamily="34" charset="0"/>
                <a:cs typeface="Calibri" panose="020F0502020204030204" pitchFamily="34" charset="0"/>
              </a:rPr>
              <a:t>First Case of 2019 Novel Coronavirus in the United States</a:t>
            </a:r>
          </a:p>
        </p:txBody>
      </p:sp>
      <p:sp>
        <p:nvSpPr>
          <p:cNvPr id="4" name="Rectangle 3">
            <a:extLst>
              <a:ext uri="{FF2B5EF4-FFF2-40B4-BE49-F238E27FC236}">
                <a16:creationId xmlns:a16="http://schemas.microsoft.com/office/drawing/2014/main" id="{43EEEA8D-67C4-4380-B99F-C2CA6786DB06}"/>
              </a:ext>
            </a:extLst>
          </p:cNvPr>
          <p:cNvSpPr/>
          <p:nvPr/>
        </p:nvSpPr>
        <p:spPr>
          <a:xfrm>
            <a:off x="8650715" y="292655"/>
            <a:ext cx="3219151" cy="369332"/>
          </a:xfrm>
          <a:prstGeom prst="rect">
            <a:avLst/>
          </a:prstGeom>
        </p:spPr>
        <p:txBody>
          <a:bodyPr wrap="none">
            <a:spAutoFit/>
          </a:bodyPr>
          <a:lstStyle/>
          <a:p>
            <a:r>
              <a:rPr lang="en-US" dirty="0"/>
              <a:t>N </a:t>
            </a:r>
            <a:r>
              <a:rPr lang="en-US" dirty="0" err="1"/>
              <a:t>Engl</a:t>
            </a:r>
            <a:r>
              <a:rPr lang="en-US" dirty="0"/>
              <a:t> J Med 2020; 382:929-936</a:t>
            </a:r>
          </a:p>
        </p:txBody>
      </p:sp>
      <p:sp>
        <p:nvSpPr>
          <p:cNvPr id="5" name="Rectangle 4">
            <a:extLst>
              <a:ext uri="{FF2B5EF4-FFF2-40B4-BE49-F238E27FC236}">
                <a16:creationId xmlns:a16="http://schemas.microsoft.com/office/drawing/2014/main" id="{D2922229-9B32-4E2E-AD65-F2AA82601067}"/>
              </a:ext>
            </a:extLst>
          </p:cNvPr>
          <p:cNvSpPr/>
          <p:nvPr/>
        </p:nvSpPr>
        <p:spPr>
          <a:xfrm>
            <a:off x="93237" y="6418378"/>
            <a:ext cx="3794565" cy="276999"/>
          </a:xfrm>
          <a:prstGeom prst="rect">
            <a:avLst/>
          </a:prstGeom>
        </p:spPr>
        <p:txBody>
          <a:bodyPr wrap="none">
            <a:spAutoFit/>
          </a:bodyPr>
          <a:lstStyle/>
          <a:p>
            <a:r>
              <a:rPr lang="en-US" sz="1200" dirty="0"/>
              <a:t>https://www.nejm.org/doi/full/10.1056/NEJMoa2001191</a:t>
            </a:r>
          </a:p>
        </p:txBody>
      </p:sp>
      <p:pic>
        <p:nvPicPr>
          <p:cNvPr id="7" name="Picture 2" descr="https://www.nejm.org/na101/home/literatum/publisher/mms/journals/content/nejm/2020/nejm_2020.382.issue-10/nejmoa2001191/20200406/images/img_xlarge/nejmoa2001191_f2.jpeg">
            <a:extLst>
              <a:ext uri="{FF2B5EF4-FFF2-40B4-BE49-F238E27FC236}">
                <a16:creationId xmlns:a16="http://schemas.microsoft.com/office/drawing/2014/main" id="{0B07B9CD-0F7D-49FA-9742-612DB552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79" y="1953706"/>
            <a:ext cx="7882323" cy="4147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AB41F5-9958-46DE-99B7-D88C3E69FA0B}"/>
              </a:ext>
            </a:extLst>
          </p:cNvPr>
          <p:cNvSpPr txBox="1"/>
          <p:nvPr/>
        </p:nvSpPr>
        <p:spPr>
          <a:xfrm>
            <a:off x="250132" y="2991465"/>
            <a:ext cx="3794565" cy="2862322"/>
          </a:xfrm>
          <a:prstGeom prst="rect">
            <a:avLst/>
          </a:prstGeom>
          <a:noFill/>
        </p:spPr>
        <p:txBody>
          <a:bodyPr wrap="square" rtlCol="0">
            <a:spAutoFit/>
          </a:bodyPr>
          <a:lstStyle/>
          <a:p>
            <a:r>
              <a:rPr lang="en-US" dirty="0"/>
              <a:t>Patient:</a:t>
            </a:r>
          </a:p>
          <a:p>
            <a:r>
              <a:rPr lang="en-US" dirty="0"/>
              <a:t>Hospital day 8 (illness day 12)</a:t>
            </a:r>
          </a:p>
          <a:p>
            <a:r>
              <a:rPr lang="en-US" dirty="0"/>
              <a:t>Condition improves</a:t>
            </a:r>
          </a:p>
          <a:p>
            <a:r>
              <a:rPr lang="en-US" dirty="0"/>
              <a:t>Oxygen discontinued</a:t>
            </a:r>
          </a:p>
          <a:p>
            <a:r>
              <a:rPr lang="en-US" dirty="0"/>
              <a:t>Lungs begin to clear</a:t>
            </a:r>
          </a:p>
          <a:p>
            <a:r>
              <a:rPr lang="en-US" dirty="0"/>
              <a:t>Appetite improves</a:t>
            </a:r>
          </a:p>
          <a:p>
            <a:r>
              <a:rPr lang="en-US" dirty="0"/>
              <a:t>Asymptomatic except for cough</a:t>
            </a:r>
          </a:p>
          <a:p>
            <a:r>
              <a:rPr lang="en-US" dirty="0"/>
              <a:t>No fever </a:t>
            </a:r>
          </a:p>
          <a:p>
            <a:endParaRPr lang="en-US" dirty="0"/>
          </a:p>
          <a:p>
            <a:endParaRPr lang="en-US" dirty="0"/>
          </a:p>
        </p:txBody>
      </p:sp>
    </p:spTree>
    <p:extLst>
      <p:ext uri="{BB962C8B-B14F-4D97-AF65-F5344CB8AC3E}">
        <p14:creationId xmlns:p14="http://schemas.microsoft.com/office/powerpoint/2010/main" val="485303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163A2-7C7C-44FF-A655-22604ECE03AC}"/>
              </a:ext>
            </a:extLst>
          </p:cNvPr>
          <p:cNvPicPr>
            <a:picLocks noChangeAspect="1"/>
          </p:cNvPicPr>
          <p:nvPr/>
        </p:nvPicPr>
        <p:blipFill>
          <a:blip r:embed="rId2"/>
          <a:stretch>
            <a:fillRect/>
          </a:stretch>
        </p:blipFill>
        <p:spPr>
          <a:xfrm>
            <a:off x="659091" y="757777"/>
            <a:ext cx="10323538" cy="4156230"/>
          </a:xfrm>
          <a:prstGeom prst="rect">
            <a:avLst/>
          </a:prstGeom>
        </p:spPr>
      </p:pic>
      <p:sp>
        <p:nvSpPr>
          <p:cNvPr id="3" name="Title 1">
            <a:extLst>
              <a:ext uri="{FF2B5EF4-FFF2-40B4-BE49-F238E27FC236}">
                <a16:creationId xmlns:a16="http://schemas.microsoft.com/office/drawing/2014/main" id="{18400FA0-5A58-4E70-8357-7359A348B7CB}"/>
              </a:ext>
            </a:extLst>
          </p:cNvPr>
          <p:cNvSpPr txBox="1">
            <a:spLocks/>
          </p:cNvSpPr>
          <p:nvPr/>
        </p:nvSpPr>
        <p:spPr>
          <a:xfrm>
            <a:off x="838200" y="365125"/>
            <a:ext cx="10515600" cy="13255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charset="0"/>
                <a:ea typeface="MS PGothic" pitchFamily="34" charset="-128"/>
              </a:defRPr>
            </a:lvl2pPr>
            <a:lvl3pPr algn="ctr" rtl="0" eaLnBrk="0" fontAlgn="base" hangingPunct="0">
              <a:spcBef>
                <a:spcPct val="0"/>
              </a:spcBef>
              <a:spcAft>
                <a:spcPct val="0"/>
              </a:spcAft>
              <a:defRPr sz="4400">
                <a:solidFill>
                  <a:schemeClr val="tx2"/>
                </a:solidFill>
                <a:latin typeface="Times" charset="0"/>
                <a:ea typeface="MS PGothic" pitchFamily="34" charset="-128"/>
              </a:defRPr>
            </a:lvl3pPr>
            <a:lvl4pPr algn="ctr" rtl="0" eaLnBrk="0" fontAlgn="base" hangingPunct="0">
              <a:spcBef>
                <a:spcPct val="0"/>
              </a:spcBef>
              <a:spcAft>
                <a:spcPct val="0"/>
              </a:spcAft>
              <a:defRPr sz="4400">
                <a:solidFill>
                  <a:schemeClr val="tx2"/>
                </a:solidFill>
                <a:latin typeface="Times" charset="0"/>
                <a:ea typeface="MS PGothic" pitchFamily="34" charset="-128"/>
              </a:defRPr>
            </a:lvl4pPr>
            <a:lvl5pPr algn="ctr" rtl="0" eaLnBrk="0" fontAlgn="base" hangingPunct="0">
              <a:spcBef>
                <a:spcPct val="0"/>
              </a:spcBef>
              <a:spcAft>
                <a:spcPct val="0"/>
              </a:spcAft>
              <a:defRPr sz="4400">
                <a:solidFill>
                  <a:schemeClr val="tx2"/>
                </a:solidFill>
                <a:latin typeface="Times" charset="0"/>
                <a:ea typeface="MS PGothic" pitchFamily="34"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Times"/>
              <a:ea typeface="MS PGothic" pitchFamily="34" charset="-128"/>
              <a:cs typeface="+mj-cs"/>
            </a:endParaRPr>
          </a:p>
        </p:txBody>
      </p:sp>
      <p:sp>
        <p:nvSpPr>
          <p:cNvPr id="4" name="Content Placeholder 2">
            <a:extLst>
              <a:ext uri="{FF2B5EF4-FFF2-40B4-BE49-F238E27FC236}">
                <a16:creationId xmlns:a16="http://schemas.microsoft.com/office/drawing/2014/main" id="{6FA7A174-E438-4D2F-9932-904BB7DD28D8}"/>
              </a:ext>
            </a:extLst>
          </p:cNvPr>
          <p:cNvSpPr txBox="1">
            <a:spLocks/>
          </p:cNvSpPr>
          <p:nvPr/>
        </p:nvSpPr>
        <p:spPr>
          <a:xfrm>
            <a:off x="1083297" y="327418"/>
            <a:ext cx="10515600" cy="43513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rPr>
              <a:t>Natural History of COVID-19:  Symptoms and Signs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p:txBody>
      </p:sp>
      <p:sp>
        <p:nvSpPr>
          <p:cNvPr id="2" name="Slide Number Placeholder 1">
            <a:extLst>
              <a:ext uri="{FF2B5EF4-FFF2-40B4-BE49-F238E27FC236}">
                <a16:creationId xmlns:a16="http://schemas.microsoft.com/office/drawing/2014/main" id="{85E4B22F-A2D2-474A-B7D7-4CB3F92767C3}"/>
              </a:ext>
            </a:extLst>
          </p:cNvPr>
          <p:cNvSpPr>
            <a:spLocks noGrp="1"/>
          </p:cNvSpPr>
          <p:nvPr>
            <p:ph type="sldNum" sz="quarter" idx="12"/>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E9D5275-C034-4351-BC77-D8AB2B3CC32F}" type="slidenum">
              <a:rPr kumimoji="0" lang="en-US" altLang="en-US" sz="14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TextBox 6">
            <a:extLst>
              <a:ext uri="{FF2B5EF4-FFF2-40B4-BE49-F238E27FC236}">
                <a16:creationId xmlns:a16="http://schemas.microsoft.com/office/drawing/2014/main" id="{D3ABEF20-7F51-46E9-BEFB-BBDE1B55AF22}"/>
              </a:ext>
            </a:extLst>
          </p:cNvPr>
          <p:cNvSpPr txBox="1"/>
          <p:nvPr/>
        </p:nvSpPr>
        <p:spPr>
          <a:xfrm>
            <a:off x="1387916" y="4983492"/>
            <a:ext cx="3227550" cy="646331"/>
          </a:xfrm>
          <a:prstGeom prst="rect">
            <a:avLst/>
          </a:prstGeom>
          <a:noFill/>
        </p:spPr>
        <p:txBody>
          <a:bodyPr wrap="none" rtlCol="0">
            <a:spAutoFit/>
          </a:bodyPr>
          <a:lstStyle/>
          <a:p>
            <a:r>
              <a:rPr lang="en-US" dirty="0"/>
              <a:t>Mild constitutional symptoms</a:t>
            </a:r>
          </a:p>
          <a:p>
            <a:r>
              <a:rPr lang="en-US" dirty="0"/>
              <a:t>Fever, cough, diarrhea, headache</a:t>
            </a:r>
          </a:p>
        </p:txBody>
      </p:sp>
      <p:sp>
        <p:nvSpPr>
          <p:cNvPr id="8" name="TextBox 7">
            <a:extLst>
              <a:ext uri="{FF2B5EF4-FFF2-40B4-BE49-F238E27FC236}">
                <a16:creationId xmlns:a16="http://schemas.microsoft.com/office/drawing/2014/main" id="{7131BBE7-D906-4A4A-B265-3F078E8770C9}"/>
              </a:ext>
            </a:extLst>
          </p:cNvPr>
          <p:cNvSpPr txBox="1"/>
          <p:nvPr/>
        </p:nvSpPr>
        <p:spPr>
          <a:xfrm>
            <a:off x="4615466" y="4983493"/>
            <a:ext cx="3072316" cy="646331"/>
          </a:xfrm>
          <a:prstGeom prst="rect">
            <a:avLst/>
          </a:prstGeom>
          <a:noFill/>
        </p:spPr>
        <p:txBody>
          <a:bodyPr wrap="none" rtlCol="0">
            <a:spAutoFit/>
          </a:bodyPr>
          <a:lstStyle/>
          <a:p>
            <a:r>
              <a:rPr lang="en-US" dirty="0"/>
              <a:t>Shortness of breath</a:t>
            </a:r>
          </a:p>
          <a:p>
            <a:r>
              <a:rPr lang="en-US" dirty="0"/>
              <a:t>Hypoxia (decrease in oxygen)</a:t>
            </a:r>
          </a:p>
        </p:txBody>
      </p:sp>
      <p:sp>
        <p:nvSpPr>
          <p:cNvPr id="9" name="TextBox 8">
            <a:extLst>
              <a:ext uri="{FF2B5EF4-FFF2-40B4-BE49-F238E27FC236}">
                <a16:creationId xmlns:a16="http://schemas.microsoft.com/office/drawing/2014/main" id="{AD6D7D33-A518-4611-9A62-1A33DC2FE51C}"/>
              </a:ext>
            </a:extLst>
          </p:cNvPr>
          <p:cNvSpPr txBox="1"/>
          <p:nvPr/>
        </p:nvSpPr>
        <p:spPr>
          <a:xfrm>
            <a:off x="8295588" y="4876063"/>
            <a:ext cx="1358064" cy="923330"/>
          </a:xfrm>
          <a:prstGeom prst="rect">
            <a:avLst/>
          </a:prstGeom>
          <a:noFill/>
        </p:spPr>
        <p:txBody>
          <a:bodyPr wrap="none" rtlCol="0">
            <a:spAutoFit/>
          </a:bodyPr>
          <a:lstStyle/>
          <a:p>
            <a:r>
              <a:rPr lang="en-US" dirty="0"/>
              <a:t>ARDS</a:t>
            </a:r>
          </a:p>
          <a:p>
            <a:r>
              <a:rPr lang="en-US" dirty="0"/>
              <a:t>Shock </a:t>
            </a:r>
          </a:p>
          <a:p>
            <a:r>
              <a:rPr lang="en-US" dirty="0"/>
              <a:t>Heart failure</a:t>
            </a:r>
          </a:p>
        </p:txBody>
      </p:sp>
      <p:cxnSp>
        <p:nvCxnSpPr>
          <p:cNvPr id="11" name="Straight Connector 10">
            <a:extLst>
              <a:ext uri="{FF2B5EF4-FFF2-40B4-BE49-F238E27FC236}">
                <a16:creationId xmlns:a16="http://schemas.microsoft.com/office/drawing/2014/main" id="{8AB3D0C8-90D2-4FD8-A719-716B31B0AB43}"/>
              </a:ext>
            </a:extLst>
          </p:cNvPr>
          <p:cNvCxnSpPr/>
          <p:nvPr/>
        </p:nvCxnSpPr>
        <p:spPr bwMode="auto">
          <a:xfrm>
            <a:off x="4540050" y="4914007"/>
            <a:ext cx="0" cy="9588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5DCC1CE-06A7-48B1-8007-2669D8BA67B6}"/>
              </a:ext>
            </a:extLst>
          </p:cNvPr>
          <p:cNvCxnSpPr/>
          <p:nvPr/>
        </p:nvCxnSpPr>
        <p:spPr bwMode="auto">
          <a:xfrm>
            <a:off x="7503736" y="4876063"/>
            <a:ext cx="0" cy="9233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3C46A5F6-097A-46B5-99E4-85C0E0806F13}"/>
              </a:ext>
            </a:extLst>
          </p:cNvPr>
          <p:cNvSpPr/>
          <p:nvPr/>
        </p:nvSpPr>
        <p:spPr>
          <a:xfrm>
            <a:off x="4396314" y="1262596"/>
            <a:ext cx="3399372" cy="482652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02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EB44C8-C3D2-48A2-AFB5-7885A3B6EEBD}"/>
              </a:ext>
            </a:extLst>
          </p:cNvPr>
          <p:cNvSpPr/>
          <p:nvPr/>
        </p:nvSpPr>
        <p:spPr>
          <a:xfrm>
            <a:off x="169159" y="6183931"/>
            <a:ext cx="6096000" cy="276999"/>
          </a:xfrm>
          <a:prstGeom prst="rect">
            <a:avLst/>
          </a:prstGeom>
        </p:spPr>
        <p:txBody>
          <a:bodyPr>
            <a:spAutoFit/>
          </a:bodyPr>
          <a:lstStyle/>
          <a:p>
            <a:r>
              <a:rPr lang="en-US" sz="1200" dirty="0"/>
              <a:t>https://www.sfchronicle.com/file/607/2/6072-Dowd_Patricia_Cabello_-_Autopsy.pdf</a:t>
            </a:r>
          </a:p>
        </p:txBody>
      </p:sp>
      <p:sp>
        <p:nvSpPr>
          <p:cNvPr id="4" name="TextBox 3">
            <a:extLst>
              <a:ext uri="{FF2B5EF4-FFF2-40B4-BE49-F238E27FC236}">
                <a16:creationId xmlns:a16="http://schemas.microsoft.com/office/drawing/2014/main" id="{BECF11EF-3DDC-4FFC-989C-9DD5425D592F}"/>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pic>
        <p:nvPicPr>
          <p:cNvPr id="5" name="Picture 4">
            <a:extLst>
              <a:ext uri="{FF2B5EF4-FFF2-40B4-BE49-F238E27FC236}">
                <a16:creationId xmlns:a16="http://schemas.microsoft.com/office/drawing/2014/main" id="{512CDB9A-F12C-4886-AF47-CA4CB015D01D}"/>
              </a:ext>
            </a:extLst>
          </p:cNvPr>
          <p:cNvPicPr>
            <a:picLocks noChangeAspect="1"/>
          </p:cNvPicPr>
          <p:nvPr/>
        </p:nvPicPr>
        <p:blipFill>
          <a:blip r:embed="rId2"/>
          <a:stretch>
            <a:fillRect/>
          </a:stretch>
        </p:blipFill>
        <p:spPr>
          <a:xfrm>
            <a:off x="4287852" y="1693404"/>
            <a:ext cx="6906589" cy="4115374"/>
          </a:xfrm>
          <a:prstGeom prst="rect">
            <a:avLst/>
          </a:prstGeom>
          <a:ln w="25400">
            <a:solidFill>
              <a:schemeClr val="accent1">
                <a:shade val="50000"/>
              </a:schemeClr>
            </a:solidFill>
          </a:ln>
        </p:spPr>
      </p:pic>
      <p:sp>
        <p:nvSpPr>
          <p:cNvPr id="6" name="TextBox 5">
            <a:extLst>
              <a:ext uri="{FF2B5EF4-FFF2-40B4-BE49-F238E27FC236}">
                <a16:creationId xmlns:a16="http://schemas.microsoft.com/office/drawing/2014/main" id="{2D341699-D861-4FD5-A415-A7FF69D0288E}"/>
              </a:ext>
            </a:extLst>
          </p:cNvPr>
          <p:cNvSpPr txBox="1"/>
          <p:nvPr/>
        </p:nvSpPr>
        <p:spPr>
          <a:xfrm>
            <a:off x="1286060" y="3058160"/>
            <a:ext cx="2078005" cy="1200329"/>
          </a:xfrm>
          <a:prstGeom prst="rect">
            <a:avLst/>
          </a:prstGeom>
          <a:noFill/>
        </p:spPr>
        <p:txBody>
          <a:bodyPr wrap="none" rtlCol="0">
            <a:spAutoFit/>
          </a:bodyPr>
          <a:lstStyle/>
          <a:p>
            <a:r>
              <a:rPr lang="en-US" dirty="0"/>
              <a:t>Patient:</a:t>
            </a:r>
          </a:p>
          <a:p>
            <a:r>
              <a:rPr lang="en-US" dirty="0"/>
              <a:t>57 </a:t>
            </a:r>
            <a:r>
              <a:rPr lang="en-US" dirty="0" err="1"/>
              <a:t>y.o</a:t>
            </a:r>
            <a:r>
              <a:rPr lang="en-US" dirty="0"/>
              <a:t>. woman</a:t>
            </a:r>
          </a:p>
          <a:p>
            <a:r>
              <a:rPr lang="en-US" dirty="0"/>
              <a:t>Influenza-like-illness</a:t>
            </a:r>
          </a:p>
          <a:p>
            <a:r>
              <a:rPr lang="en-US" dirty="0"/>
              <a:t>Died of heart attack</a:t>
            </a:r>
          </a:p>
        </p:txBody>
      </p:sp>
    </p:spTree>
    <p:extLst>
      <p:ext uri="{BB962C8B-B14F-4D97-AF65-F5344CB8AC3E}">
        <p14:creationId xmlns:p14="http://schemas.microsoft.com/office/powerpoint/2010/main" val="63727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EB44C8-C3D2-48A2-AFB5-7885A3B6EEBD}"/>
              </a:ext>
            </a:extLst>
          </p:cNvPr>
          <p:cNvSpPr/>
          <p:nvPr/>
        </p:nvSpPr>
        <p:spPr>
          <a:xfrm>
            <a:off x="169159" y="6183931"/>
            <a:ext cx="6096000" cy="276999"/>
          </a:xfrm>
          <a:prstGeom prst="rect">
            <a:avLst/>
          </a:prstGeom>
        </p:spPr>
        <p:txBody>
          <a:bodyPr>
            <a:spAutoFit/>
          </a:bodyPr>
          <a:lstStyle/>
          <a:p>
            <a:r>
              <a:rPr lang="en-US" sz="1200" dirty="0"/>
              <a:t>https://www.sfchronicle.com/file/607/2/6072-Dowd_Patricia_Cabello_-_Autopsy.pdf</a:t>
            </a:r>
          </a:p>
        </p:txBody>
      </p:sp>
      <p:sp>
        <p:nvSpPr>
          <p:cNvPr id="4" name="TextBox 3">
            <a:extLst>
              <a:ext uri="{FF2B5EF4-FFF2-40B4-BE49-F238E27FC236}">
                <a16:creationId xmlns:a16="http://schemas.microsoft.com/office/drawing/2014/main" id="{BECF11EF-3DDC-4FFC-989C-9DD5425D592F}"/>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6" name="TextBox 5">
            <a:extLst>
              <a:ext uri="{FF2B5EF4-FFF2-40B4-BE49-F238E27FC236}">
                <a16:creationId xmlns:a16="http://schemas.microsoft.com/office/drawing/2014/main" id="{2D341699-D861-4FD5-A415-A7FF69D0288E}"/>
              </a:ext>
            </a:extLst>
          </p:cNvPr>
          <p:cNvSpPr txBox="1"/>
          <p:nvPr/>
        </p:nvSpPr>
        <p:spPr>
          <a:xfrm>
            <a:off x="544380" y="1867714"/>
            <a:ext cx="2859220" cy="2862322"/>
          </a:xfrm>
          <a:prstGeom prst="rect">
            <a:avLst/>
          </a:prstGeom>
          <a:noFill/>
        </p:spPr>
        <p:txBody>
          <a:bodyPr wrap="square" rtlCol="0">
            <a:spAutoFit/>
          </a:bodyPr>
          <a:lstStyle/>
          <a:p>
            <a:r>
              <a:rPr lang="en-US" dirty="0"/>
              <a:t>Patient:</a:t>
            </a:r>
          </a:p>
          <a:p>
            <a:r>
              <a:rPr lang="en-US" dirty="0"/>
              <a:t>Area of bleeding left ventricle</a:t>
            </a:r>
          </a:p>
          <a:p>
            <a:r>
              <a:rPr lang="en-US" dirty="0"/>
              <a:t>Heart attack with acute and chronic inflammation:</a:t>
            </a:r>
          </a:p>
          <a:p>
            <a:r>
              <a:rPr lang="en-US" dirty="0"/>
              <a:t>Injured muscle cells, macrophages, lymphocytes, neutrophils</a:t>
            </a:r>
          </a:p>
          <a:p>
            <a:endParaRPr lang="en-US" dirty="0"/>
          </a:p>
          <a:p>
            <a:r>
              <a:rPr lang="en-US" dirty="0"/>
              <a:t>No viral cytopathic changes</a:t>
            </a:r>
          </a:p>
        </p:txBody>
      </p:sp>
      <p:pic>
        <p:nvPicPr>
          <p:cNvPr id="7" name="Picture 6">
            <a:extLst>
              <a:ext uri="{FF2B5EF4-FFF2-40B4-BE49-F238E27FC236}">
                <a16:creationId xmlns:a16="http://schemas.microsoft.com/office/drawing/2014/main" id="{B3591CD7-E62B-4F1D-ABAB-7B0BB1490EFC}"/>
              </a:ext>
            </a:extLst>
          </p:cNvPr>
          <p:cNvPicPr>
            <a:picLocks noChangeAspect="1"/>
          </p:cNvPicPr>
          <p:nvPr/>
        </p:nvPicPr>
        <p:blipFill>
          <a:blip r:embed="rId2"/>
          <a:stretch>
            <a:fillRect/>
          </a:stretch>
        </p:blipFill>
        <p:spPr>
          <a:xfrm>
            <a:off x="3670139" y="1219504"/>
            <a:ext cx="8217061" cy="2426869"/>
          </a:xfrm>
          <a:prstGeom prst="rect">
            <a:avLst/>
          </a:prstGeom>
        </p:spPr>
      </p:pic>
      <p:pic>
        <p:nvPicPr>
          <p:cNvPr id="8" name="Picture 7">
            <a:extLst>
              <a:ext uri="{FF2B5EF4-FFF2-40B4-BE49-F238E27FC236}">
                <a16:creationId xmlns:a16="http://schemas.microsoft.com/office/drawing/2014/main" id="{0964FA18-D427-4DC3-926C-8AB4026C695D}"/>
              </a:ext>
            </a:extLst>
          </p:cNvPr>
          <p:cNvPicPr>
            <a:picLocks noChangeAspect="1"/>
          </p:cNvPicPr>
          <p:nvPr/>
        </p:nvPicPr>
        <p:blipFill>
          <a:blip r:embed="rId3"/>
          <a:stretch>
            <a:fillRect/>
          </a:stretch>
        </p:blipFill>
        <p:spPr>
          <a:xfrm>
            <a:off x="4120494" y="3429000"/>
            <a:ext cx="7695586" cy="1980200"/>
          </a:xfrm>
          <a:prstGeom prst="rect">
            <a:avLst/>
          </a:prstGeom>
        </p:spPr>
      </p:pic>
    </p:spTree>
    <p:extLst>
      <p:ext uri="{BB962C8B-B14F-4D97-AF65-F5344CB8AC3E}">
        <p14:creationId xmlns:p14="http://schemas.microsoft.com/office/powerpoint/2010/main" val="379183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EB44C8-C3D2-48A2-AFB5-7885A3B6EEBD}"/>
              </a:ext>
            </a:extLst>
          </p:cNvPr>
          <p:cNvSpPr/>
          <p:nvPr/>
        </p:nvSpPr>
        <p:spPr>
          <a:xfrm>
            <a:off x="169159" y="6183931"/>
            <a:ext cx="6096000" cy="276999"/>
          </a:xfrm>
          <a:prstGeom prst="rect">
            <a:avLst/>
          </a:prstGeom>
        </p:spPr>
        <p:txBody>
          <a:bodyPr>
            <a:spAutoFit/>
          </a:bodyPr>
          <a:lstStyle/>
          <a:p>
            <a:r>
              <a:rPr lang="en-US" sz="1200" dirty="0"/>
              <a:t>https://www.sfchronicle.com/file/607/2/6072-Dowd_Patricia_Cabello_-_Autopsy.pdf</a:t>
            </a:r>
          </a:p>
        </p:txBody>
      </p:sp>
      <p:sp>
        <p:nvSpPr>
          <p:cNvPr id="4" name="TextBox 3">
            <a:extLst>
              <a:ext uri="{FF2B5EF4-FFF2-40B4-BE49-F238E27FC236}">
                <a16:creationId xmlns:a16="http://schemas.microsoft.com/office/drawing/2014/main" id="{BECF11EF-3DDC-4FFC-989C-9DD5425D592F}"/>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
        <p:nvSpPr>
          <p:cNvPr id="6" name="TextBox 5">
            <a:extLst>
              <a:ext uri="{FF2B5EF4-FFF2-40B4-BE49-F238E27FC236}">
                <a16:creationId xmlns:a16="http://schemas.microsoft.com/office/drawing/2014/main" id="{2D341699-D861-4FD5-A415-A7FF69D0288E}"/>
              </a:ext>
            </a:extLst>
          </p:cNvPr>
          <p:cNvSpPr txBox="1"/>
          <p:nvPr/>
        </p:nvSpPr>
        <p:spPr>
          <a:xfrm>
            <a:off x="544380" y="1867714"/>
            <a:ext cx="2859220" cy="2862322"/>
          </a:xfrm>
          <a:prstGeom prst="rect">
            <a:avLst/>
          </a:prstGeom>
          <a:noFill/>
        </p:spPr>
        <p:txBody>
          <a:bodyPr wrap="square" rtlCol="0">
            <a:spAutoFit/>
          </a:bodyPr>
          <a:lstStyle/>
          <a:p>
            <a:r>
              <a:rPr lang="en-US" dirty="0"/>
              <a:t>Patient:</a:t>
            </a:r>
          </a:p>
          <a:p>
            <a:r>
              <a:rPr lang="en-US" dirty="0"/>
              <a:t>No influenza A, B, RSV</a:t>
            </a:r>
          </a:p>
          <a:p>
            <a:endParaRPr lang="en-US" dirty="0"/>
          </a:p>
          <a:p>
            <a:r>
              <a:rPr lang="en-US" dirty="0"/>
              <a:t>Molecular evidence of SARS-CoV-2 in heart, trachea, lung</a:t>
            </a:r>
          </a:p>
          <a:p>
            <a:r>
              <a:rPr lang="en-US" dirty="0"/>
              <a:t>intestine</a:t>
            </a:r>
          </a:p>
          <a:p>
            <a:endParaRPr lang="en-US" dirty="0"/>
          </a:p>
          <a:p>
            <a:r>
              <a:rPr lang="en-US" dirty="0"/>
              <a:t>Lung: fluid build-up</a:t>
            </a:r>
          </a:p>
          <a:p>
            <a:r>
              <a:rPr lang="en-US" dirty="0"/>
              <a:t>Heart: heart attack with inflammation</a:t>
            </a:r>
          </a:p>
        </p:txBody>
      </p:sp>
      <p:pic>
        <p:nvPicPr>
          <p:cNvPr id="2" name="Picture 1">
            <a:extLst>
              <a:ext uri="{FF2B5EF4-FFF2-40B4-BE49-F238E27FC236}">
                <a16:creationId xmlns:a16="http://schemas.microsoft.com/office/drawing/2014/main" id="{64C33A4A-9D17-47B5-B5A1-71782943EE0B}"/>
              </a:ext>
            </a:extLst>
          </p:cNvPr>
          <p:cNvPicPr>
            <a:picLocks noChangeAspect="1"/>
          </p:cNvPicPr>
          <p:nvPr/>
        </p:nvPicPr>
        <p:blipFill>
          <a:blip r:embed="rId2"/>
          <a:stretch>
            <a:fillRect/>
          </a:stretch>
        </p:blipFill>
        <p:spPr>
          <a:xfrm>
            <a:off x="3808898" y="1418000"/>
            <a:ext cx="8149422" cy="4237235"/>
          </a:xfrm>
          <a:prstGeom prst="rect">
            <a:avLst/>
          </a:prstGeom>
          <a:ln w="25400">
            <a:solidFill>
              <a:schemeClr val="accent1">
                <a:shade val="50000"/>
              </a:schemeClr>
            </a:solidFill>
          </a:ln>
        </p:spPr>
      </p:pic>
    </p:spTree>
    <p:extLst>
      <p:ext uri="{BB962C8B-B14F-4D97-AF65-F5344CB8AC3E}">
        <p14:creationId xmlns:p14="http://schemas.microsoft.com/office/powerpoint/2010/main" val="39342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163A2-7C7C-44FF-A655-22604ECE03AC}"/>
              </a:ext>
            </a:extLst>
          </p:cNvPr>
          <p:cNvPicPr>
            <a:picLocks noChangeAspect="1"/>
          </p:cNvPicPr>
          <p:nvPr/>
        </p:nvPicPr>
        <p:blipFill>
          <a:blip r:embed="rId2"/>
          <a:stretch>
            <a:fillRect/>
          </a:stretch>
        </p:blipFill>
        <p:spPr>
          <a:xfrm>
            <a:off x="659091" y="757777"/>
            <a:ext cx="10323538" cy="4156230"/>
          </a:xfrm>
          <a:prstGeom prst="rect">
            <a:avLst/>
          </a:prstGeom>
        </p:spPr>
      </p:pic>
      <p:sp>
        <p:nvSpPr>
          <p:cNvPr id="3" name="Title 1">
            <a:extLst>
              <a:ext uri="{FF2B5EF4-FFF2-40B4-BE49-F238E27FC236}">
                <a16:creationId xmlns:a16="http://schemas.microsoft.com/office/drawing/2014/main" id="{18400FA0-5A58-4E70-8357-7359A348B7CB}"/>
              </a:ext>
            </a:extLst>
          </p:cNvPr>
          <p:cNvSpPr txBox="1">
            <a:spLocks/>
          </p:cNvSpPr>
          <p:nvPr/>
        </p:nvSpPr>
        <p:spPr>
          <a:xfrm>
            <a:off x="838200" y="365125"/>
            <a:ext cx="10515600" cy="13255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charset="0"/>
                <a:ea typeface="MS PGothic" pitchFamily="34" charset="-128"/>
              </a:defRPr>
            </a:lvl2pPr>
            <a:lvl3pPr algn="ctr" rtl="0" eaLnBrk="0" fontAlgn="base" hangingPunct="0">
              <a:spcBef>
                <a:spcPct val="0"/>
              </a:spcBef>
              <a:spcAft>
                <a:spcPct val="0"/>
              </a:spcAft>
              <a:defRPr sz="4400">
                <a:solidFill>
                  <a:schemeClr val="tx2"/>
                </a:solidFill>
                <a:latin typeface="Times" charset="0"/>
                <a:ea typeface="MS PGothic" pitchFamily="34" charset="-128"/>
              </a:defRPr>
            </a:lvl3pPr>
            <a:lvl4pPr algn="ctr" rtl="0" eaLnBrk="0" fontAlgn="base" hangingPunct="0">
              <a:spcBef>
                <a:spcPct val="0"/>
              </a:spcBef>
              <a:spcAft>
                <a:spcPct val="0"/>
              </a:spcAft>
              <a:defRPr sz="4400">
                <a:solidFill>
                  <a:schemeClr val="tx2"/>
                </a:solidFill>
                <a:latin typeface="Times" charset="0"/>
                <a:ea typeface="MS PGothic" pitchFamily="34" charset="-128"/>
              </a:defRPr>
            </a:lvl4pPr>
            <a:lvl5pPr algn="ctr" rtl="0" eaLnBrk="0" fontAlgn="base" hangingPunct="0">
              <a:spcBef>
                <a:spcPct val="0"/>
              </a:spcBef>
              <a:spcAft>
                <a:spcPct val="0"/>
              </a:spcAft>
              <a:defRPr sz="4400">
                <a:solidFill>
                  <a:schemeClr val="tx2"/>
                </a:solidFill>
                <a:latin typeface="Times" charset="0"/>
                <a:ea typeface="MS PGothic" pitchFamily="34"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Times"/>
              <a:ea typeface="MS PGothic" pitchFamily="34" charset="-128"/>
              <a:cs typeface="+mj-cs"/>
            </a:endParaRPr>
          </a:p>
        </p:txBody>
      </p:sp>
      <p:sp>
        <p:nvSpPr>
          <p:cNvPr id="4" name="Content Placeholder 2">
            <a:extLst>
              <a:ext uri="{FF2B5EF4-FFF2-40B4-BE49-F238E27FC236}">
                <a16:creationId xmlns:a16="http://schemas.microsoft.com/office/drawing/2014/main" id="{6FA7A174-E438-4D2F-9932-904BB7DD28D8}"/>
              </a:ext>
            </a:extLst>
          </p:cNvPr>
          <p:cNvSpPr txBox="1">
            <a:spLocks/>
          </p:cNvSpPr>
          <p:nvPr/>
        </p:nvSpPr>
        <p:spPr>
          <a:xfrm>
            <a:off x="1083297" y="327418"/>
            <a:ext cx="10515600" cy="43513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rPr>
              <a:t>Natural History of COVID-19:  Symptoms and Signs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a:ea typeface="MS PGothic" pitchFamily="34" charset="-128"/>
              <a:cs typeface="+mn-cs"/>
            </a:endParaRPr>
          </a:p>
        </p:txBody>
      </p:sp>
      <p:sp>
        <p:nvSpPr>
          <p:cNvPr id="2" name="Slide Number Placeholder 1">
            <a:extLst>
              <a:ext uri="{FF2B5EF4-FFF2-40B4-BE49-F238E27FC236}">
                <a16:creationId xmlns:a16="http://schemas.microsoft.com/office/drawing/2014/main" id="{85E4B22F-A2D2-474A-B7D7-4CB3F92767C3}"/>
              </a:ext>
            </a:extLst>
          </p:cNvPr>
          <p:cNvSpPr>
            <a:spLocks noGrp="1"/>
          </p:cNvSpPr>
          <p:nvPr>
            <p:ph type="sldNum" sz="quarter" idx="12"/>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E9D5275-C034-4351-BC77-D8AB2B3CC32F}" type="slidenum">
              <a:rPr kumimoji="0" lang="en-US" altLang="en-US" sz="14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altLang="en-U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TextBox 6">
            <a:extLst>
              <a:ext uri="{FF2B5EF4-FFF2-40B4-BE49-F238E27FC236}">
                <a16:creationId xmlns:a16="http://schemas.microsoft.com/office/drawing/2014/main" id="{D3ABEF20-7F51-46E9-BEFB-BBDE1B55AF22}"/>
              </a:ext>
            </a:extLst>
          </p:cNvPr>
          <p:cNvSpPr txBox="1"/>
          <p:nvPr/>
        </p:nvSpPr>
        <p:spPr>
          <a:xfrm>
            <a:off x="1387916" y="4983492"/>
            <a:ext cx="3227550" cy="646331"/>
          </a:xfrm>
          <a:prstGeom prst="rect">
            <a:avLst/>
          </a:prstGeom>
          <a:noFill/>
        </p:spPr>
        <p:txBody>
          <a:bodyPr wrap="none" rtlCol="0">
            <a:spAutoFit/>
          </a:bodyPr>
          <a:lstStyle/>
          <a:p>
            <a:r>
              <a:rPr lang="en-US" dirty="0"/>
              <a:t>Mild constitutional symptoms</a:t>
            </a:r>
          </a:p>
          <a:p>
            <a:r>
              <a:rPr lang="en-US" dirty="0"/>
              <a:t>Fever, cough, diarrhea, headache</a:t>
            </a:r>
          </a:p>
        </p:txBody>
      </p:sp>
      <p:sp>
        <p:nvSpPr>
          <p:cNvPr id="8" name="TextBox 7">
            <a:extLst>
              <a:ext uri="{FF2B5EF4-FFF2-40B4-BE49-F238E27FC236}">
                <a16:creationId xmlns:a16="http://schemas.microsoft.com/office/drawing/2014/main" id="{7131BBE7-D906-4A4A-B265-3F078E8770C9}"/>
              </a:ext>
            </a:extLst>
          </p:cNvPr>
          <p:cNvSpPr txBox="1"/>
          <p:nvPr/>
        </p:nvSpPr>
        <p:spPr>
          <a:xfrm>
            <a:off x="4615466" y="4983493"/>
            <a:ext cx="3072316" cy="646331"/>
          </a:xfrm>
          <a:prstGeom prst="rect">
            <a:avLst/>
          </a:prstGeom>
          <a:noFill/>
        </p:spPr>
        <p:txBody>
          <a:bodyPr wrap="none" rtlCol="0">
            <a:spAutoFit/>
          </a:bodyPr>
          <a:lstStyle/>
          <a:p>
            <a:r>
              <a:rPr lang="en-US" dirty="0"/>
              <a:t>Shortness of breath</a:t>
            </a:r>
          </a:p>
          <a:p>
            <a:r>
              <a:rPr lang="en-US" dirty="0"/>
              <a:t>Hypoxia (decrease in oxygen)</a:t>
            </a:r>
          </a:p>
        </p:txBody>
      </p:sp>
      <p:sp>
        <p:nvSpPr>
          <p:cNvPr id="9" name="TextBox 8">
            <a:extLst>
              <a:ext uri="{FF2B5EF4-FFF2-40B4-BE49-F238E27FC236}">
                <a16:creationId xmlns:a16="http://schemas.microsoft.com/office/drawing/2014/main" id="{AD6D7D33-A518-4611-9A62-1A33DC2FE51C}"/>
              </a:ext>
            </a:extLst>
          </p:cNvPr>
          <p:cNvSpPr txBox="1"/>
          <p:nvPr/>
        </p:nvSpPr>
        <p:spPr>
          <a:xfrm>
            <a:off x="8295588" y="4876063"/>
            <a:ext cx="1358064" cy="923330"/>
          </a:xfrm>
          <a:prstGeom prst="rect">
            <a:avLst/>
          </a:prstGeom>
          <a:noFill/>
        </p:spPr>
        <p:txBody>
          <a:bodyPr wrap="none" rtlCol="0">
            <a:spAutoFit/>
          </a:bodyPr>
          <a:lstStyle/>
          <a:p>
            <a:r>
              <a:rPr lang="en-US" dirty="0"/>
              <a:t>ARDS</a:t>
            </a:r>
          </a:p>
          <a:p>
            <a:r>
              <a:rPr lang="en-US" dirty="0"/>
              <a:t>Shock </a:t>
            </a:r>
          </a:p>
          <a:p>
            <a:r>
              <a:rPr lang="en-US" dirty="0"/>
              <a:t>Heart failure</a:t>
            </a:r>
          </a:p>
        </p:txBody>
      </p:sp>
      <p:cxnSp>
        <p:nvCxnSpPr>
          <p:cNvPr id="11" name="Straight Connector 10">
            <a:extLst>
              <a:ext uri="{FF2B5EF4-FFF2-40B4-BE49-F238E27FC236}">
                <a16:creationId xmlns:a16="http://schemas.microsoft.com/office/drawing/2014/main" id="{8AB3D0C8-90D2-4FD8-A719-716B31B0AB43}"/>
              </a:ext>
            </a:extLst>
          </p:cNvPr>
          <p:cNvCxnSpPr/>
          <p:nvPr/>
        </p:nvCxnSpPr>
        <p:spPr bwMode="auto">
          <a:xfrm>
            <a:off x="4540050" y="4914007"/>
            <a:ext cx="0" cy="9588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5DCC1CE-06A7-48B1-8007-2669D8BA67B6}"/>
              </a:ext>
            </a:extLst>
          </p:cNvPr>
          <p:cNvCxnSpPr/>
          <p:nvPr/>
        </p:nvCxnSpPr>
        <p:spPr bwMode="auto">
          <a:xfrm>
            <a:off x="7503736" y="4876063"/>
            <a:ext cx="0" cy="9233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3C46A5F6-097A-46B5-99E4-85C0E0806F13}"/>
              </a:ext>
            </a:extLst>
          </p:cNvPr>
          <p:cNvSpPr/>
          <p:nvPr/>
        </p:nvSpPr>
        <p:spPr>
          <a:xfrm>
            <a:off x="7404712" y="1228176"/>
            <a:ext cx="3399372" cy="482652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567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E4C05D-2115-44AA-ABC2-EDBCEB3A71E2}"/>
              </a:ext>
            </a:extLst>
          </p:cNvPr>
          <p:cNvPicPr>
            <a:picLocks noChangeAspect="1"/>
          </p:cNvPicPr>
          <p:nvPr/>
        </p:nvPicPr>
        <p:blipFill>
          <a:blip r:embed="rId2"/>
          <a:stretch>
            <a:fillRect/>
          </a:stretch>
        </p:blipFill>
        <p:spPr>
          <a:xfrm>
            <a:off x="331019" y="254523"/>
            <a:ext cx="5303422" cy="2891856"/>
          </a:xfrm>
          <a:prstGeom prst="rect">
            <a:avLst/>
          </a:prstGeom>
        </p:spPr>
      </p:pic>
      <p:pic>
        <p:nvPicPr>
          <p:cNvPr id="5" name="Picture 4">
            <a:extLst>
              <a:ext uri="{FF2B5EF4-FFF2-40B4-BE49-F238E27FC236}">
                <a16:creationId xmlns:a16="http://schemas.microsoft.com/office/drawing/2014/main" id="{9B600C7D-264C-4DE1-A209-392E39F80887}"/>
              </a:ext>
            </a:extLst>
          </p:cNvPr>
          <p:cNvPicPr>
            <a:picLocks noChangeAspect="1"/>
          </p:cNvPicPr>
          <p:nvPr/>
        </p:nvPicPr>
        <p:blipFill>
          <a:blip r:embed="rId3"/>
          <a:stretch>
            <a:fillRect/>
          </a:stretch>
        </p:blipFill>
        <p:spPr>
          <a:xfrm>
            <a:off x="830058" y="4526349"/>
            <a:ext cx="8326012" cy="1971950"/>
          </a:xfrm>
          <a:prstGeom prst="rect">
            <a:avLst/>
          </a:prstGeom>
        </p:spPr>
      </p:pic>
      <p:pic>
        <p:nvPicPr>
          <p:cNvPr id="6" name="Picture 5">
            <a:extLst>
              <a:ext uri="{FF2B5EF4-FFF2-40B4-BE49-F238E27FC236}">
                <a16:creationId xmlns:a16="http://schemas.microsoft.com/office/drawing/2014/main" id="{FD3CB9A7-3C36-4732-A77A-8CE9A4C26784}"/>
              </a:ext>
            </a:extLst>
          </p:cNvPr>
          <p:cNvPicPr>
            <a:picLocks noChangeAspect="1"/>
          </p:cNvPicPr>
          <p:nvPr/>
        </p:nvPicPr>
        <p:blipFill>
          <a:blip r:embed="rId4"/>
          <a:stretch>
            <a:fillRect/>
          </a:stretch>
        </p:blipFill>
        <p:spPr>
          <a:xfrm>
            <a:off x="5634441" y="2441542"/>
            <a:ext cx="6031954" cy="1791949"/>
          </a:xfrm>
          <a:prstGeom prst="rect">
            <a:avLst/>
          </a:prstGeom>
        </p:spPr>
      </p:pic>
      <p:pic>
        <p:nvPicPr>
          <p:cNvPr id="7" name="Picture 6">
            <a:extLst>
              <a:ext uri="{FF2B5EF4-FFF2-40B4-BE49-F238E27FC236}">
                <a16:creationId xmlns:a16="http://schemas.microsoft.com/office/drawing/2014/main" id="{0D54F942-0E1B-40F1-8DBB-05E0430461C5}"/>
              </a:ext>
            </a:extLst>
          </p:cNvPr>
          <p:cNvPicPr>
            <a:picLocks noChangeAspect="1"/>
          </p:cNvPicPr>
          <p:nvPr/>
        </p:nvPicPr>
        <p:blipFill>
          <a:blip r:embed="rId5"/>
          <a:stretch>
            <a:fillRect/>
          </a:stretch>
        </p:blipFill>
        <p:spPr>
          <a:xfrm>
            <a:off x="7859253" y="2148684"/>
            <a:ext cx="1582329" cy="758651"/>
          </a:xfrm>
          <a:prstGeom prst="rect">
            <a:avLst/>
          </a:prstGeom>
        </p:spPr>
      </p:pic>
    </p:spTree>
    <p:extLst>
      <p:ext uri="{BB962C8B-B14F-4D97-AF65-F5344CB8AC3E}">
        <p14:creationId xmlns:p14="http://schemas.microsoft.com/office/powerpoint/2010/main" val="382400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JM Article: The Upcoming Health Care Debate - SSRS">
            <a:extLst>
              <a:ext uri="{FF2B5EF4-FFF2-40B4-BE49-F238E27FC236}">
                <a16:creationId xmlns:a16="http://schemas.microsoft.com/office/drawing/2014/main" id="{2D00ABE7-DB07-4020-AE17-E8A22B97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37" y="0"/>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F1A504-CDFB-4704-8338-AD0E8A3EC871}"/>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pic>
        <p:nvPicPr>
          <p:cNvPr id="3" name="Picture 2">
            <a:extLst>
              <a:ext uri="{FF2B5EF4-FFF2-40B4-BE49-F238E27FC236}">
                <a16:creationId xmlns:a16="http://schemas.microsoft.com/office/drawing/2014/main" id="{9D634EAF-7898-429A-A402-63717F911B49}"/>
              </a:ext>
            </a:extLst>
          </p:cNvPr>
          <p:cNvPicPr>
            <a:picLocks noChangeAspect="1"/>
          </p:cNvPicPr>
          <p:nvPr/>
        </p:nvPicPr>
        <p:blipFill>
          <a:blip r:embed="rId3"/>
          <a:stretch>
            <a:fillRect/>
          </a:stretch>
        </p:blipFill>
        <p:spPr>
          <a:xfrm>
            <a:off x="1370940" y="1724921"/>
            <a:ext cx="9450119" cy="1971950"/>
          </a:xfrm>
          <a:prstGeom prst="rect">
            <a:avLst/>
          </a:prstGeom>
        </p:spPr>
      </p:pic>
      <p:sp>
        <p:nvSpPr>
          <p:cNvPr id="5" name="Rectangle 4">
            <a:extLst>
              <a:ext uri="{FF2B5EF4-FFF2-40B4-BE49-F238E27FC236}">
                <a16:creationId xmlns:a16="http://schemas.microsoft.com/office/drawing/2014/main" id="{0A029982-355F-4951-B79A-735209C6A5B0}"/>
              </a:ext>
            </a:extLst>
          </p:cNvPr>
          <p:cNvSpPr/>
          <p:nvPr/>
        </p:nvSpPr>
        <p:spPr>
          <a:xfrm>
            <a:off x="1626690" y="1227147"/>
            <a:ext cx="8938617" cy="461665"/>
          </a:xfrm>
          <a:prstGeom prst="rect">
            <a:avLst/>
          </a:prstGeom>
        </p:spPr>
        <p:txBody>
          <a:bodyPr wrap="square">
            <a:spAutoFit/>
          </a:bodyPr>
          <a:lstStyle/>
          <a:p>
            <a:r>
              <a:rPr lang="en-US" sz="2400" b="1" dirty="0"/>
              <a:t>Large-Vessel Stroke as a Presenting Feature of Covid-19 in the Young</a:t>
            </a:r>
          </a:p>
        </p:txBody>
      </p:sp>
      <p:sp>
        <p:nvSpPr>
          <p:cNvPr id="6" name="Rectangle 5">
            <a:extLst>
              <a:ext uri="{FF2B5EF4-FFF2-40B4-BE49-F238E27FC236}">
                <a16:creationId xmlns:a16="http://schemas.microsoft.com/office/drawing/2014/main" id="{1B0A9F51-8A0C-4BD4-9252-5EFB1FBCEEAE}"/>
              </a:ext>
            </a:extLst>
          </p:cNvPr>
          <p:cNvSpPr/>
          <p:nvPr/>
        </p:nvSpPr>
        <p:spPr>
          <a:xfrm>
            <a:off x="1370940" y="4906632"/>
            <a:ext cx="9659649" cy="369332"/>
          </a:xfrm>
          <a:prstGeom prst="rect">
            <a:avLst/>
          </a:prstGeom>
        </p:spPr>
        <p:txBody>
          <a:bodyPr wrap="square">
            <a:spAutoFit/>
          </a:bodyPr>
          <a:lstStyle/>
          <a:p>
            <a:r>
              <a:rPr lang="en-US" dirty="0"/>
              <a:t>Patchy ground-glass appearance in both lungs on CT, and testing to detect SARS-CoV-2 was positive.</a:t>
            </a:r>
          </a:p>
        </p:txBody>
      </p:sp>
      <p:sp>
        <p:nvSpPr>
          <p:cNvPr id="8" name="Rectangle 7">
            <a:extLst>
              <a:ext uri="{FF2B5EF4-FFF2-40B4-BE49-F238E27FC236}">
                <a16:creationId xmlns:a16="http://schemas.microsoft.com/office/drawing/2014/main" id="{E82D618D-A8E4-4034-8FA1-EA71BD4C45D7}"/>
              </a:ext>
            </a:extLst>
          </p:cNvPr>
          <p:cNvSpPr/>
          <p:nvPr/>
        </p:nvSpPr>
        <p:spPr>
          <a:xfrm>
            <a:off x="9988431" y="370010"/>
            <a:ext cx="1491114" cy="369332"/>
          </a:xfrm>
          <a:prstGeom prst="rect">
            <a:avLst/>
          </a:prstGeom>
        </p:spPr>
        <p:txBody>
          <a:bodyPr wrap="none">
            <a:spAutoFit/>
          </a:bodyPr>
          <a:lstStyle/>
          <a:p>
            <a:r>
              <a:rPr lang="en-US" dirty="0"/>
              <a:t>April 28, 2020</a:t>
            </a:r>
          </a:p>
        </p:txBody>
      </p:sp>
      <p:sp>
        <p:nvSpPr>
          <p:cNvPr id="9" name="Rectangle 8">
            <a:extLst>
              <a:ext uri="{FF2B5EF4-FFF2-40B4-BE49-F238E27FC236}">
                <a16:creationId xmlns:a16="http://schemas.microsoft.com/office/drawing/2014/main" id="{90F9D33E-9748-470B-972F-B623D200DB92}"/>
              </a:ext>
            </a:extLst>
          </p:cNvPr>
          <p:cNvSpPr/>
          <p:nvPr/>
        </p:nvSpPr>
        <p:spPr>
          <a:xfrm>
            <a:off x="2868891" y="5491265"/>
            <a:ext cx="6096000" cy="1200329"/>
          </a:xfrm>
          <a:prstGeom prst="rect">
            <a:avLst/>
          </a:prstGeom>
        </p:spPr>
        <p:txBody>
          <a:bodyPr>
            <a:spAutoFit/>
          </a:bodyPr>
          <a:lstStyle/>
          <a:p>
            <a:r>
              <a:rPr lang="en-US" dirty="0"/>
              <a:t>“Social distancing, isolation, and reluctance to present to the hospital may contribute to poor outcomes. Two patients in our series delayed calling an ambulance because they were concerned about going to a hospital during the pandemic.”</a:t>
            </a:r>
          </a:p>
        </p:txBody>
      </p:sp>
      <p:pic>
        <p:nvPicPr>
          <p:cNvPr id="10" name="Picture 9">
            <a:extLst>
              <a:ext uri="{FF2B5EF4-FFF2-40B4-BE49-F238E27FC236}">
                <a16:creationId xmlns:a16="http://schemas.microsoft.com/office/drawing/2014/main" id="{08FB94ED-DA89-41E3-9A43-2E622AD993BB}"/>
              </a:ext>
            </a:extLst>
          </p:cNvPr>
          <p:cNvPicPr>
            <a:picLocks noChangeAspect="1"/>
          </p:cNvPicPr>
          <p:nvPr/>
        </p:nvPicPr>
        <p:blipFill>
          <a:blip r:embed="rId4"/>
          <a:stretch>
            <a:fillRect/>
          </a:stretch>
        </p:blipFill>
        <p:spPr>
          <a:xfrm>
            <a:off x="1370940" y="3668209"/>
            <a:ext cx="9450119" cy="1238423"/>
          </a:xfrm>
          <a:prstGeom prst="rect">
            <a:avLst/>
          </a:prstGeom>
        </p:spPr>
      </p:pic>
    </p:spTree>
    <p:extLst>
      <p:ext uri="{BB962C8B-B14F-4D97-AF65-F5344CB8AC3E}">
        <p14:creationId xmlns:p14="http://schemas.microsoft.com/office/powerpoint/2010/main" val="11116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207ED-2C92-47E5-BA6C-631DC82CADF6}"/>
              </a:ext>
            </a:extLst>
          </p:cNvPr>
          <p:cNvSpPr/>
          <p:nvPr/>
        </p:nvSpPr>
        <p:spPr>
          <a:xfrm>
            <a:off x="1699193" y="1483122"/>
            <a:ext cx="8210746" cy="1477328"/>
          </a:xfrm>
          <a:prstGeom prst="rect">
            <a:avLst/>
          </a:prstGeom>
        </p:spPr>
        <p:txBody>
          <a:bodyPr wrap="square">
            <a:spAutoFit/>
          </a:bodyPr>
          <a:lstStyle/>
          <a:p>
            <a:r>
              <a:rPr lang="en-US" dirty="0">
                <a:solidFill>
                  <a:srgbClr val="4D4D4D"/>
                </a:solidFill>
                <a:latin typeface="ff-quadraat-web-pro"/>
              </a:rPr>
              <a:t>A 73-year-old man with hypertension and chronic obstructive pulmonary disease (COPD) calls to report that he has had a fever (maximal temperature, 38.3°C) and a dry cough for the past 2 days. He notes that his shortness of breath has worsened. He is taking a drug for his high blood pressure and a inhaled glucocorticoid for his COPD . He lives alone.  How should he be handled?</a:t>
            </a:r>
            <a:endParaRPr lang="en-US" dirty="0"/>
          </a:p>
        </p:txBody>
      </p:sp>
      <p:sp>
        <p:nvSpPr>
          <p:cNvPr id="4" name="Rectangle 3">
            <a:extLst>
              <a:ext uri="{FF2B5EF4-FFF2-40B4-BE49-F238E27FC236}">
                <a16:creationId xmlns:a16="http://schemas.microsoft.com/office/drawing/2014/main" id="{D5AC0153-4C0C-4777-A766-0678DA540601}"/>
              </a:ext>
            </a:extLst>
          </p:cNvPr>
          <p:cNvSpPr/>
          <p:nvPr/>
        </p:nvSpPr>
        <p:spPr>
          <a:xfrm>
            <a:off x="1699193" y="3337089"/>
            <a:ext cx="8880049" cy="2330799"/>
          </a:xfrm>
          <a:prstGeom prst="rect">
            <a:avLst/>
          </a:prstGeom>
        </p:spPr>
        <p:txBody>
          <a:bodyPr wrap="square">
            <a:spAutoFit/>
          </a:bodyPr>
          <a:lstStyle/>
          <a:p>
            <a:r>
              <a:rPr lang="en-US" dirty="0"/>
              <a:t>60 </a:t>
            </a:r>
            <a:r>
              <a:rPr lang="en-US" dirty="0" err="1"/>
              <a:t>yo</a:t>
            </a:r>
            <a:r>
              <a:rPr lang="en-US" dirty="0"/>
              <a:t> F with diabetes presenting with the following: 5/6 days ago, intense bouts of diarrhea and stomach cramping sensation which last 2 days 3-4 days ago and continuing: increasingly worsening myalgia and body aches, worsening at night, preventing sleep. Felt in entire body- almost as if nerve. Felt along spine, hips, legs. Today: slight suspected tightness in left lung area. Slight dizziness. O2 sat appears normal. No fever at any point since onset of symptoms. Patient has been in bed rest and taking higher doses of Zn, Ca, and K supplements. Advice on how to proceed and recommend? Is this a possible COVID case? What is prognosis given 60 </a:t>
            </a:r>
            <a:r>
              <a:rPr lang="en-US" dirty="0" err="1"/>
              <a:t>yo</a:t>
            </a:r>
            <a:r>
              <a:rPr lang="en-US" dirty="0"/>
              <a:t> with diabetes</a:t>
            </a:r>
          </a:p>
        </p:txBody>
      </p:sp>
      <p:sp>
        <p:nvSpPr>
          <p:cNvPr id="6" name="Rectangle 5">
            <a:extLst>
              <a:ext uri="{FF2B5EF4-FFF2-40B4-BE49-F238E27FC236}">
                <a16:creationId xmlns:a16="http://schemas.microsoft.com/office/drawing/2014/main" id="{BB59C2DA-4CA9-4E53-B7AB-906694453783}"/>
              </a:ext>
            </a:extLst>
          </p:cNvPr>
          <p:cNvSpPr/>
          <p:nvPr/>
        </p:nvSpPr>
        <p:spPr>
          <a:xfrm>
            <a:off x="90964" y="6421167"/>
            <a:ext cx="3216458" cy="276999"/>
          </a:xfrm>
          <a:prstGeom prst="rect">
            <a:avLst/>
          </a:prstGeom>
        </p:spPr>
        <p:txBody>
          <a:bodyPr wrap="none">
            <a:spAutoFit/>
          </a:bodyPr>
          <a:lstStyle/>
          <a:p>
            <a:r>
              <a:rPr lang="en-US" sz="1200" dirty="0"/>
              <a:t>https://www.figure1.com/covid-19-clinical-cases</a:t>
            </a:r>
          </a:p>
        </p:txBody>
      </p:sp>
      <p:sp>
        <p:nvSpPr>
          <p:cNvPr id="7" name="TextBox 6">
            <a:extLst>
              <a:ext uri="{FF2B5EF4-FFF2-40B4-BE49-F238E27FC236}">
                <a16:creationId xmlns:a16="http://schemas.microsoft.com/office/drawing/2014/main" id="{12988158-4777-40B6-B9A0-88DFA7073EEF}"/>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Tree>
    <p:extLst>
      <p:ext uri="{BB962C8B-B14F-4D97-AF65-F5344CB8AC3E}">
        <p14:creationId xmlns:p14="http://schemas.microsoft.com/office/powerpoint/2010/main" val="2174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14224-FF58-48A1-BB07-C5FAE1029484}"/>
              </a:ext>
            </a:extLst>
          </p:cNvPr>
          <p:cNvPicPr>
            <a:picLocks noChangeAspect="1"/>
          </p:cNvPicPr>
          <p:nvPr/>
        </p:nvPicPr>
        <p:blipFill>
          <a:blip r:embed="rId2"/>
          <a:stretch>
            <a:fillRect/>
          </a:stretch>
        </p:blipFill>
        <p:spPr>
          <a:xfrm>
            <a:off x="37254" y="51916"/>
            <a:ext cx="12117491" cy="6754168"/>
          </a:xfrm>
          <a:prstGeom prst="rect">
            <a:avLst/>
          </a:prstGeom>
        </p:spPr>
      </p:pic>
    </p:spTree>
    <p:extLst>
      <p:ext uri="{BB962C8B-B14F-4D97-AF65-F5344CB8AC3E}">
        <p14:creationId xmlns:p14="http://schemas.microsoft.com/office/powerpoint/2010/main" val="959444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16FCC-C3D9-40F7-AF30-C96FA5A40577}"/>
              </a:ext>
            </a:extLst>
          </p:cNvPr>
          <p:cNvSpPr/>
          <p:nvPr/>
        </p:nvSpPr>
        <p:spPr>
          <a:xfrm>
            <a:off x="2007910" y="1508288"/>
            <a:ext cx="7824247" cy="1477328"/>
          </a:xfrm>
          <a:prstGeom prst="rect">
            <a:avLst/>
          </a:prstGeom>
        </p:spPr>
        <p:txBody>
          <a:bodyPr wrap="square">
            <a:spAutoFit/>
          </a:bodyPr>
          <a:lstStyle/>
          <a:p>
            <a:r>
              <a:rPr lang="en-US" dirty="0">
                <a:solidFill>
                  <a:srgbClr val="52545F"/>
                </a:solidFill>
                <a:latin typeface="wfont_09824e_704f3035f5ab4e40a6cc589cf24c3c29"/>
              </a:rPr>
              <a:t>A 45-year-old female had some mild symptoms that might suggest COVID-19 in the past 3 weeks (no fever, but mild rhinitis and cough). She has had these painful chilblains (small areas caused by inflammation of tiny blood vessels under skin) since the first week. Nasopharyngeal PCR for SARS-CoV-2 is negative. Blood tests are pending.  Have you encountered patients with similar presentations?</a:t>
            </a:r>
            <a:endParaRPr lang="en-US" dirty="0"/>
          </a:p>
        </p:txBody>
      </p:sp>
      <p:pic>
        <p:nvPicPr>
          <p:cNvPr id="3" name="Picture 2">
            <a:extLst>
              <a:ext uri="{FF2B5EF4-FFF2-40B4-BE49-F238E27FC236}">
                <a16:creationId xmlns:a16="http://schemas.microsoft.com/office/drawing/2014/main" id="{685C4F81-D5D1-42A7-9386-514DE83C7986}"/>
              </a:ext>
            </a:extLst>
          </p:cNvPr>
          <p:cNvPicPr>
            <a:picLocks noChangeAspect="1"/>
          </p:cNvPicPr>
          <p:nvPr/>
        </p:nvPicPr>
        <p:blipFill>
          <a:blip r:embed="rId2"/>
          <a:stretch>
            <a:fillRect/>
          </a:stretch>
        </p:blipFill>
        <p:spPr>
          <a:xfrm>
            <a:off x="3490471" y="3070978"/>
            <a:ext cx="4381500" cy="3619500"/>
          </a:xfrm>
          <a:prstGeom prst="rect">
            <a:avLst/>
          </a:prstGeom>
        </p:spPr>
      </p:pic>
      <p:sp>
        <p:nvSpPr>
          <p:cNvPr id="5" name="TextBox 4">
            <a:extLst>
              <a:ext uri="{FF2B5EF4-FFF2-40B4-BE49-F238E27FC236}">
                <a16:creationId xmlns:a16="http://schemas.microsoft.com/office/drawing/2014/main" id="{EE7FDF1B-8163-43CF-AFC4-CF8AE383B8D0}"/>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Tree>
    <p:extLst>
      <p:ext uri="{BB962C8B-B14F-4D97-AF65-F5344CB8AC3E}">
        <p14:creationId xmlns:p14="http://schemas.microsoft.com/office/powerpoint/2010/main" val="182795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F159F-E8AE-4CE5-A078-6C78B4CFF8F3}"/>
              </a:ext>
            </a:extLst>
          </p:cNvPr>
          <p:cNvSpPr/>
          <p:nvPr/>
        </p:nvSpPr>
        <p:spPr>
          <a:xfrm>
            <a:off x="1498862" y="1847653"/>
            <a:ext cx="4163505" cy="2585323"/>
          </a:xfrm>
          <a:prstGeom prst="rect">
            <a:avLst/>
          </a:prstGeom>
        </p:spPr>
        <p:txBody>
          <a:bodyPr wrap="square">
            <a:spAutoFit/>
          </a:bodyPr>
          <a:lstStyle/>
          <a:p>
            <a:r>
              <a:rPr lang="en-US" dirty="0">
                <a:solidFill>
                  <a:srgbClr val="52545F"/>
                </a:solidFill>
                <a:latin typeface="wfont_09824e_704f3035f5ab4e40a6cc589cf24c3c29"/>
              </a:rPr>
              <a:t>64-year-old female with hypertension and hyperlipidemia, discharged after a week-long admission with COVID-19. Her initial chest X-ray was performed at an ED and cefuroxime/doxycycline were prescribed. Her COVID test subsequently returned positive and she experienced worsening symptoms of cough and difficulty breathing</a:t>
            </a:r>
            <a:endParaRPr lang="en-US" dirty="0"/>
          </a:p>
        </p:txBody>
      </p:sp>
      <p:pic>
        <p:nvPicPr>
          <p:cNvPr id="6146" name="Picture 2" descr="https://api.figure1.com/public/image/display?urlToken=5e8ccbf6206af8950050dd37">
            <a:extLst>
              <a:ext uri="{FF2B5EF4-FFF2-40B4-BE49-F238E27FC236}">
                <a16:creationId xmlns:a16="http://schemas.microsoft.com/office/drawing/2014/main" id="{3C29CEFF-75EC-490E-8787-BF8DD775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264" y="1406268"/>
            <a:ext cx="3837446" cy="49426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A6ED40-38B9-4D98-8141-AA49B54C06AA}"/>
              </a:ext>
            </a:extLst>
          </p:cNvPr>
          <p:cNvSpPr/>
          <p:nvPr/>
        </p:nvSpPr>
        <p:spPr>
          <a:xfrm>
            <a:off x="90964" y="6421167"/>
            <a:ext cx="3216458" cy="276999"/>
          </a:xfrm>
          <a:prstGeom prst="rect">
            <a:avLst/>
          </a:prstGeom>
        </p:spPr>
        <p:txBody>
          <a:bodyPr wrap="none">
            <a:spAutoFit/>
          </a:bodyPr>
          <a:lstStyle/>
          <a:p>
            <a:r>
              <a:rPr lang="en-US" sz="1200" dirty="0"/>
              <a:t>https://www.figure1.com/covid-19-clinical-cases</a:t>
            </a:r>
          </a:p>
        </p:txBody>
      </p:sp>
      <p:sp>
        <p:nvSpPr>
          <p:cNvPr id="7" name="TextBox 6">
            <a:extLst>
              <a:ext uri="{FF2B5EF4-FFF2-40B4-BE49-F238E27FC236}">
                <a16:creationId xmlns:a16="http://schemas.microsoft.com/office/drawing/2014/main" id="{0538A01B-1804-40A8-BD98-BFF15D70CF2E}"/>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Tree>
    <p:extLst>
      <p:ext uri="{BB962C8B-B14F-4D97-AF65-F5344CB8AC3E}">
        <p14:creationId xmlns:p14="http://schemas.microsoft.com/office/powerpoint/2010/main" val="11428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6FF85E-8F87-4D0B-8CA3-FEDF627D597E}"/>
              </a:ext>
            </a:extLst>
          </p:cNvPr>
          <p:cNvSpPr/>
          <p:nvPr/>
        </p:nvSpPr>
        <p:spPr>
          <a:xfrm>
            <a:off x="1462726" y="2620653"/>
            <a:ext cx="9266548" cy="2031325"/>
          </a:xfrm>
          <a:prstGeom prst="rect">
            <a:avLst/>
          </a:prstGeom>
        </p:spPr>
        <p:txBody>
          <a:bodyPr wrap="square">
            <a:spAutoFit/>
          </a:bodyPr>
          <a:lstStyle/>
          <a:p>
            <a:r>
              <a:rPr lang="en-US" dirty="0">
                <a:solidFill>
                  <a:srgbClr val="52545F"/>
                </a:solidFill>
                <a:latin typeface="wfont_09824e_704f3035f5ab4e40a6cc589cf24c3c29"/>
              </a:rPr>
              <a:t>50-year-old male with diabetes and a history of hypertension presented to the ED with shortness of breath, lethargy, dry cough, temp of 103. Respiratory panel done to rule out everything else was negative. Decided to test for COVID-19, </a:t>
            </a:r>
            <a:r>
              <a:rPr lang="en-US" b="1" dirty="0">
                <a:solidFill>
                  <a:srgbClr val="52545F"/>
                </a:solidFill>
                <a:latin typeface="wfont_09824e_704f3035f5ab4e40a6cc589cf24c3c29"/>
              </a:rPr>
              <a:t>results came back negative</a:t>
            </a:r>
            <a:r>
              <a:rPr lang="en-US" dirty="0">
                <a:solidFill>
                  <a:srgbClr val="52545F"/>
                </a:solidFill>
                <a:latin typeface="wfont_09824e_704f3035f5ab4e40a6cc589cf24c3c29"/>
              </a:rPr>
              <a:t>. Admitted him for sepsis and pneumonia. Day 4 symptoms have worsened. He temperature is still high between 102-104; his blood pressure is low and heart rate is very fast.  His respiratory rate is extremely high. We still can’t figure out where the infection is coming from. </a:t>
            </a:r>
            <a:r>
              <a:rPr lang="en-US" b="1" dirty="0">
                <a:solidFill>
                  <a:srgbClr val="52545F"/>
                </a:solidFill>
                <a:latin typeface="wfont_09824e_704f3035f5ab4e40a6cc589cf24c3c29"/>
              </a:rPr>
              <a:t>I strongly suspect the COVID test could’ve been a false negative, but they are refusing to test him again</a:t>
            </a:r>
            <a:r>
              <a:rPr lang="en-US" dirty="0">
                <a:solidFill>
                  <a:srgbClr val="52545F"/>
                </a:solidFill>
                <a:latin typeface="wfont_09824e_704f3035f5ab4e40a6cc589cf24c3c29"/>
              </a:rPr>
              <a:t>. Any suggestions?</a:t>
            </a:r>
            <a:endParaRPr lang="en-US" dirty="0"/>
          </a:p>
        </p:txBody>
      </p:sp>
      <p:sp>
        <p:nvSpPr>
          <p:cNvPr id="3" name="Rectangle 2">
            <a:extLst>
              <a:ext uri="{FF2B5EF4-FFF2-40B4-BE49-F238E27FC236}">
                <a16:creationId xmlns:a16="http://schemas.microsoft.com/office/drawing/2014/main" id="{82BB5815-A83E-426C-B410-BFA7DA32BFE3}"/>
              </a:ext>
            </a:extLst>
          </p:cNvPr>
          <p:cNvSpPr/>
          <p:nvPr/>
        </p:nvSpPr>
        <p:spPr>
          <a:xfrm>
            <a:off x="90964" y="6421167"/>
            <a:ext cx="3216458" cy="276999"/>
          </a:xfrm>
          <a:prstGeom prst="rect">
            <a:avLst/>
          </a:prstGeom>
        </p:spPr>
        <p:txBody>
          <a:bodyPr wrap="none">
            <a:spAutoFit/>
          </a:bodyPr>
          <a:lstStyle/>
          <a:p>
            <a:r>
              <a:rPr lang="en-US" sz="1200" dirty="0"/>
              <a:t>https://www.figure1.com/covid-19-clinical-cases</a:t>
            </a:r>
          </a:p>
        </p:txBody>
      </p:sp>
      <p:sp>
        <p:nvSpPr>
          <p:cNvPr id="5" name="TextBox 4">
            <a:extLst>
              <a:ext uri="{FF2B5EF4-FFF2-40B4-BE49-F238E27FC236}">
                <a16:creationId xmlns:a16="http://schemas.microsoft.com/office/drawing/2014/main" id="{D13FFCCA-EA74-4E9E-A817-D12F26248522}"/>
              </a:ext>
            </a:extLst>
          </p:cNvPr>
          <p:cNvSpPr txBox="1"/>
          <p:nvPr/>
        </p:nvSpPr>
        <p:spPr>
          <a:xfrm>
            <a:off x="4074492" y="439622"/>
            <a:ext cx="3311740" cy="584775"/>
          </a:xfrm>
          <a:prstGeom prst="rect">
            <a:avLst/>
          </a:prstGeom>
          <a:noFill/>
        </p:spPr>
        <p:txBody>
          <a:bodyPr wrap="none" rtlCol="0">
            <a:spAutoFit/>
          </a:bodyPr>
          <a:lstStyle/>
          <a:p>
            <a:r>
              <a:rPr lang="en-US" sz="3200" b="1" dirty="0"/>
              <a:t>Cases of COVID-19</a:t>
            </a:r>
          </a:p>
        </p:txBody>
      </p:sp>
    </p:spTree>
    <p:extLst>
      <p:ext uri="{BB962C8B-B14F-4D97-AF65-F5344CB8AC3E}">
        <p14:creationId xmlns:p14="http://schemas.microsoft.com/office/powerpoint/2010/main" val="2331365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8A0AF-E8B4-4951-AFA9-419EEFDA4620}"/>
              </a:ext>
            </a:extLst>
          </p:cNvPr>
          <p:cNvSpPr txBox="1"/>
          <p:nvPr/>
        </p:nvSpPr>
        <p:spPr>
          <a:xfrm>
            <a:off x="3214541" y="2644170"/>
            <a:ext cx="5982407" cy="1569660"/>
          </a:xfrm>
          <a:prstGeom prst="rect">
            <a:avLst/>
          </a:prstGeom>
          <a:noFill/>
        </p:spPr>
        <p:txBody>
          <a:bodyPr wrap="none" rtlCol="0">
            <a:spAutoFit/>
          </a:bodyPr>
          <a:lstStyle/>
          <a:p>
            <a:pPr algn="ctr"/>
            <a:r>
              <a:rPr lang="en-US" sz="4800" b="1" dirty="0"/>
              <a:t>Questions?</a:t>
            </a:r>
          </a:p>
          <a:p>
            <a:pPr algn="ctr"/>
            <a:r>
              <a:rPr lang="en-US" sz="4800" b="1" dirty="0"/>
              <a:t> No session tomorrow!</a:t>
            </a:r>
          </a:p>
        </p:txBody>
      </p:sp>
    </p:spTree>
    <p:extLst>
      <p:ext uri="{BB962C8B-B14F-4D97-AF65-F5344CB8AC3E}">
        <p14:creationId xmlns:p14="http://schemas.microsoft.com/office/powerpoint/2010/main" val="189173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7FA-2452-403E-BF4D-8F3D9DC45897}"/>
              </a:ext>
            </a:extLst>
          </p:cNvPr>
          <p:cNvSpPr>
            <a:spLocks noGrp="1"/>
          </p:cNvSpPr>
          <p:nvPr>
            <p:ph type="title"/>
          </p:nvPr>
        </p:nvSpPr>
        <p:spPr/>
        <p:txBody>
          <a:bodyPr>
            <a:normAutofit fontScale="90000"/>
          </a:bodyPr>
          <a:lstStyle/>
          <a:p>
            <a:pPr algn="ctr"/>
            <a:r>
              <a:rPr lang="en-US" b="1" dirty="0"/>
              <a:t>What are the symptoms of COVID-19?  </a:t>
            </a:r>
            <a:br>
              <a:rPr lang="en-US" b="1" dirty="0"/>
            </a:br>
            <a:r>
              <a:rPr lang="en-US" b="1" dirty="0"/>
              <a:t>What causes these symptoms?</a:t>
            </a:r>
            <a:br>
              <a:rPr lang="en-US" b="1" dirty="0"/>
            </a:br>
            <a:endParaRPr lang="en-US" b="1" dirty="0"/>
          </a:p>
        </p:txBody>
      </p:sp>
      <p:pic>
        <p:nvPicPr>
          <p:cNvPr id="3" name="Picture 2">
            <a:extLst>
              <a:ext uri="{FF2B5EF4-FFF2-40B4-BE49-F238E27FC236}">
                <a16:creationId xmlns:a16="http://schemas.microsoft.com/office/drawing/2014/main" id="{F9D7505D-88EB-4A07-A45A-AC4D10962750}"/>
              </a:ext>
            </a:extLst>
          </p:cNvPr>
          <p:cNvPicPr>
            <a:picLocks noChangeAspect="1"/>
          </p:cNvPicPr>
          <p:nvPr/>
        </p:nvPicPr>
        <p:blipFill>
          <a:blip r:embed="rId2"/>
          <a:stretch>
            <a:fillRect/>
          </a:stretch>
        </p:blipFill>
        <p:spPr>
          <a:xfrm>
            <a:off x="838200" y="2120170"/>
            <a:ext cx="4530510" cy="3686741"/>
          </a:xfrm>
          <a:prstGeom prst="rect">
            <a:avLst/>
          </a:prstGeom>
        </p:spPr>
      </p:pic>
      <p:pic>
        <p:nvPicPr>
          <p:cNvPr id="4" name="Picture 3">
            <a:extLst>
              <a:ext uri="{FF2B5EF4-FFF2-40B4-BE49-F238E27FC236}">
                <a16:creationId xmlns:a16="http://schemas.microsoft.com/office/drawing/2014/main" id="{F18DB00F-EB2E-4F94-80D7-DAA5A4C27D4D}"/>
              </a:ext>
            </a:extLst>
          </p:cNvPr>
          <p:cNvPicPr>
            <a:picLocks noChangeAspect="1"/>
          </p:cNvPicPr>
          <p:nvPr/>
        </p:nvPicPr>
        <p:blipFill>
          <a:blip r:embed="rId3"/>
          <a:stretch>
            <a:fillRect/>
          </a:stretch>
        </p:blipFill>
        <p:spPr>
          <a:xfrm>
            <a:off x="6239771" y="2191732"/>
            <a:ext cx="4713211" cy="3615179"/>
          </a:xfrm>
          <a:prstGeom prst="rect">
            <a:avLst/>
          </a:prstGeom>
        </p:spPr>
      </p:pic>
      <p:sp>
        <p:nvSpPr>
          <p:cNvPr id="5" name="TextBox 4">
            <a:extLst>
              <a:ext uri="{FF2B5EF4-FFF2-40B4-BE49-F238E27FC236}">
                <a16:creationId xmlns:a16="http://schemas.microsoft.com/office/drawing/2014/main" id="{6CC1E529-DC41-46CE-9B54-A1D928FA6A7A}"/>
              </a:ext>
            </a:extLst>
          </p:cNvPr>
          <p:cNvSpPr txBox="1"/>
          <p:nvPr/>
        </p:nvSpPr>
        <p:spPr>
          <a:xfrm>
            <a:off x="3761295" y="1690688"/>
            <a:ext cx="1058303" cy="461665"/>
          </a:xfrm>
          <a:prstGeom prst="rect">
            <a:avLst/>
          </a:prstGeom>
          <a:noFill/>
        </p:spPr>
        <p:txBody>
          <a:bodyPr wrap="none" rtlCol="0">
            <a:spAutoFit/>
          </a:bodyPr>
          <a:lstStyle/>
          <a:p>
            <a:r>
              <a:rPr lang="en-US" sz="2400" b="1" dirty="0"/>
              <a:t>Cough </a:t>
            </a:r>
          </a:p>
        </p:txBody>
      </p:sp>
      <p:sp>
        <p:nvSpPr>
          <p:cNvPr id="6" name="TextBox 5">
            <a:extLst>
              <a:ext uri="{FF2B5EF4-FFF2-40B4-BE49-F238E27FC236}">
                <a16:creationId xmlns:a16="http://schemas.microsoft.com/office/drawing/2014/main" id="{DFA3C11C-6F6D-4F2A-91FC-861404E5B5FC}"/>
              </a:ext>
            </a:extLst>
          </p:cNvPr>
          <p:cNvSpPr txBox="1"/>
          <p:nvPr/>
        </p:nvSpPr>
        <p:spPr>
          <a:xfrm>
            <a:off x="7676926" y="1686223"/>
            <a:ext cx="1917769" cy="461665"/>
          </a:xfrm>
          <a:prstGeom prst="rect">
            <a:avLst/>
          </a:prstGeom>
          <a:noFill/>
        </p:spPr>
        <p:txBody>
          <a:bodyPr wrap="none" rtlCol="0">
            <a:spAutoFit/>
          </a:bodyPr>
          <a:lstStyle/>
          <a:p>
            <a:r>
              <a:rPr lang="en-US" sz="2400" b="1" dirty="0"/>
              <a:t>Inflammation</a:t>
            </a:r>
          </a:p>
        </p:txBody>
      </p:sp>
    </p:spTree>
    <p:extLst>
      <p:ext uri="{BB962C8B-B14F-4D97-AF65-F5344CB8AC3E}">
        <p14:creationId xmlns:p14="http://schemas.microsoft.com/office/powerpoint/2010/main" val="330740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7FA-2452-403E-BF4D-8F3D9DC45897}"/>
              </a:ext>
            </a:extLst>
          </p:cNvPr>
          <p:cNvSpPr>
            <a:spLocks noGrp="1"/>
          </p:cNvSpPr>
          <p:nvPr>
            <p:ph type="title"/>
          </p:nvPr>
        </p:nvSpPr>
        <p:spPr/>
        <p:txBody>
          <a:bodyPr>
            <a:normAutofit fontScale="90000"/>
          </a:bodyPr>
          <a:lstStyle/>
          <a:p>
            <a:pPr algn="ctr"/>
            <a:r>
              <a:rPr lang="en-US" b="1" dirty="0"/>
              <a:t>What are the symptoms of COVID-19?  </a:t>
            </a:r>
            <a:br>
              <a:rPr lang="en-US" b="1" dirty="0"/>
            </a:br>
            <a:r>
              <a:rPr lang="en-US" b="1" dirty="0"/>
              <a:t>What causes these symptoms?</a:t>
            </a:r>
            <a:br>
              <a:rPr lang="en-US" b="1" dirty="0"/>
            </a:br>
            <a:endParaRPr lang="en-US" b="1" dirty="0"/>
          </a:p>
        </p:txBody>
      </p:sp>
      <p:pic>
        <p:nvPicPr>
          <p:cNvPr id="5" name="Picture 4">
            <a:extLst>
              <a:ext uri="{FF2B5EF4-FFF2-40B4-BE49-F238E27FC236}">
                <a16:creationId xmlns:a16="http://schemas.microsoft.com/office/drawing/2014/main" id="{5297B83D-56D1-4B95-B33F-6D3053496119}"/>
              </a:ext>
            </a:extLst>
          </p:cNvPr>
          <p:cNvPicPr>
            <a:picLocks noChangeAspect="1"/>
          </p:cNvPicPr>
          <p:nvPr/>
        </p:nvPicPr>
        <p:blipFill>
          <a:blip r:embed="rId2"/>
          <a:stretch>
            <a:fillRect/>
          </a:stretch>
        </p:blipFill>
        <p:spPr>
          <a:xfrm>
            <a:off x="3252247" y="1579989"/>
            <a:ext cx="5506770" cy="5014059"/>
          </a:xfrm>
          <a:prstGeom prst="rect">
            <a:avLst/>
          </a:prstGeom>
        </p:spPr>
      </p:pic>
      <p:sp>
        <p:nvSpPr>
          <p:cNvPr id="3" name="TextBox 2">
            <a:extLst>
              <a:ext uri="{FF2B5EF4-FFF2-40B4-BE49-F238E27FC236}">
                <a16:creationId xmlns:a16="http://schemas.microsoft.com/office/drawing/2014/main" id="{C258F917-ED7E-4B15-832E-F5BAA981FF39}"/>
              </a:ext>
            </a:extLst>
          </p:cNvPr>
          <p:cNvSpPr txBox="1"/>
          <p:nvPr/>
        </p:nvSpPr>
        <p:spPr>
          <a:xfrm>
            <a:off x="141402" y="2222481"/>
            <a:ext cx="3190553" cy="1384995"/>
          </a:xfrm>
          <a:prstGeom prst="rect">
            <a:avLst/>
          </a:prstGeom>
          <a:noFill/>
        </p:spPr>
        <p:txBody>
          <a:bodyPr wrap="none" rtlCol="0">
            <a:spAutoFit/>
          </a:bodyPr>
          <a:lstStyle/>
          <a:p>
            <a:r>
              <a:rPr lang="en-US" sz="2400" b="1" dirty="0"/>
              <a:t>Inflammation in air sac:</a:t>
            </a:r>
          </a:p>
          <a:p>
            <a:endParaRPr lang="en-US" sz="2400" b="1" dirty="0"/>
          </a:p>
          <a:p>
            <a:r>
              <a:rPr lang="en-US" b="1" dirty="0"/>
              <a:t>Dyspnea (shortness of breath)</a:t>
            </a:r>
          </a:p>
          <a:p>
            <a:r>
              <a:rPr lang="en-US" b="1" dirty="0"/>
              <a:t>Hypoxemia (low oxygen) </a:t>
            </a:r>
          </a:p>
        </p:txBody>
      </p:sp>
      <p:sp>
        <p:nvSpPr>
          <p:cNvPr id="4" name="TextBox 3">
            <a:extLst>
              <a:ext uri="{FF2B5EF4-FFF2-40B4-BE49-F238E27FC236}">
                <a16:creationId xmlns:a16="http://schemas.microsoft.com/office/drawing/2014/main" id="{6DAE8960-2F81-4586-82D1-CD9DF5507A5F}"/>
              </a:ext>
            </a:extLst>
          </p:cNvPr>
          <p:cNvSpPr txBox="1"/>
          <p:nvPr/>
        </p:nvSpPr>
        <p:spPr>
          <a:xfrm>
            <a:off x="311086" y="4139269"/>
            <a:ext cx="2696066" cy="2123658"/>
          </a:xfrm>
          <a:prstGeom prst="rect">
            <a:avLst/>
          </a:prstGeom>
          <a:noFill/>
        </p:spPr>
        <p:txBody>
          <a:bodyPr wrap="square" rtlCol="0">
            <a:spAutoFit/>
          </a:bodyPr>
          <a:lstStyle/>
          <a:p>
            <a:r>
              <a:rPr lang="en-US" sz="2000" b="1" dirty="0"/>
              <a:t>Chemoreceptors respond to low oxygen:</a:t>
            </a:r>
          </a:p>
          <a:p>
            <a:endParaRPr lang="en-US" sz="2000" b="1" dirty="0"/>
          </a:p>
          <a:p>
            <a:r>
              <a:rPr lang="en-US" b="1" dirty="0"/>
              <a:t>Tachypnea (increased breathing)</a:t>
            </a:r>
          </a:p>
          <a:p>
            <a:r>
              <a:rPr lang="en-US" b="1" dirty="0"/>
              <a:t>Tachycardia (increased heart rate</a:t>
            </a:r>
          </a:p>
        </p:txBody>
      </p:sp>
      <p:sp>
        <p:nvSpPr>
          <p:cNvPr id="6" name="Arrow: Down 5">
            <a:extLst>
              <a:ext uri="{FF2B5EF4-FFF2-40B4-BE49-F238E27FC236}">
                <a16:creationId xmlns:a16="http://schemas.microsoft.com/office/drawing/2014/main" id="{6401FA8B-A045-4194-8649-C46100D0EE7C}"/>
              </a:ext>
            </a:extLst>
          </p:cNvPr>
          <p:cNvSpPr/>
          <p:nvPr/>
        </p:nvSpPr>
        <p:spPr>
          <a:xfrm>
            <a:off x="1348033" y="3607476"/>
            <a:ext cx="282804" cy="662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46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7FA-2452-403E-BF4D-8F3D9DC45897}"/>
              </a:ext>
            </a:extLst>
          </p:cNvPr>
          <p:cNvSpPr>
            <a:spLocks noGrp="1"/>
          </p:cNvSpPr>
          <p:nvPr>
            <p:ph type="title"/>
          </p:nvPr>
        </p:nvSpPr>
        <p:spPr/>
        <p:txBody>
          <a:bodyPr>
            <a:normAutofit fontScale="90000"/>
          </a:bodyPr>
          <a:lstStyle/>
          <a:p>
            <a:pPr algn="ctr"/>
            <a:r>
              <a:rPr lang="en-US" b="1" dirty="0"/>
              <a:t>What are the symptoms of COVID-19?  </a:t>
            </a:r>
            <a:br>
              <a:rPr lang="en-US" b="1" dirty="0"/>
            </a:br>
            <a:r>
              <a:rPr lang="en-US" b="1" dirty="0"/>
              <a:t>What causes these symptoms?</a:t>
            </a:r>
            <a:br>
              <a:rPr lang="en-US" b="1" dirty="0"/>
            </a:br>
            <a:endParaRPr lang="en-US" b="1" dirty="0"/>
          </a:p>
        </p:txBody>
      </p:sp>
      <p:pic>
        <p:nvPicPr>
          <p:cNvPr id="3" name="Picture 2">
            <a:extLst>
              <a:ext uri="{FF2B5EF4-FFF2-40B4-BE49-F238E27FC236}">
                <a16:creationId xmlns:a16="http://schemas.microsoft.com/office/drawing/2014/main" id="{BD19127B-F549-4B86-AC7E-B62E76C8EE16}"/>
              </a:ext>
            </a:extLst>
          </p:cNvPr>
          <p:cNvPicPr>
            <a:picLocks noChangeAspect="1"/>
          </p:cNvPicPr>
          <p:nvPr/>
        </p:nvPicPr>
        <p:blipFill>
          <a:blip r:embed="rId2"/>
          <a:stretch>
            <a:fillRect/>
          </a:stretch>
        </p:blipFill>
        <p:spPr>
          <a:xfrm>
            <a:off x="4166648" y="1610732"/>
            <a:ext cx="4948421" cy="4955037"/>
          </a:xfrm>
          <a:prstGeom prst="rect">
            <a:avLst/>
          </a:prstGeom>
        </p:spPr>
      </p:pic>
      <p:sp>
        <p:nvSpPr>
          <p:cNvPr id="4" name="TextBox 3">
            <a:extLst>
              <a:ext uri="{FF2B5EF4-FFF2-40B4-BE49-F238E27FC236}">
                <a16:creationId xmlns:a16="http://schemas.microsoft.com/office/drawing/2014/main" id="{FDFDAC1E-8AEC-42B8-8143-009D91D403ED}"/>
              </a:ext>
            </a:extLst>
          </p:cNvPr>
          <p:cNvSpPr txBox="1"/>
          <p:nvPr/>
        </p:nvSpPr>
        <p:spPr>
          <a:xfrm>
            <a:off x="1036949" y="3211087"/>
            <a:ext cx="2516957" cy="2246769"/>
          </a:xfrm>
          <a:prstGeom prst="rect">
            <a:avLst/>
          </a:prstGeom>
          <a:noFill/>
        </p:spPr>
        <p:txBody>
          <a:bodyPr wrap="square" rtlCol="0">
            <a:spAutoFit/>
          </a:bodyPr>
          <a:lstStyle/>
          <a:p>
            <a:r>
              <a:rPr lang="en-US" sz="2000" dirty="0"/>
              <a:t>Macrophages release cytokines (like IL-6)</a:t>
            </a:r>
            <a:r>
              <a:rPr lang="en-US" sz="2000" dirty="0">
                <a:sym typeface="Wingdings" panose="05000000000000000000" pitchFamily="2" charset="2"/>
              </a:rPr>
              <a:t> blood liver releases “Acute Phase Proteins” blood clotting, production of red blood cells</a:t>
            </a:r>
            <a:endParaRPr lang="en-US" sz="2000" dirty="0"/>
          </a:p>
        </p:txBody>
      </p:sp>
    </p:spTree>
    <p:extLst>
      <p:ext uri="{BB962C8B-B14F-4D97-AF65-F5344CB8AC3E}">
        <p14:creationId xmlns:p14="http://schemas.microsoft.com/office/powerpoint/2010/main" val="319419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F561-99CB-4909-A481-2F081ACA151C}"/>
              </a:ext>
            </a:extLst>
          </p:cNvPr>
          <p:cNvSpPr>
            <a:spLocks noGrp="1"/>
          </p:cNvSpPr>
          <p:nvPr>
            <p:ph type="title"/>
          </p:nvPr>
        </p:nvSpPr>
        <p:spPr>
          <a:xfrm>
            <a:off x="1007882" y="270858"/>
            <a:ext cx="10515600" cy="1325563"/>
          </a:xfrm>
        </p:spPr>
        <p:txBody>
          <a:bodyPr>
            <a:normAutofit fontScale="90000"/>
          </a:bodyPr>
          <a:lstStyle/>
          <a:p>
            <a:pPr algn="ctr"/>
            <a:r>
              <a:rPr lang="en-US" b="1" dirty="0"/>
              <a:t>What is pneumoniae?  </a:t>
            </a:r>
            <a:br>
              <a:rPr lang="en-US" b="1" dirty="0"/>
            </a:br>
            <a:r>
              <a:rPr lang="en-US" b="1" dirty="0"/>
              <a:t>What causes pneumoniae?  </a:t>
            </a:r>
            <a:br>
              <a:rPr lang="en-US" b="1" dirty="0"/>
            </a:br>
            <a:endParaRPr lang="en-US" b="1" dirty="0"/>
          </a:p>
        </p:txBody>
      </p:sp>
      <p:pic>
        <p:nvPicPr>
          <p:cNvPr id="4" name="Picture 3">
            <a:extLst>
              <a:ext uri="{FF2B5EF4-FFF2-40B4-BE49-F238E27FC236}">
                <a16:creationId xmlns:a16="http://schemas.microsoft.com/office/drawing/2014/main" id="{E544B1CF-EB10-43AD-88A7-9396DB50C4AD}"/>
              </a:ext>
            </a:extLst>
          </p:cNvPr>
          <p:cNvPicPr>
            <a:picLocks noChangeAspect="1"/>
          </p:cNvPicPr>
          <p:nvPr/>
        </p:nvPicPr>
        <p:blipFill>
          <a:blip r:embed="rId2"/>
          <a:stretch>
            <a:fillRect/>
          </a:stretch>
        </p:blipFill>
        <p:spPr>
          <a:xfrm>
            <a:off x="3091310" y="1596421"/>
            <a:ext cx="6009380" cy="5077177"/>
          </a:xfrm>
          <a:prstGeom prst="rect">
            <a:avLst/>
          </a:prstGeom>
        </p:spPr>
      </p:pic>
      <p:sp>
        <p:nvSpPr>
          <p:cNvPr id="3" name="TextBox 2">
            <a:extLst>
              <a:ext uri="{FF2B5EF4-FFF2-40B4-BE49-F238E27FC236}">
                <a16:creationId xmlns:a16="http://schemas.microsoft.com/office/drawing/2014/main" id="{996E7775-216B-4817-9A69-D60946B4FF10}"/>
              </a:ext>
            </a:extLst>
          </p:cNvPr>
          <p:cNvSpPr txBox="1"/>
          <p:nvPr/>
        </p:nvSpPr>
        <p:spPr>
          <a:xfrm>
            <a:off x="848412" y="4308048"/>
            <a:ext cx="1913641" cy="1015663"/>
          </a:xfrm>
          <a:prstGeom prst="rect">
            <a:avLst/>
          </a:prstGeom>
          <a:noFill/>
        </p:spPr>
        <p:txBody>
          <a:bodyPr wrap="square" rtlCol="0">
            <a:spAutoFit/>
          </a:bodyPr>
          <a:lstStyle/>
          <a:p>
            <a:r>
              <a:rPr lang="en-US" sz="2000" dirty="0"/>
              <a:t>Inflammation of air sacs </a:t>
            </a:r>
            <a:r>
              <a:rPr lang="en-US" sz="2000" dirty="0">
                <a:sym typeface="Wingdings" panose="05000000000000000000" pitchFamily="2" charset="2"/>
              </a:rPr>
              <a:t> fill with fluid/pus</a:t>
            </a:r>
            <a:endParaRPr lang="en-US" sz="2000" dirty="0"/>
          </a:p>
        </p:txBody>
      </p:sp>
    </p:spTree>
    <p:extLst>
      <p:ext uri="{BB962C8B-B14F-4D97-AF65-F5344CB8AC3E}">
        <p14:creationId xmlns:p14="http://schemas.microsoft.com/office/powerpoint/2010/main" val="187812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16431F-FF2A-4BA2-B59A-52EED098286A}"/>
              </a:ext>
            </a:extLst>
          </p:cNvPr>
          <p:cNvSpPr/>
          <p:nvPr/>
        </p:nvSpPr>
        <p:spPr>
          <a:xfrm>
            <a:off x="1696825" y="192482"/>
            <a:ext cx="9144000" cy="1723549"/>
          </a:xfrm>
          <a:prstGeom prst="rect">
            <a:avLst/>
          </a:prstGeom>
        </p:spPr>
        <p:txBody>
          <a:bodyPr wrap="square">
            <a:spAutoFit/>
          </a:bodyPr>
          <a:lstStyle/>
          <a:p>
            <a:r>
              <a:rPr lang="en-US" sz="4400" b="1" dirty="0">
                <a:solidFill>
                  <a:prstClr val="black"/>
                </a:solidFill>
                <a:latin typeface="Calibri Light" panose="020F0302020204030204"/>
                <a:ea typeface="+mj-ea"/>
                <a:cs typeface="+mj-cs"/>
              </a:rPr>
              <a:t>What is the most common cause of disability and death due to COVID-19?</a:t>
            </a:r>
            <a:br>
              <a:rPr lang="en-US" sz="4400" b="1" dirty="0">
                <a:solidFill>
                  <a:prstClr val="black"/>
                </a:solidFill>
                <a:latin typeface="Calibri Light" panose="020F0302020204030204"/>
                <a:ea typeface="+mj-ea"/>
                <a:cs typeface="+mj-cs"/>
              </a:rPr>
            </a:br>
            <a:endParaRPr lang="en-US" dirty="0"/>
          </a:p>
        </p:txBody>
      </p:sp>
      <p:pic>
        <p:nvPicPr>
          <p:cNvPr id="5" name="Picture 4">
            <a:extLst>
              <a:ext uri="{FF2B5EF4-FFF2-40B4-BE49-F238E27FC236}">
                <a16:creationId xmlns:a16="http://schemas.microsoft.com/office/drawing/2014/main" id="{CFE83FA0-B187-402A-BFD0-F7269EE04860}"/>
              </a:ext>
            </a:extLst>
          </p:cNvPr>
          <p:cNvPicPr>
            <a:picLocks noChangeAspect="1"/>
          </p:cNvPicPr>
          <p:nvPr/>
        </p:nvPicPr>
        <p:blipFill>
          <a:blip r:embed="rId2"/>
          <a:stretch>
            <a:fillRect/>
          </a:stretch>
        </p:blipFill>
        <p:spPr>
          <a:xfrm>
            <a:off x="2422689" y="1916031"/>
            <a:ext cx="6884243" cy="4755149"/>
          </a:xfrm>
          <a:prstGeom prst="rect">
            <a:avLst/>
          </a:prstGeom>
        </p:spPr>
      </p:pic>
    </p:spTree>
    <p:extLst>
      <p:ext uri="{BB962C8B-B14F-4D97-AF65-F5344CB8AC3E}">
        <p14:creationId xmlns:p14="http://schemas.microsoft.com/office/powerpoint/2010/main" val="113270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79B6-0756-479E-985F-25CB8F66F665}"/>
              </a:ext>
            </a:extLst>
          </p:cNvPr>
          <p:cNvSpPr>
            <a:spLocks noGrp="1"/>
          </p:cNvSpPr>
          <p:nvPr>
            <p:ph type="title"/>
          </p:nvPr>
        </p:nvSpPr>
        <p:spPr/>
        <p:txBody>
          <a:bodyPr>
            <a:normAutofit fontScale="90000"/>
          </a:bodyPr>
          <a:lstStyle/>
          <a:p>
            <a:r>
              <a:rPr lang="en-US" b="1" dirty="0"/>
              <a:t>What other organs, besides the lungs, could be involved in viral infections?</a:t>
            </a:r>
            <a:br>
              <a:rPr lang="en-US" b="1" dirty="0"/>
            </a:br>
            <a:endParaRPr lang="en-US" b="1" dirty="0"/>
          </a:p>
        </p:txBody>
      </p:sp>
      <p:pic>
        <p:nvPicPr>
          <p:cNvPr id="4" name="Picture 3">
            <a:extLst>
              <a:ext uri="{FF2B5EF4-FFF2-40B4-BE49-F238E27FC236}">
                <a16:creationId xmlns:a16="http://schemas.microsoft.com/office/drawing/2014/main" id="{0590593D-5521-448B-86A8-0259B9ADC9DF}"/>
              </a:ext>
            </a:extLst>
          </p:cNvPr>
          <p:cNvPicPr>
            <a:picLocks noChangeAspect="1"/>
          </p:cNvPicPr>
          <p:nvPr/>
        </p:nvPicPr>
        <p:blipFill>
          <a:blip r:embed="rId2"/>
          <a:stretch>
            <a:fillRect/>
          </a:stretch>
        </p:blipFill>
        <p:spPr>
          <a:xfrm>
            <a:off x="685679" y="2102178"/>
            <a:ext cx="10507080" cy="4032479"/>
          </a:xfrm>
          <a:prstGeom prst="rect">
            <a:avLst/>
          </a:prstGeom>
        </p:spPr>
      </p:pic>
    </p:spTree>
    <p:extLst>
      <p:ext uri="{BB962C8B-B14F-4D97-AF65-F5344CB8AC3E}">
        <p14:creationId xmlns:p14="http://schemas.microsoft.com/office/powerpoint/2010/main" val="2533681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1651</Words>
  <Application>Microsoft Office PowerPoint</Application>
  <PresentationFormat>Widescreen</PresentationFormat>
  <Paragraphs>203</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MS PGothic</vt:lpstr>
      <vt:lpstr>Arial</vt:lpstr>
      <vt:lpstr>Calibri</vt:lpstr>
      <vt:lpstr>Calibri Light</vt:lpstr>
      <vt:lpstr>ff-quadraat-web-pro</vt:lpstr>
      <vt:lpstr>Open Sans</vt:lpstr>
      <vt:lpstr>Times</vt:lpstr>
      <vt:lpstr>Times New Roman</vt:lpstr>
      <vt:lpstr>wfont_09824e_704f3035f5ab4e40a6cc589cf24c3c29</vt:lpstr>
      <vt:lpstr>Wingdings</vt:lpstr>
      <vt:lpstr>Office Theme</vt:lpstr>
      <vt:lpstr>9_Case Studies of COVID-19</vt:lpstr>
      <vt:lpstr>What are the symptoms of COVID-19?   What causes these symptoms? </vt:lpstr>
      <vt:lpstr>PowerPoint Presentation</vt:lpstr>
      <vt:lpstr>What are the symptoms of COVID-19?   What causes these symptoms? </vt:lpstr>
      <vt:lpstr>What are the symptoms of COVID-19?   What causes these symptoms? </vt:lpstr>
      <vt:lpstr>What are the symptoms of COVID-19?   What causes these symptoms? </vt:lpstr>
      <vt:lpstr>What is pneumoniae?   What causes pneumoniae?   </vt:lpstr>
      <vt:lpstr>PowerPoint Presentation</vt:lpstr>
      <vt:lpstr>What other organs, besides the lungs, could be involved in viral infections?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Christie-Pope</dc:creator>
  <cp:lastModifiedBy>Barbara Christie-Pope</cp:lastModifiedBy>
  <cp:revision>45</cp:revision>
  <dcterms:created xsi:type="dcterms:W3CDTF">2020-04-23T20:37:18Z</dcterms:created>
  <dcterms:modified xsi:type="dcterms:W3CDTF">2020-04-29T14:08:46Z</dcterms:modified>
</cp:coreProperties>
</file>