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3" r:id="rId8"/>
    <p:sldId id="262"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72"/>
    <p:restoredTop sz="94719"/>
  </p:normalViewPr>
  <p:slideViewPr>
    <p:cSldViewPr snapToGrid="0" snapToObjects="1">
      <p:cViewPr varScale="1">
        <p:scale>
          <a:sx n="63" d="100"/>
          <a:sy n="63" d="100"/>
        </p:scale>
        <p:origin x="114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5/17/2020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a:t>Full inclusion classrooms</a:t>
            </a:r>
            <a:r>
              <a:rPr lang="en-US" dirty="0"/>
              <a:t>:</a:t>
            </a:r>
          </a:p>
        </p:txBody>
      </p:sp>
      <p:sp>
        <p:nvSpPr>
          <p:cNvPr id="3" name="Subtitle 2"/>
          <p:cNvSpPr>
            <a:spLocks noGrp="1"/>
          </p:cNvSpPr>
          <p:nvPr>
            <p:ph type="subTitle" idx="1"/>
          </p:nvPr>
        </p:nvSpPr>
        <p:spPr/>
        <p:txBody>
          <a:bodyPr>
            <a:normAutofit/>
          </a:bodyPr>
          <a:lstStyle/>
          <a:p>
            <a:pPr algn="ctr"/>
            <a:r>
              <a:rPr lang="en-US" sz="2800" i="1" dirty="0"/>
              <a:t>Helpful or Harmful?</a:t>
            </a:r>
          </a:p>
        </p:txBody>
      </p:sp>
    </p:spTree>
    <p:extLst>
      <p:ext uri="{BB962C8B-B14F-4D97-AF65-F5344CB8AC3E}">
        <p14:creationId xmlns:p14="http://schemas.microsoft.com/office/powerpoint/2010/main" val="4283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least restrictive environment</a:t>
            </a:r>
          </a:p>
        </p:txBody>
      </p:sp>
      <p:sp>
        <p:nvSpPr>
          <p:cNvPr id="3" name="Content Placeholder 2"/>
          <p:cNvSpPr>
            <a:spLocks noGrp="1"/>
          </p:cNvSpPr>
          <p:nvPr>
            <p:ph idx="1"/>
          </p:nvPr>
        </p:nvSpPr>
        <p:spPr/>
        <p:txBody>
          <a:bodyPr>
            <a:normAutofit/>
          </a:bodyPr>
          <a:lstStyle/>
          <a:p>
            <a:r>
              <a:rPr lang="en-US" sz="2400" dirty="0"/>
              <a:t>The Individuals with Disabilities Education Act mandates that students with disabilities receive a free appropriate public education in the </a:t>
            </a:r>
            <a:r>
              <a:rPr lang="en-US" sz="2400" b="1" dirty="0"/>
              <a:t>least restrictive environment. </a:t>
            </a:r>
          </a:p>
          <a:p>
            <a:pPr lvl="1"/>
            <a:r>
              <a:rPr lang="en-US" sz="2000" dirty="0"/>
              <a:t>This means that students with disabilities should spend as much time as possible with peers who do not receive special education</a:t>
            </a:r>
          </a:p>
          <a:p>
            <a:r>
              <a:rPr lang="en-US" sz="2400" dirty="0"/>
              <a:t>Up until recently, this meant the students’ time would be split between general classroom and special education classroom </a:t>
            </a:r>
          </a:p>
        </p:txBody>
      </p:sp>
    </p:spTree>
    <p:extLst>
      <p:ext uri="{BB962C8B-B14F-4D97-AF65-F5344CB8AC3E}">
        <p14:creationId xmlns:p14="http://schemas.microsoft.com/office/powerpoint/2010/main" val="196051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Individualized education program</a:t>
            </a:r>
          </a:p>
        </p:txBody>
      </p:sp>
      <p:sp>
        <p:nvSpPr>
          <p:cNvPr id="3" name="Content Placeholder 2"/>
          <p:cNvSpPr>
            <a:spLocks noGrp="1"/>
          </p:cNvSpPr>
          <p:nvPr>
            <p:ph idx="1"/>
          </p:nvPr>
        </p:nvSpPr>
        <p:spPr/>
        <p:txBody>
          <a:bodyPr>
            <a:normAutofit/>
          </a:bodyPr>
          <a:lstStyle/>
          <a:p>
            <a:r>
              <a:rPr lang="en-US" sz="2800" dirty="0"/>
              <a:t>Every student with a disability has an Individualized Education Program (IEP)</a:t>
            </a:r>
          </a:p>
          <a:p>
            <a:r>
              <a:rPr lang="en-US" sz="2800" dirty="0"/>
              <a:t>The student’s free appropriate public education and the least restrictive environment are produced in the process of establishing an IEP</a:t>
            </a:r>
          </a:p>
          <a:p>
            <a:r>
              <a:rPr lang="en-US" sz="2800" dirty="0"/>
              <a:t>The instruction necessary, annual goals, and accommodations necessary are established in the IEP </a:t>
            </a:r>
          </a:p>
          <a:p>
            <a:r>
              <a:rPr lang="en-US" sz="2800" dirty="0"/>
              <a:t>(</a:t>
            </a:r>
            <a:r>
              <a:rPr lang="en-US" sz="2800" dirty="0" err="1"/>
              <a:t>Shanker</a:t>
            </a:r>
            <a:r>
              <a:rPr lang="en-US" sz="2800" dirty="0"/>
              <a:t>)</a:t>
            </a:r>
          </a:p>
        </p:txBody>
      </p:sp>
    </p:spTree>
    <p:extLst>
      <p:ext uri="{BB962C8B-B14F-4D97-AF65-F5344CB8AC3E}">
        <p14:creationId xmlns:p14="http://schemas.microsoft.com/office/powerpoint/2010/main" val="1800441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move to full inclusion without proper supports</a:t>
            </a:r>
          </a:p>
        </p:txBody>
      </p:sp>
      <p:sp>
        <p:nvSpPr>
          <p:cNvPr id="3" name="Content Placeholder 2"/>
          <p:cNvSpPr>
            <a:spLocks noGrp="1"/>
          </p:cNvSpPr>
          <p:nvPr>
            <p:ph idx="1"/>
          </p:nvPr>
        </p:nvSpPr>
        <p:spPr/>
        <p:txBody>
          <a:bodyPr>
            <a:normAutofit/>
          </a:bodyPr>
          <a:lstStyle/>
          <a:p>
            <a:r>
              <a:rPr lang="en-US" sz="2400" dirty="0"/>
              <a:t>Recently, advocates have pushed for the full inclusion of students with disabilities in general education classrooms</a:t>
            </a:r>
          </a:p>
          <a:p>
            <a:r>
              <a:rPr lang="en-US" sz="2400" dirty="0"/>
              <a:t>Advocates argue that including students with disabilities in the general classroom full time will expose them to grade-level curriculum</a:t>
            </a:r>
          </a:p>
          <a:p>
            <a:pPr lvl="1"/>
            <a:r>
              <a:rPr lang="en-US" sz="2000" b="1" dirty="0"/>
              <a:t>“However, exposure may not result in progress” </a:t>
            </a:r>
            <a:r>
              <a:rPr lang="en-US" sz="2000" dirty="0"/>
              <a:t>(Gilmour)</a:t>
            </a:r>
          </a:p>
          <a:p>
            <a:r>
              <a:rPr lang="en-US" sz="2400" dirty="0"/>
              <a:t>Research suggests that, even with specified accommodations and supports, students with disabilities will not be able to advance along grade-level standards with instruction provided in general classrooms</a:t>
            </a:r>
          </a:p>
          <a:p>
            <a:pPr lvl="1"/>
            <a:r>
              <a:rPr lang="en-US" sz="2000" dirty="0"/>
              <a:t>(Gilmour)</a:t>
            </a:r>
          </a:p>
        </p:txBody>
      </p:sp>
    </p:spTree>
    <p:extLst>
      <p:ext uri="{BB962C8B-B14F-4D97-AF65-F5344CB8AC3E}">
        <p14:creationId xmlns:p14="http://schemas.microsoft.com/office/powerpoint/2010/main" val="592728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move to full inclusion without proper supports</a:t>
            </a:r>
          </a:p>
        </p:txBody>
      </p:sp>
      <p:sp>
        <p:nvSpPr>
          <p:cNvPr id="3" name="Content Placeholder 2"/>
          <p:cNvSpPr>
            <a:spLocks noGrp="1"/>
          </p:cNvSpPr>
          <p:nvPr>
            <p:ph idx="1"/>
          </p:nvPr>
        </p:nvSpPr>
        <p:spPr/>
        <p:txBody>
          <a:bodyPr>
            <a:normAutofit/>
          </a:bodyPr>
          <a:lstStyle/>
          <a:p>
            <a:r>
              <a:rPr lang="en-US" sz="2800" b="1" dirty="0"/>
              <a:t>“Requiring </a:t>
            </a:r>
            <a:r>
              <a:rPr lang="en-US" sz="2800" b="1" i="1" dirty="0"/>
              <a:t>all</a:t>
            </a:r>
            <a:r>
              <a:rPr lang="en-US" sz="2800" b="1" dirty="0"/>
              <a:t> disabled children to be included in mainstream classrooms, regardless of their ability to function there, is not only unrealistic but also downright harmful—often for the children themselves.” (</a:t>
            </a:r>
            <a:r>
              <a:rPr lang="en-US" sz="2800" b="1" dirty="0" err="1"/>
              <a:t>Shanker</a:t>
            </a:r>
            <a:r>
              <a:rPr lang="en-US" sz="2800" b="1" dirty="0"/>
              <a:t>)</a:t>
            </a:r>
          </a:p>
          <a:p>
            <a:r>
              <a:rPr lang="en-US" sz="2800" dirty="0"/>
              <a:t>The move for all students with disabilities to be mainstreamed in general education classrooms may be harmful to the students development</a:t>
            </a:r>
          </a:p>
          <a:p>
            <a:pPr lvl="1"/>
            <a:r>
              <a:rPr lang="en-US" sz="2400" dirty="0"/>
              <a:t>It may work for some students, depending on severity of the disability and other factors</a:t>
            </a:r>
          </a:p>
        </p:txBody>
      </p:sp>
    </p:spTree>
    <p:extLst>
      <p:ext uri="{BB962C8B-B14F-4D97-AF65-F5344CB8AC3E}">
        <p14:creationId xmlns:p14="http://schemas.microsoft.com/office/powerpoint/2010/main" val="1755892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move to full inclusion without proper supports</a:t>
            </a:r>
          </a:p>
        </p:txBody>
      </p:sp>
      <p:sp>
        <p:nvSpPr>
          <p:cNvPr id="3" name="Content Placeholder 2"/>
          <p:cNvSpPr>
            <a:spLocks noGrp="1"/>
          </p:cNvSpPr>
          <p:nvPr>
            <p:ph idx="1"/>
          </p:nvPr>
        </p:nvSpPr>
        <p:spPr/>
        <p:txBody>
          <a:bodyPr>
            <a:normAutofit/>
          </a:bodyPr>
          <a:lstStyle/>
          <a:p>
            <a:r>
              <a:rPr lang="en-US" sz="3200" b="1" dirty="0"/>
              <a:t>“It ignores the fact that students are found eligible for special-education services precisely because they are failing to progress in general education” (Gilmour)</a:t>
            </a:r>
          </a:p>
          <a:p>
            <a:pPr lvl="1"/>
            <a:r>
              <a:rPr lang="en-US" sz="2800" dirty="0"/>
              <a:t>If students are given support from special education teacher and paraprofessionals and teachers are trained in how to teach in an effective way, this might work, but teachers are often not prepared and students are often not getting the supports they desperately need to succeed</a:t>
            </a:r>
          </a:p>
        </p:txBody>
      </p:sp>
    </p:spTree>
    <p:extLst>
      <p:ext uri="{BB962C8B-B14F-4D97-AF65-F5344CB8AC3E}">
        <p14:creationId xmlns:p14="http://schemas.microsoft.com/office/powerpoint/2010/main" val="1510543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Teacher experience</a:t>
            </a:r>
          </a:p>
        </p:txBody>
      </p:sp>
      <p:sp>
        <p:nvSpPr>
          <p:cNvPr id="3" name="Content Placeholder 2"/>
          <p:cNvSpPr>
            <a:spLocks noGrp="1"/>
          </p:cNvSpPr>
          <p:nvPr>
            <p:ph idx="1"/>
          </p:nvPr>
        </p:nvSpPr>
        <p:spPr/>
        <p:txBody>
          <a:bodyPr/>
          <a:lstStyle/>
          <a:p>
            <a:r>
              <a:rPr lang="en-US" sz="2800" b="1" dirty="0"/>
              <a:t>“Many of the negative effects were mitigated when teachers had special education experience” </a:t>
            </a:r>
            <a:r>
              <a:rPr lang="en-US" sz="2800" dirty="0"/>
              <a:t>(Constantinescu &amp; Samuels)</a:t>
            </a:r>
          </a:p>
          <a:p>
            <a:pPr lvl="1"/>
            <a:r>
              <a:rPr lang="en-US" sz="2400" dirty="0"/>
              <a:t>Most general education teachers do not have special education certifications</a:t>
            </a:r>
          </a:p>
          <a:p>
            <a:pPr lvl="1"/>
            <a:r>
              <a:rPr lang="en-US" sz="2400" dirty="0"/>
              <a:t>Usually only take 1 class on regarding special education during their undergraduate teaching preparation</a:t>
            </a:r>
          </a:p>
          <a:p>
            <a:r>
              <a:rPr lang="en-US" sz="2800" b="1" dirty="0"/>
              <a:t>“Studies found that general-education teachers often do not have training, or feel they have the proper skills, to meet the academic and behavioral needs of SWDs while also teaching their non-disabled peers.” </a:t>
            </a:r>
            <a:r>
              <a:rPr lang="en-US" sz="2800" dirty="0"/>
              <a:t>(Gilmour)</a:t>
            </a:r>
          </a:p>
          <a:p>
            <a:pPr lvl="1"/>
            <a:endParaRPr lang="en-US" dirty="0"/>
          </a:p>
        </p:txBody>
      </p:sp>
    </p:spTree>
    <p:extLst>
      <p:ext uri="{BB962C8B-B14F-4D97-AF65-F5344CB8AC3E}">
        <p14:creationId xmlns:p14="http://schemas.microsoft.com/office/powerpoint/2010/main" val="56338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walkaway thoughts</a:t>
            </a:r>
          </a:p>
        </p:txBody>
      </p:sp>
      <p:sp>
        <p:nvSpPr>
          <p:cNvPr id="7" name="Content Placeholder 6"/>
          <p:cNvSpPr>
            <a:spLocks noGrp="1"/>
          </p:cNvSpPr>
          <p:nvPr>
            <p:ph idx="1"/>
          </p:nvPr>
        </p:nvSpPr>
        <p:spPr/>
        <p:txBody>
          <a:bodyPr>
            <a:normAutofit/>
          </a:bodyPr>
          <a:lstStyle/>
          <a:p>
            <a:r>
              <a:rPr lang="en-US" sz="2800" dirty="0"/>
              <a:t>How do we find a way to support teachers and students with disabilities to ensure inclusion will be effective? </a:t>
            </a:r>
            <a:br>
              <a:rPr lang="en-US" sz="2800" dirty="0"/>
            </a:br>
            <a:br>
              <a:rPr lang="en-US" sz="2800" dirty="0"/>
            </a:br>
            <a:r>
              <a:rPr lang="en-US" sz="2800" dirty="0"/>
              <a:t>How do we determine what is best for our students?</a:t>
            </a:r>
          </a:p>
          <a:p>
            <a:r>
              <a:rPr lang="en-US" sz="2800" dirty="0"/>
              <a:t>Every student is unique and should not be given a “one size fits all” procedure </a:t>
            </a:r>
          </a:p>
          <a:p>
            <a:pPr lvl="1"/>
            <a:r>
              <a:rPr lang="en-US" sz="2400" dirty="0"/>
              <a:t>Should be considered on a case-by-case basis on </a:t>
            </a:r>
            <a:r>
              <a:rPr lang="en-US" sz="2400" b="1" dirty="0"/>
              <a:t>what is best for the student</a:t>
            </a:r>
          </a:p>
        </p:txBody>
      </p:sp>
    </p:spTree>
    <p:extLst>
      <p:ext uri="{BB962C8B-B14F-4D97-AF65-F5344CB8AC3E}">
        <p14:creationId xmlns:p14="http://schemas.microsoft.com/office/powerpoint/2010/main" val="898664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Bibliography</a:t>
            </a:r>
          </a:p>
        </p:txBody>
      </p:sp>
      <p:sp>
        <p:nvSpPr>
          <p:cNvPr id="3" name="Content Placeholder 2"/>
          <p:cNvSpPr>
            <a:spLocks noGrp="1"/>
          </p:cNvSpPr>
          <p:nvPr>
            <p:ph idx="1"/>
          </p:nvPr>
        </p:nvSpPr>
        <p:spPr>
          <a:xfrm>
            <a:off x="1024128" y="1920240"/>
            <a:ext cx="9720073" cy="4389120"/>
          </a:xfrm>
        </p:spPr>
        <p:txBody>
          <a:bodyPr>
            <a:normAutofit/>
          </a:bodyPr>
          <a:lstStyle/>
          <a:p>
            <a:r>
              <a:rPr lang="en-US" dirty="0"/>
              <a:t>Gilmour, Allison F. “Has Inclusion Gone Too Far? Weighing Its Effects on Students with Disabilities, Their Peers, and Teachers.” </a:t>
            </a:r>
            <a:r>
              <a:rPr lang="en-US" i="1" dirty="0"/>
              <a:t>Education Next</a:t>
            </a:r>
            <a:r>
              <a:rPr lang="en-US" dirty="0"/>
              <a:t>, 23 Sept. 2019, </a:t>
            </a:r>
            <a:r>
              <a:rPr lang="en-US" dirty="0" err="1"/>
              <a:t>www.educationnext.org</a:t>
            </a:r>
            <a:r>
              <a:rPr lang="en-US" dirty="0"/>
              <a:t>/has-inclusion-gone-too-far-weighing-effects-students-with-disabilities-peers-teachers/.</a:t>
            </a:r>
          </a:p>
          <a:p>
            <a:r>
              <a:rPr lang="en-US" dirty="0" err="1"/>
              <a:t>Shanker</a:t>
            </a:r>
            <a:r>
              <a:rPr lang="en-US" dirty="0"/>
              <a:t>, Albert. “Full Inclusion is Neither Free Nor Appropriate.” </a:t>
            </a:r>
            <a:r>
              <a:rPr lang="en-US" i="1" dirty="0"/>
              <a:t>Educational Leadership</a:t>
            </a:r>
            <a:r>
              <a:rPr lang="en-US" dirty="0"/>
              <a:t>, December, 1995, http://www.ascd.org/publications/educational-leadership/dec94/vol52/num04/Full-Inclusion-Is-Neither-Free-Nor-Appropriate.aspx. </a:t>
            </a:r>
          </a:p>
          <a:p>
            <a:r>
              <a:rPr lang="en-US" dirty="0"/>
              <a:t>Constantinescu, Carmen and Samuels, Christina F. “Studies Flag Potential Downside to Inclusion.” </a:t>
            </a:r>
            <a:r>
              <a:rPr lang="en-US" i="1" dirty="0"/>
              <a:t>Education Week</a:t>
            </a:r>
            <a:r>
              <a:rPr lang="en-US" dirty="0"/>
              <a:t>, 6 Sept. 2016, https://</a:t>
            </a:r>
            <a:r>
              <a:rPr lang="en-US" dirty="0" err="1"/>
              <a:t>www.edweek.org</a:t>
            </a:r>
            <a:r>
              <a:rPr lang="en-US" dirty="0"/>
              <a:t>/</a:t>
            </a:r>
            <a:r>
              <a:rPr lang="en-US" dirty="0" err="1"/>
              <a:t>ew</a:t>
            </a:r>
            <a:r>
              <a:rPr lang="en-US" dirty="0"/>
              <a:t>/articles/2016/09/07/</a:t>
            </a:r>
            <a:r>
              <a:rPr lang="en-US" dirty="0" err="1"/>
              <a:t>studies-flag-potential-downside-to-inclusion.html?print</a:t>
            </a:r>
            <a:r>
              <a:rPr lang="en-US" dirty="0"/>
              <a:t>=1</a:t>
            </a:r>
          </a:p>
        </p:txBody>
      </p:sp>
    </p:spTree>
    <p:extLst>
      <p:ext uri="{BB962C8B-B14F-4D97-AF65-F5344CB8AC3E}">
        <p14:creationId xmlns:p14="http://schemas.microsoft.com/office/powerpoint/2010/main" val="40715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295</TotalTime>
  <Words>669</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Tw Cen MT</vt:lpstr>
      <vt:lpstr>Tw Cen MT Condensed</vt:lpstr>
      <vt:lpstr>Wingdings 3</vt:lpstr>
      <vt:lpstr>Integral</vt:lpstr>
      <vt:lpstr>Full inclusion classrooms:</vt:lpstr>
      <vt:lpstr>The least restrictive environment</vt:lpstr>
      <vt:lpstr>Individualized education program</vt:lpstr>
      <vt:lpstr>The move to full inclusion without proper supports</vt:lpstr>
      <vt:lpstr>The move to full inclusion without proper supports</vt:lpstr>
      <vt:lpstr>The move to full inclusion without proper supports</vt:lpstr>
      <vt:lpstr>Teacher experience</vt:lpstr>
      <vt:lpstr>walkaway thoughts</vt:lpstr>
      <vt:lpstr>Bibliography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Full inclusion classrooms:</dc:title>
  <dc:creator>Microsoft Office User</dc:creator>
  <cp:lastModifiedBy>Jill Heinrich</cp:lastModifiedBy>
  <cp:revision>10</cp:revision>
  <dcterms:created xsi:type="dcterms:W3CDTF">2020-05-11T17:01:08Z</dcterms:created>
  <dcterms:modified xsi:type="dcterms:W3CDTF">2020-05-17T14:44:39Z</dcterms:modified>
</cp:coreProperties>
</file>