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91" r:id="rId12"/>
    <p:sldId id="267" r:id="rId13"/>
    <p:sldId id="268" r:id="rId14"/>
    <p:sldId id="269" r:id="rId15"/>
    <p:sldId id="274" r:id="rId16"/>
    <p:sldId id="299" r:id="rId17"/>
    <p:sldId id="300" r:id="rId18"/>
    <p:sldId id="270" r:id="rId19"/>
    <p:sldId id="271" r:id="rId20"/>
    <p:sldId id="301" r:id="rId21"/>
    <p:sldId id="273" r:id="rId22"/>
    <p:sldId id="275" r:id="rId23"/>
    <p:sldId id="295" r:id="rId24"/>
    <p:sldId id="276" r:id="rId25"/>
    <p:sldId id="294" r:id="rId26"/>
    <p:sldId id="277" r:id="rId27"/>
    <p:sldId id="293" r:id="rId28"/>
    <p:sldId id="292" r:id="rId29"/>
    <p:sldId id="279" r:id="rId30"/>
    <p:sldId id="297" r:id="rId31"/>
    <p:sldId id="280" r:id="rId32"/>
    <p:sldId id="281" r:id="rId33"/>
    <p:sldId id="282" r:id="rId34"/>
    <p:sldId id="296" r:id="rId35"/>
    <p:sldId id="283" r:id="rId36"/>
    <p:sldId id="284" r:id="rId37"/>
    <p:sldId id="285" r:id="rId38"/>
    <p:sldId id="286" r:id="rId39"/>
    <p:sldId id="298" r:id="rId40"/>
    <p:sldId id="287" r:id="rId41"/>
    <p:sldId id="288" r:id="rId42"/>
    <p:sldId id="289" r:id="rId43"/>
    <p:sldId id="290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30"/>
  </p:normalViewPr>
  <p:slideViewPr>
    <p:cSldViewPr snapToGrid="0">
      <p:cViewPr varScale="1">
        <p:scale>
          <a:sx n="108" d="100"/>
          <a:sy n="108" d="100"/>
        </p:scale>
        <p:origin x="8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24B58-F5D9-E3DA-F35E-D1D5A6991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3707B-30E7-2BC7-C0B9-6FE044716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655D0-9B7D-13F3-2120-88DE8B53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D275-DE03-EC94-1794-26F360156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8FA13-1A83-48DD-2003-603E5DD2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9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93D2-91EB-EB3C-7494-75D5C0D9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ED3E6-9AAF-8C0B-C2AA-048F3525A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D143-CEE1-CA94-76E1-F878E206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0BE22-7112-1B66-0566-EEDF9FFB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A80C3-5A13-8531-045E-6BDB7BA6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9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75245C-5C00-3A76-F9C4-061646544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515EF-FDF0-A981-0435-361B64DD9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442-6741-B3E7-F432-4C522A40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CA924-8287-2A8D-4661-F0F588F0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47987-FB15-ADD3-4783-DBFB88D2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DE0B-8CD9-20F8-88F6-2CA32A30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8B234-E63E-B75A-4FB1-53FE734E9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F238-FFFC-AEF7-9240-E960A7882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6C5F-67D9-C79C-7CAE-68FA4A16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1589-D7A0-D9A3-1CA0-4796786C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6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CCC85-2E23-DBEC-4259-351A2D38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0FDD6-8835-E5B3-1923-A7779F6D3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C4C39-F391-5E3C-7ACF-372015AD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B0CA7-B5C5-5044-FD5D-87D4BC0A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DB150-0B4F-0E71-3FE8-9E962D39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D333-3361-5D21-CCC1-90249852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BADCA-D29D-9C28-A5FD-247323537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235C6-459F-F373-0B82-4DD6A898A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1A914-3830-ED4B-9850-47C59331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138DC-0B7D-8ACE-0C40-ECF3BB86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455F9-8677-6939-0E12-4081EDC9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9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D13D-6DCA-4DF4-2E4A-2DAF5604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4FDB-E0C8-B871-48D4-2653364EC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56102-17B5-F2B2-AE32-F1033B6E9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B4CB3-06A4-BDF0-F2A8-996B07DF4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F9CA5-0EF0-88D6-29E4-492FEB6E9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8517E0-6E77-8BE3-8FB8-E674AED6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D5325-D86F-CF99-3D18-271B97C6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1E55B8-E0D9-6975-34E9-9BA81AD3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6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A03C-6759-DB2E-2DA7-F253B9DA7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D8EF8-D734-9A4B-7012-C8FE5D70D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18106-37D4-6D98-2E49-A1E24762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11D9D-203B-633B-09AD-92A042A6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6EFD34-CBF8-34A8-60FF-71DA0FE7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65DAD-0768-442A-E575-81C79574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0D09A-B9DE-4AAE-184B-8D0CF508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7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DC20-A5C9-8A2C-2EDA-AF38B897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58BCE-84BA-B6A4-7DE9-0987C25C4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0AF4D-4D4B-C9AB-2E88-A8D6EAB0C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1234D-19E3-EE2F-63FC-698CA710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6E261-11E6-E585-5137-F8DA6705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96E62-8F4C-7515-583E-384EBA66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8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84977-9BF3-7B6A-A088-FA770FC39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5BE6A-0722-50EF-9452-59BC1192C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8E9D2-FAE1-5000-F77B-485C5894F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1550E-9B50-E1F1-8A5B-86EC12E37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6EB68-BAC5-DC37-54DD-1EBA799F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4BB0-01DD-86B8-FE81-30C95F61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3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34613-2ABF-9BDB-4757-0F20A97B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3CF2F-B0EE-B98F-02F0-3EC75F27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459DA-CCEE-8D4E-00BC-19082F378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C82CB5-F550-A947-B67C-D9F9578EA20D}" type="datetimeFigureOut">
              <a:rPr lang="en-US" smtClean="0"/>
              <a:t>5/11/25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28183-8EED-7C07-6E19-5367C2E92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70E82-FC6B-558F-6352-5E1220D29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E0EDAE-0B42-044F-BDC3-551567DE8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3.material.io/styles/color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.android.com/studio/instal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060B-86D7-7093-4791-4549730E86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Software Mobile Apps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6BDB4-06EB-9A58-E2C6-B7DC47EB65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Madison Kriege | Cornell College | Beihua University</a:t>
            </a:r>
          </a:p>
        </p:txBody>
      </p:sp>
    </p:spTree>
    <p:extLst>
      <p:ext uri="{BB962C8B-B14F-4D97-AF65-F5344CB8AC3E}">
        <p14:creationId xmlns:p14="http://schemas.microsoft.com/office/powerpoint/2010/main" val="136690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87B-C815-2866-BAB3-7BD528604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Our Main Activity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75522-274E-128D-3B64-98D2A54BFC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Find the </a:t>
            </a:r>
            <a:r>
              <a:rPr lang="en-US" dirty="0" err="1"/>
              <a:t>activity_main.xml</a:t>
            </a:r>
            <a:r>
              <a:rPr lang="en-US" dirty="0"/>
              <a:t> in the Layout directory</a:t>
            </a:r>
          </a:p>
          <a:p>
            <a:r>
              <a:rPr lang="en-US" dirty="0"/>
              <a:t>To change the view of the XML editor, select one of the options on the right side of the screen</a:t>
            </a:r>
          </a:p>
          <a:p>
            <a:pPr lvl="1"/>
            <a:r>
              <a:rPr lang="en-US" dirty="0"/>
              <a:t>Code (text-based code)</a:t>
            </a:r>
          </a:p>
          <a:p>
            <a:pPr lvl="1"/>
            <a:r>
              <a:rPr lang="en-US" dirty="0"/>
              <a:t>Split (view Code and Design)</a:t>
            </a:r>
          </a:p>
          <a:p>
            <a:pPr lvl="1"/>
            <a:r>
              <a:rPr lang="en-US" dirty="0"/>
              <a:t>Design (drag and drop pallet elements)</a:t>
            </a:r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AC408B-BA5E-37EA-FF82-4457878FCB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690688"/>
            <a:ext cx="5181600" cy="2379224"/>
          </a:xfr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2F25E6-8376-BDE9-5526-FAD05936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517" y="4296925"/>
            <a:ext cx="3619500" cy="21971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6B5F88A-72CD-46C6-AAF3-315189DA38A6}"/>
              </a:ext>
            </a:extLst>
          </p:cNvPr>
          <p:cNvSpPr/>
          <p:nvPr/>
        </p:nvSpPr>
        <p:spPr>
          <a:xfrm flipV="1">
            <a:off x="6503831" y="3016251"/>
            <a:ext cx="1996226" cy="58983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9FDE24-CB25-80BA-66F5-88F04720C1B6}"/>
              </a:ext>
            </a:extLst>
          </p:cNvPr>
          <p:cNvSpPr/>
          <p:nvPr/>
        </p:nvSpPr>
        <p:spPr>
          <a:xfrm>
            <a:off x="8796270" y="4296925"/>
            <a:ext cx="1275009" cy="5712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8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FBD0C2-07C6-F147-B12E-CE34EAD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User Interface Components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B41876-379E-66D8-BA58-B34B3AA93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TextView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Displays text such as "Notes Played: 0"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Button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Triggers actions (e.g., playing a sound) when clicked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 err="1">
                <a:solidFill>
                  <a:srgbClr val="000000"/>
                </a:solidFill>
                <a:effectLst/>
              </a:rPr>
              <a:t>LinearLayout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 /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</a:rPr>
              <a:t>ConstraintLayout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Used to arrange UI elements</a:t>
            </a:r>
          </a:p>
        </p:txBody>
      </p:sp>
    </p:spTree>
    <p:extLst>
      <p:ext uri="{BB962C8B-B14F-4D97-AF65-F5344CB8AC3E}">
        <p14:creationId xmlns:p14="http://schemas.microsoft.com/office/powerpoint/2010/main" val="4141689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9519-9A3E-FD68-7E6B-C7E994D7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Linear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C9D56-7616-E543-D0F1-C970997E4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57801" cy="4351338"/>
          </a:xfrm>
        </p:spPr>
        <p:txBody>
          <a:bodyPr/>
          <a:lstStyle/>
          <a:p>
            <a:r>
              <a:rPr lang="en-US" dirty="0"/>
              <a:t>Design – Drag </a:t>
            </a:r>
            <a:r>
              <a:rPr lang="en-US" dirty="0" err="1"/>
              <a:t>LinearLayout</a:t>
            </a:r>
            <a:r>
              <a:rPr lang="en-US" dirty="0"/>
              <a:t> (vertical) from Palette to layout, will not show on phone screen but will be in component tree</a:t>
            </a:r>
          </a:p>
          <a:p>
            <a:r>
              <a:rPr lang="en-US" dirty="0"/>
              <a:t>Code – Set </a:t>
            </a:r>
            <a:r>
              <a:rPr lang="en-US" dirty="0" err="1"/>
              <a:t>layout_width</a:t>
            </a:r>
            <a:r>
              <a:rPr lang="en-US" dirty="0"/>
              <a:t>, height, orientation, and </a:t>
            </a:r>
            <a:r>
              <a:rPr lang="en-US" dirty="0" err="1"/>
              <a:t>weightSum</a:t>
            </a:r>
            <a:endParaRPr lang="en-US" dirty="0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BABA34-C91B-9BDB-D846-BA0341D954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62855" y="2979402"/>
            <a:ext cx="2570408" cy="3563837"/>
          </a:xfrm>
        </p:spPr>
      </p:pic>
      <p:pic>
        <p:nvPicPr>
          <p:cNvPr id="8" name="Picture 7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48EA8A1B-304E-8E09-CC8E-74FDB5238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59" y="314761"/>
            <a:ext cx="5257800" cy="248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EA3D-CC59-ADC1-0146-F7C2A177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TextView for Note Counter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9EDBA-8439-3884-DF4C-B39D2BE9B5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Add a TextView within the </a:t>
            </a:r>
            <a:r>
              <a:rPr lang="en-US" dirty="0" err="1"/>
              <a:t>LinearLayout</a:t>
            </a:r>
            <a:r>
              <a:rPr lang="en-US" dirty="0"/>
              <a:t> </a:t>
            </a:r>
          </a:p>
          <a:p>
            <a:r>
              <a:rPr lang="en-US" dirty="0"/>
              <a:t>id = </a:t>
            </a:r>
            <a:r>
              <a:rPr lang="en-US" dirty="0" err="1"/>
              <a:t>note_counter</a:t>
            </a:r>
            <a:endParaRPr lang="en-US" dirty="0"/>
          </a:p>
          <a:p>
            <a:r>
              <a:rPr lang="en-US" dirty="0" err="1"/>
              <a:t>layout_weight</a:t>
            </a:r>
            <a:r>
              <a:rPr lang="en-US" dirty="0"/>
              <a:t> = 1</a:t>
            </a:r>
          </a:p>
          <a:p>
            <a:r>
              <a:rPr lang="en-US" dirty="0" err="1"/>
              <a:t>textSize</a:t>
            </a:r>
            <a:r>
              <a:rPr lang="en-US" dirty="0"/>
              <a:t> = 64sp</a:t>
            </a:r>
          </a:p>
          <a:p>
            <a:r>
              <a:rPr lang="en-US" dirty="0"/>
              <a:t>gravity = end</a:t>
            </a:r>
          </a:p>
          <a:p>
            <a:r>
              <a:rPr lang="en-US" dirty="0"/>
              <a:t>text = @string/</a:t>
            </a:r>
            <a:r>
              <a:rPr lang="en-US" dirty="0" err="1"/>
              <a:t>note_counter_string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A1472F2E-275E-4919-7F22-A441D2D922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1059" y="1450824"/>
            <a:ext cx="4683488" cy="3740503"/>
          </a:xfrm>
        </p:spPr>
      </p:pic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041B529F-094F-5FCA-231F-B01AC7A4F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219" y="5481347"/>
            <a:ext cx="6069169" cy="10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16BC-B70D-06F9-192E-5CBC98E8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String Resource Value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6212AA-EEB8-9AED-66EB-9ACABAB3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495" y="1723986"/>
            <a:ext cx="4709010" cy="227730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C02AEE-1727-82E2-E7A7-EF8E931467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Find the </a:t>
            </a:r>
            <a:r>
              <a:rPr lang="en-US" dirty="0" err="1"/>
              <a:t>strings.xml</a:t>
            </a:r>
            <a:r>
              <a:rPr lang="en-US" dirty="0"/>
              <a:t> in the Values directory</a:t>
            </a:r>
          </a:p>
          <a:p>
            <a:r>
              <a:rPr lang="en-US" dirty="0"/>
              <a:t>This is where we store hardcoded text, colors, or other values we need later</a:t>
            </a:r>
          </a:p>
          <a:p>
            <a:r>
              <a:rPr lang="en-US" dirty="0"/>
              <a:t>Create new string called </a:t>
            </a:r>
            <a:r>
              <a:rPr lang="en-US" dirty="0" err="1"/>
              <a:t>note_counter_string</a:t>
            </a:r>
            <a:endParaRPr lang="en-US" dirty="0"/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C432C8-8564-E755-42C8-2E93CECEF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20" y="4314797"/>
            <a:ext cx="5610359" cy="19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06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B010D1-0727-633D-F96A-7945FA19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String 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89E7A0-418D-6D82-2969-D9DB306F8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</a:t>
            </a:r>
            <a:r>
              <a:rPr lang="en-US" dirty="0" err="1">
                <a:solidFill>
                  <a:srgbClr val="067D17"/>
                </a:solidFill>
                <a:effectLst/>
              </a:rPr>
              <a:t>g_key_label</a:t>
            </a:r>
            <a:r>
              <a:rPr lang="en-US" dirty="0">
                <a:solidFill>
                  <a:srgbClr val="067D17"/>
                </a:solidFill>
                <a:effectLst/>
              </a:rPr>
              <a:t>"</a:t>
            </a:r>
            <a:r>
              <a:rPr lang="en-US" dirty="0">
                <a:solidFill>
                  <a:srgbClr val="080808"/>
                </a:solidFill>
                <a:effectLst/>
              </a:rPr>
              <a:t>&gt;G&lt;/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</a:t>
            </a:r>
            <a:r>
              <a:rPr lang="en-US" dirty="0" err="1">
                <a:solidFill>
                  <a:srgbClr val="067D17"/>
                </a:solidFill>
                <a:effectLst/>
              </a:rPr>
              <a:t>a_key_label</a:t>
            </a:r>
            <a:r>
              <a:rPr lang="en-US" dirty="0">
                <a:solidFill>
                  <a:srgbClr val="067D17"/>
                </a:solidFill>
                <a:effectLst/>
              </a:rPr>
              <a:t>"</a:t>
            </a:r>
            <a:r>
              <a:rPr lang="en-US" dirty="0">
                <a:solidFill>
                  <a:srgbClr val="080808"/>
                </a:solidFill>
                <a:effectLst/>
              </a:rPr>
              <a:t>&gt;A&lt;/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</a:t>
            </a:r>
            <a:r>
              <a:rPr lang="en-US" dirty="0" err="1">
                <a:solidFill>
                  <a:srgbClr val="067D17"/>
                </a:solidFill>
                <a:effectLst/>
              </a:rPr>
              <a:t>b_key_label</a:t>
            </a:r>
            <a:r>
              <a:rPr lang="en-US" dirty="0">
                <a:solidFill>
                  <a:srgbClr val="067D17"/>
                </a:solidFill>
                <a:effectLst/>
              </a:rPr>
              <a:t>"</a:t>
            </a:r>
            <a:r>
              <a:rPr lang="en-US" dirty="0">
                <a:solidFill>
                  <a:srgbClr val="080808"/>
                </a:solidFill>
                <a:effectLst/>
              </a:rPr>
              <a:t>&gt;B&lt;/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</a:t>
            </a:r>
            <a:r>
              <a:rPr lang="en-US" dirty="0" err="1">
                <a:solidFill>
                  <a:srgbClr val="067D17"/>
                </a:solidFill>
                <a:effectLst/>
              </a:rPr>
              <a:t>c_key_label</a:t>
            </a:r>
            <a:r>
              <a:rPr lang="en-US" dirty="0">
                <a:solidFill>
                  <a:srgbClr val="067D17"/>
                </a:solidFill>
                <a:effectLst/>
              </a:rPr>
              <a:t>"</a:t>
            </a:r>
            <a:r>
              <a:rPr lang="en-US" dirty="0">
                <a:solidFill>
                  <a:srgbClr val="080808"/>
                </a:solidFill>
                <a:effectLst/>
              </a:rPr>
              <a:t>&gt;C&lt;/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</a:t>
            </a:r>
            <a:r>
              <a:rPr lang="en-US" dirty="0" err="1">
                <a:solidFill>
                  <a:srgbClr val="067D17"/>
                </a:solidFill>
                <a:effectLst/>
              </a:rPr>
              <a:t>d_key_label</a:t>
            </a:r>
            <a:r>
              <a:rPr lang="en-US" dirty="0">
                <a:solidFill>
                  <a:srgbClr val="067D17"/>
                </a:solidFill>
                <a:effectLst/>
              </a:rPr>
              <a:t>"</a:t>
            </a:r>
            <a:r>
              <a:rPr lang="en-US" dirty="0">
                <a:solidFill>
                  <a:srgbClr val="080808"/>
                </a:solidFill>
                <a:effectLst/>
              </a:rPr>
              <a:t>&gt;D&lt;/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</a:t>
            </a:r>
            <a:r>
              <a:rPr lang="en-US" dirty="0" err="1">
                <a:solidFill>
                  <a:srgbClr val="067D17"/>
                </a:solidFill>
                <a:effectLst/>
              </a:rPr>
              <a:t>e_key_label</a:t>
            </a:r>
            <a:r>
              <a:rPr lang="en-US" dirty="0">
                <a:solidFill>
                  <a:srgbClr val="067D17"/>
                </a:solidFill>
                <a:effectLst/>
              </a:rPr>
              <a:t>"</a:t>
            </a:r>
            <a:r>
              <a:rPr lang="en-US" dirty="0">
                <a:solidFill>
                  <a:srgbClr val="080808"/>
                </a:solidFill>
                <a:effectLst/>
              </a:rPr>
              <a:t>&gt;E&lt;/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</a:t>
            </a:r>
            <a:r>
              <a:rPr lang="en-US" dirty="0" err="1">
                <a:solidFill>
                  <a:srgbClr val="067D17"/>
                </a:solidFill>
                <a:effectLst/>
              </a:rPr>
              <a:t>f_key_label</a:t>
            </a:r>
            <a:r>
              <a:rPr lang="en-US" dirty="0">
                <a:solidFill>
                  <a:srgbClr val="067D17"/>
                </a:solidFill>
                <a:effectLst/>
              </a:rPr>
              <a:t>"</a:t>
            </a:r>
            <a:r>
              <a:rPr lang="en-US" dirty="0">
                <a:solidFill>
                  <a:srgbClr val="080808"/>
                </a:solidFill>
                <a:effectLst/>
              </a:rPr>
              <a:t>&gt;F&lt;/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&lt;</a:t>
            </a:r>
            <a:r>
              <a:rPr lang="en-US" dirty="0">
                <a:solidFill>
                  <a:srgbClr val="0033B3"/>
                </a:solidFill>
                <a:effectLst/>
              </a:rPr>
              <a:t>string </a:t>
            </a:r>
            <a:r>
              <a:rPr lang="en-US" dirty="0">
                <a:solidFill>
                  <a:srgbClr val="174AD4"/>
                </a:solidFill>
                <a:effectLst/>
              </a:rPr>
              <a:t>name</a:t>
            </a:r>
            <a:r>
              <a:rPr lang="en-US" dirty="0">
                <a:solidFill>
                  <a:srgbClr val="067D17"/>
                </a:solidFill>
                <a:effectLst/>
              </a:rPr>
              <a:t>="c2_key_label"</a:t>
            </a:r>
            <a:r>
              <a:rPr lang="en-US" dirty="0">
                <a:solidFill>
                  <a:srgbClr val="080808"/>
                </a:solidFill>
                <a:effectLst/>
              </a:rPr>
              <a:t>&gt;High C&lt;/</a:t>
            </a:r>
            <a:r>
              <a:rPr lang="en-US" dirty="0">
                <a:solidFill>
                  <a:srgbClr val="0033B3"/>
                </a:solidFill>
                <a:effectLst/>
              </a:rPr>
              <a:t>string</a:t>
            </a:r>
            <a:r>
              <a:rPr lang="en-US" dirty="0">
                <a:solidFill>
                  <a:srgbClr val="080808"/>
                </a:solidFill>
                <a:effectLst/>
              </a:rPr>
              <a:t>&gt;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3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86FF-D43D-E6C7-97FE-269E4293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Color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F8B8B-7790-63C0-8F3C-C87764406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Background and text should have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strong contrast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Example: Dark text on a light background or vice versa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Avoid colors that are too similar (e.g. light yellow on white)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Use color changes to indicate: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Button pressed or disabled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Milestone achieved (e.g., yellow buttons at 10 notes)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Avoid too many colors—stick to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2–4 main colors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lvl="1"/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Primary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Main color of the app</a:t>
            </a:r>
          </a:p>
          <a:p>
            <a:pPr lvl="1"/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Secondary (Accent)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Used to highlight buttons or success states</a:t>
            </a:r>
          </a:p>
          <a:p>
            <a:pPr lvl="1"/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Neutral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: Backgrounds, dividers, text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7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D5D3-E1AD-496C-6E35-7FE44798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Material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6F451-32D0-6855-09DF-87A64874E2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Android encourages </a:t>
            </a:r>
            <a:r>
              <a:rPr lang="en-US" b="1" dirty="0"/>
              <a:t>Material Design principles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Vibrant but consistent colors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Built-in palettes for light/dark modes</a:t>
            </a:r>
          </a:p>
          <a:p>
            <a:r>
              <a:rPr lang="en-US" dirty="0"/>
              <a:t>Reference: </a:t>
            </a:r>
            <a:r>
              <a:rPr lang="en-US" dirty="0">
                <a:hlinkClick r:id="rId2"/>
              </a:rPr>
              <a:t>https://m3.material.io/styles/color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EC8FC1-F43D-0EA7-09E2-D1D338ED25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7904" y="1825625"/>
            <a:ext cx="5030191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235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0DDF-0E5B-9F48-CF7A-39582D28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Color Palette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0B14-5206-8F5A-D4F3-900522D33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Pick 2 colors (primary and secondary)</a:t>
            </a:r>
          </a:p>
          <a:p>
            <a:r>
              <a:rPr lang="en-US" dirty="0"/>
              <a:t>Make at least 4 versions of each color</a:t>
            </a:r>
          </a:p>
          <a:p>
            <a:r>
              <a:rPr lang="en-US" dirty="0"/>
              <a:t>Click the box to the left to select another color</a:t>
            </a:r>
          </a:p>
        </p:txBody>
      </p:sp>
      <p:pic>
        <p:nvPicPr>
          <p:cNvPr id="6" name="Content Placeholder 5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4FA60D70-8208-19F9-1A58-42FC0B690B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1655" y="1825625"/>
            <a:ext cx="4102690" cy="4351338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4F3A9F4-81E0-087E-4ECE-30B7E3AFBDCF}"/>
              </a:ext>
            </a:extLst>
          </p:cNvPr>
          <p:cNvSpPr/>
          <p:nvPr/>
        </p:nvSpPr>
        <p:spPr>
          <a:xfrm>
            <a:off x="6980349" y="2601532"/>
            <a:ext cx="406758" cy="323259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4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B76E5-36B6-0F02-97BA-6B05455F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Xylophone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FCA37-4B47-C655-7D13-298553496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Make 8 Buttons to be our xylophone keys</a:t>
            </a:r>
          </a:p>
          <a:p>
            <a:r>
              <a:rPr lang="en-US" dirty="0"/>
              <a:t>Label them C, D, E, F, G, A, B,C to represent each note</a:t>
            </a:r>
          </a:p>
          <a:p>
            <a:r>
              <a:rPr lang="en-US" dirty="0"/>
              <a:t>Change the margins to look increasingly smaller</a:t>
            </a:r>
          </a:p>
          <a:p>
            <a:r>
              <a:rPr lang="en-US" dirty="0"/>
              <a:t>Set all buttons to secondary color 1</a:t>
            </a:r>
          </a:p>
        </p:txBody>
      </p:sp>
      <p:pic>
        <p:nvPicPr>
          <p:cNvPr id="5" name="Content Placeholder 4" descr="A screenshot of a cell phone screen&#10;&#10;AI-generated content may be incorrect.">
            <a:extLst>
              <a:ext uri="{FF2B5EF4-FFF2-40B4-BE49-F238E27FC236}">
                <a16:creationId xmlns:a16="http://schemas.microsoft.com/office/drawing/2014/main" id="{01064DF8-5E42-EEB9-0678-B778B4AF29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59144" y="546471"/>
            <a:ext cx="2594276" cy="57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7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439F92-EF7E-8E9A-C225-F4053F68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name is Madison Kriege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781CE-8610-A936-878E-B9563A6955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 am an adjunct lecturer at Cornell College</a:t>
            </a:r>
          </a:p>
          <a:p>
            <a:r>
              <a:rPr lang="en-US" dirty="0"/>
              <a:t>I taught Software Mobile Apps at Beihua last year!</a:t>
            </a:r>
          </a:p>
          <a:p>
            <a:r>
              <a:rPr lang="en-US" dirty="0"/>
              <a:t>I coach a secondary education (14–18-year-olds) robotics team</a:t>
            </a:r>
          </a:p>
          <a:p>
            <a:r>
              <a:rPr lang="en-US" dirty="0"/>
              <a:t>I’m a software engineer for Pearson Education</a:t>
            </a:r>
          </a:p>
        </p:txBody>
      </p:sp>
      <p:pic>
        <p:nvPicPr>
          <p:cNvPr id="14" name="Content Placeholder 13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49D00877-04C3-F149-EE98-C98B46CAF9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60790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A58D-CD4E-B81D-485E-85F7AFCB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9A21-7B07-8FBA-BCA2-09547E9AC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en-US" dirty="0"/>
              <a:t>Android provides warnings to help developers recognize potential obstacles users may face</a:t>
            </a:r>
          </a:p>
          <a:p>
            <a:r>
              <a:rPr lang="en-US" dirty="0"/>
              <a:t>Make text large and easy to read, add </a:t>
            </a:r>
            <a:r>
              <a:rPr lang="en-US" dirty="0" err="1"/>
              <a:t>contentDescriptions</a:t>
            </a:r>
            <a:r>
              <a:rPr lang="en-US" dirty="0"/>
              <a:t> for screen reads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Ensure colors are distinguishable by users with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color blindness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Use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shapes, text, or icons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alongside color if possible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Tools like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Material Palette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and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Accessible Colors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help test designs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9EFE72-E4EF-ED95-76F9-A31EAA8605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1954" y="5167312"/>
            <a:ext cx="8755692" cy="1325563"/>
          </a:xfrm>
        </p:spPr>
      </p:pic>
    </p:spTree>
    <p:extLst>
      <p:ext uri="{BB962C8B-B14F-4D97-AF65-F5344CB8AC3E}">
        <p14:creationId xmlns:p14="http://schemas.microsoft.com/office/powerpoint/2010/main" val="1102612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5E2E-A35D-FB9C-DE10-8E91450B2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Xylophone Keys XML Code</a:t>
            </a:r>
          </a:p>
        </p:txBody>
      </p:sp>
      <p:pic>
        <p:nvPicPr>
          <p:cNvPr id="15" name="Picture 1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61ECACA-990D-0209-F38A-646E576A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0"/>
          <a:stretch/>
        </p:blipFill>
        <p:spPr>
          <a:xfrm>
            <a:off x="8070142" y="1690687"/>
            <a:ext cx="3427467" cy="4802187"/>
          </a:xfrm>
          <a:prstGeom prst="rect">
            <a:avLst/>
          </a:prstGeom>
        </p:spPr>
      </p:pic>
      <p:pic>
        <p:nvPicPr>
          <p:cNvPr id="17" name="Picture 1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7ACE76A3-80B7-4E76-1A80-6F9D76E9A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19"/>
          <a:stretch/>
        </p:blipFill>
        <p:spPr>
          <a:xfrm>
            <a:off x="4505380" y="1690687"/>
            <a:ext cx="2640781" cy="4802187"/>
          </a:xfrm>
          <a:prstGeom prst="rect">
            <a:avLst/>
          </a:prstGeom>
        </p:spPr>
      </p:pic>
      <p:pic>
        <p:nvPicPr>
          <p:cNvPr id="19" name="Picture 18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55D21EC3-AFAD-2214-1053-3C59C2EC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85"/>
          <a:stretch/>
        </p:blipFill>
        <p:spPr>
          <a:xfrm>
            <a:off x="838200" y="1680143"/>
            <a:ext cx="2743199" cy="481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82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853E-A665-D11A-FD74-EE9D3DC8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88112" cy="1325563"/>
          </a:xfrm>
        </p:spPr>
        <p:txBody>
          <a:bodyPr/>
          <a:lstStyle/>
          <a:p>
            <a:r>
              <a:rPr lang="en-US" dirty="0"/>
              <a:t>Add Constants to </a:t>
            </a:r>
            <a:r>
              <a:rPr lang="en-US" dirty="0" err="1"/>
              <a:t>MainActivity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C4289-85EB-6EB5-C03C-C30B1C733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6312" y="603764"/>
            <a:ext cx="5136793" cy="588911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E2CB2D-378F-7C44-1A56-E3728BFBFEC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Import </a:t>
            </a:r>
            <a:r>
              <a:rPr lang="en-US" dirty="0" err="1"/>
              <a:t>SoundPool</a:t>
            </a:r>
            <a:endParaRPr lang="en-US" dirty="0"/>
          </a:p>
          <a:p>
            <a:pPr lvl="1"/>
            <a:r>
              <a:rPr lang="en-US" dirty="0"/>
              <a:t>This is what we will use to play our xylophone notes</a:t>
            </a:r>
          </a:p>
          <a:p>
            <a:r>
              <a:rPr lang="en-US" dirty="0"/>
              <a:t>Add constants, </a:t>
            </a:r>
            <a:r>
              <a:rPr lang="en-US" dirty="0" err="1"/>
              <a:t>SoundPool</a:t>
            </a:r>
            <a:r>
              <a:rPr lang="en-US" dirty="0"/>
              <a:t> instance, and sound IDs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2D1FF3-57C9-C5A8-A2E4-17529B871860}"/>
              </a:ext>
            </a:extLst>
          </p:cNvPr>
          <p:cNvSpPr/>
          <p:nvPr/>
        </p:nvSpPr>
        <p:spPr>
          <a:xfrm>
            <a:off x="6934200" y="898346"/>
            <a:ext cx="2390104" cy="5440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51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7073-8580-46AC-4B75-BE8D31A4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</a:t>
            </a:r>
            <a:r>
              <a:rPr lang="en-US" dirty="0" err="1"/>
              <a:t>SoundPool</a:t>
            </a:r>
            <a:r>
              <a:rPr lang="en-US" dirty="0"/>
              <a:t> for Audio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4246E-6C01-9038-40ED-C9960A98E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endParaRPr lang="en-US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Lightweight class ideal for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short sound clips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load() to prepare the sound file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play() to trigger sound playback</a:t>
            </a:r>
          </a:p>
          <a:p>
            <a:r>
              <a:rPr lang="en-US" dirty="0"/>
              <a:t>Compared to </a:t>
            </a:r>
            <a:r>
              <a:rPr lang="en-US" dirty="0" err="1"/>
              <a:t>MediaPlayer</a:t>
            </a:r>
            <a:r>
              <a:rPr lang="en-US" dirty="0"/>
              <a:t> library (used for longer audio like songs)</a:t>
            </a:r>
          </a:p>
        </p:txBody>
      </p:sp>
    </p:spTree>
    <p:extLst>
      <p:ext uri="{BB962C8B-B14F-4D97-AF65-F5344CB8AC3E}">
        <p14:creationId xmlns:p14="http://schemas.microsoft.com/office/powerpoint/2010/main" val="3565509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A677-DDDF-1F7B-E7C1-F5CFB342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</a:t>
            </a:r>
            <a:r>
              <a:rPr lang="en-US" dirty="0" err="1"/>
              <a:t>SoundPool</a:t>
            </a:r>
            <a:r>
              <a:rPr lang="en-US" dirty="0"/>
              <a:t> and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E3392-8072-0B4B-F9D5-BCF197463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9E880D"/>
                </a:solidFill>
                <a:effectLst/>
              </a:rPr>
              <a:t>@Override</a:t>
            </a:r>
            <a:br>
              <a:rPr lang="en-US" dirty="0">
                <a:solidFill>
                  <a:srgbClr val="9E880D"/>
                </a:solidFill>
                <a:effectLst/>
              </a:rPr>
            </a:br>
            <a:r>
              <a:rPr lang="en-US" dirty="0">
                <a:solidFill>
                  <a:srgbClr val="0033B3"/>
                </a:solidFill>
                <a:effectLst/>
              </a:rPr>
              <a:t>protected void </a:t>
            </a:r>
            <a:r>
              <a:rPr lang="en-US" dirty="0" err="1">
                <a:solidFill>
                  <a:srgbClr val="00627A"/>
                </a:solidFill>
                <a:effectLst/>
              </a:rPr>
              <a:t>onCreate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0000"/>
                </a:solidFill>
                <a:effectLst/>
              </a:rPr>
              <a:t>Bundle </a:t>
            </a:r>
            <a:r>
              <a:rPr lang="en-US" dirty="0" err="1">
                <a:solidFill>
                  <a:srgbClr val="000000"/>
                </a:solidFill>
                <a:effectLst/>
              </a:rPr>
              <a:t>savedInstanceState</a:t>
            </a:r>
            <a:r>
              <a:rPr lang="en-US" dirty="0">
                <a:solidFill>
                  <a:srgbClr val="080808"/>
                </a:solidFill>
                <a:effectLst/>
              </a:rPr>
              <a:t>) {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 err="1">
                <a:solidFill>
                  <a:srgbClr val="0033B3"/>
                </a:solidFill>
                <a:effectLst/>
              </a:rPr>
              <a:t>super</a:t>
            </a:r>
            <a:r>
              <a:rPr lang="en-US" dirty="0" err="1">
                <a:solidFill>
                  <a:srgbClr val="080808"/>
                </a:solidFill>
                <a:effectLst/>
              </a:rPr>
              <a:t>.onCreate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</a:rPr>
              <a:t>savedInstanceState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 err="1">
                <a:solidFill>
                  <a:srgbClr val="080808"/>
                </a:solidFill>
                <a:effectLst/>
              </a:rPr>
              <a:t>setContentView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</a:rPr>
              <a:t>R</a:t>
            </a:r>
            <a:r>
              <a:rPr lang="en-US" dirty="0" err="1">
                <a:solidFill>
                  <a:srgbClr val="080808"/>
                </a:solidFill>
                <a:effectLst/>
              </a:rPr>
              <a:t>.</a:t>
            </a:r>
            <a:r>
              <a:rPr lang="en-US" dirty="0" err="1">
                <a:solidFill>
                  <a:srgbClr val="000000"/>
                </a:solidFill>
                <a:effectLst/>
              </a:rPr>
              <a:t>layout</a:t>
            </a:r>
            <a:r>
              <a:rPr lang="en-US" dirty="0" err="1">
                <a:solidFill>
                  <a:srgbClr val="080808"/>
                </a:solidFill>
                <a:effectLst/>
              </a:rPr>
              <a:t>.</a:t>
            </a:r>
            <a:r>
              <a:rPr lang="en-US" i="1" dirty="0" err="1">
                <a:solidFill>
                  <a:srgbClr val="871094"/>
                </a:solidFill>
                <a:effectLst/>
              </a:rPr>
              <a:t>activity_main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i="1" dirty="0">
                <a:solidFill>
                  <a:srgbClr val="8C8C8C"/>
                </a:solidFill>
                <a:effectLst/>
              </a:rPr>
              <a:t>// Initialize </a:t>
            </a:r>
            <a:r>
              <a:rPr lang="en-US" i="1" dirty="0" err="1">
                <a:solidFill>
                  <a:srgbClr val="8C8C8C"/>
                </a:solidFill>
                <a:effectLst/>
              </a:rPr>
              <a:t>SoundPool</a:t>
            </a:r>
            <a:br>
              <a:rPr lang="en-US" i="1" dirty="0">
                <a:solidFill>
                  <a:srgbClr val="8C8C8C"/>
                </a:solidFill>
                <a:effectLst/>
              </a:rPr>
            </a:br>
            <a:r>
              <a:rPr lang="en-US" i="1" dirty="0">
                <a:solidFill>
                  <a:srgbClr val="8C8C8C"/>
                </a:solidFill>
                <a:effectLst/>
              </a:rPr>
              <a:t>   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>
                <a:solidFill>
                  <a:srgbClr val="871094"/>
                </a:solidFill>
                <a:effectLst/>
              </a:rPr>
              <a:t>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>
                <a:solidFill>
                  <a:srgbClr val="0033B3"/>
                </a:solidFill>
                <a:effectLst/>
              </a:rPr>
              <a:t>new </a:t>
            </a:r>
            <a:r>
              <a:rPr lang="en-US" dirty="0" err="1">
                <a:solidFill>
                  <a:srgbClr val="000000"/>
                </a:solidFill>
                <a:effectLst/>
              </a:rPr>
              <a:t>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.Builder</a:t>
            </a:r>
            <a:r>
              <a:rPr lang="en-US" dirty="0">
                <a:solidFill>
                  <a:srgbClr val="080808"/>
                </a:solidFill>
                <a:effectLst/>
              </a:rPr>
              <a:t>()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        .</a:t>
            </a:r>
            <a:r>
              <a:rPr lang="en-US" dirty="0" err="1">
                <a:solidFill>
                  <a:srgbClr val="080808"/>
                </a:solidFill>
                <a:effectLst/>
              </a:rPr>
              <a:t>setMaxStreams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i="1" dirty="0">
                <a:solidFill>
                  <a:srgbClr val="871094"/>
                </a:solidFill>
                <a:effectLst/>
              </a:rPr>
              <a:t>SIM_SOUND</a:t>
            </a:r>
            <a:r>
              <a:rPr lang="en-US" dirty="0">
                <a:solidFill>
                  <a:srgbClr val="080808"/>
                </a:solidFill>
                <a:effectLst/>
              </a:rPr>
              <a:t>)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        .build();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i="1" dirty="0">
                <a:solidFill>
                  <a:srgbClr val="8C8C8C"/>
                </a:solidFill>
                <a:effectLst/>
              </a:rPr>
              <a:t>// Load sound files</a:t>
            </a:r>
            <a:br>
              <a:rPr lang="en-US" i="1" dirty="0">
                <a:solidFill>
                  <a:srgbClr val="8C8C8C"/>
                </a:solidFill>
                <a:effectLst/>
              </a:rPr>
            </a:br>
            <a:r>
              <a:rPr lang="en-US" i="1" dirty="0">
                <a:solidFill>
                  <a:srgbClr val="8C8C8C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mCSoundId1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note1_c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mDSoundId2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note2_d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mESoundId3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note3_e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mFSoundId4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note4_f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mGSoundId5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note5_g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mASoundId6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note6_a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mBSoundId7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note7_b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871094"/>
                </a:solidFill>
                <a:effectLst/>
              </a:rPr>
              <a:t>mc2SoundId8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 err="1">
                <a:solidFill>
                  <a:srgbClr val="871094"/>
                </a:solidFill>
                <a:effectLst/>
              </a:rPr>
              <a:t>mSoundPool</a:t>
            </a:r>
            <a:r>
              <a:rPr lang="en-US" dirty="0" err="1">
                <a:solidFill>
                  <a:srgbClr val="080808"/>
                </a:solidFill>
                <a:effectLst/>
              </a:rPr>
              <a:t>.load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this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raw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note8_c2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1750EB"/>
                </a:solidFill>
                <a:effectLst/>
              </a:rPr>
              <a:t>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2113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295F-6ACB-46B4-DA8F-8F6325E5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Modular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88296-BF78-69BB-46D4-B3514480C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Arrays help manage groups of related items (buttons, sounds) efficiently:</a:t>
            </a:r>
            <a:br>
              <a:rPr lang="en-US" b="0" i="0" u="none" strike="noStrike" dirty="0">
                <a:solidFill>
                  <a:srgbClr val="000000"/>
                </a:solidFill>
                <a:effectLst/>
              </a:rPr>
            </a:br>
            <a:br>
              <a:rPr lang="en-US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dirty="0">
                <a:solidFill>
                  <a:srgbClr val="0033B3"/>
                </a:solidFill>
                <a:effectLst/>
              </a:rPr>
              <a:t>private </a:t>
            </a:r>
            <a:r>
              <a:rPr lang="en-US" dirty="0">
                <a:solidFill>
                  <a:srgbClr val="000000"/>
                </a:solidFill>
                <a:effectLst/>
              </a:rPr>
              <a:t>Button</a:t>
            </a:r>
            <a:r>
              <a:rPr lang="en-US" dirty="0">
                <a:solidFill>
                  <a:srgbClr val="080808"/>
                </a:solidFill>
                <a:effectLst/>
              </a:rPr>
              <a:t>[] </a:t>
            </a:r>
            <a:r>
              <a:rPr lang="en-US" dirty="0" err="1">
                <a:solidFill>
                  <a:srgbClr val="871094"/>
                </a:solidFill>
                <a:effectLst/>
              </a:rPr>
              <a:t>noteButtons</a:t>
            </a:r>
            <a:r>
              <a:rPr lang="en-US" dirty="0">
                <a:solidFill>
                  <a:srgbClr val="080808"/>
                </a:solidFill>
                <a:effectLst/>
              </a:rPr>
              <a:t>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 err="1">
                <a:solidFill>
                  <a:srgbClr val="871094"/>
                </a:solidFill>
                <a:effectLst/>
              </a:rPr>
              <a:t>noteButtons</a:t>
            </a:r>
            <a:r>
              <a:rPr lang="en-US" dirty="0">
                <a:solidFill>
                  <a:srgbClr val="871094"/>
                </a:solidFill>
                <a:effectLst/>
              </a:rPr>
              <a:t>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>
                <a:solidFill>
                  <a:srgbClr val="0033B3"/>
                </a:solidFill>
                <a:effectLst/>
              </a:rPr>
              <a:t>new </a:t>
            </a:r>
            <a:r>
              <a:rPr lang="en-US" dirty="0">
                <a:solidFill>
                  <a:srgbClr val="080808"/>
                </a:solidFill>
                <a:effectLst/>
              </a:rPr>
              <a:t>Button[]{</a:t>
            </a:r>
            <a:r>
              <a:rPr lang="en-US" dirty="0" err="1">
                <a:solidFill>
                  <a:srgbClr val="000000"/>
                </a:solidFill>
                <a:effectLst/>
              </a:rPr>
              <a:t>cButton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</a:rPr>
              <a:t>dButton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</a:rPr>
              <a:t>eButton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</a:rPr>
              <a:t>fButton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</a:rPr>
              <a:t>gButton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</a:rPr>
              <a:t>aButton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</a:rPr>
              <a:t>bButton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c2Button</a:t>
            </a:r>
            <a:r>
              <a:rPr lang="en-US" dirty="0">
                <a:solidFill>
                  <a:srgbClr val="080808"/>
                </a:solidFill>
                <a:effectLst/>
              </a:rPr>
              <a:t>};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Reduces code repetition and makes adding new notes easier</a:t>
            </a:r>
          </a:p>
          <a:p>
            <a:r>
              <a:rPr lang="en-US" dirty="0"/>
              <a:t>Changing from hard-coded IDs to arrays reinforces modular thinking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72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B8CD-E8E7-BDB1-9FB8-421B387C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Xylophone Keys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52F3D51-48DF-6D30-6AB6-9781A5CC5B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66728"/>
            <a:ext cx="5181600" cy="3669132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301023B-FB3F-2EA0-3A98-58EE21C716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45559"/>
            <a:ext cx="5181600" cy="3111469"/>
          </a:xfr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AF85E63-BA04-5AFC-8BDC-136334407E5A}"/>
              </a:ext>
            </a:extLst>
          </p:cNvPr>
          <p:cNvSpPr/>
          <p:nvPr/>
        </p:nvSpPr>
        <p:spPr>
          <a:xfrm>
            <a:off x="6096000" y="3799267"/>
            <a:ext cx="5257800" cy="185455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A83380-C959-ADE2-2848-ED0E9F8DFEAD}"/>
              </a:ext>
            </a:extLst>
          </p:cNvPr>
          <p:cNvSpPr/>
          <p:nvPr/>
        </p:nvSpPr>
        <p:spPr>
          <a:xfrm>
            <a:off x="1148366" y="4350912"/>
            <a:ext cx="2470597" cy="65897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35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4199C7-D495-4EEA-6D7F-3D36126E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Event Handling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88668-F8F4-34D6-D20E-B81F5038A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setOnClickListener</a:t>
            </a:r>
            <a:r>
              <a:rPr lang="en-US" b="1" dirty="0"/>
              <a:t>()</a:t>
            </a:r>
            <a:r>
              <a:rPr lang="en-US" dirty="0"/>
              <a:t>: Attaches behavior to buttons when pressed</a:t>
            </a:r>
          </a:p>
          <a:p>
            <a:r>
              <a:rPr lang="en-US" dirty="0"/>
              <a:t>Buttons can respond to events by calling functions (for example </a:t>
            </a:r>
            <a:r>
              <a:rPr lang="en-US" dirty="0" err="1"/>
              <a:t>playNote</a:t>
            </a:r>
            <a:r>
              <a:rPr lang="en-US" dirty="0"/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991526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DFA0-A474-66D3-DDB3-7B1132E4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onClick</a:t>
            </a:r>
            <a:r>
              <a:rPr lang="en-US" dirty="0"/>
              <a:t> Listeners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63E24-06E8-B3B9-36D3-F740E4345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489417" cy="1325563"/>
          </a:xfrm>
        </p:spPr>
        <p:txBody>
          <a:bodyPr/>
          <a:lstStyle/>
          <a:p>
            <a:r>
              <a:rPr lang="en-US" dirty="0"/>
              <a:t>For each button, set an </a:t>
            </a:r>
            <a:r>
              <a:rPr lang="en-US" dirty="0" err="1"/>
              <a:t>onClickListener</a:t>
            </a:r>
            <a:r>
              <a:rPr lang="en-US" dirty="0"/>
              <a:t> that calls </a:t>
            </a:r>
            <a:r>
              <a:rPr lang="en-US" dirty="0" err="1"/>
              <a:t>playNote</a:t>
            </a:r>
            <a:r>
              <a:rPr lang="en-US" dirty="0"/>
              <a:t> and calls a different </a:t>
            </a:r>
            <a:r>
              <a:rPr lang="en-US" dirty="0" err="1"/>
              <a:t>soundId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F2225D-69C2-C437-9FD0-9EE41CE31A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40583" y="3429000"/>
            <a:ext cx="8310834" cy="2701536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2DDCEA-CECA-9F26-4E3E-3546F7696324}"/>
              </a:ext>
            </a:extLst>
          </p:cNvPr>
          <p:cNvSpPr/>
          <p:nvPr/>
        </p:nvSpPr>
        <p:spPr>
          <a:xfrm>
            <a:off x="1940583" y="3828580"/>
            <a:ext cx="4936735" cy="23019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58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8FED2A-E21C-AB5A-C7FD-192BD0C5C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Check</a:t>
            </a:r>
          </a:p>
        </p:txBody>
      </p:sp>
      <p:pic>
        <p:nvPicPr>
          <p:cNvPr id="7" name="Screen_recording_20250511_132307.mp4">
            <a:hlinkClick r:id="" action="ppaction://media"/>
            <a:extLst>
              <a:ext uri="{FF2B5EF4-FFF2-40B4-BE49-F238E27FC236}">
                <a16:creationId xmlns:a16="http://schemas.microsoft.com/office/drawing/2014/main" id="{8376AC7A-771F-9C86-BECF-28E736984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9977" y="670135"/>
            <a:ext cx="2483877" cy="551773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D05C12-08ED-510C-DA48-2165A2CAF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Android Studio Emulator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 should have 1 TextView and 8 Buttons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click the buttons should play various note sounds (screen recording does not have audio)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3114F-21C2-77F1-6DA1-1F8EE6D07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031" y="4145246"/>
            <a:ext cx="3297685" cy="118835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6E5BBE8-471C-95DC-D382-E2EF8F9FC800}"/>
              </a:ext>
            </a:extLst>
          </p:cNvPr>
          <p:cNvSpPr/>
          <p:nvPr/>
        </p:nvSpPr>
        <p:spPr>
          <a:xfrm>
            <a:off x="3052292" y="4145247"/>
            <a:ext cx="579549" cy="56842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5E21-52A1-C357-B0B9-35F9C923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Xylophone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42116-A1AF-0E84-E40B-ABC94237AF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a Xylophone app with 8 musical keys (Buttons)</a:t>
            </a:r>
          </a:p>
          <a:p>
            <a:r>
              <a:rPr lang="en-US" dirty="0"/>
              <a:t>Display how many notes have been played (TextView)</a:t>
            </a:r>
          </a:p>
          <a:p>
            <a:r>
              <a:rPr lang="en-US" dirty="0"/>
              <a:t>Change color of keys based on note count (Resource Files)</a:t>
            </a:r>
          </a:p>
          <a:p>
            <a:r>
              <a:rPr lang="en-US" dirty="0"/>
              <a:t>Display a pop up and reset when note count is 20 (Toast)</a:t>
            </a:r>
          </a:p>
        </p:txBody>
      </p:sp>
      <p:pic>
        <p:nvPicPr>
          <p:cNvPr id="7" name="Content Placeholder 6" descr="Xylophone with solid fill">
            <a:extLst>
              <a:ext uri="{FF2B5EF4-FFF2-40B4-BE49-F238E27FC236}">
                <a16:creationId xmlns:a16="http://schemas.microsoft.com/office/drawing/2014/main" id="{A334BB57-DE9A-D783-9ABD-247501D90E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2462" y="1821287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965897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1288C-85C7-E406-3856-D5725AC1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State Management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DAA90-3906-E1CF-99DF-45E03D815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Using a variable like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noteCount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to track how many times a button has been pressed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Dynamically updating the UI with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TextView.setText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8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D5A830-A76F-B4F6-7721-39533BD7D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Note Counter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3F1FBF-0643-BADA-FBE9-A1C7166FD3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dirty="0" err="1"/>
              <a:t>noteCount</a:t>
            </a:r>
            <a:r>
              <a:rPr lang="en-US" dirty="0"/>
              <a:t> and </a:t>
            </a:r>
            <a:r>
              <a:rPr lang="en-US" dirty="0" err="1"/>
              <a:t>noteCounterText</a:t>
            </a:r>
            <a:r>
              <a:rPr lang="en-US" dirty="0"/>
              <a:t> variables</a:t>
            </a:r>
          </a:p>
          <a:p>
            <a:r>
              <a:rPr lang="en-US" dirty="0"/>
              <a:t>TextView should automatically import, otherwise add above</a:t>
            </a:r>
          </a:p>
          <a:p>
            <a:r>
              <a:rPr lang="en-US" dirty="0"/>
              <a:t>Initialize within </a:t>
            </a:r>
            <a:r>
              <a:rPr lang="en-US" dirty="0" err="1"/>
              <a:t>onCreate</a:t>
            </a:r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4FFAD77-6904-DD88-3FFA-8363B81601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690688"/>
            <a:ext cx="5540064" cy="419410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DDF3C-9B37-A6CD-0A50-800990529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78" y="4368196"/>
            <a:ext cx="3314700" cy="12192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EB77A72-2885-515E-8C9D-DD4E407B5ADF}"/>
              </a:ext>
            </a:extLst>
          </p:cNvPr>
          <p:cNvSpPr/>
          <p:nvPr/>
        </p:nvSpPr>
        <p:spPr>
          <a:xfrm>
            <a:off x="6019800" y="1690687"/>
            <a:ext cx="3459051" cy="16320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22A6D6-8240-953A-6142-732BB8B70F81}"/>
              </a:ext>
            </a:extLst>
          </p:cNvPr>
          <p:cNvSpPr/>
          <p:nvPr/>
        </p:nvSpPr>
        <p:spPr>
          <a:xfrm>
            <a:off x="6415825" y="4648311"/>
            <a:ext cx="4937975" cy="65897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05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D95C-B6A1-EE8B-B2EE-5B9008B8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</a:t>
            </a:r>
            <a:r>
              <a:rPr lang="en-US" dirty="0" err="1"/>
              <a:t>playNote</a:t>
            </a:r>
            <a:r>
              <a:rPr lang="en-US" dirty="0"/>
              <a:t>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AC43-5CE1-FE8E-68F3-925FD48E1B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Increment </a:t>
            </a:r>
            <a:r>
              <a:rPr lang="en-US" dirty="0" err="1"/>
              <a:t>noteCount</a:t>
            </a:r>
            <a:r>
              <a:rPr lang="en-US" dirty="0"/>
              <a:t> when a note is played</a:t>
            </a:r>
          </a:p>
          <a:p>
            <a:r>
              <a:rPr lang="en-US" dirty="0"/>
              <a:t>Update the TextView to display the value of </a:t>
            </a:r>
            <a:r>
              <a:rPr lang="en-US" dirty="0" err="1"/>
              <a:t>noteCount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8BD615-E5C2-0689-4850-B1405ED20B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44647" y="4001294"/>
            <a:ext cx="8150306" cy="2175669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551995-F3E1-BA99-2E80-C3F776F7387B}"/>
              </a:ext>
            </a:extLst>
          </p:cNvPr>
          <p:cNvSpPr/>
          <p:nvPr/>
        </p:nvSpPr>
        <p:spPr>
          <a:xfrm>
            <a:off x="2188272" y="4944525"/>
            <a:ext cx="4937975" cy="65897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97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6B4EF-5ED5-705D-D63F-F2DC7221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Check</a:t>
            </a:r>
          </a:p>
        </p:txBody>
      </p:sp>
      <p:pic>
        <p:nvPicPr>
          <p:cNvPr id="5" name="Screen_recording_20250511_133600.mp4">
            <a:hlinkClick r:id="" action="ppaction://media"/>
            <a:extLst>
              <a:ext uri="{FF2B5EF4-FFF2-40B4-BE49-F238E27FC236}">
                <a16:creationId xmlns:a16="http://schemas.microsoft.com/office/drawing/2014/main" id="{33DDE5A4-A989-DF6E-E7ED-B0CC345AC9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9977" y="598621"/>
            <a:ext cx="2548271" cy="566075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D942D-28A7-3E36-1AE0-489392096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Clicking each button increments the number counter at the top of the screen</a:t>
            </a:r>
          </a:p>
        </p:txBody>
      </p:sp>
    </p:spTree>
    <p:extLst>
      <p:ext uri="{BB962C8B-B14F-4D97-AF65-F5344CB8AC3E}">
        <p14:creationId xmlns:p14="http://schemas.microsoft.com/office/powerpoint/2010/main" val="29540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D5C026-A78C-1D00-0F50-5663BF47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Activity Lifecycle Basics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5C997-4771-5B9C-80FA-FC665A36A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onCreate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(): Where initial setup happens (buttons, listeners, sound loading)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onDestroy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(): Where resources should be released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soundPool.release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())</a:t>
            </a:r>
          </a:p>
          <a:p>
            <a:r>
              <a:rPr lang="en-US" dirty="0"/>
              <a:t>Android may destroy and recreate activities based on system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8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8BFD40-0268-AE80-D681-DE219116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Cycle: Add </a:t>
            </a:r>
            <a:r>
              <a:rPr lang="en-US" dirty="0" err="1"/>
              <a:t>onDestroy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B8FFE-DBD0-2163-7669-D41DA71929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a function called </a:t>
            </a:r>
            <a:r>
              <a:rPr lang="en-US" dirty="0" err="1"/>
              <a:t>onDestroy</a:t>
            </a:r>
            <a:r>
              <a:rPr lang="en-US" dirty="0"/>
              <a:t> within </a:t>
            </a:r>
            <a:r>
              <a:rPr lang="en-US" dirty="0" err="1"/>
              <a:t>MainActivity</a:t>
            </a:r>
            <a:endParaRPr lang="en-US" dirty="0"/>
          </a:p>
          <a:p>
            <a:r>
              <a:rPr lang="en-US" dirty="0"/>
              <a:t>Your App template may have already created it</a:t>
            </a:r>
          </a:p>
          <a:p>
            <a:r>
              <a:rPr lang="en-US" dirty="0"/>
              <a:t>Release </a:t>
            </a:r>
            <a:r>
              <a:rPr lang="en-US" dirty="0" err="1"/>
              <a:t>mSoundPool</a:t>
            </a:r>
            <a:r>
              <a:rPr lang="en-US" dirty="0"/>
              <a:t> object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B1A0FB-6AE4-971F-D716-A8BADD247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6450" y="3118644"/>
            <a:ext cx="3213100" cy="1765300"/>
          </a:xfr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034FE7F-EC34-59F1-165E-1287E518F159}"/>
              </a:ext>
            </a:extLst>
          </p:cNvPr>
          <p:cNvSpPr/>
          <p:nvPr/>
        </p:nvSpPr>
        <p:spPr>
          <a:xfrm>
            <a:off x="7585656" y="4137673"/>
            <a:ext cx="2296670" cy="31841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B81D-0F00-D695-E147-2C4FD2D9C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Function </a:t>
            </a:r>
            <a:r>
              <a:rPr lang="en-US" dirty="0" err="1"/>
              <a:t>setsBackgroundColor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0A2CC-95E9-4733-9886-2BEB9BF97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414576" cy="2321372"/>
          </a:xfrm>
        </p:spPr>
        <p:txBody>
          <a:bodyPr/>
          <a:lstStyle/>
          <a:p>
            <a:r>
              <a:rPr lang="en-US" dirty="0"/>
              <a:t>Takes a Button and a </a:t>
            </a:r>
            <a:r>
              <a:rPr lang="en-US" dirty="0" err="1"/>
              <a:t>colorId</a:t>
            </a:r>
            <a:r>
              <a:rPr lang="en-US" dirty="0"/>
              <a:t> from </a:t>
            </a:r>
            <a:r>
              <a:rPr lang="en-US" dirty="0" err="1"/>
              <a:t>colors.xml</a:t>
            </a:r>
            <a:endParaRPr lang="en-US" dirty="0"/>
          </a:p>
          <a:p>
            <a:r>
              <a:rPr lang="en-US" dirty="0"/>
              <a:t>Change the color of Buttons using </a:t>
            </a:r>
            <a:r>
              <a:rPr lang="en-US" dirty="0" err="1"/>
              <a:t>BackgroundTint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7BFE1B-90F6-7CF9-0300-2E0E5E205A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9223" y="4279392"/>
            <a:ext cx="10414577" cy="1897571"/>
          </a:xfrm>
        </p:spPr>
      </p:pic>
    </p:spTree>
    <p:extLst>
      <p:ext uri="{BB962C8B-B14F-4D97-AF65-F5344CB8AC3E}">
        <p14:creationId xmlns:p14="http://schemas.microsoft.com/office/powerpoint/2010/main" val="1649668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A891-E4D8-5B5C-2455-54E3C822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</a:t>
            </a:r>
            <a:r>
              <a:rPr lang="en-US" dirty="0" err="1"/>
              <a:t>playNote</a:t>
            </a:r>
            <a:r>
              <a:rPr lang="en-US" dirty="0"/>
              <a:t> to Change Colors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914E-DD71-A0C7-B682-45B5C0EB2A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Add logic to adjust the color of the buttons based on </a:t>
            </a:r>
            <a:r>
              <a:rPr lang="en-US" dirty="0" err="1"/>
              <a:t>noteCount</a:t>
            </a:r>
            <a:endParaRPr lang="en-US" dirty="0"/>
          </a:p>
          <a:p>
            <a:r>
              <a:rPr lang="en-US" dirty="0"/>
              <a:t>Use a for loop to call </a:t>
            </a:r>
            <a:r>
              <a:rPr lang="en-US" dirty="0" err="1"/>
              <a:t>setBackgroundColor</a:t>
            </a:r>
            <a:r>
              <a:rPr lang="en-US" dirty="0"/>
              <a:t> for each button</a:t>
            </a:r>
          </a:p>
          <a:p>
            <a:r>
              <a:rPr lang="en-US" dirty="0" err="1"/>
              <a:t>R.color.green</a:t>
            </a:r>
            <a:r>
              <a:rPr lang="en-US" dirty="0"/>
              <a:t>_[#] represents our secondary color in </a:t>
            </a:r>
            <a:r>
              <a:rPr lang="en-US" dirty="0" err="1"/>
              <a:t>colors.xml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35F776-682F-EC2D-547F-BF60236212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89515"/>
            <a:ext cx="5181600" cy="3423557"/>
          </a:xfrm>
        </p:spPr>
      </p:pic>
    </p:spTree>
    <p:extLst>
      <p:ext uri="{BB962C8B-B14F-4D97-AF65-F5344CB8AC3E}">
        <p14:creationId xmlns:p14="http://schemas.microsoft.com/office/powerpoint/2010/main" val="3567550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D1B6-41FB-BC8D-DE36-668FA9DC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Check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3501D-1648-056F-FF7F-562EE0933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Buttons change colors every 5 clicks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background tints should be shades of secondary color</a:t>
            </a:r>
          </a:p>
        </p:txBody>
      </p:sp>
      <p:pic>
        <p:nvPicPr>
          <p:cNvPr id="6" name="Screen_recording_20250511_135634.mp4">
            <a:hlinkClick r:id="" action="ppaction://media"/>
            <a:extLst>
              <a:ext uri="{FF2B5EF4-FFF2-40B4-BE49-F238E27FC236}">
                <a16:creationId xmlns:a16="http://schemas.microsoft.com/office/drawing/2014/main" id="{B5E2745F-2CBE-7AC5-9B3F-4A7C23EC6B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9977" y="228600"/>
            <a:ext cx="28803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E47B96-DA2B-4B33-58E5-6288BA0D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Toast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5967E1-54AF-0F9E-61A1-2975582BA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Simple popup messages for giving feedback to the user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AAF84-09D1-54AA-0C2B-F9FFDB1A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20" y="3429000"/>
            <a:ext cx="5378959" cy="14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0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5942-C16B-6677-7493-662922FE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8" name="Picture 7" descr="A screenshot of a cell phone screen&#10;&#10;AI-generated content may be incorrect.">
            <a:extLst>
              <a:ext uri="{FF2B5EF4-FFF2-40B4-BE49-F238E27FC236}">
                <a16:creationId xmlns:a16="http://schemas.microsoft.com/office/drawing/2014/main" id="{F91D5C21-40FB-7A9B-65F3-62DAC9727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50766"/>
            <a:ext cx="2268949" cy="5042109"/>
          </a:xfrm>
          <a:prstGeom prst="rect">
            <a:avLst/>
          </a:prstGeom>
        </p:spPr>
      </p:pic>
      <p:pic>
        <p:nvPicPr>
          <p:cNvPr id="10" name="Picture 9" descr="A screenshot of a cell phone screen&#10;&#10;AI-generated content may be incorrect.">
            <a:extLst>
              <a:ext uri="{FF2B5EF4-FFF2-40B4-BE49-F238E27FC236}">
                <a16:creationId xmlns:a16="http://schemas.microsoft.com/office/drawing/2014/main" id="{BD014E39-DC86-6231-6969-4A8B9F374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45" y="1450765"/>
            <a:ext cx="2268949" cy="5042109"/>
          </a:xfrm>
          <a:prstGeom prst="rect">
            <a:avLst/>
          </a:prstGeom>
        </p:spPr>
      </p:pic>
      <p:pic>
        <p:nvPicPr>
          <p:cNvPr id="12" name="Picture 11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32619A4B-97B0-6089-E265-CC711AF00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89" y="1450764"/>
            <a:ext cx="2268950" cy="5042111"/>
          </a:xfrm>
          <a:prstGeom prst="rect">
            <a:avLst/>
          </a:prstGeom>
        </p:spPr>
      </p:pic>
      <p:pic>
        <p:nvPicPr>
          <p:cNvPr id="16" name="Picture 15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5ED96BF9-9B61-9F01-C4FB-FAF6A0BDF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233" y="1450762"/>
            <a:ext cx="2268950" cy="50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3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BA88-E6E5-1A7A-3C18-7BB6D11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Toast when </a:t>
            </a:r>
            <a:r>
              <a:rPr lang="en-US" dirty="0" err="1"/>
              <a:t>noteCount</a:t>
            </a:r>
            <a:r>
              <a:rPr lang="en-US" dirty="0"/>
              <a:t> is 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A9F407-BCCD-744E-9C15-95FCCC5D5B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0091" y="2196608"/>
            <a:ext cx="9331817" cy="3478863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06A117-4F9B-9351-1F07-E85F91F8F4E8}"/>
              </a:ext>
            </a:extLst>
          </p:cNvPr>
          <p:cNvSpPr/>
          <p:nvPr/>
        </p:nvSpPr>
        <p:spPr>
          <a:xfrm>
            <a:off x="1803040" y="4987679"/>
            <a:ext cx="8958868" cy="4214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3CA96B-B05E-5A71-3604-D9A9C7485913}"/>
              </a:ext>
            </a:extLst>
          </p:cNvPr>
          <p:cNvSpPr/>
          <p:nvPr/>
        </p:nvSpPr>
        <p:spPr>
          <a:xfrm>
            <a:off x="1803040" y="3725315"/>
            <a:ext cx="5125794" cy="109138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9C24-6E3F-D9D1-5B3D-3F5902C2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Check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63A1B-5D9E-86DA-E23B-B755A4BD2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Toast message displays “</a:t>
            </a:r>
            <a:r>
              <a:rPr lang="en-US" dirty="0">
                <a:effectLst/>
              </a:rPr>
              <a:t>Congrats! You played 20 notes!”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Keys turn to primary color when </a:t>
            </a:r>
            <a:r>
              <a:rPr lang="en-US" dirty="0" err="1"/>
              <a:t>noteCount</a:t>
            </a:r>
            <a:r>
              <a:rPr lang="en-US" dirty="0"/>
              <a:t> is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Buttons are disabled and </a:t>
            </a:r>
            <a:r>
              <a:rPr lang="en-US" dirty="0"/>
              <a:t>cannot be clicked past 20</a:t>
            </a:r>
            <a:endParaRPr lang="en-US" dirty="0">
              <a:effectLst/>
            </a:endParaRPr>
          </a:p>
          <a:p>
            <a:r>
              <a:rPr lang="en-US" dirty="0"/>
              <a:t> </a:t>
            </a:r>
          </a:p>
        </p:txBody>
      </p:sp>
      <p:pic>
        <p:nvPicPr>
          <p:cNvPr id="5" name="Screen_recording_20250511_140122.mp4">
            <a:hlinkClick r:id="" action="ppaction://media"/>
            <a:extLst>
              <a:ext uri="{FF2B5EF4-FFF2-40B4-BE49-F238E27FC236}">
                <a16:creationId xmlns:a16="http://schemas.microsoft.com/office/drawing/2014/main" id="{E2C83F05-CCE7-46EB-F29B-86B78C269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0908" y="254357"/>
            <a:ext cx="2857178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1BDE64-9A21-3851-DB35-7510D19E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dirty="0" err="1"/>
              <a:t>resetApp</a:t>
            </a:r>
            <a:r>
              <a:rPr lang="en-US" dirty="0"/>
              <a:t> Function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88D37-0DA5-E282-F2C7-305029B5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675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Set </a:t>
            </a:r>
            <a:r>
              <a:rPr lang="en-US" dirty="0" err="1"/>
              <a:t>noteCount</a:t>
            </a:r>
            <a:r>
              <a:rPr lang="en-US" dirty="0"/>
              <a:t> back to 0</a:t>
            </a:r>
          </a:p>
          <a:p>
            <a:r>
              <a:rPr lang="en-US" dirty="0"/>
              <a:t>Update </a:t>
            </a:r>
            <a:r>
              <a:rPr lang="en-US" dirty="0" err="1"/>
              <a:t>noteCounterText</a:t>
            </a:r>
            <a:r>
              <a:rPr lang="en-US" dirty="0"/>
              <a:t> </a:t>
            </a:r>
          </a:p>
          <a:p>
            <a:r>
              <a:rPr lang="en-US" dirty="0"/>
              <a:t>Change button background tint back to the secondary color</a:t>
            </a:r>
          </a:p>
          <a:p>
            <a:r>
              <a:rPr lang="en-US" dirty="0"/>
              <a:t>Reenable buttons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81F37-01BE-1897-AE8D-D736CB4A44DE}"/>
              </a:ext>
            </a:extLst>
          </p:cNvPr>
          <p:cNvSpPr txBox="1"/>
          <p:nvPr/>
        </p:nvSpPr>
        <p:spPr>
          <a:xfrm>
            <a:off x="3046927" y="3728143"/>
            <a:ext cx="60981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B3"/>
                </a:solidFill>
                <a:effectLst/>
              </a:rPr>
              <a:t>private void </a:t>
            </a:r>
            <a:r>
              <a:rPr lang="en-US" dirty="0" err="1">
                <a:solidFill>
                  <a:srgbClr val="00627A"/>
                </a:solidFill>
                <a:effectLst/>
              </a:rPr>
              <a:t>resetApp</a:t>
            </a:r>
            <a:r>
              <a:rPr lang="en-US" dirty="0">
                <a:solidFill>
                  <a:srgbClr val="080808"/>
                </a:solidFill>
                <a:effectLst/>
              </a:rPr>
              <a:t>() {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 err="1">
                <a:solidFill>
                  <a:srgbClr val="871094"/>
                </a:solidFill>
                <a:effectLst/>
              </a:rPr>
              <a:t>noteCount</a:t>
            </a:r>
            <a:r>
              <a:rPr lang="en-US" dirty="0">
                <a:solidFill>
                  <a:srgbClr val="871094"/>
                </a:solidFill>
                <a:effectLst/>
              </a:rPr>
              <a:t> </a:t>
            </a:r>
            <a:r>
              <a:rPr lang="en-US" dirty="0">
                <a:solidFill>
                  <a:srgbClr val="080808"/>
                </a:solidFill>
                <a:effectLst/>
              </a:rPr>
              <a:t>= </a:t>
            </a:r>
            <a:r>
              <a:rPr lang="en-US" dirty="0">
                <a:solidFill>
                  <a:srgbClr val="1750EB"/>
                </a:solidFill>
                <a:effectLst/>
              </a:rPr>
              <a:t>0</a:t>
            </a:r>
            <a:r>
              <a:rPr lang="en-US" dirty="0">
                <a:solidFill>
                  <a:srgbClr val="080808"/>
                </a:solidFill>
                <a:effectLst/>
              </a:rPr>
              <a:t>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 err="1">
                <a:solidFill>
                  <a:srgbClr val="871094"/>
                </a:solidFill>
                <a:effectLst/>
              </a:rPr>
              <a:t>noteCounterText</a:t>
            </a:r>
            <a:r>
              <a:rPr lang="en-US" dirty="0" err="1">
                <a:solidFill>
                  <a:srgbClr val="080808"/>
                </a:solidFill>
                <a:effectLst/>
              </a:rPr>
              <a:t>.setText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</a:rPr>
              <a:t>String</a:t>
            </a:r>
            <a:r>
              <a:rPr lang="en-US" dirty="0" err="1">
                <a:solidFill>
                  <a:srgbClr val="080808"/>
                </a:solidFill>
                <a:effectLst/>
              </a:rPr>
              <a:t>.</a:t>
            </a:r>
            <a:r>
              <a:rPr lang="en-US" i="1" dirty="0" err="1">
                <a:solidFill>
                  <a:srgbClr val="080808"/>
                </a:solidFill>
                <a:effectLst/>
              </a:rPr>
              <a:t>valueOf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 err="1">
                <a:solidFill>
                  <a:srgbClr val="871094"/>
                </a:solidFill>
                <a:effectLst/>
              </a:rPr>
              <a:t>noteCount</a:t>
            </a:r>
            <a:r>
              <a:rPr lang="en-US" dirty="0">
                <a:solidFill>
                  <a:srgbClr val="080808"/>
                </a:solidFill>
                <a:effectLst/>
              </a:rPr>
              <a:t>));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</a:t>
            </a:r>
            <a:r>
              <a:rPr lang="en-US" dirty="0">
                <a:solidFill>
                  <a:srgbClr val="0033B3"/>
                </a:solidFill>
                <a:effectLst/>
              </a:rPr>
              <a:t>for 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0000"/>
                </a:solidFill>
                <a:effectLst/>
              </a:rPr>
              <a:t>Button button </a:t>
            </a:r>
            <a:r>
              <a:rPr lang="en-US" dirty="0">
                <a:solidFill>
                  <a:srgbClr val="080808"/>
                </a:solidFill>
                <a:effectLst/>
              </a:rPr>
              <a:t>: </a:t>
            </a:r>
            <a:r>
              <a:rPr lang="en-US" dirty="0" err="1">
                <a:solidFill>
                  <a:srgbClr val="871094"/>
                </a:solidFill>
                <a:effectLst/>
              </a:rPr>
              <a:t>noteButtons</a:t>
            </a:r>
            <a:r>
              <a:rPr lang="en-US" dirty="0">
                <a:solidFill>
                  <a:srgbClr val="080808"/>
                </a:solidFill>
                <a:effectLst/>
              </a:rPr>
              <a:t>) {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    </a:t>
            </a:r>
            <a:r>
              <a:rPr lang="en-US" dirty="0" err="1">
                <a:solidFill>
                  <a:srgbClr val="000000"/>
                </a:solidFill>
                <a:effectLst/>
              </a:rPr>
              <a:t>button</a:t>
            </a:r>
            <a:r>
              <a:rPr lang="en-US" dirty="0" err="1">
                <a:solidFill>
                  <a:srgbClr val="080808"/>
                </a:solidFill>
                <a:effectLst/>
              </a:rPr>
              <a:t>.setEnabled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33B3"/>
                </a:solidFill>
                <a:effectLst/>
              </a:rPr>
              <a:t>true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    </a:t>
            </a:r>
            <a:r>
              <a:rPr lang="en-US" dirty="0" err="1">
                <a:solidFill>
                  <a:srgbClr val="0033B3"/>
                </a:solidFill>
                <a:effectLst/>
              </a:rPr>
              <a:t>this</a:t>
            </a:r>
            <a:r>
              <a:rPr lang="en-US" dirty="0" err="1">
                <a:solidFill>
                  <a:srgbClr val="080808"/>
                </a:solidFill>
                <a:effectLst/>
              </a:rPr>
              <a:t>.setBackgroundColor</a:t>
            </a:r>
            <a:r>
              <a:rPr lang="en-US" dirty="0">
                <a:solidFill>
                  <a:srgbClr val="080808"/>
                </a:solidFill>
                <a:effectLst/>
              </a:rPr>
              <a:t>(</a:t>
            </a:r>
            <a:r>
              <a:rPr lang="en-US" dirty="0">
                <a:solidFill>
                  <a:srgbClr val="000000"/>
                </a:solidFill>
                <a:effectLst/>
              </a:rPr>
              <a:t>button</a:t>
            </a:r>
            <a:r>
              <a:rPr lang="en-US" dirty="0">
                <a:solidFill>
                  <a:srgbClr val="080808"/>
                </a:solidFill>
                <a:effectLst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</a:rPr>
              <a:t>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dirty="0">
                <a:solidFill>
                  <a:srgbClr val="000000"/>
                </a:solidFill>
                <a:effectLst/>
              </a:rPr>
              <a:t>color</a:t>
            </a:r>
            <a:r>
              <a:rPr lang="en-US" dirty="0">
                <a:solidFill>
                  <a:srgbClr val="080808"/>
                </a:solidFill>
                <a:effectLst/>
              </a:rPr>
              <a:t>.</a:t>
            </a:r>
            <a:r>
              <a:rPr lang="en-US" i="1" dirty="0">
                <a:solidFill>
                  <a:srgbClr val="871094"/>
                </a:solidFill>
                <a:effectLst/>
              </a:rPr>
              <a:t>green_1</a:t>
            </a:r>
            <a:r>
              <a:rPr lang="en-US" dirty="0">
                <a:solidFill>
                  <a:srgbClr val="080808"/>
                </a:solidFill>
                <a:effectLst/>
              </a:rPr>
              <a:t>);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    }</a:t>
            </a:r>
            <a:br>
              <a:rPr lang="en-US" dirty="0">
                <a:solidFill>
                  <a:srgbClr val="080808"/>
                </a:solidFill>
                <a:effectLst/>
              </a:rPr>
            </a:br>
            <a:r>
              <a:rPr lang="en-US" dirty="0">
                <a:solidFill>
                  <a:srgbClr val="080808"/>
                </a:solidFill>
                <a:effectLst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09734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05576-6122-B599-66D5-08E6CADE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</a:t>
            </a:r>
            <a:r>
              <a:rPr lang="en-US" dirty="0" err="1"/>
              <a:t>resetApp</a:t>
            </a:r>
            <a:r>
              <a:rPr lang="en-US" dirty="0"/>
              <a:t> in </a:t>
            </a:r>
            <a:r>
              <a:rPr lang="en-US" dirty="0" err="1"/>
              <a:t>onCreate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346EB8-313F-ED49-FD6E-A85FEC0AEA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Below the Toast call (within </a:t>
            </a:r>
            <a:r>
              <a:rPr lang="en-US" dirty="0" err="1"/>
              <a:t>noteCount</a:t>
            </a:r>
            <a:r>
              <a:rPr lang="en-US" dirty="0"/>
              <a:t> &gt;20 statement)</a:t>
            </a:r>
          </a:p>
          <a:p>
            <a:r>
              <a:rPr lang="en-US" dirty="0"/>
              <a:t>This will automatically call </a:t>
            </a:r>
            <a:r>
              <a:rPr lang="en-US" dirty="0" err="1"/>
              <a:t>resetApp</a:t>
            </a:r>
            <a:r>
              <a:rPr lang="en-US" dirty="0"/>
              <a:t> after 3 seconds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DF4786-D277-03B5-FCBA-C6ACC04809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95300" y="4001294"/>
            <a:ext cx="9248999" cy="1897230"/>
          </a:xfr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FB01B78-353D-A173-ED44-4BA0618C3EE5}"/>
              </a:ext>
            </a:extLst>
          </p:cNvPr>
          <p:cNvSpPr/>
          <p:nvPr/>
        </p:nvSpPr>
        <p:spPr>
          <a:xfrm>
            <a:off x="1547701" y="5126134"/>
            <a:ext cx="5600074" cy="62222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1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92C989-77C5-C0F8-8524-9B202AB1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Mobile App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68D99E-B065-A91C-6D4E-1AF964C92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Xylophone plays different notes with each button click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TextView displays incremented note counter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Buttons change colors every 5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Toast message displays when note counter is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 disables button and automatically resets 3 seconds later</a:t>
            </a:r>
          </a:p>
        </p:txBody>
      </p:sp>
      <p:pic>
        <p:nvPicPr>
          <p:cNvPr id="8" name="Screen_recording_20250511_174729.mp4">
            <a:hlinkClick r:id="" action="ppaction://media"/>
            <a:extLst>
              <a:ext uri="{FF2B5EF4-FFF2-40B4-BE49-F238E27FC236}">
                <a16:creationId xmlns:a16="http://schemas.microsoft.com/office/drawing/2014/main" id="{8EF2F992-4451-6626-0F66-E47533D01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7214" y="302821"/>
            <a:ext cx="2813561" cy="625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B2465-A70C-E5D6-2605-3FC25CCC8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 Android 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D43A-CD93-C847-4F66-A6E37B995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Android Studio (I am using Android Ladybug)</a:t>
            </a:r>
          </a:p>
          <a:p>
            <a:pPr lvl="1"/>
            <a:r>
              <a:rPr lang="en-US" u="sng" dirty="0">
                <a:solidFill>
                  <a:schemeClr val="hlink"/>
                </a:solidFill>
                <a:hlinkClick r:id="rId2"/>
              </a:rPr>
              <a:t>https://developer.android.com/studio/install</a:t>
            </a:r>
            <a:endParaRPr lang="en-US" u="sng" dirty="0">
              <a:solidFill>
                <a:schemeClr val="hlink"/>
              </a:solidFill>
            </a:endParaRPr>
          </a:p>
          <a:p>
            <a:r>
              <a:rPr lang="en-US" dirty="0"/>
              <a:t>Follow install wizard</a:t>
            </a:r>
          </a:p>
        </p:txBody>
      </p:sp>
    </p:spTree>
    <p:extLst>
      <p:ext uri="{BB962C8B-B14F-4D97-AF65-F5344CB8AC3E}">
        <p14:creationId xmlns:p14="http://schemas.microsoft.com/office/powerpoint/2010/main" val="216440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00CE6-CF69-1F47-551C-A6580BCB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Application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23A21-9AAB-6F28-AFBB-C3F0C7FF92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At the top of the screen select File&gt;New…&gt;New Project</a:t>
            </a:r>
          </a:p>
          <a:p>
            <a:r>
              <a:rPr lang="en-US" dirty="0"/>
              <a:t>Choose a ‘Empty Views Activity’</a:t>
            </a:r>
          </a:p>
          <a:p>
            <a:r>
              <a:rPr lang="en-US" dirty="0"/>
              <a:t>Many project templates are setup for Kotlin, Basic Views and Empty Views support Java</a:t>
            </a: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E6E111-CB92-D89E-6776-21A82E39BA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76271"/>
            <a:ext cx="5181600" cy="4050045"/>
          </a:xfr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E704D5-C762-93D1-96BF-14502DEBFE99}"/>
              </a:ext>
            </a:extLst>
          </p:cNvPr>
          <p:cNvSpPr/>
          <p:nvPr/>
        </p:nvSpPr>
        <p:spPr>
          <a:xfrm>
            <a:off x="9800822" y="3296992"/>
            <a:ext cx="1313645" cy="140379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32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F8F3A-B02A-72CD-F95D-68B73790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E72C3-68A8-615D-7F07-49DD7FB57E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Application name should be uppercase</a:t>
            </a:r>
          </a:p>
          <a:p>
            <a:r>
              <a:rPr lang="en-US" dirty="0"/>
              <a:t>Package name and Save location will auto populate</a:t>
            </a:r>
          </a:p>
          <a:p>
            <a:r>
              <a:rPr lang="en-US" dirty="0"/>
              <a:t>Language - change from Kotlin to Java</a:t>
            </a:r>
          </a:p>
          <a:p>
            <a:r>
              <a:rPr lang="en-US" dirty="0"/>
              <a:t>Click Finish</a:t>
            </a:r>
          </a:p>
          <a:p>
            <a:pPr lvl="1"/>
            <a:r>
              <a:rPr lang="en-US" dirty="0"/>
              <a:t>Program may take a while to build on creation for Gradle sync</a:t>
            </a:r>
          </a:p>
        </p:txBody>
      </p:sp>
      <p:pic>
        <p:nvPicPr>
          <p:cNvPr id="6" name="Content Placeholder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F19A314D-19C9-713D-98F6-15488AEB89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76271"/>
            <a:ext cx="5181600" cy="4050045"/>
          </a:xfrm>
        </p:spPr>
      </p:pic>
    </p:spTree>
    <p:extLst>
      <p:ext uri="{BB962C8B-B14F-4D97-AF65-F5344CB8AC3E}">
        <p14:creationId xmlns:p14="http://schemas.microsoft.com/office/powerpoint/2010/main" val="422930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DD1F5-2FFC-F834-3351-09BD687C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Resource Directory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4A6D1-A00B-D682-DB9A-06A42FF139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a new Resource directory called raw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5B69617-1518-FC62-D992-311FEBC043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1935296"/>
          </a:xfrm>
        </p:spPr>
      </p:pic>
      <p:pic>
        <p:nvPicPr>
          <p:cNvPr id="9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7E8B10-1A37-DBD8-8F19-EC718C60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25984"/>
            <a:ext cx="5181600" cy="33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59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6875-0A69-2510-7835-F25F429F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Sound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1B890-CD3E-6FB7-A8A6-DBACD8153B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Drag mp3 files into folder</a:t>
            </a:r>
          </a:p>
          <a:p>
            <a:r>
              <a:rPr lang="en-US" dirty="0"/>
              <a:t>When asked if you want to move the files click Refactor</a:t>
            </a:r>
          </a:p>
          <a:p>
            <a:r>
              <a:rPr lang="en-US" dirty="0"/>
              <a:t>After you should have 8 mp3 files in your raw directory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33FCD4-4235-C71D-A7C4-45B392688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48" y="772007"/>
            <a:ext cx="6570745" cy="2764787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C2EE302-B0F4-73D4-846A-7FF2A51B9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020" y="3345579"/>
            <a:ext cx="2844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29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1706</Words>
  <Application>Microsoft Macintosh PowerPoint</Application>
  <PresentationFormat>Widescreen</PresentationFormat>
  <Paragraphs>170</Paragraphs>
  <Slides>44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Office Theme</vt:lpstr>
      <vt:lpstr>Software Mobile Apps</vt:lpstr>
      <vt:lpstr>My name is Madison Kriege</vt:lpstr>
      <vt:lpstr>Project Xylophone</vt:lpstr>
      <vt:lpstr>Project Overview</vt:lpstr>
      <vt:lpstr>Install Android Studio</vt:lpstr>
      <vt:lpstr>Create an Application</vt:lpstr>
      <vt:lpstr>Create an Application</vt:lpstr>
      <vt:lpstr>Add a Resource Directory</vt:lpstr>
      <vt:lpstr>Add Sound Files</vt:lpstr>
      <vt:lpstr>Create Our Main Activity Layout</vt:lpstr>
      <vt:lpstr>Concept: User Interface Components</vt:lpstr>
      <vt:lpstr>Add Linear Layout</vt:lpstr>
      <vt:lpstr>Add TextView for Note Counter</vt:lpstr>
      <vt:lpstr>Add a String Resource Value</vt:lpstr>
      <vt:lpstr>Additional String Resources</vt:lpstr>
      <vt:lpstr>Concept: Color Theory</vt:lpstr>
      <vt:lpstr>Concept: Material Principles</vt:lpstr>
      <vt:lpstr>Create Color Palette</vt:lpstr>
      <vt:lpstr>Create Xylophone Keys</vt:lpstr>
      <vt:lpstr>Concept: Accessibility</vt:lpstr>
      <vt:lpstr>Xylophone Keys XML Code</vt:lpstr>
      <vt:lpstr>Add Constants to MainActivity</vt:lpstr>
      <vt:lpstr>Concept: SoundPool for Audio</vt:lpstr>
      <vt:lpstr>Initialize SoundPool and Notes</vt:lpstr>
      <vt:lpstr>Concept: Modular Coding</vt:lpstr>
      <vt:lpstr>Initialize Xylophone Keys</vt:lpstr>
      <vt:lpstr>Concept: Event Handling</vt:lpstr>
      <vt:lpstr>Add onClick Listeners</vt:lpstr>
      <vt:lpstr>Progress Check</vt:lpstr>
      <vt:lpstr>Concept: State Management</vt:lpstr>
      <vt:lpstr>Create Note Counter</vt:lpstr>
      <vt:lpstr>Update playNote Function</vt:lpstr>
      <vt:lpstr>Progress Check</vt:lpstr>
      <vt:lpstr>Concept: Activity Lifecycle Basics</vt:lpstr>
      <vt:lpstr>Activity Cycle: Add onDestroy</vt:lpstr>
      <vt:lpstr>Create Function setsBackgroundColor</vt:lpstr>
      <vt:lpstr>Update playNote to Change Colors</vt:lpstr>
      <vt:lpstr>Progress Check</vt:lpstr>
      <vt:lpstr>Concept: Toast</vt:lpstr>
      <vt:lpstr>Display Toast when noteCount is 20</vt:lpstr>
      <vt:lpstr>Progress Check</vt:lpstr>
      <vt:lpstr>Create resetApp Function</vt:lpstr>
      <vt:lpstr>Call resetApp in onCreate</vt:lpstr>
      <vt:lpstr>Final Mobile App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Madison Kriege</dc:creator>
  <cp:lastModifiedBy>Madison Kriege</cp:lastModifiedBy>
  <cp:revision>44</cp:revision>
  <dcterms:created xsi:type="dcterms:W3CDTF">2025-05-10T23:58:12Z</dcterms:created>
  <dcterms:modified xsi:type="dcterms:W3CDTF">2025-05-11T22:49:07Z</dcterms:modified>
</cp:coreProperties>
</file>