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57" r:id="rId5"/>
    <p:sldId id="266" r:id="rId6"/>
    <p:sldId id="268" r:id="rId7"/>
    <p:sldId id="267" r:id="rId8"/>
    <p:sldId id="269" r:id="rId9"/>
    <p:sldId id="270" r:id="rId10"/>
    <p:sldId id="264" r:id="rId11"/>
    <p:sldId id="271" r:id="rId12"/>
    <p:sldId id="272" r:id="rId13"/>
    <p:sldId id="259" r:id="rId14"/>
    <p:sldId id="260" r:id="rId15"/>
    <p:sldId id="261" r:id="rId16"/>
    <p:sldId id="26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6FDA-C179-4395-956E-06636CA9B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564C6-B3EC-41EB-9CD4-4D941C614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566C2-188E-4914-A75E-665D8BC100DB}"/>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5" name="Footer Placeholder 4">
            <a:extLst>
              <a:ext uri="{FF2B5EF4-FFF2-40B4-BE49-F238E27FC236}">
                <a16:creationId xmlns:a16="http://schemas.microsoft.com/office/drawing/2014/main" id="{7AD3EE69-25C7-4D2A-82BB-089CD73E4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AE73C-7DDD-4E3A-AAA6-03F39D8486C3}"/>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1451599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AFA6-2A0F-41EA-B5C5-9B836C8A1D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32A78-0A42-4CB5-AC4E-ABC326AC8E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C7405-0CC1-4547-A5B2-1342A78E7A43}"/>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5" name="Footer Placeholder 4">
            <a:extLst>
              <a:ext uri="{FF2B5EF4-FFF2-40B4-BE49-F238E27FC236}">
                <a16:creationId xmlns:a16="http://schemas.microsoft.com/office/drawing/2014/main" id="{EB2D18B7-0BE1-4753-A9EE-F63F03C93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02E11-804A-4804-AB1A-70A3EA46208E}"/>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19397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8F3BD-E310-4941-835C-7AA2AB68DF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2A8E2-8C2A-4475-80BB-A6CECD031C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5E012-8C6B-4395-BB0D-BD78603D2878}"/>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5" name="Footer Placeholder 4">
            <a:extLst>
              <a:ext uri="{FF2B5EF4-FFF2-40B4-BE49-F238E27FC236}">
                <a16:creationId xmlns:a16="http://schemas.microsoft.com/office/drawing/2014/main" id="{F212C360-A6D9-493E-A69A-03975C732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A8237-D48C-4431-AB31-EF58236E7A96}"/>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104901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91E5-2F82-4640-A34E-F36017D7D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04391-7AD6-403E-B9D1-F0EAE7DF57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8A06F-9041-409E-8EC8-73854F56A629}"/>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5" name="Footer Placeholder 4">
            <a:extLst>
              <a:ext uri="{FF2B5EF4-FFF2-40B4-BE49-F238E27FC236}">
                <a16:creationId xmlns:a16="http://schemas.microsoft.com/office/drawing/2014/main" id="{38893C9A-5099-4752-BA94-FD6987DE3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B098B-B09A-46E3-94AF-BA63A2F952E5}"/>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283872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2BED-7F64-41E1-A028-C39E38AE23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03B9C0-1CA0-4C10-8404-FC52F2BAA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0DF889-8222-4444-8715-17CF5CF0443F}"/>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5" name="Footer Placeholder 4">
            <a:extLst>
              <a:ext uri="{FF2B5EF4-FFF2-40B4-BE49-F238E27FC236}">
                <a16:creationId xmlns:a16="http://schemas.microsoft.com/office/drawing/2014/main" id="{ADDABF36-C5E1-4D5C-95FF-20E9CEE2F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2A03C-5BA2-4210-9958-4069E90EE406}"/>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363572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AFBE-AAE5-47E7-AF5F-769A394D9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F99B3-38BB-4A6C-AEB4-AD8282108E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6DAB5-128E-4954-A673-05C93F1AD1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18A5F-D180-4FAB-87BA-2BF0679355D9}"/>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6" name="Footer Placeholder 5">
            <a:extLst>
              <a:ext uri="{FF2B5EF4-FFF2-40B4-BE49-F238E27FC236}">
                <a16:creationId xmlns:a16="http://schemas.microsoft.com/office/drawing/2014/main" id="{11A1AAA7-5C85-4D8A-B9A6-0A1546C33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786C5-CCC3-481C-B4E7-CB730D8D5096}"/>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415299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69EA-4523-4BF3-ADB4-319A50481F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7699E8-E5FA-4CCD-B659-68543B10F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6DDEF5-D808-4BE1-B7A0-C203B6E07C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32479-885D-42DA-B2FF-29DCF63C3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392E4D-C9D9-4E28-A3C0-5A02C330C5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ECFFF3-BDB1-419A-B297-1B8D3251EB5C}"/>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8" name="Footer Placeholder 7">
            <a:extLst>
              <a:ext uri="{FF2B5EF4-FFF2-40B4-BE49-F238E27FC236}">
                <a16:creationId xmlns:a16="http://schemas.microsoft.com/office/drawing/2014/main" id="{1FF8E110-815F-48E0-ADDB-4F76F1326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C56048-BED9-482B-AF62-A0FCB2C9712B}"/>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296702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8054-8DCF-4BA6-AF6D-F7785A323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067AA5-AAC7-43B9-8679-D3E9B9E48A72}"/>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4" name="Footer Placeholder 3">
            <a:extLst>
              <a:ext uri="{FF2B5EF4-FFF2-40B4-BE49-F238E27FC236}">
                <a16:creationId xmlns:a16="http://schemas.microsoft.com/office/drawing/2014/main" id="{F6A06BD7-50FD-4259-88E4-F6BD7BDAD2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78365-047B-47FD-A138-D6DDEB2B5CCE}"/>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220958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4ECA1-8D8A-4732-A1B6-F9030125B85C}"/>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3" name="Footer Placeholder 2">
            <a:extLst>
              <a:ext uri="{FF2B5EF4-FFF2-40B4-BE49-F238E27FC236}">
                <a16:creationId xmlns:a16="http://schemas.microsoft.com/office/drawing/2014/main" id="{150FEF10-C726-43A1-9FB5-D37DD521E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B8BAC1-A308-4E02-8B83-130CA9B84F78}"/>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143834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641B-7BBA-48D8-8BC3-1D69A2832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F5631-F26C-41E4-A82A-159FC2DCB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5CD9F-FC3B-4D0F-9999-2D41A64EA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A93D7-6529-4AE3-9861-4FC88F4E2654}"/>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6" name="Footer Placeholder 5">
            <a:extLst>
              <a:ext uri="{FF2B5EF4-FFF2-40B4-BE49-F238E27FC236}">
                <a16:creationId xmlns:a16="http://schemas.microsoft.com/office/drawing/2014/main" id="{57104020-D165-4CDB-A799-E8B8CFB4F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08953-BE2C-47FF-8DFE-076F50ED1BF7}"/>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391591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6D6B-1CFF-4F04-B804-70B28A5E5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D27C7-72D6-41F3-82FE-4429C2059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C35FBD-E926-42AB-9EBE-B8A36C447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1B9BD1-F537-46DC-80D9-EAB55DB397A0}"/>
              </a:ext>
            </a:extLst>
          </p:cNvPr>
          <p:cNvSpPr>
            <a:spLocks noGrp="1"/>
          </p:cNvSpPr>
          <p:nvPr>
            <p:ph type="dt" sz="half" idx="10"/>
          </p:nvPr>
        </p:nvSpPr>
        <p:spPr/>
        <p:txBody>
          <a:bodyPr/>
          <a:lstStyle/>
          <a:p>
            <a:fld id="{1D3C8B20-4FDB-498B-A9A4-384F52B1B8AF}" type="datetimeFigureOut">
              <a:rPr lang="en-US" smtClean="0"/>
              <a:t>4/21/2020</a:t>
            </a:fld>
            <a:endParaRPr lang="en-US"/>
          </a:p>
        </p:txBody>
      </p:sp>
      <p:sp>
        <p:nvSpPr>
          <p:cNvPr id="6" name="Footer Placeholder 5">
            <a:extLst>
              <a:ext uri="{FF2B5EF4-FFF2-40B4-BE49-F238E27FC236}">
                <a16:creationId xmlns:a16="http://schemas.microsoft.com/office/drawing/2014/main" id="{DEEB9F5C-EFBE-46B8-91C8-E047C5A80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949DC-E8A7-4668-98A3-A038896F877B}"/>
              </a:ext>
            </a:extLst>
          </p:cNvPr>
          <p:cNvSpPr>
            <a:spLocks noGrp="1"/>
          </p:cNvSpPr>
          <p:nvPr>
            <p:ph type="sldNum" sz="quarter" idx="12"/>
          </p:nvPr>
        </p:nvSpPr>
        <p:spPr/>
        <p:txBody>
          <a:bodyPr/>
          <a:lstStyle/>
          <a:p>
            <a:fld id="{A35E209E-83C7-492B-8642-3C5696326574}" type="slidenum">
              <a:rPr lang="en-US" smtClean="0"/>
              <a:t>‹#›</a:t>
            </a:fld>
            <a:endParaRPr lang="en-US"/>
          </a:p>
        </p:txBody>
      </p:sp>
    </p:spTree>
    <p:extLst>
      <p:ext uri="{BB962C8B-B14F-4D97-AF65-F5344CB8AC3E}">
        <p14:creationId xmlns:p14="http://schemas.microsoft.com/office/powerpoint/2010/main" val="332664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0291B-02E1-4064-9363-7866D3CDE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868F7-06D2-4A58-B02D-BF44E672A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F7C58-2E91-4E7D-BCAD-C774B23410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C8B20-4FDB-498B-A9A4-384F52B1B8AF}" type="datetimeFigureOut">
              <a:rPr lang="en-US" smtClean="0"/>
              <a:t>4/21/2020</a:t>
            </a:fld>
            <a:endParaRPr lang="en-US"/>
          </a:p>
        </p:txBody>
      </p:sp>
      <p:sp>
        <p:nvSpPr>
          <p:cNvPr id="5" name="Footer Placeholder 4">
            <a:extLst>
              <a:ext uri="{FF2B5EF4-FFF2-40B4-BE49-F238E27FC236}">
                <a16:creationId xmlns:a16="http://schemas.microsoft.com/office/drawing/2014/main" id="{FB58E80A-01DA-486C-B753-0C4B347AD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D78027-3ED8-4632-80F5-65CB76448A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E209E-83C7-492B-8642-3C5696326574}" type="slidenum">
              <a:rPr lang="en-US" smtClean="0"/>
              <a:t>‹#›</a:t>
            </a:fld>
            <a:endParaRPr lang="en-US"/>
          </a:p>
        </p:txBody>
      </p:sp>
    </p:spTree>
    <p:extLst>
      <p:ext uri="{BB962C8B-B14F-4D97-AF65-F5344CB8AC3E}">
        <p14:creationId xmlns:p14="http://schemas.microsoft.com/office/powerpoint/2010/main" val="373000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mag.org/news/2020/03/why-do-dozens-diseases-wax-and-wane-seasons-and-will-covid-19"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oronavirus.jhu.edu/map.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05EF-F579-4939-A619-B1F4B94814AD}"/>
              </a:ext>
            </a:extLst>
          </p:cNvPr>
          <p:cNvSpPr>
            <a:spLocks noGrp="1"/>
          </p:cNvSpPr>
          <p:nvPr>
            <p:ph type="ctrTitle"/>
          </p:nvPr>
        </p:nvSpPr>
        <p:spPr/>
        <p:txBody>
          <a:bodyPr/>
          <a:lstStyle/>
          <a:p>
            <a:r>
              <a:rPr lang="en-US" dirty="0"/>
              <a:t>Forum Questions from yesterday</a:t>
            </a:r>
          </a:p>
        </p:txBody>
      </p:sp>
      <p:sp>
        <p:nvSpPr>
          <p:cNvPr id="3" name="Subtitle 2">
            <a:extLst>
              <a:ext uri="{FF2B5EF4-FFF2-40B4-BE49-F238E27FC236}">
                <a16:creationId xmlns:a16="http://schemas.microsoft.com/office/drawing/2014/main" id="{70F77E35-3C85-40BB-AE21-42C41C1A052F}"/>
              </a:ext>
            </a:extLst>
          </p:cNvPr>
          <p:cNvSpPr>
            <a:spLocks noGrp="1"/>
          </p:cNvSpPr>
          <p:nvPr>
            <p:ph type="subTitle" idx="1"/>
          </p:nvPr>
        </p:nvSpPr>
        <p:spPr/>
        <p:txBody>
          <a:bodyPr/>
          <a:lstStyle/>
          <a:p>
            <a:r>
              <a:rPr lang="en-US" dirty="0"/>
              <a:t>Any other questions?</a:t>
            </a:r>
          </a:p>
        </p:txBody>
      </p:sp>
    </p:spTree>
    <p:extLst>
      <p:ext uri="{BB962C8B-B14F-4D97-AF65-F5344CB8AC3E}">
        <p14:creationId xmlns:p14="http://schemas.microsoft.com/office/powerpoint/2010/main" val="376614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9416F4-D8BC-4FBD-AC27-8F3A30776D2A}"/>
              </a:ext>
            </a:extLst>
          </p:cNvPr>
          <p:cNvPicPr>
            <a:picLocks noChangeAspect="1"/>
          </p:cNvPicPr>
          <p:nvPr/>
        </p:nvPicPr>
        <p:blipFill>
          <a:blip r:embed="rId2"/>
          <a:stretch>
            <a:fillRect/>
          </a:stretch>
        </p:blipFill>
        <p:spPr>
          <a:xfrm>
            <a:off x="660627" y="254524"/>
            <a:ext cx="10870745" cy="7569722"/>
          </a:xfrm>
          <a:prstGeom prst="rect">
            <a:avLst/>
          </a:prstGeom>
        </p:spPr>
      </p:pic>
    </p:spTree>
    <p:extLst>
      <p:ext uri="{BB962C8B-B14F-4D97-AF65-F5344CB8AC3E}">
        <p14:creationId xmlns:p14="http://schemas.microsoft.com/office/powerpoint/2010/main" val="415737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4247317"/>
          </a:xfrm>
          <a:prstGeom prst="rect">
            <a:avLst/>
          </a:prstGeom>
        </p:spPr>
        <p:txBody>
          <a:bodyPr>
            <a:spAutoFit/>
          </a:bodyPr>
          <a:lstStyle/>
          <a:p>
            <a:pPr lvl="0"/>
            <a:r>
              <a:rPr lang="en-US" dirty="0"/>
              <a:t>3.  How is a “</a:t>
            </a:r>
            <a:r>
              <a:rPr lang="en-US" b="1" dirty="0"/>
              <a:t>case fatality</a:t>
            </a:r>
            <a:r>
              <a:rPr lang="en-US" dirty="0"/>
              <a:t>” rate calculated?  Why is it difficult to calculate a case fatality rate?</a:t>
            </a:r>
          </a:p>
          <a:p>
            <a:pPr lvl="0"/>
            <a:endParaRPr lang="en-US" dirty="0"/>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pic>
        <p:nvPicPr>
          <p:cNvPr id="3" name="Picture 2">
            <a:extLst>
              <a:ext uri="{FF2B5EF4-FFF2-40B4-BE49-F238E27FC236}">
                <a16:creationId xmlns:a16="http://schemas.microsoft.com/office/drawing/2014/main" id="{FF67DC43-D5FD-4AAE-8E8F-9A54C38BA088}"/>
              </a:ext>
            </a:extLst>
          </p:cNvPr>
          <p:cNvPicPr>
            <a:picLocks noChangeAspect="1"/>
          </p:cNvPicPr>
          <p:nvPr/>
        </p:nvPicPr>
        <p:blipFill>
          <a:blip r:embed="rId2"/>
          <a:stretch>
            <a:fillRect/>
          </a:stretch>
        </p:blipFill>
        <p:spPr>
          <a:xfrm>
            <a:off x="2958493" y="1620892"/>
            <a:ext cx="6086475" cy="1114425"/>
          </a:xfrm>
          <a:prstGeom prst="rect">
            <a:avLst/>
          </a:prstGeom>
        </p:spPr>
      </p:pic>
      <p:sp>
        <p:nvSpPr>
          <p:cNvPr id="5" name="TextBox 4">
            <a:extLst>
              <a:ext uri="{FF2B5EF4-FFF2-40B4-BE49-F238E27FC236}">
                <a16:creationId xmlns:a16="http://schemas.microsoft.com/office/drawing/2014/main" id="{415BE370-E75F-4550-A9E5-3ACD46AE77EE}"/>
              </a:ext>
            </a:extLst>
          </p:cNvPr>
          <p:cNvSpPr txBox="1"/>
          <p:nvPr/>
        </p:nvSpPr>
        <p:spPr>
          <a:xfrm>
            <a:off x="1998482" y="3522519"/>
            <a:ext cx="8239027" cy="923330"/>
          </a:xfrm>
          <a:prstGeom prst="rect">
            <a:avLst/>
          </a:prstGeom>
          <a:noFill/>
        </p:spPr>
        <p:txBody>
          <a:bodyPr wrap="square" rtlCol="0">
            <a:spAutoFit/>
          </a:bodyPr>
          <a:lstStyle/>
          <a:p>
            <a:r>
              <a:rPr lang="en-US" dirty="0"/>
              <a:t>Do we know the total number of individuals with COVID-19?  Why  not?</a:t>
            </a:r>
          </a:p>
          <a:p>
            <a:endParaRPr lang="en-US" dirty="0"/>
          </a:p>
          <a:p>
            <a:r>
              <a:rPr lang="en-US" dirty="0"/>
              <a:t>Mild cases may not be counted or reported.</a:t>
            </a:r>
          </a:p>
        </p:txBody>
      </p:sp>
    </p:spTree>
    <p:extLst>
      <p:ext uri="{BB962C8B-B14F-4D97-AF65-F5344CB8AC3E}">
        <p14:creationId xmlns:p14="http://schemas.microsoft.com/office/powerpoint/2010/main" val="165175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9B33CA-FEDF-45B7-A5F0-7C33ACDCEF5E}"/>
              </a:ext>
            </a:extLst>
          </p:cNvPr>
          <p:cNvPicPr>
            <a:picLocks noChangeAspect="1"/>
          </p:cNvPicPr>
          <p:nvPr/>
        </p:nvPicPr>
        <p:blipFill>
          <a:blip r:embed="rId2"/>
          <a:stretch>
            <a:fillRect/>
          </a:stretch>
        </p:blipFill>
        <p:spPr>
          <a:xfrm>
            <a:off x="612742" y="801279"/>
            <a:ext cx="10767503" cy="6056721"/>
          </a:xfrm>
          <a:prstGeom prst="rect">
            <a:avLst/>
          </a:prstGeom>
        </p:spPr>
      </p:pic>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4247317"/>
          </a:xfrm>
          <a:prstGeom prst="rect">
            <a:avLst/>
          </a:prstGeom>
        </p:spPr>
        <p:txBody>
          <a:bodyPr>
            <a:spAutoFit/>
          </a:bodyPr>
          <a:lstStyle/>
          <a:p>
            <a:pPr lvl="0"/>
            <a:r>
              <a:rPr lang="en-US" dirty="0"/>
              <a:t>3.  How is a “</a:t>
            </a:r>
            <a:r>
              <a:rPr lang="en-US" b="1" dirty="0"/>
              <a:t>case fatality</a:t>
            </a:r>
            <a:r>
              <a:rPr lang="en-US" dirty="0"/>
              <a:t>” rate calculated?  Why is it difficult to calculate a case fatality rate?</a:t>
            </a:r>
          </a:p>
          <a:p>
            <a:pPr lvl="0"/>
            <a:endParaRPr lang="en-US" dirty="0"/>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spTree>
    <p:extLst>
      <p:ext uri="{BB962C8B-B14F-4D97-AF65-F5344CB8AC3E}">
        <p14:creationId xmlns:p14="http://schemas.microsoft.com/office/powerpoint/2010/main" val="379150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3455D-F50B-49F7-A38B-383A3FE4EE9F}"/>
              </a:ext>
            </a:extLst>
          </p:cNvPr>
          <p:cNvPicPr>
            <a:picLocks noChangeAspect="1"/>
          </p:cNvPicPr>
          <p:nvPr/>
        </p:nvPicPr>
        <p:blipFill>
          <a:blip r:embed="rId2"/>
          <a:stretch>
            <a:fillRect/>
          </a:stretch>
        </p:blipFill>
        <p:spPr>
          <a:xfrm>
            <a:off x="2292404" y="463409"/>
            <a:ext cx="7604016" cy="3496801"/>
          </a:xfrm>
          <a:prstGeom prst="rect">
            <a:avLst/>
          </a:prstGeom>
        </p:spPr>
      </p:pic>
      <p:sp>
        <p:nvSpPr>
          <p:cNvPr id="6" name="Rectangle 5">
            <a:extLst>
              <a:ext uri="{FF2B5EF4-FFF2-40B4-BE49-F238E27FC236}">
                <a16:creationId xmlns:a16="http://schemas.microsoft.com/office/drawing/2014/main" id="{E1DAC2A5-423A-438C-9969-BB6B4CCFD98F}"/>
              </a:ext>
            </a:extLst>
          </p:cNvPr>
          <p:cNvSpPr/>
          <p:nvPr/>
        </p:nvSpPr>
        <p:spPr>
          <a:xfrm>
            <a:off x="443043" y="228409"/>
            <a:ext cx="4842992" cy="470000"/>
          </a:xfrm>
          <a:prstGeom prst="rect">
            <a:avLst/>
          </a:prstGeom>
        </p:spPr>
        <p:txBody>
          <a:bodyPr wrap="none">
            <a:spAutoFit/>
          </a:bodyPr>
          <a:lstStyle/>
          <a:p>
            <a:pPr>
              <a:lnSpc>
                <a:spcPct val="107000"/>
              </a:lnSpc>
              <a:spcBef>
                <a:spcPts val="1200"/>
              </a:spcBef>
            </a:pPr>
            <a:r>
              <a:rPr lang="en-US" sz="2400" b="1" kern="0" dirty="0">
                <a:latin typeface="Calibri Light" panose="020F0302020204030204" pitchFamily="34" charset="0"/>
                <a:ea typeface="Times New Roman" panose="02020603050405020304" pitchFamily="18" charset="0"/>
                <a:cs typeface="Times New Roman" panose="02020603050405020304" pitchFamily="18" charset="0"/>
              </a:rPr>
              <a:t>Figure 2.  Healthcare system capacity.</a:t>
            </a:r>
          </a:p>
        </p:txBody>
      </p:sp>
      <p:sp>
        <p:nvSpPr>
          <p:cNvPr id="7" name="Rectangle 6">
            <a:extLst>
              <a:ext uri="{FF2B5EF4-FFF2-40B4-BE49-F238E27FC236}">
                <a16:creationId xmlns:a16="http://schemas.microsoft.com/office/drawing/2014/main" id="{E6D2AF45-0015-4179-A95C-3528989C039C}"/>
              </a:ext>
            </a:extLst>
          </p:cNvPr>
          <p:cNvSpPr/>
          <p:nvPr/>
        </p:nvSpPr>
        <p:spPr>
          <a:xfrm>
            <a:off x="443043" y="3578144"/>
            <a:ext cx="11302738" cy="3137269"/>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What happens to the amount of time the disease is impacting the population when the curve is flattened?  </a:t>
            </a:r>
          </a:p>
          <a:p>
            <a:pPr marL="45720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2. Protective measures are meant to stop the spread of the disease.  However, this also means that fewer people are getting sick with the disease.  Sounds great!  But, as the infection rate goes down, fewer people develop immunity to the virus and </a:t>
            </a:r>
            <a:r>
              <a:rPr lang="en-US" sz="2000" b="1" dirty="0">
                <a:latin typeface="Calibri" panose="020F0502020204030204" pitchFamily="34" charset="0"/>
                <a:ea typeface="Calibri" panose="020F0502020204030204" pitchFamily="34" charset="0"/>
                <a:cs typeface="Times New Roman" panose="02020603050405020304" pitchFamily="18" charset="0"/>
              </a:rPr>
              <a:t>herd immunity</a:t>
            </a:r>
            <a:r>
              <a:rPr lang="en-US" sz="2000" dirty="0">
                <a:latin typeface="Calibri" panose="020F0502020204030204" pitchFamily="34" charset="0"/>
                <a:ea typeface="Calibri" panose="020F0502020204030204" pitchFamily="34" charset="0"/>
                <a:cs typeface="Times New Roman" panose="02020603050405020304" pitchFamily="18" charset="0"/>
              </a:rPr>
              <a:t> will be lacking.  What would then happen if/when these protective measures are lifted?  </a:t>
            </a:r>
          </a:p>
          <a:p>
            <a:pPr marL="45720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r>
              <a:rPr lang="en-US" sz="2000" dirty="0">
                <a:latin typeface="Calibri" panose="020F0502020204030204" pitchFamily="34" charset="0"/>
                <a:ea typeface="Calibri" panose="020F0502020204030204" pitchFamily="34" charset="0"/>
                <a:cs typeface="Times New Roman" panose="02020603050405020304" pitchFamily="18" charset="0"/>
              </a:rPr>
              <a:t>3. There is another thing besides protective measures that could be done. What is it? </a:t>
            </a:r>
            <a:endParaRPr lang="en-US" sz="2000" dirty="0"/>
          </a:p>
        </p:txBody>
      </p:sp>
    </p:spTree>
    <p:extLst>
      <p:ext uri="{BB962C8B-B14F-4D97-AF65-F5344CB8AC3E}">
        <p14:creationId xmlns:p14="http://schemas.microsoft.com/office/powerpoint/2010/main" val="125576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E62612-FF52-49F3-B5BA-47339668BA49}"/>
              </a:ext>
            </a:extLst>
          </p:cNvPr>
          <p:cNvSpPr/>
          <p:nvPr/>
        </p:nvSpPr>
        <p:spPr>
          <a:xfrm>
            <a:off x="1000721" y="312598"/>
            <a:ext cx="4149469" cy="461665"/>
          </a:xfrm>
          <a:prstGeom prst="rect">
            <a:avLst/>
          </a:prstGeom>
        </p:spPr>
        <p:txBody>
          <a:bodyPr wrap="none">
            <a:spAutoFit/>
          </a:bodyPr>
          <a:lstStyle/>
          <a:p>
            <a:r>
              <a:rPr lang="en-US" sz="2400" b="1" dirty="0">
                <a:latin typeface="Calibri Light" panose="020F0302020204030204" pitchFamily="34" charset="0"/>
                <a:ea typeface="Calibri" panose="020F0502020204030204" pitchFamily="34" charset="0"/>
                <a:cs typeface="Calibri Light" panose="020F0302020204030204" pitchFamily="34" charset="0"/>
              </a:rPr>
              <a:t>Figure 3. Total confirmed deaths</a:t>
            </a:r>
            <a:endParaRPr lang="en-US" sz="2400" b="1"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11C8B4AD-37CA-4231-9ED7-E06740AD9D9C}"/>
              </a:ext>
            </a:extLst>
          </p:cNvPr>
          <p:cNvPicPr>
            <a:picLocks noChangeAspect="1"/>
          </p:cNvPicPr>
          <p:nvPr/>
        </p:nvPicPr>
        <p:blipFill>
          <a:blip r:embed="rId2"/>
          <a:stretch>
            <a:fillRect/>
          </a:stretch>
        </p:blipFill>
        <p:spPr>
          <a:xfrm>
            <a:off x="263951" y="927927"/>
            <a:ext cx="7952646" cy="5617475"/>
          </a:xfrm>
          <a:prstGeom prst="rect">
            <a:avLst/>
          </a:prstGeom>
        </p:spPr>
      </p:pic>
      <p:sp>
        <p:nvSpPr>
          <p:cNvPr id="5" name="TextBox 4">
            <a:extLst>
              <a:ext uri="{FF2B5EF4-FFF2-40B4-BE49-F238E27FC236}">
                <a16:creationId xmlns:a16="http://schemas.microsoft.com/office/drawing/2014/main" id="{01C924E5-4BA9-4AFB-8202-03452746679E}"/>
              </a:ext>
            </a:extLst>
          </p:cNvPr>
          <p:cNvSpPr txBox="1"/>
          <p:nvPr/>
        </p:nvSpPr>
        <p:spPr>
          <a:xfrm>
            <a:off x="7886659" y="2413337"/>
            <a:ext cx="3802578" cy="2031325"/>
          </a:xfrm>
          <a:prstGeom prst="rect">
            <a:avLst/>
          </a:prstGeom>
          <a:noFill/>
        </p:spPr>
        <p:txBody>
          <a:bodyPr wrap="square" rtlCol="0">
            <a:spAutoFit/>
          </a:bodyPr>
          <a:lstStyle/>
          <a:p>
            <a:r>
              <a:rPr lang="en-US" dirty="0"/>
              <a:t>1. Explain why the lack of testing makes this figure difficult to interpret.  </a:t>
            </a:r>
          </a:p>
          <a:p>
            <a:endParaRPr lang="en-US" dirty="0"/>
          </a:p>
          <a:p>
            <a:r>
              <a:rPr lang="en-US" dirty="0"/>
              <a:t>2. In addition, what is the challenge in attributing a cause of death to COVID-19?  Think about the demographics of the disease. </a:t>
            </a:r>
          </a:p>
        </p:txBody>
      </p:sp>
    </p:spTree>
    <p:extLst>
      <p:ext uri="{BB962C8B-B14F-4D97-AF65-F5344CB8AC3E}">
        <p14:creationId xmlns:p14="http://schemas.microsoft.com/office/powerpoint/2010/main" val="73794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1ABB0B-C62A-4C43-B28F-42BC1950ABD0}"/>
              </a:ext>
            </a:extLst>
          </p:cNvPr>
          <p:cNvSpPr/>
          <p:nvPr/>
        </p:nvSpPr>
        <p:spPr>
          <a:xfrm>
            <a:off x="1124424" y="347195"/>
            <a:ext cx="3568606" cy="470000"/>
          </a:xfrm>
          <a:prstGeom prst="rect">
            <a:avLst/>
          </a:prstGeom>
        </p:spPr>
        <p:txBody>
          <a:bodyPr wrap="none">
            <a:spAutoFit/>
          </a:bodyPr>
          <a:lstStyle/>
          <a:p>
            <a:pPr>
              <a:lnSpc>
                <a:spcPct val="107000"/>
              </a:lnSpc>
              <a:spcBef>
                <a:spcPts val="1200"/>
              </a:spcBef>
            </a:pPr>
            <a:r>
              <a:rPr lang="en-US" sz="2400" b="1" kern="0" dirty="0">
                <a:latin typeface="Calibri Light" panose="020F0302020204030204" pitchFamily="34" charset="0"/>
                <a:ea typeface="Times New Roman" panose="02020603050405020304" pitchFamily="18" charset="0"/>
                <a:cs typeface="Times New Roman" panose="02020603050405020304" pitchFamily="18" charset="0"/>
              </a:rPr>
              <a:t>Figure 4. Spread of COVID-9</a:t>
            </a:r>
          </a:p>
        </p:txBody>
      </p:sp>
      <p:pic>
        <p:nvPicPr>
          <p:cNvPr id="4" name="Picture 3">
            <a:extLst>
              <a:ext uri="{FF2B5EF4-FFF2-40B4-BE49-F238E27FC236}">
                <a16:creationId xmlns:a16="http://schemas.microsoft.com/office/drawing/2014/main" id="{832EF947-D91B-4437-83E8-D15D5308B87E}"/>
              </a:ext>
            </a:extLst>
          </p:cNvPr>
          <p:cNvPicPr>
            <a:picLocks noChangeAspect="1"/>
          </p:cNvPicPr>
          <p:nvPr/>
        </p:nvPicPr>
        <p:blipFill>
          <a:blip r:embed="rId2"/>
          <a:stretch>
            <a:fillRect/>
          </a:stretch>
        </p:blipFill>
        <p:spPr>
          <a:xfrm>
            <a:off x="452488" y="968499"/>
            <a:ext cx="7166542" cy="5370671"/>
          </a:xfrm>
          <a:prstGeom prst="rect">
            <a:avLst/>
          </a:prstGeom>
        </p:spPr>
      </p:pic>
      <p:sp>
        <p:nvSpPr>
          <p:cNvPr id="5" name="TextBox 4">
            <a:extLst>
              <a:ext uri="{FF2B5EF4-FFF2-40B4-BE49-F238E27FC236}">
                <a16:creationId xmlns:a16="http://schemas.microsoft.com/office/drawing/2014/main" id="{2B9D5171-50A7-4A44-8B8A-3A67EA8231CB}"/>
              </a:ext>
            </a:extLst>
          </p:cNvPr>
          <p:cNvSpPr txBox="1"/>
          <p:nvPr/>
        </p:nvSpPr>
        <p:spPr>
          <a:xfrm>
            <a:off x="7899662" y="1602557"/>
            <a:ext cx="3940404" cy="3139321"/>
          </a:xfrm>
          <a:prstGeom prst="rect">
            <a:avLst/>
          </a:prstGeom>
          <a:noFill/>
        </p:spPr>
        <p:txBody>
          <a:bodyPr wrap="square" rtlCol="0">
            <a:spAutoFit/>
          </a:bodyPr>
          <a:lstStyle/>
          <a:p>
            <a:r>
              <a:rPr lang="en-US" dirty="0"/>
              <a:t>This figure reflects the number of cases reported to the World Health Organization.  </a:t>
            </a:r>
          </a:p>
          <a:p>
            <a:r>
              <a:rPr lang="en-US" dirty="0"/>
              <a:t> </a:t>
            </a:r>
          </a:p>
          <a:p>
            <a:pPr lvl="0"/>
            <a:r>
              <a:rPr lang="en-US" dirty="0"/>
              <a:t>1.  Explain why is there a slow rise in cases in the United States compared to cases in the rest of the world.  </a:t>
            </a:r>
          </a:p>
          <a:p>
            <a:r>
              <a:rPr lang="en-US" dirty="0"/>
              <a:t> </a:t>
            </a:r>
          </a:p>
          <a:p>
            <a:pPr lvl="0"/>
            <a:r>
              <a:rPr lang="en-US" dirty="0"/>
              <a:t>2.  Why are figures like this not accurate with respect to numbers of actual cases?</a:t>
            </a:r>
          </a:p>
        </p:txBody>
      </p:sp>
    </p:spTree>
    <p:extLst>
      <p:ext uri="{BB962C8B-B14F-4D97-AF65-F5344CB8AC3E}">
        <p14:creationId xmlns:p14="http://schemas.microsoft.com/office/powerpoint/2010/main" val="159688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125BB-0A93-4154-8F5E-75C3BF1981EC}"/>
              </a:ext>
            </a:extLst>
          </p:cNvPr>
          <p:cNvPicPr>
            <a:picLocks noChangeAspect="1"/>
          </p:cNvPicPr>
          <p:nvPr/>
        </p:nvPicPr>
        <p:blipFill>
          <a:blip r:embed="rId2"/>
          <a:stretch>
            <a:fillRect/>
          </a:stretch>
        </p:blipFill>
        <p:spPr>
          <a:xfrm>
            <a:off x="1002776" y="206984"/>
            <a:ext cx="3286029" cy="6444031"/>
          </a:xfrm>
          <a:prstGeom prst="rect">
            <a:avLst/>
          </a:prstGeom>
        </p:spPr>
      </p:pic>
      <p:sp>
        <p:nvSpPr>
          <p:cNvPr id="4" name="Text Box 2">
            <a:extLst>
              <a:ext uri="{FF2B5EF4-FFF2-40B4-BE49-F238E27FC236}">
                <a16:creationId xmlns:a16="http://schemas.microsoft.com/office/drawing/2014/main" id="{E3C91A89-7957-40E4-8BAD-047B96D2918C}"/>
              </a:ext>
            </a:extLst>
          </p:cNvPr>
          <p:cNvSpPr txBox="1">
            <a:spLocks noChangeArrowheads="1"/>
          </p:cNvSpPr>
          <p:nvPr/>
        </p:nvSpPr>
        <p:spPr bwMode="auto">
          <a:xfrm>
            <a:off x="4666268" y="452487"/>
            <a:ext cx="7078938" cy="555203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1200"/>
              </a:spcBef>
              <a:spcAft>
                <a:spcPts val="0"/>
              </a:spcAft>
            </a:pPr>
            <a:r>
              <a:rPr lang="en-US" sz="20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Figure 5.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figure shows the incidence of 9 different infectious diseases according to months of the year from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https://www.sciencemag.org/news/2020/03/why-do-dozens-diseases-wax-and-wane-seasons-and-will-covid-19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These epidemics display a seasonal variation.  What is also interesting is that viral diseases such as smallpox, rubella, mumps, influenza</a:t>
            </a:r>
            <a:r>
              <a:rPr lang="en-US" sz="2000">
                <a:effectLst/>
                <a:latin typeface="Calibri" panose="020F0502020204030204" pitchFamily="34" charset="0"/>
                <a:ea typeface="Calibri" panose="020F0502020204030204" pitchFamily="34" charset="0"/>
                <a:cs typeface="Times New Roman" panose="02020603050405020304" pitchFamily="18" charset="0"/>
              </a:rPr>
              <a:t>, and chickenpox</a:t>
            </a:r>
            <a:r>
              <a:rPr lang="en-US" sz="2000" dirty="0">
                <a:effectLst/>
                <a:latin typeface="Calibri" panose="020F0502020204030204" pitchFamily="34" charset="0"/>
                <a:ea typeface="Calibri" panose="020F0502020204030204" pitchFamily="34" charset="0"/>
                <a:cs typeface="Times New Roman" panose="02020603050405020304" pitchFamily="18" charset="0"/>
              </a:rPr>
              <a:t>, are all caused by viruses that have envelopes.  The viruses that cause hepatitis A and polio do not have envelopes and occur at different times of the year than diseases due to enveloped viruses.  The common cold can occur at any time of the year and most colds are due to nonenveloped rhinoviruses and adenoviruses.  </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does this seasonality imply about the differences between viruses with and without envelopes?  (We will discuss what an envelope is later in the course.)</a:t>
            </a:r>
          </a:p>
        </p:txBody>
      </p:sp>
    </p:spTree>
    <p:extLst>
      <p:ext uri="{BB962C8B-B14F-4D97-AF65-F5344CB8AC3E}">
        <p14:creationId xmlns:p14="http://schemas.microsoft.com/office/powerpoint/2010/main" val="46212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D69C18-5F0E-42DA-BFCD-0C5C0243A1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74425" y="817196"/>
            <a:ext cx="9852899" cy="5443274"/>
          </a:xfrm>
          <a:prstGeom prst="rect">
            <a:avLst/>
          </a:prstGeom>
          <a:noFill/>
        </p:spPr>
      </p:pic>
      <p:sp>
        <p:nvSpPr>
          <p:cNvPr id="3" name="Rectangle 2">
            <a:extLst>
              <a:ext uri="{FF2B5EF4-FFF2-40B4-BE49-F238E27FC236}">
                <a16:creationId xmlns:a16="http://schemas.microsoft.com/office/drawing/2014/main" id="{1063C9CC-3118-41EE-A9C4-AE1714CC6828}"/>
              </a:ext>
            </a:extLst>
          </p:cNvPr>
          <p:cNvSpPr/>
          <p:nvPr/>
        </p:nvSpPr>
        <p:spPr>
          <a:xfrm>
            <a:off x="5489543" y="1955765"/>
            <a:ext cx="6096000" cy="646331"/>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How infectious is the “new coronavirus” compared to these other viral illnesses?  How deadly? </a:t>
            </a:r>
            <a:endParaRPr lang="en-US" dirty="0"/>
          </a:p>
        </p:txBody>
      </p:sp>
      <p:sp>
        <p:nvSpPr>
          <p:cNvPr id="5" name="Rectangle 4">
            <a:extLst>
              <a:ext uri="{FF2B5EF4-FFF2-40B4-BE49-F238E27FC236}">
                <a16:creationId xmlns:a16="http://schemas.microsoft.com/office/drawing/2014/main" id="{B4826126-3576-446D-B819-826DCC6F4D5D}"/>
              </a:ext>
            </a:extLst>
          </p:cNvPr>
          <p:cNvSpPr/>
          <p:nvPr/>
        </p:nvSpPr>
        <p:spPr>
          <a:xfrm>
            <a:off x="1124424" y="347195"/>
            <a:ext cx="1239442" cy="470000"/>
          </a:xfrm>
          <a:prstGeom prst="rect">
            <a:avLst/>
          </a:prstGeom>
        </p:spPr>
        <p:txBody>
          <a:bodyPr wrap="none">
            <a:spAutoFit/>
          </a:bodyPr>
          <a:lstStyle/>
          <a:p>
            <a:pPr>
              <a:lnSpc>
                <a:spcPct val="107000"/>
              </a:lnSpc>
              <a:spcBef>
                <a:spcPts val="1200"/>
              </a:spcBef>
            </a:pPr>
            <a:r>
              <a:rPr lang="en-US" sz="2400" b="1" kern="0" dirty="0">
                <a:latin typeface="Calibri Light" panose="020F0302020204030204" pitchFamily="34" charset="0"/>
                <a:ea typeface="Times New Roman" panose="02020603050405020304" pitchFamily="18" charset="0"/>
                <a:cs typeface="Times New Roman" panose="02020603050405020304" pitchFamily="18" charset="0"/>
              </a:rPr>
              <a:t>Figure 6.</a:t>
            </a:r>
          </a:p>
        </p:txBody>
      </p:sp>
    </p:spTree>
    <p:extLst>
      <p:ext uri="{BB962C8B-B14F-4D97-AF65-F5344CB8AC3E}">
        <p14:creationId xmlns:p14="http://schemas.microsoft.com/office/powerpoint/2010/main" val="132073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437ED6-94D7-43B7-A5BF-64751629FE6D}"/>
              </a:ext>
            </a:extLst>
          </p:cNvPr>
          <p:cNvPicPr>
            <a:picLocks noChangeAspect="1"/>
          </p:cNvPicPr>
          <p:nvPr/>
        </p:nvPicPr>
        <p:blipFill>
          <a:blip r:embed="rId2"/>
          <a:stretch>
            <a:fillRect/>
          </a:stretch>
        </p:blipFill>
        <p:spPr>
          <a:xfrm>
            <a:off x="617247" y="1272618"/>
            <a:ext cx="11221821" cy="4823578"/>
          </a:xfrm>
          <a:prstGeom prst="rect">
            <a:avLst/>
          </a:prstGeom>
        </p:spPr>
      </p:pic>
    </p:spTree>
    <p:extLst>
      <p:ext uri="{BB962C8B-B14F-4D97-AF65-F5344CB8AC3E}">
        <p14:creationId xmlns:p14="http://schemas.microsoft.com/office/powerpoint/2010/main" val="70535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B66F-E9AE-4F25-AEAB-D290143D1AF3}"/>
              </a:ext>
            </a:extLst>
          </p:cNvPr>
          <p:cNvSpPr>
            <a:spLocks noGrp="1"/>
          </p:cNvSpPr>
          <p:nvPr>
            <p:ph type="ctrTitle"/>
          </p:nvPr>
        </p:nvSpPr>
        <p:spPr/>
        <p:txBody>
          <a:bodyPr/>
          <a:lstStyle/>
          <a:p>
            <a:r>
              <a:rPr lang="en-US" dirty="0">
                <a:hlinkClick r:id="rId2"/>
              </a:rPr>
              <a:t>What’s going on in this figure?</a:t>
            </a:r>
            <a:endParaRPr lang="en-US" dirty="0"/>
          </a:p>
        </p:txBody>
      </p:sp>
    </p:spTree>
    <p:extLst>
      <p:ext uri="{BB962C8B-B14F-4D97-AF65-F5344CB8AC3E}">
        <p14:creationId xmlns:p14="http://schemas.microsoft.com/office/powerpoint/2010/main" val="162680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9416F4-D8BC-4FBD-AC27-8F3A30776D2A}"/>
              </a:ext>
            </a:extLst>
          </p:cNvPr>
          <p:cNvPicPr>
            <a:picLocks noChangeAspect="1"/>
          </p:cNvPicPr>
          <p:nvPr/>
        </p:nvPicPr>
        <p:blipFill>
          <a:blip r:embed="rId2"/>
          <a:stretch>
            <a:fillRect/>
          </a:stretch>
        </p:blipFill>
        <p:spPr>
          <a:xfrm>
            <a:off x="660627" y="254524"/>
            <a:ext cx="10870745" cy="7569722"/>
          </a:xfrm>
          <a:prstGeom prst="rect">
            <a:avLst/>
          </a:prstGeom>
        </p:spPr>
      </p:pic>
    </p:spTree>
    <p:extLst>
      <p:ext uri="{BB962C8B-B14F-4D97-AF65-F5344CB8AC3E}">
        <p14:creationId xmlns:p14="http://schemas.microsoft.com/office/powerpoint/2010/main" val="269088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3970318"/>
          </a:xfrm>
          <a:prstGeom prst="rect">
            <a:avLst/>
          </a:prstGeom>
        </p:spPr>
        <p:txBody>
          <a:bodyPr>
            <a:spAutoFit/>
          </a:bodyPr>
          <a:lstStyle/>
          <a:p>
            <a:pPr marL="342900" lvl="0" indent="-342900">
              <a:buFont typeface="+mj-lt"/>
              <a:buAutoNum type="arabicPeriod"/>
            </a:pPr>
            <a:r>
              <a:rPr lang="en-US" dirty="0"/>
              <a:t>What is the difference between </a:t>
            </a:r>
            <a:r>
              <a:rPr lang="en-US" b="1" dirty="0"/>
              <a:t>morbidity</a:t>
            </a:r>
            <a:r>
              <a:rPr lang="en-US" dirty="0"/>
              <a:t> and </a:t>
            </a:r>
            <a:r>
              <a:rPr lang="en-US" b="1" dirty="0"/>
              <a:t>mortality</a:t>
            </a:r>
            <a:r>
              <a:rPr lang="en-US" dirty="0"/>
              <a:t>?  What are the </a:t>
            </a:r>
            <a:r>
              <a:rPr lang="en-US" b="1" dirty="0"/>
              <a:t>demographics</a:t>
            </a:r>
            <a:r>
              <a:rPr lang="en-US" dirty="0"/>
              <a:t> of this disease, at least so far?  </a:t>
            </a:r>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pic>
        <p:nvPicPr>
          <p:cNvPr id="5" name="Picture 4">
            <a:extLst>
              <a:ext uri="{FF2B5EF4-FFF2-40B4-BE49-F238E27FC236}">
                <a16:creationId xmlns:a16="http://schemas.microsoft.com/office/drawing/2014/main" id="{3623B9B3-F90C-4BC4-AF80-3747648CD90C}"/>
              </a:ext>
            </a:extLst>
          </p:cNvPr>
          <p:cNvPicPr>
            <a:picLocks noChangeAspect="1"/>
          </p:cNvPicPr>
          <p:nvPr/>
        </p:nvPicPr>
        <p:blipFill>
          <a:blip r:embed="rId2"/>
          <a:stretch>
            <a:fillRect/>
          </a:stretch>
        </p:blipFill>
        <p:spPr>
          <a:xfrm>
            <a:off x="2328420" y="1633915"/>
            <a:ext cx="7129414" cy="4752943"/>
          </a:xfrm>
          <a:prstGeom prst="rect">
            <a:avLst/>
          </a:prstGeom>
        </p:spPr>
      </p:pic>
    </p:spTree>
    <p:extLst>
      <p:ext uri="{BB962C8B-B14F-4D97-AF65-F5344CB8AC3E}">
        <p14:creationId xmlns:p14="http://schemas.microsoft.com/office/powerpoint/2010/main" val="235660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3970318"/>
          </a:xfrm>
          <a:prstGeom prst="rect">
            <a:avLst/>
          </a:prstGeom>
        </p:spPr>
        <p:txBody>
          <a:bodyPr>
            <a:spAutoFit/>
          </a:bodyPr>
          <a:lstStyle/>
          <a:p>
            <a:pPr marL="342900" lvl="0" indent="-342900">
              <a:buFont typeface="+mj-lt"/>
              <a:buAutoNum type="arabicPeriod"/>
            </a:pPr>
            <a:r>
              <a:rPr lang="en-US" dirty="0"/>
              <a:t>What is the difference between </a:t>
            </a:r>
            <a:r>
              <a:rPr lang="en-US" b="1" dirty="0"/>
              <a:t>morbidity</a:t>
            </a:r>
            <a:r>
              <a:rPr lang="en-US" dirty="0"/>
              <a:t> and </a:t>
            </a:r>
            <a:r>
              <a:rPr lang="en-US" b="1" dirty="0"/>
              <a:t>mortality</a:t>
            </a:r>
            <a:r>
              <a:rPr lang="en-US" dirty="0"/>
              <a:t>?  What are the </a:t>
            </a:r>
            <a:r>
              <a:rPr lang="en-US" b="1" dirty="0"/>
              <a:t>demographics</a:t>
            </a:r>
            <a:r>
              <a:rPr lang="en-US" dirty="0"/>
              <a:t> of this disease, at least so far?  </a:t>
            </a:r>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pic>
        <p:nvPicPr>
          <p:cNvPr id="2" name="Picture 1">
            <a:extLst>
              <a:ext uri="{FF2B5EF4-FFF2-40B4-BE49-F238E27FC236}">
                <a16:creationId xmlns:a16="http://schemas.microsoft.com/office/drawing/2014/main" id="{3A0F16ED-6946-40B7-956E-63BC565D2CF9}"/>
              </a:ext>
            </a:extLst>
          </p:cNvPr>
          <p:cNvPicPr>
            <a:picLocks noChangeAspect="1"/>
          </p:cNvPicPr>
          <p:nvPr/>
        </p:nvPicPr>
        <p:blipFill>
          <a:blip r:embed="rId2"/>
          <a:stretch>
            <a:fillRect/>
          </a:stretch>
        </p:blipFill>
        <p:spPr>
          <a:xfrm>
            <a:off x="0" y="1151984"/>
            <a:ext cx="12192000" cy="5628687"/>
          </a:xfrm>
          <a:prstGeom prst="rect">
            <a:avLst/>
          </a:prstGeom>
          <a:ln w="38100">
            <a:solidFill>
              <a:schemeClr val="accent1"/>
            </a:solidFill>
          </a:ln>
        </p:spPr>
      </p:pic>
    </p:spTree>
    <p:extLst>
      <p:ext uri="{BB962C8B-B14F-4D97-AF65-F5344CB8AC3E}">
        <p14:creationId xmlns:p14="http://schemas.microsoft.com/office/powerpoint/2010/main" val="338031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3970318"/>
          </a:xfrm>
          <a:prstGeom prst="rect">
            <a:avLst/>
          </a:prstGeom>
        </p:spPr>
        <p:txBody>
          <a:bodyPr>
            <a:spAutoFit/>
          </a:bodyPr>
          <a:lstStyle/>
          <a:p>
            <a:pPr marL="342900" lvl="0" indent="-342900">
              <a:buFont typeface="+mj-lt"/>
              <a:buAutoNum type="arabicPeriod"/>
            </a:pPr>
            <a:r>
              <a:rPr lang="en-US" dirty="0"/>
              <a:t>What is the difference between </a:t>
            </a:r>
            <a:r>
              <a:rPr lang="en-US" b="1" dirty="0"/>
              <a:t>morbidity</a:t>
            </a:r>
            <a:r>
              <a:rPr lang="en-US" dirty="0"/>
              <a:t> and </a:t>
            </a:r>
            <a:r>
              <a:rPr lang="en-US" b="1" dirty="0"/>
              <a:t>mortality</a:t>
            </a:r>
            <a:r>
              <a:rPr lang="en-US" dirty="0"/>
              <a:t>?  What are the </a:t>
            </a:r>
            <a:r>
              <a:rPr lang="en-US" b="1" dirty="0"/>
              <a:t>demographics</a:t>
            </a:r>
            <a:r>
              <a:rPr lang="en-US" dirty="0"/>
              <a:t> of this disease, at least so far?  </a:t>
            </a:r>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pic>
        <p:nvPicPr>
          <p:cNvPr id="2" name="Picture 1">
            <a:extLst>
              <a:ext uri="{FF2B5EF4-FFF2-40B4-BE49-F238E27FC236}">
                <a16:creationId xmlns:a16="http://schemas.microsoft.com/office/drawing/2014/main" id="{03934030-B592-4155-AFC6-8CB48DF34953}"/>
              </a:ext>
            </a:extLst>
          </p:cNvPr>
          <p:cNvPicPr>
            <a:picLocks noChangeAspect="1"/>
          </p:cNvPicPr>
          <p:nvPr/>
        </p:nvPicPr>
        <p:blipFill>
          <a:blip r:embed="rId2"/>
          <a:stretch>
            <a:fillRect/>
          </a:stretch>
        </p:blipFill>
        <p:spPr>
          <a:xfrm>
            <a:off x="1395166" y="1779061"/>
            <a:ext cx="8665000" cy="4961939"/>
          </a:xfrm>
          <a:prstGeom prst="rect">
            <a:avLst/>
          </a:prstGeom>
        </p:spPr>
      </p:pic>
      <p:sp>
        <p:nvSpPr>
          <p:cNvPr id="3" name="Rectangle 2">
            <a:extLst>
              <a:ext uri="{FF2B5EF4-FFF2-40B4-BE49-F238E27FC236}">
                <a16:creationId xmlns:a16="http://schemas.microsoft.com/office/drawing/2014/main" id="{1EC85BB8-FDCF-450E-8FDF-284AE169035D}"/>
              </a:ext>
            </a:extLst>
          </p:cNvPr>
          <p:cNvSpPr/>
          <p:nvPr/>
        </p:nvSpPr>
        <p:spPr>
          <a:xfrm>
            <a:off x="5945171" y="997133"/>
            <a:ext cx="6096000" cy="923330"/>
          </a:xfrm>
          <a:prstGeom prst="rect">
            <a:avLst/>
          </a:prstGeom>
        </p:spPr>
        <p:txBody>
          <a:bodyPr>
            <a:spAutoFit/>
          </a:bodyPr>
          <a:lstStyle/>
          <a:p>
            <a:r>
              <a:rPr lang="en-US" dirty="0"/>
              <a:t>Laboratory-confirmed coronavirus disease 2019 (COVID-19)–associated hospitalization rates,* by age group — COVID-NET, 14 states,† March 1–28, 2020</a:t>
            </a:r>
          </a:p>
        </p:txBody>
      </p:sp>
      <p:pic>
        <p:nvPicPr>
          <p:cNvPr id="6" name="Picture 5">
            <a:extLst>
              <a:ext uri="{FF2B5EF4-FFF2-40B4-BE49-F238E27FC236}">
                <a16:creationId xmlns:a16="http://schemas.microsoft.com/office/drawing/2014/main" id="{FCCDB111-742F-4956-A617-35931FF52FC8}"/>
              </a:ext>
            </a:extLst>
          </p:cNvPr>
          <p:cNvPicPr>
            <a:picLocks noChangeAspect="1"/>
          </p:cNvPicPr>
          <p:nvPr/>
        </p:nvPicPr>
        <p:blipFill>
          <a:blip r:embed="rId3"/>
          <a:stretch>
            <a:fillRect/>
          </a:stretch>
        </p:blipFill>
        <p:spPr>
          <a:xfrm>
            <a:off x="2474341" y="1252831"/>
            <a:ext cx="2590649" cy="270533"/>
          </a:xfrm>
          <a:prstGeom prst="rect">
            <a:avLst/>
          </a:prstGeom>
        </p:spPr>
      </p:pic>
    </p:spTree>
    <p:extLst>
      <p:ext uri="{BB962C8B-B14F-4D97-AF65-F5344CB8AC3E}">
        <p14:creationId xmlns:p14="http://schemas.microsoft.com/office/powerpoint/2010/main" val="375248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3970318"/>
          </a:xfrm>
          <a:prstGeom prst="rect">
            <a:avLst/>
          </a:prstGeom>
        </p:spPr>
        <p:txBody>
          <a:bodyPr>
            <a:spAutoFit/>
          </a:bodyPr>
          <a:lstStyle/>
          <a:p>
            <a:pPr marL="342900" lvl="0" indent="-342900">
              <a:buFont typeface="+mj-lt"/>
              <a:buAutoNum type="arabicPeriod"/>
            </a:pPr>
            <a:r>
              <a:rPr lang="en-US" dirty="0"/>
              <a:t>What is the difference between </a:t>
            </a:r>
            <a:r>
              <a:rPr lang="en-US" b="1" dirty="0"/>
              <a:t>morbidity</a:t>
            </a:r>
            <a:r>
              <a:rPr lang="en-US" dirty="0"/>
              <a:t> and </a:t>
            </a:r>
            <a:r>
              <a:rPr lang="en-US" b="1" dirty="0"/>
              <a:t>mortality</a:t>
            </a:r>
            <a:r>
              <a:rPr lang="en-US" dirty="0"/>
              <a:t>?  What are the </a:t>
            </a:r>
            <a:r>
              <a:rPr lang="en-US" b="1" dirty="0"/>
              <a:t>demographics</a:t>
            </a:r>
            <a:r>
              <a:rPr lang="en-US" dirty="0"/>
              <a:t> of this disease, at least so far?  </a:t>
            </a:r>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sp>
        <p:nvSpPr>
          <p:cNvPr id="3" name="Rectangle 2">
            <a:extLst>
              <a:ext uri="{FF2B5EF4-FFF2-40B4-BE49-F238E27FC236}">
                <a16:creationId xmlns:a16="http://schemas.microsoft.com/office/drawing/2014/main" id="{1EC85BB8-FDCF-450E-8FDF-284AE169035D}"/>
              </a:ext>
            </a:extLst>
          </p:cNvPr>
          <p:cNvSpPr/>
          <p:nvPr/>
        </p:nvSpPr>
        <p:spPr>
          <a:xfrm>
            <a:off x="5945171" y="997133"/>
            <a:ext cx="6096000" cy="646331"/>
          </a:xfrm>
          <a:prstGeom prst="rect">
            <a:avLst/>
          </a:prstGeom>
        </p:spPr>
        <p:txBody>
          <a:bodyPr>
            <a:spAutoFit/>
          </a:bodyPr>
          <a:lstStyle/>
          <a:p>
            <a:r>
              <a:rPr lang="en-US" dirty="0"/>
              <a:t>Most individuals requiring hospitalization for COVID-19 have comorbidities</a:t>
            </a:r>
          </a:p>
        </p:txBody>
      </p:sp>
      <p:pic>
        <p:nvPicPr>
          <p:cNvPr id="6" name="Picture 5">
            <a:extLst>
              <a:ext uri="{FF2B5EF4-FFF2-40B4-BE49-F238E27FC236}">
                <a16:creationId xmlns:a16="http://schemas.microsoft.com/office/drawing/2014/main" id="{FCCDB111-742F-4956-A617-35931FF52FC8}"/>
              </a:ext>
            </a:extLst>
          </p:cNvPr>
          <p:cNvPicPr>
            <a:picLocks noChangeAspect="1"/>
          </p:cNvPicPr>
          <p:nvPr/>
        </p:nvPicPr>
        <p:blipFill>
          <a:blip r:embed="rId2"/>
          <a:stretch>
            <a:fillRect/>
          </a:stretch>
        </p:blipFill>
        <p:spPr>
          <a:xfrm>
            <a:off x="2474341" y="1252831"/>
            <a:ext cx="2590649" cy="270533"/>
          </a:xfrm>
          <a:prstGeom prst="rect">
            <a:avLst/>
          </a:prstGeom>
        </p:spPr>
      </p:pic>
      <p:pic>
        <p:nvPicPr>
          <p:cNvPr id="5" name="Picture 4">
            <a:extLst>
              <a:ext uri="{FF2B5EF4-FFF2-40B4-BE49-F238E27FC236}">
                <a16:creationId xmlns:a16="http://schemas.microsoft.com/office/drawing/2014/main" id="{C5F29DC8-999C-4346-B69C-76D535990038}"/>
              </a:ext>
            </a:extLst>
          </p:cNvPr>
          <p:cNvPicPr>
            <a:picLocks noChangeAspect="1"/>
          </p:cNvPicPr>
          <p:nvPr/>
        </p:nvPicPr>
        <p:blipFill>
          <a:blip r:embed="rId3"/>
          <a:stretch>
            <a:fillRect/>
          </a:stretch>
        </p:blipFill>
        <p:spPr>
          <a:xfrm>
            <a:off x="2743004" y="1920463"/>
            <a:ext cx="6572250" cy="4819650"/>
          </a:xfrm>
          <a:prstGeom prst="rect">
            <a:avLst/>
          </a:prstGeom>
        </p:spPr>
      </p:pic>
    </p:spTree>
    <p:extLst>
      <p:ext uri="{BB962C8B-B14F-4D97-AF65-F5344CB8AC3E}">
        <p14:creationId xmlns:p14="http://schemas.microsoft.com/office/powerpoint/2010/main" val="388319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847E3-E3F6-42D7-A26E-E4ADBDCE5676}"/>
              </a:ext>
            </a:extLst>
          </p:cNvPr>
          <p:cNvSpPr/>
          <p:nvPr/>
        </p:nvSpPr>
        <p:spPr>
          <a:xfrm>
            <a:off x="493336" y="449660"/>
            <a:ext cx="6096000" cy="3693319"/>
          </a:xfrm>
          <a:prstGeom prst="rect">
            <a:avLst/>
          </a:prstGeom>
        </p:spPr>
        <p:txBody>
          <a:bodyPr>
            <a:spAutoFit/>
          </a:bodyPr>
          <a:lstStyle/>
          <a:p>
            <a:pPr lvl="0"/>
            <a:r>
              <a:rPr lang="en-US" dirty="0"/>
              <a:t>2.   </a:t>
            </a:r>
          </a:p>
          <a:p>
            <a:pPr marL="228600"/>
            <a:r>
              <a:rPr lang="en-US" dirty="0"/>
              <a:t> </a:t>
            </a:r>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a:p>
            <a:pPr marL="228600"/>
            <a:endParaRPr lang="en-US" dirty="0"/>
          </a:p>
        </p:txBody>
      </p:sp>
      <p:pic>
        <p:nvPicPr>
          <p:cNvPr id="6" name="Picture 5">
            <a:extLst>
              <a:ext uri="{FF2B5EF4-FFF2-40B4-BE49-F238E27FC236}">
                <a16:creationId xmlns:a16="http://schemas.microsoft.com/office/drawing/2014/main" id="{FCCDB111-742F-4956-A617-35931FF52FC8}"/>
              </a:ext>
            </a:extLst>
          </p:cNvPr>
          <p:cNvPicPr>
            <a:picLocks noChangeAspect="1"/>
          </p:cNvPicPr>
          <p:nvPr/>
        </p:nvPicPr>
        <p:blipFill>
          <a:blip r:embed="rId2"/>
          <a:stretch>
            <a:fillRect/>
          </a:stretch>
        </p:blipFill>
        <p:spPr>
          <a:xfrm>
            <a:off x="2474341" y="1252831"/>
            <a:ext cx="2590649" cy="270533"/>
          </a:xfrm>
          <a:prstGeom prst="rect">
            <a:avLst/>
          </a:prstGeom>
        </p:spPr>
      </p:pic>
      <p:pic>
        <p:nvPicPr>
          <p:cNvPr id="2" name="Picture 1">
            <a:extLst>
              <a:ext uri="{FF2B5EF4-FFF2-40B4-BE49-F238E27FC236}">
                <a16:creationId xmlns:a16="http://schemas.microsoft.com/office/drawing/2014/main" id="{6219B314-C111-474D-B280-ABB65A0E2E77}"/>
              </a:ext>
            </a:extLst>
          </p:cNvPr>
          <p:cNvPicPr>
            <a:picLocks noChangeAspect="1"/>
          </p:cNvPicPr>
          <p:nvPr/>
        </p:nvPicPr>
        <p:blipFill>
          <a:blip r:embed="rId3"/>
          <a:stretch>
            <a:fillRect/>
          </a:stretch>
        </p:blipFill>
        <p:spPr>
          <a:xfrm>
            <a:off x="652119" y="1993520"/>
            <a:ext cx="10039350" cy="4733925"/>
          </a:xfrm>
          <a:prstGeom prst="rect">
            <a:avLst/>
          </a:prstGeom>
        </p:spPr>
      </p:pic>
      <p:sp>
        <p:nvSpPr>
          <p:cNvPr id="9" name="Rectangle 8">
            <a:extLst>
              <a:ext uri="{FF2B5EF4-FFF2-40B4-BE49-F238E27FC236}">
                <a16:creationId xmlns:a16="http://schemas.microsoft.com/office/drawing/2014/main" id="{FA26C110-2D17-4BA0-B3B9-C42F9D011AED}"/>
              </a:ext>
            </a:extLst>
          </p:cNvPr>
          <p:cNvSpPr/>
          <p:nvPr/>
        </p:nvSpPr>
        <p:spPr>
          <a:xfrm>
            <a:off x="493336" y="449660"/>
            <a:ext cx="6096000" cy="923330"/>
          </a:xfrm>
          <a:prstGeom prst="rect">
            <a:avLst/>
          </a:prstGeom>
        </p:spPr>
        <p:txBody>
          <a:bodyPr>
            <a:spAutoFit/>
          </a:bodyPr>
          <a:lstStyle/>
          <a:p>
            <a:pPr lvl="0"/>
            <a:r>
              <a:rPr lang="en-US" dirty="0"/>
              <a:t>     Children appear to be spared from this disease or their illness is </a:t>
            </a:r>
            <a:r>
              <a:rPr lang="en-US" b="1" dirty="0"/>
              <a:t>subclinical</a:t>
            </a:r>
            <a:r>
              <a:rPr lang="en-US" dirty="0"/>
              <a:t>.  Why is this subclinical presentation problematic?</a:t>
            </a:r>
          </a:p>
        </p:txBody>
      </p:sp>
    </p:spTree>
    <p:extLst>
      <p:ext uri="{BB962C8B-B14F-4D97-AF65-F5344CB8AC3E}">
        <p14:creationId xmlns:p14="http://schemas.microsoft.com/office/powerpoint/2010/main" val="3652520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628</Words>
  <Application>Microsoft Office PowerPoint</Application>
  <PresentationFormat>Widescreen</PresentationFormat>
  <Paragraphs>110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Forum Questions from yesterday</vt:lpstr>
      <vt:lpstr>PowerPoint Presentation</vt:lpstr>
      <vt:lpstr>What’s going on in this figure?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Christie-Pope</dc:creator>
  <cp:lastModifiedBy>Barbara Christie-Pope</cp:lastModifiedBy>
  <cp:revision>16</cp:revision>
  <dcterms:created xsi:type="dcterms:W3CDTF">2020-04-09T16:38:51Z</dcterms:created>
  <dcterms:modified xsi:type="dcterms:W3CDTF">2020-04-21T17:16:51Z</dcterms:modified>
</cp:coreProperties>
</file>