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7" r:id="rId3"/>
    <p:sldId id="303" r:id="rId4"/>
    <p:sldId id="288" r:id="rId5"/>
    <p:sldId id="289" r:id="rId6"/>
    <p:sldId id="290" r:id="rId7"/>
    <p:sldId id="291" r:id="rId8"/>
    <p:sldId id="296" r:id="rId9"/>
    <p:sldId id="297" r:id="rId10"/>
    <p:sldId id="304" r:id="rId11"/>
    <p:sldId id="298" r:id="rId12"/>
    <p:sldId id="292" r:id="rId13"/>
    <p:sldId id="300" r:id="rId14"/>
    <p:sldId id="301" r:id="rId15"/>
    <p:sldId id="306" r:id="rId16"/>
    <p:sldId id="305" r:id="rId17"/>
    <p:sldId id="302" r:id="rId18"/>
    <p:sldId id="307" r:id="rId19"/>
    <p:sldId id="308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21826-3292-46E7-9983-89E10AB615A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BF865-44BD-474E-9FE2-2F0970D7D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8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6989-1738-41AD-946B-12785063C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BF814-8CFF-402F-A05A-0BC4553DB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13D1B-9274-4A85-8CB0-87B98C6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4FE-AB57-4A5C-8C63-D6F81CAE6DDB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8DAC5-A897-4365-885C-CF1CAF4F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BAD11-50E3-497F-9F14-073AD0B9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C9C8-BEBF-4E88-BC0C-BF65A242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1270F-4373-491D-B75D-48BCABFC4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5E760-F940-4839-BBD9-BD682E81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1B6-C230-4777-8A2C-6CBB32C74CC5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702A6-4A97-4C5C-96A8-A79437EC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2AE72-03AE-4033-A06B-C9BD1B5B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1D25B0-11B9-4CE9-8F04-8AFB53870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53F0A-E3F6-4AB8-A043-0B44DB14B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2D31E-F753-4D16-BA42-4F62B6D2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047B-3A63-48FF-B358-B1F993B6DEFF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440F8-1F4C-40D8-B263-DF9BF2E1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34B7C-5AA2-4109-AF21-5A8B64F6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6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3F8B3-A78E-4569-817E-A85516F366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0294-9837-4B49-8BF9-D88FF15A0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340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BF0D-EFE9-4174-A677-A461814565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D5FC-5BC1-4503-B3B7-9E50A99DF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6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2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6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6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D410-5B3B-4FB6-ACC5-E09F5E20D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45DA-5EB7-4073-9120-7FC3B8C1B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99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5F5A-CF01-4C70-90C1-F61EA53321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32AA-05E9-4FCB-A996-EBDC1E093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49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32" indent="0">
              <a:buNone/>
              <a:defRPr sz="2200" b="1"/>
            </a:lvl2pPr>
            <a:lvl3pPr marL="1016264" indent="0">
              <a:buNone/>
              <a:defRPr sz="2000" b="1"/>
            </a:lvl3pPr>
            <a:lvl4pPr marL="1524396" indent="0">
              <a:buNone/>
              <a:defRPr sz="1800" b="1"/>
            </a:lvl4pPr>
            <a:lvl5pPr marL="2032528" indent="0">
              <a:buNone/>
              <a:defRPr sz="1800" b="1"/>
            </a:lvl5pPr>
            <a:lvl6pPr marL="2540660" indent="0">
              <a:buNone/>
              <a:defRPr sz="1800" b="1"/>
            </a:lvl6pPr>
            <a:lvl7pPr marL="3048792" indent="0">
              <a:buNone/>
              <a:defRPr sz="1800" b="1"/>
            </a:lvl7pPr>
            <a:lvl8pPr marL="3556925" indent="0">
              <a:buNone/>
              <a:defRPr sz="1800" b="1"/>
            </a:lvl8pPr>
            <a:lvl9pPr marL="4065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32" indent="0">
              <a:buNone/>
              <a:defRPr sz="2200" b="1"/>
            </a:lvl2pPr>
            <a:lvl3pPr marL="1016264" indent="0">
              <a:buNone/>
              <a:defRPr sz="2000" b="1"/>
            </a:lvl3pPr>
            <a:lvl4pPr marL="1524396" indent="0">
              <a:buNone/>
              <a:defRPr sz="1800" b="1"/>
            </a:lvl4pPr>
            <a:lvl5pPr marL="2032528" indent="0">
              <a:buNone/>
              <a:defRPr sz="1800" b="1"/>
            </a:lvl5pPr>
            <a:lvl6pPr marL="2540660" indent="0">
              <a:buNone/>
              <a:defRPr sz="1800" b="1"/>
            </a:lvl6pPr>
            <a:lvl7pPr marL="3048792" indent="0">
              <a:buNone/>
              <a:defRPr sz="1800" b="1"/>
            </a:lvl7pPr>
            <a:lvl8pPr marL="3556925" indent="0">
              <a:buNone/>
              <a:defRPr sz="1800" b="1"/>
            </a:lvl8pPr>
            <a:lvl9pPr marL="4065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4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5F64-A995-48EB-AA8A-210DB5C0FE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1429-C36F-4BC6-99A2-1C666569A8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18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37E9-FECB-493D-B9A0-B321B5E582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69B9-CAB8-4ACA-B187-8AC1E1B18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771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7932-DD50-4BD0-9D06-AA74DA4000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300C-17C3-4254-AAE3-16715FCF4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144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5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08132" indent="0">
              <a:buNone/>
              <a:defRPr sz="1300"/>
            </a:lvl2pPr>
            <a:lvl3pPr marL="1016264" indent="0">
              <a:buNone/>
              <a:defRPr sz="1100"/>
            </a:lvl3pPr>
            <a:lvl4pPr marL="1524396" indent="0">
              <a:buNone/>
              <a:defRPr sz="1000"/>
            </a:lvl4pPr>
            <a:lvl5pPr marL="2032528" indent="0">
              <a:buNone/>
              <a:defRPr sz="1000"/>
            </a:lvl5pPr>
            <a:lvl6pPr marL="2540660" indent="0">
              <a:buNone/>
              <a:defRPr sz="1000"/>
            </a:lvl6pPr>
            <a:lvl7pPr marL="3048792" indent="0">
              <a:buNone/>
              <a:defRPr sz="1000"/>
            </a:lvl7pPr>
            <a:lvl8pPr marL="3556925" indent="0">
              <a:buNone/>
              <a:defRPr sz="1000"/>
            </a:lvl8pPr>
            <a:lvl9pPr marL="4065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C7B7-44C5-438A-8B89-2C94321B7E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1D46-D75E-4582-9B13-09BA8126F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06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5606-05E3-4666-A831-5A7D33FA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3BC79-359B-4B7B-A210-7BBC44D0A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951D4-008D-4ACD-B8B1-CAD0F9E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E409-E57F-4234-B645-78258B0FD01E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9467-D519-4345-AFEE-C50EA3D4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4CEEC-C9BF-4F55-8204-DE2BE40F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3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8132" indent="0">
              <a:buNone/>
              <a:defRPr sz="3100"/>
            </a:lvl2pPr>
            <a:lvl3pPr marL="1016264" indent="0">
              <a:buNone/>
              <a:defRPr sz="2700"/>
            </a:lvl3pPr>
            <a:lvl4pPr marL="1524396" indent="0">
              <a:buNone/>
              <a:defRPr sz="2200"/>
            </a:lvl4pPr>
            <a:lvl5pPr marL="2032528" indent="0">
              <a:buNone/>
              <a:defRPr sz="2200"/>
            </a:lvl5pPr>
            <a:lvl6pPr marL="2540660" indent="0">
              <a:buNone/>
              <a:defRPr sz="2200"/>
            </a:lvl6pPr>
            <a:lvl7pPr marL="3048792" indent="0">
              <a:buNone/>
              <a:defRPr sz="2200"/>
            </a:lvl7pPr>
            <a:lvl8pPr marL="3556925" indent="0">
              <a:buNone/>
              <a:defRPr sz="2200"/>
            </a:lvl8pPr>
            <a:lvl9pPr marL="4065057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08132" indent="0">
              <a:buNone/>
              <a:defRPr sz="1300"/>
            </a:lvl2pPr>
            <a:lvl3pPr marL="1016264" indent="0">
              <a:buNone/>
              <a:defRPr sz="1100"/>
            </a:lvl3pPr>
            <a:lvl4pPr marL="1524396" indent="0">
              <a:buNone/>
              <a:defRPr sz="1000"/>
            </a:lvl4pPr>
            <a:lvl5pPr marL="2032528" indent="0">
              <a:buNone/>
              <a:defRPr sz="1000"/>
            </a:lvl5pPr>
            <a:lvl6pPr marL="2540660" indent="0">
              <a:buNone/>
              <a:defRPr sz="1000"/>
            </a:lvl6pPr>
            <a:lvl7pPr marL="3048792" indent="0">
              <a:buNone/>
              <a:defRPr sz="1000"/>
            </a:lvl7pPr>
            <a:lvl8pPr marL="3556925" indent="0">
              <a:buNone/>
              <a:defRPr sz="1000"/>
            </a:lvl8pPr>
            <a:lvl9pPr marL="4065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FEE5-A28C-4E8A-8D8B-A09E0A6B9D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ABAB-3D77-46CF-85BC-33C74E8B0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0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E21E-0B64-4920-8793-01EDEEEF8E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D375-9154-428E-AD36-DF05F3A4C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21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4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7AEF-AF2C-4A49-8C2C-FF53A85C4D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7A55-6D69-45FE-BE12-1F2ACFBB5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3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F027-7094-4473-8BF1-86B37053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C78B3-2E1B-4600-AAFA-6D39317A2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C7FE2-001D-412B-A0D1-53C5A7B5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9A5-960D-46B1-85BE-31050DFF2296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40195-0DFD-4C81-8821-36EA0BA5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7E25E-0A4F-4468-AC37-11F63383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3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98A4-D348-4E76-BD17-628122AB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DC2B8-DC81-48CC-8DA0-9EDBAC56E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05F5B-04F3-4778-993F-3A3D0D5C3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B8323-3601-4255-8D2C-32FC7C34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1E04-1673-4F3B-9B69-93B886B187BE}" type="datetime1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9C839-3F6C-4CC3-B894-E5BC3F94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9D8AD-A2BD-45AE-8572-685E90E8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2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D8DA-D7CE-4FB0-BC74-1970CB39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83630-34A3-4BE5-91E1-658E74F78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A5D7E-3ADA-4735-845D-AD1595DB2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13359-2835-48AC-9162-6BA33905A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A5748-3DE8-40AC-BA07-EE0C735EF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5919D-433F-4E2A-A379-0E4EFE20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BE3-B052-4B06-85C1-61D092AA07F5}" type="datetime1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02E16-666C-4D60-B92E-B2DE9F44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C884D7-D115-4B96-9EEC-0635C6CB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8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7568-4498-4CD0-A572-3F843ADB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F860C-F911-4F3C-9997-6F646BE8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E7D-3B0C-458F-9C42-634486C1CAC2}" type="datetime1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54A75-ED79-4548-8E84-F5CACAF8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BE1D8-E606-4726-83B2-720B815F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4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A4D54-0BFE-4191-A26E-248BC207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25B2-8A0D-496A-9A79-3E5E016B9FA5}" type="datetime1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40B8E-6CEC-4702-A21C-7AD2FA3E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B776-C376-4E09-B89A-5E888B76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6B62-6C63-4A3D-8CC4-E71CA22B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38CC4-65B1-494B-BD09-FD645F62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645CD-E09E-4940-878F-D7F5C68CF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A58C3-092A-4866-8406-6644E700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5982-6E09-4F2D-8590-F2034B50CE43}" type="datetime1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10200-32C1-42BB-B311-FB4D4C50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B1659-FCE0-41F3-B400-CD9FC749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2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F3A3-CBB2-4500-ABAF-F159A898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E4D8C-5397-4179-AD27-964A756F8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6341B-72D0-4361-865F-E9D1EB193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35AD2-8BF0-44A4-A1B4-679A77E7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BC8B-4255-4545-BAF1-6AAC39DE6D9C}" type="datetime1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F8834-B2DF-4769-B003-06E9E930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6259A-A7A5-4AC8-8472-3E2EC098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EC6FF-9F31-4BE7-A83E-F27EECCD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1CED0-11A2-4974-A63B-1A09A0AD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E8E45-B071-4CC9-9D60-2D6A21CCF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4907-42FA-4704-99C6-2C7000B0FCF1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5337-0349-49AB-8A5E-D082B5417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923BA-7A3F-4829-8600-F1DBD0ED3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4C5F-584B-4B2A-BE5F-A5A25D82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124" y="274435"/>
            <a:ext cx="10973752" cy="11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124" y="1600868"/>
            <a:ext cx="10973752" cy="452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125" y="6356300"/>
            <a:ext cx="2845752" cy="364483"/>
          </a:xfrm>
          <a:prstGeom prst="rect">
            <a:avLst/>
          </a:prstGeom>
        </p:spPr>
        <p:txBody>
          <a:bodyPr vert="horz" lIns="101626" tIns="50813" rIns="101626" bIns="50813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5134A-0D1D-4172-BDF7-576F301292AB}" type="datetime1">
              <a:rPr lang="en-US" smtClean="0">
                <a:solidFill>
                  <a:prstClr val="black">
                    <a:tint val="75000"/>
                  </a:prstClr>
                </a:solidFill>
                <a:ea typeface="Osaka" charset="-128"/>
              </a:rPr>
              <a:t>4/26/2020</a:t>
            </a:fld>
            <a:endParaRPr lang="en-US">
              <a:solidFill>
                <a:prstClr val="black">
                  <a:tint val="75000"/>
                </a:prstClr>
              </a:solidFill>
              <a:ea typeface="Osaka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886" y="6356300"/>
            <a:ext cx="3862228" cy="364483"/>
          </a:xfrm>
          <a:prstGeom prst="rect">
            <a:avLst/>
          </a:prstGeom>
        </p:spPr>
        <p:txBody>
          <a:bodyPr vert="horz" lIns="101626" tIns="50813" rIns="101626" bIns="50813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Osaka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124" y="6356300"/>
            <a:ext cx="2845752" cy="364483"/>
          </a:xfrm>
          <a:prstGeom prst="rect">
            <a:avLst/>
          </a:prstGeom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A5E7ED-6EEC-4445-AADD-1336FD07B353}" type="slidenum">
              <a:rPr lang="en-US" altLang="en-US">
                <a:latin typeface="Arial" charset="0"/>
                <a:ea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8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726" indent="-254066" algn="l" defTabSz="10162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859" indent="-254066" algn="l" defTabSz="10162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991" indent="-254066" algn="l" defTabSz="10162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123" indent="-254066" algn="l" defTabSz="10162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32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264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396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528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60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792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925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057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0138-10AE-49B2-9438-081F2FE5F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7_Infection of the </a:t>
            </a:r>
            <a:r>
              <a:rPr lang="en-US"/>
              <a:t>Respiratory Mucosa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62D2C-9C11-46F7-8685-FE10EABC9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a.	How does a virus enter the body?  What is a mucosa?  Why are the lungs particularly susceptible to infection?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EBDBB-123D-42C1-9A3F-1E3759CE2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288" y="4709741"/>
            <a:ext cx="6279424" cy="12802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B8D01-B609-488F-AAE4-6957639F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3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1879-3399-4A1F-8F42-852874A9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entry:  Respiratory Tract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5E9DF-617B-4584-8CD1-87C8EED8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D5FC-5BC1-4503-B3B7-9E50A99DF7B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DBEFB-6B18-4C46-BA15-88E0FC95E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27" y="1255676"/>
            <a:ext cx="8977935" cy="53278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0D3542-5ED5-4834-B340-E2910F221539}"/>
              </a:ext>
            </a:extLst>
          </p:cNvPr>
          <p:cNvSpPr/>
          <p:nvPr/>
        </p:nvSpPr>
        <p:spPr>
          <a:xfrm>
            <a:off x="3198829" y="651289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http://www.columbia.edu/itc/hs/medical/pathophys/id/2009/viralpathNotes.pdf</a:t>
            </a:r>
          </a:p>
        </p:txBody>
      </p:sp>
    </p:spTree>
    <p:extLst>
      <p:ext uri="{BB962C8B-B14F-4D97-AF65-F5344CB8AC3E}">
        <p14:creationId xmlns:p14="http://schemas.microsoft.com/office/powerpoint/2010/main" val="411653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F5AC4-804A-4AEF-B335-06416418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D5FC-5BC1-4503-B3B7-9E50A99DF7B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62FF8-1322-45F8-AD8F-5372AE5A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83" y="1570311"/>
            <a:ext cx="6467379" cy="52116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B3AE3F-AE8E-4468-9589-53FDF7F4A204}"/>
              </a:ext>
            </a:extLst>
          </p:cNvPr>
          <p:cNvSpPr txBox="1">
            <a:spLocks/>
          </p:cNvSpPr>
          <p:nvPr/>
        </p:nvSpPr>
        <p:spPr bwMode="auto">
          <a:xfrm>
            <a:off x="761524" y="426835"/>
            <a:ext cx="10973752" cy="11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>
            <a:lvl1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Viral entry:  Respiratory 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0697F5-A035-40DC-8E8F-2ACBDD31A4A3}"/>
              </a:ext>
            </a:extLst>
          </p:cNvPr>
          <p:cNvSpPr txBox="1"/>
          <p:nvPr/>
        </p:nvSpPr>
        <p:spPr>
          <a:xfrm>
            <a:off x="7662897" y="1570311"/>
            <a:ext cx="407237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Cells in alveoli:</a:t>
            </a:r>
          </a:p>
          <a:p>
            <a:r>
              <a:rPr lang="en-US" b="1" dirty="0"/>
              <a:t>Type I pneumocytes</a:t>
            </a:r>
            <a:r>
              <a:rPr lang="en-US" dirty="0"/>
              <a:t>:  </a:t>
            </a:r>
          </a:p>
          <a:p>
            <a:r>
              <a:rPr lang="en-US" dirty="0"/>
              <a:t>Cover 95% of alveolar surface</a:t>
            </a:r>
          </a:p>
          <a:p>
            <a:r>
              <a:rPr lang="en-US" dirty="0"/>
              <a:t>Involved in gas exchange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Type II pneumocyte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5% of alveolar surface</a:t>
            </a:r>
          </a:p>
          <a:p>
            <a:r>
              <a:rPr lang="en-US" dirty="0"/>
              <a:t>Secrete substance (surfactant) facilitates breathing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Macrophages:</a:t>
            </a:r>
          </a:p>
          <a:p>
            <a:r>
              <a:rPr lang="en-US" dirty="0"/>
              <a:t>Scavengers the engulf foreign particles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34383-1C77-4E6F-9680-7C8A5C66729A}"/>
              </a:ext>
            </a:extLst>
          </p:cNvPr>
          <p:cNvSpPr txBox="1"/>
          <p:nvPr/>
        </p:nvSpPr>
        <p:spPr>
          <a:xfrm>
            <a:off x="7662897" y="5421210"/>
            <a:ext cx="38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Two cells begin pathogenesis</a:t>
            </a:r>
          </a:p>
        </p:txBody>
      </p:sp>
    </p:spTree>
    <p:extLst>
      <p:ext uri="{BB962C8B-B14F-4D97-AF65-F5344CB8AC3E}">
        <p14:creationId xmlns:p14="http://schemas.microsoft.com/office/powerpoint/2010/main" val="416282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93507-115A-4C86-AB0C-4F6EB6A0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D5FC-5BC1-4503-B3B7-9E50A99DF7B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DF158-7576-4334-AECA-16CDC52EF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1" y="2344164"/>
            <a:ext cx="5839640" cy="37533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89CD7D-D8F1-4794-880E-CD12531A0664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file:///C:/Users/bchristie-pope/Downloads/preprints202004.0023.v1%20(1).pdf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B04664-5AA1-43E9-A488-7C574A86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362"/>
            <a:ext cx="12192000" cy="33552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21C16D-D513-4256-BCD9-366516A51AF9}"/>
              </a:ext>
            </a:extLst>
          </p:cNvPr>
          <p:cNvSpPr txBox="1">
            <a:spLocks/>
          </p:cNvSpPr>
          <p:nvPr/>
        </p:nvSpPr>
        <p:spPr bwMode="auto">
          <a:xfrm>
            <a:off x="761524" y="426835"/>
            <a:ext cx="10973752" cy="11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>
            <a:lvl1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ACE-2 Receptor is located on Type II alveolar cells (pneumocytes)</a:t>
            </a:r>
          </a:p>
        </p:txBody>
      </p:sp>
    </p:spTree>
    <p:extLst>
      <p:ext uri="{BB962C8B-B14F-4D97-AF65-F5344CB8AC3E}">
        <p14:creationId xmlns:p14="http://schemas.microsoft.com/office/powerpoint/2010/main" val="112933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7BA46-063F-4081-9015-AA059246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D5FC-5BC1-4503-B3B7-9E50A99DF7B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FDF1F-741F-40D3-80CD-0AE00FB40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53" y="1951940"/>
            <a:ext cx="4086795" cy="49060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41CFCC-14BC-4D0E-9FD7-536C93E37494}"/>
              </a:ext>
            </a:extLst>
          </p:cNvPr>
          <p:cNvSpPr txBox="1">
            <a:spLocks/>
          </p:cNvSpPr>
          <p:nvPr/>
        </p:nvSpPr>
        <p:spPr bwMode="auto">
          <a:xfrm>
            <a:off x="761524" y="426835"/>
            <a:ext cx="10973752" cy="11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>
            <a:lvl1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ACE-2 Receptor is located on Type II alveolar cells (pneumocytes)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2118A-9AC5-462D-B17C-A65FCFDD9E38}"/>
              </a:ext>
            </a:extLst>
          </p:cNvPr>
          <p:cNvSpPr txBox="1"/>
          <p:nvPr/>
        </p:nvSpPr>
        <p:spPr>
          <a:xfrm>
            <a:off x="5862723" y="2724346"/>
            <a:ext cx="53540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SARS-C0V-2 attacks Type II pneumocytes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Loss of surfactant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Air sacs (alveoli) collapse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No oxygen can enter blood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1AD4EE2-C8BB-407A-95AF-4FD7C78BA070}"/>
              </a:ext>
            </a:extLst>
          </p:cNvPr>
          <p:cNvSpPr/>
          <p:nvPr/>
        </p:nvSpPr>
        <p:spPr>
          <a:xfrm>
            <a:off x="10369485" y="3195687"/>
            <a:ext cx="348791" cy="1706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7BA46-063F-4081-9015-AA059246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D5FC-5BC1-4503-B3B7-9E50A99DF7B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FDF1F-741F-40D3-80CD-0AE00FB40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53" y="1951940"/>
            <a:ext cx="4086795" cy="49060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41CFCC-14BC-4D0E-9FD7-536C93E37494}"/>
              </a:ext>
            </a:extLst>
          </p:cNvPr>
          <p:cNvSpPr txBox="1">
            <a:spLocks/>
          </p:cNvSpPr>
          <p:nvPr/>
        </p:nvSpPr>
        <p:spPr bwMode="auto">
          <a:xfrm>
            <a:off x="761524" y="426835"/>
            <a:ext cx="10973752" cy="11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>
            <a:lvl1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Alveolar macrophages detect virus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2118A-9AC5-462D-B17C-A65FCFDD9E38}"/>
              </a:ext>
            </a:extLst>
          </p:cNvPr>
          <p:cNvSpPr txBox="1"/>
          <p:nvPr/>
        </p:nvSpPr>
        <p:spPr>
          <a:xfrm>
            <a:off x="5585878" y="2645216"/>
            <a:ext cx="52423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Macrophage engulfs virus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Macrophage releases </a:t>
            </a:r>
          </a:p>
          <a:p>
            <a:pPr algn="ctr"/>
            <a:r>
              <a:rPr lang="en-US" sz="2400" dirty="0"/>
              <a:t>Cytokines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Cytokines open up channels in blood vessels to allow fluid and other immune cells to enter alveolus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Fluid filling alveolus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1AD4EE2-C8BB-407A-95AF-4FD7C78BA070}"/>
              </a:ext>
            </a:extLst>
          </p:cNvPr>
          <p:cNvSpPr/>
          <p:nvPr/>
        </p:nvSpPr>
        <p:spPr>
          <a:xfrm>
            <a:off x="10618648" y="2856322"/>
            <a:ext cx="652884" cy="3499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6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7BA46-063F-4081-9015-AA059246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D5FC-5BC1-4503-B3B7-9E50A99DF7B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41CFCC-14BC-4D0E-9FD7-536C93E37494}"/>
              </a:ext>
            </a:extLst>
          </p:cNvPr>
          <p:cNvSpPr txBox="1">
            <a:spLocks/>
          </p:cNvSpPr>
          <p:nvPr/>
        </p:nvSpPr>
        <p:spPr bwMode="auto">
          <a:xfrm>
            <a:off x="761524" y="426835"/>
            <a:ext cx="10973752" cy="11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>
            <a:lvl1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Cytokines begin collecting:  </a:t>
            </a:r>
          </a:p>
          <a:p>
            <a:r>
              <a:rPr lang="en-US" dirty="0"/>
              <a:t>Acute Inflammation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0C2498-F701-41D0-A1B4-B785AFC0A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270" y="1812856"/>
            <a:ext cx="8438762" cy="43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8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BE50-CEF8-4B4A-AD7C-3BE6ADCA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Cytokines attract other cells of Innate Immunity:  Neutrophils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63FC5-C9BA-4912-A1ED-BBF40533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D5FC-5BC1-4503-B3B7-9E50A99DF7B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ABE0C-44BA-44BB-8AE1-65A9CDC2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30" y="2869650"/>
            <a:ext cx="4920348" cy="2967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49B1E0-52A0-4A55-BF4B-A7166013C2EC}"/>
              </a:ext>
            </a:extLst>
          </p:cNvPr>
          <p:cNvSpPr txBox="1"/>
          <p:nvPr/>
        </p:nvSpPr>
        <p:spPr>
          <a:xfrm>
            <a:off x="5585878" y="2645216"/>
            <a:ext cx="52423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Neutrophils engulf virus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Neutrophil releases </a:t>
            </a:r>
          </a:p>
          <a:p>
            <a:pPr algn="ctr"/>
            <a:r>
              <a:rPr lang="en-US" sz="2400" dirty="0"/>
              <a:t>Cytokines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Neutrophils produce substances that can destroy other cells (Type I pneumocytes)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Neutrophils die= pus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Acute Respiratory Distress Syndrome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E807257-3C05-4C80-9146-52E3A47BD1A9}"/>
              </a:ext>
            </a:extLst>
          </p:cNvPr>
          <p:cNvSpPr/>
          <p:nvPr/>
        </p:nvSpPr>
        <p:spPr>
          <a:xfrm>
            <a:off x="10828212" y="2869650"/>
            <a:ext cx="436819" cy="2967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2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BE50-CEF8-4B4A-AD7C-3BE6ADCA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24" y="481690"/>
            <a:ext cx="10973752" cy="1143476"/>
          </a:xfrm>
        </p:spPr>
        <p:txBody>
          <a:bodyPr/>
          <a:lstStyle/>
          <a:p>
            <a:r>
              <a:rPr lang="en-US" dirty="0"/>
              <a:t>Cytokines attract other cells of Innate Immunity:  Pneumonia</a:t>
            </a:r>
            <a:br>
              <a:rPr lang="en-US" dirty="0"/>
            </a:br>
            <a:r>
              <a:rPr lang="en-US" dirty="0"/>
              <a:t>build up of fluids, pus in alveoli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63FC5-C9BA-4912-A1ED-BBF40533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D5FC-5BC1-4503-B3B7-9E50A99DF7B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44F469-3078-402B-AF1D-FFB5BDBD6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984" y="2787098"/>
            <a:ext cx="3943125" cy="3288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B240A0-A0D6-4421-90F0-06F0950A09A8}"/>
              </a:ext>
            </a:extLst>
          </p:cNvPr>
          <p:cNvSpPr txBox="1"/>
          <p:nvPr/>
        </p:nvSpPr>
        <p:spPr>
          <a:xfrm>
            <a:off x="3014361" y="616458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BB00E-AA2B-421E-89A9-793EA55C72FD}"/>
              </a:ext>
            </a:extLst>
          </p:cNvPr>
          <p:cNvSpPr txBox="1"/>
          <p:nvPr/>
        </p:nvSpPr>
        <p:spPr>
          <a:xfrm>
            <a:off x="6313414" y="6169209"/>
            <a:ext cx="370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“Ground Glass” opacities in COVID-19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CA0938-8B61-4EC6-918C-4DCE47A9C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752" y="2573606"/>
            <a:ext cx="3390375" cy="35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8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BE50-CEF8-4B4A-AD7C-3BE6ADCA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24" y="481690"/>
            <a:ext cx="10973752" cy="1143476"/>
          </a:xfrm>
        </p:spPr>
        <p:txBody>
          <a:bodyPr/>
          <a:lstStyle/>
          <a:p>
            <a:r>
              <a:rPr lang="en-US" dirty="0"/>
              <a:t>Cytokines attract other cells of Innate Immunity:  Pneumonia</a:t>
            </a:r>
            <a:br>
              <a:rPr lang="en-US" dirty="0"/>
            </a:br>
            <a:r>
              <a:rPr lang="en-US" dirty="0"/>
              <a:t>build up of fluids, pus in alveoli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63FC5-C9BA-4912-A1ED-BBF40533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D5FC-5BC1-4503-B3B7-9E50A99DF7B7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BB00E-AA2B-421E-89A9-793EA55C72FD}"/>
              </a:ext>
            </a:extLst>
          </p:cNvPr>
          <p:cNvSpPr txBox="1"/>
          <p:nvPr/>
        </p:nvSpPr>
        <p:spPr>
          <a:xfrm>
            <a:off x="6313414" y="6169209"/>
            <a:ext cx="370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“Ground Glass” opacities in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6606F-62DA-4171-9316-58925C2C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31" y="2582082"/>
            <a:ext cx="4931446" cy="3337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65D33C-A0B6-4647-A7B4-1A6B1ED2182C}"/>
              </a:ext>
            </a:extLst>
          </p:cNvPr>
          <p:cNvSpPr/>
          <p:nvPr/>
        </p:nvSpPr>
        <p:spPr>
          <a:xfrm>
            <a:off x="7997988" y="3327408"/>
            <a:ext cx="4040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CT scan of a coronavirus from a patient in China showing ground glass lesions in the lungs</a:t>
            </a:r>
          </a:p>
        </p:txBody>
      </p:sp>
    </p:spTree>
    <p:extLst>
      <p:ext uri="{BB962C8B-B14F-4D97-AF65-F5344CB8AC3E}">
        <p14:creationId xmlns:p14="http://schemas.microsoft.com/office/powerpoint/2010/main" val="253354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6516-1468-46E9-98C8-0E71F784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infection with SARS-CoV-2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56EF5-71D0-42D4-959D-F2BE3C42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D5FC-5BC1-4503-B3B7-9E50A99DF7B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AutoShape 4" descr="Covid-19 and immunomodulation in IBD | Gut">
            <a:extLst>
              <a:ext uri="{FF2B5EF4-FFF2-40B4-BE49-F238E27FC236}">
                <a16:creationId xmlns:a16="http://schemas.microsoft.com/office/drawing/2014/main" id="{D74C057B-D0B5-4D9A-8A71-A2F3BF9EF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CC005-9C0E-4520-8726-D5D0B5F5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690" y="1196146"/>
            <a:ext cx="7153419" cy="53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1925A-8CA1-4A44-AA0C-3506CEEC9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73" y="0"/>
            <a:ext cx="9675253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7F27A-CBC2-4E95-A11A-A5342B1E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9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BBB9-3A32-405C-BA65-A6516415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Viral pathogenesis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D17802-C716-4266-A9C7-650FDD36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467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Path-  means disease</a:t>
            </a:r>
          </a:p>
          <a:p>
            <a:r>
              <a:rPr lang="en-US" dirty="0"/>
              <a:t>Infection:  The presence of an organism in the body</a:t>
            </a:r>
          </a:p>
          <a:p>
            <a:pPr lvl="1"/>
            <a:r>
              <a:rPr lang="en-US" dirty="0"/>
              <a:t>Not all infections cause disease</a:t>
            </a:r>
          </a:p>
          <a:p>
            <a:r>
              <a:rPr lang="en-US" dirty="0"/>
              <a:t>Pathogen: An organism that causes disease </a:t>
            </a:r>
          </a:p>
          <a:p>
            <a:pPr lvl="1"/>
            <a:r>
              <a:rPr lang="en-US" dirty="0"/>
              <a:t>All pathogens can lead to disease</a:t>
            </a:r>
          </a:p>
          <a:p>
            <a:r>
              <a:rPr lang="en-US" dirty="0"/>
              <a:t>Disease: A disorder of structure or function that impairs normal functioning</a:t>
            </a:r>
          </a:p>
          <a:p>
            <a:r>
              <a:rPr lang="en-US" b="1" dirty="0"/>
              <a:t>Pathogenesis:  How the disease develops; what are the mechanisms that cause disease</a:t>
            </a:r>
          </a:p>
          <a:p>
            <a:r>
              <a:rPr lang="en-US" dirty="0"/>
              <a:t>Virulence: The severity of disease and degree of damage done by pathogen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9F83D-DAF9-4D04-9B0C-688DEB0C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4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BBB9-3A32-405C-BA65-A6516415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Viral entry and infection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D17802-C716-4266-A9C7-650FDD36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42" y="138256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Three requirements</a:t>
            </a:r>
          </a:p>
          <a:p>
            <a:pPr lvl="1"/>
            <a:r>
              <a:rPr lang="en-US" dirty="0"/>
              <a:t>Sufficient virions must interact with host to initiate infection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3F361-AEDD-4CE9-8AEB-ADD58A085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089" y="2270904"/>
            <a:ext cx="5369370" cy="44804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B8877-E8C0-4970-833D-66CA4FEF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8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BBB9-3A32-405C-BA65-A6516415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Viral entry and infection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D17802-C716-4266-A9C7-650FDD36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42" y="138256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Three requirements</a:t>
            </a:r>
          </a:p>
          <a:p>
            <a:pPr lvl="1"/>
            <a:r>
              <a:rPr lang="en-US" dirty="0"/>
              <a:t>Host cells must be located at site of infection, be accessible, be susceptible and permissive to infection (contain appropriate receptor for virus)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D8703-0DF4-4B63-86E2-8895A5F6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92" y="3074799"/>
            <a:ext cx="3715268" cy="2400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3EA634-0C74-411C-A4CD-02D2882C8FED}"/>
              </a:ext>
            </a:extLst>
          </p:cNvPr>
          <p:cNvSpPr txBox="1"/>
          <p:nvPr/>
        </p:nvSpPr>
        <p:spPr>
          <a:xfrm>
            <a:off x="5825765" y="3558235"/>
            <a:ext cx="50402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Epithelial cells: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Surface and lining of respiratory 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Located at site of airflow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Contain appropriate receptor for viral entry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095D1E-449E-4C9E-829C-D86EA9B0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BBB9-3A32-405C-BA65-A6516415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Viral entry and infection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D17802-C716-4266-A9C7-650FDD36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42" y="138256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Three requirements</a:t>
            </a:r>
          </a:p>
          <a:p>
            <a:pPr lvl="1"/>
            <a:r>
              <a:rPr lang="en-US" dirty="0"/>
              <a:t>Local host anti-viral defense mechanisms must be absent or initially ineffective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E65F3-2418-457A-9AD0-C0A22667599B}"/>
              </a:ext>
            </a:extLst>
          </p:cNvPr>
          <p:cNvSpPr txBox="1"/>
          <p:nvPr/>
        </p:nvSpPr>
        <p:spPr>
          <a:xfrm>
            <a:off x="432848" y="3465091"/>
            <a:ext cx="244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Sometimes Innate defense mechanisms stop infection before virus causes disease</a:t>
            </a:r>
          </a:p>
        </p:txBody>
      </p:sp>
      <p:pic>
        <p:nvPicPr>
          <p:cNvPr id="1026" name="Picture 2" descr="Immunity during influenza virus infection. The innate immune ...">
            <a:extLst>
              <a:ext uri="{FF2B5EF4-FFF2-40B4-BE49-F238E27FC236}">
                <a16:creationId xmlns:a16="http://schemas.microsoft.com/office/drawing/2014/main" id="{E42FF34B-10E8-404F-8486-61C37EAD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38" y="2703210"/>
            <a:ext cx="9048357" cy="37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16EE0-A521-48E2-9E13-F252A404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BBB9-3A32-405C-BA65-A6516415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Viral entry and infection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D17802-C716-4266-A9C7-650FDD36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42" y="138256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Three requirements</a:t>
            </a:r>
          </a:p>
          <a:p>
            <a:pPr lvl="1"/>
            <a:r>
              <a:rPr lang="en-US" dirty="0"/>
              <a:t>Sufficient virions must interact with host to initiate infection</a:t>
            </a:r>
          </a:p>
          <a:p>
            <a:pPr lvl="1"/>
            <a:r>
              <a:rPr lang="en-US" dirty="0"/>
              <a:t>Host cells must be located at site of infection, be accessible, be susceptible and permissive to infection</a:t>
            </a:r>
          </a:p>
          <a:p>
            <a:pPr lvl="1"/>
            <a:r>
              <a:rPr lang="en-US" dirty="0"/>
              <a:t>Local host anti-viral defense mechanisms must be absent or initially ineffective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F7D27-F338-44A7-9E2C-4851F6F9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28" y="3636749"/>
            <a:ext cx="4242553" cy="27935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9D1D80-214F-4F16-B337-E3D25A78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4C5F-584B-4B2A-BE5F-A5A25D824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7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1879-3399-4A1F-8F42-852874A9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entry:  Respiratory 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2691F-3980-48DF-9D17-E4315D3E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24" y="1336918"/>
            <a:ext cx="10973752" cy="4525308"/>
          </a:xfrm>
        </p:spPr>
        <p:txBody>
          <a:bodyPr/>
          <a:lstStyle/>
          <a:p>
            <a:r>
              <a:rPr lang="en-US" dirty="0"/>
              <a:t>We breath in 6 liters of air/minute containing foreign particles and aerosolized droplets with viruses</a:t>
            </a:r>
          </a:p>
          <a:p>
            <a:pPr marL="0" indent="0" algn="ctr">
              <a:buNone/>
            </a:pPr>
            <a:r>
              <a:rPr lang="en-US" dirty="0"/>
              <a:t>INNATE IMMUNE SYSTEM:</a:t>
            </a:r>
          </a:p>
          <a:p>
            <a:r>
              <a:rPr lang="en-US" sz="2400" b="1" dirty="0"/>
              <a:t>Mechanical barriers:  </a:t>
            </a:r>
          </a:p>
          <a:p>
            <a:r>
              <a:rPr lang="en-US" sz="2400" dirty="0"/>
              <a:t>Epithelial cells with cilia</a:t>
            </a:r>
            <a:r>
              <a:rPr lang="en-US" sz="2400" dirty="0">
                <a:sym typeface="Wingdings" panose="05000000000000000000" pitchFamily="2" charset="2"/>
              </a:rPr>
              <a:t> trap and beat upward</a:t>
            </a:r>
            <a:endParaRPr lang="en-US" sz="2400" dirty="0"/>
          </a:p>
          <a:p>
            <a:r>
              <a:rPr lang="en-US" sz="2400" dirty="0"/>
              <a:t>Mucous-secreting goblet cells and glands</a:t>
            </a:r>
            <a:r>
              <a:rPr lang="en-US" sz="2400" dirty="0">
                <a:sym typeface="Wingdings" panose="05000000000000000000" pitchFamily="2" charset="2"/>
              </a:rPr>
              <a:t> mucus traps particles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Cellular barriers:</a:t>
            </a:r>
          </a:p>
          <a:p>
            <a:r>
              <a:rPr lang="en-US" sz="2400" dirty="0">
                <a:sym typeface="Wingdings" panose="05000000000000000000" pitchFamily="2" charset="2"/>
              </a:rPr>
              <a:t>Macrophages (“Big eaters”) ingest and destroy; release cytokines/chemokines</a:t>
            </a:r>
          </a:p>
          <a:p>
            <a:r>
              <a:rPr lang="en-US" sz="2400" dirty="0">
                <a:sym typeface="Wingdings" panose="05000000000000000000" pitchFamily="2" charset="2"/>
              </a:rPr>
              <a:t>Cytokines and chemokines attract Neutrophils</a:t>
            </a:r>
          </a:p>
          <a:p>
            <a:r>
              <a:rPr lang="en-US" sz="2400" dirty="0">
                <a:sym typeface="Wingdings" panose="05000000000000000000" pitchFamily="2" charset="2"/>
              </a:rPr>
              <a:t>Neutrophils produce toxic substances to kill cells forming pus; release more cytokines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5E9DF-617B-4584-8CD1-87C8EED8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D5FC-5BC1-4503-B3B7-9E50A99DF7B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03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1879-3399-4A1F-8F42-852874A9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entry:  Mucosa and Innate Immunity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5E9DF-617B-4584-8CD1-87C8EED8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D5FC-5BC1-4503-B3B7-9E50A99DF7B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A1F86-CF4E-498C-9005-11731A5A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928" y="1457085"/>
            <a:ext cx="7997072" cy="52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633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Osaka</vt:lpstr>
      <vt:lpstr>Wingdings</vt:lpstr>
      <vt:lpstr>Office Theme</vt:lpstr>
      <vt:lpstr>1_Office Theme</vt:lpstr>
      <vt:lpstr>7_Infection of the Respiratory Mucosa</vt:lpstr>
      <vt:lpstr>PowerPoint Presentation</vt:lpstr>
      <vt:lpstr>Viral pathogenesis</vt:lpstr>
      <vt:lpstr>Viral entry and infection</vt:lpstr>
      <vt:lpstr>Viral entry and infection</vt:lpstr>
      <vt:lpstr>Viral entry and infection</vt:lpstr>
      <vt:lpstr>Viral entry and infection</vt:lpstr>
      <vt:lpstr>Viral entry:  Respiratory Tract</vt:lpstr>
      <vt:lpstr>Viral entry:  Mucosa and Innate Immunity</vt:lpstr>
      <vt:lpstr>Viral entry:  Respiratory 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Cytokines attract other cells of Innate Immunity:  Neutrophils</vt:lpstr>
      <vt:lpstr>Cytokines attract other cells of Innate Immunity:  Pneumonia build up of fluids, pus in alveoli</vt:lpstr>
      <vt:lpstr>Cytokines attract other cells of Innate Immunity:  Pneumonia build up of fluids, pus in alveoli</vt:lpstr>
      <vt:lpstr>Phases of infection with SARS-CoV-2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Mucosal Transmission of HIV</dc:title>
  <dc:creator>Barbara Christie-Pope</dc:creator>
  <cp:lastModifiedBy>Barbara Christie-Pope</cp:lastModifiedBy>
  <cp:revision>45</cp:revision>
  <dcterms:created xsi:type="dcterms:W3CDTF">2020-01-15T14:46:08Z</dcterms:created>
  <dcterms:modified xsi:type="dcterms:W3CDTF">2020-04-26T22:07:43Z</dcterms:modified>
</cp:coreProperties>
</file>