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Lexend Exa" panose="020B0604020202020204" charset="0"/>
      <p:regular r:id="rId30"/>
      <p:bold r:id="rId31"/>
    </p:embeddedFont>
    <p:embeddedFont>
      <p:font typeface="Lexend Exa Medium" panose="020B0604020202020204" charset="0"/>
      <p:regular r:id="rId32"/>
      <p:bold r:id="rId33"/>
    </p:embeddedFont>
    <p:embeddedFont>
      <p:font typeface="Nunito" panose="020B0604020202020204" charset="0"/>
      <p:regular r:id="rId34"/>
      <p:bold r:id="rId35"/>
      <p:italic r:id="rId36"/>
      <p:boldItalic r:id="rId37"/>
    </p:embeddedFont>
    <p:embeddedFont>
      <p:font typeface="Teachers" panose="020B060402020202020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CAC91BF-F3FB-46F0-B35A-69B8C73AF83F}">
  <a:tblStyle styleId="{0CAC91BF-F3FB-46F0-B35A-69B8C73AF83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C3wE2E-8KrsN4OPsxAvA-D_wxW1k7C8qH0HQncoZ-ZY/edit?usp=shari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L7HyhzS0fwo4ThPso8H5m6GD_XfqGSIKna9iO2gUqh0/edit?usp=shar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5bce4bedc2_0_9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5bce4bedc2_0_9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a17be9e4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5a17be9e4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5bce4bedc2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5bce4bedc2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5bce4bedc2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35bce4bedc2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bce4bedc2_0_1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bce4bedc2_0_1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bce4bedc2_0_5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bce4bedc2_0_5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5bce4bedc2_0_5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35bce4bedc2_0_5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Printable: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https://docs.google.com/presentation/d/1C3wE2E-8KrsN4OPsxAvA-D_wxW1k7C8qH0HQncoZ-ZY/edit?usp=sharing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5bce4bedc2_0_4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5bce4bedc2_0_4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Printable Copy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https://docs.google.com/presentation/d/1L7HyhzS0fwo4ThPso8H5m6GD_XfqGSIKna9iO2gUqh0/edit?usp=sharing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5bce4bedc2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5bce4bedc2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5bce4bedc2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5bce4bedc2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907e342c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907e342c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bce4bedc2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bce4bedc2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5bce4bedc2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5bce4bedc2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5bce4bedc2_0_3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5bce4bedc2_0_3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5bce4bedc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5bce4bedc2_0_3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5bce4bedc2_0_8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5bce4bedc2_0_8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5bce4bedc2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5bce4bedc2_0_7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5bce4bedc2_0_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35bce4bedc2_0_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5a17be9e4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35a17be9e4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bce4bed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bce4bed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5bce4bedc2_0_9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5bce4bedc2_0_9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bce4bedc2_0_9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bce4bedc2_0_9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5bce4bedc2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5bce4bedc2_0_9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5a17be9e4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5a17be9e4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5a90d43e16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5a90d43e16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5a90d43e1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5a90d43e1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5" Type="http://schemas.openxmlformats.org/officeDocument/2006/relationships/image" Target="../media/image1.png"/><Relationship Id="rId10" Type="http://schemas.openxmlformats.org/officeDocument/2006/relationships/image" Target="../media/image23.jp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2.jpg"/><Relationship Id="rId1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image" Target="../media/image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30.png"/><Relationship Id="rId5" Type="http://schemas.microsoft.com/office/2007/relationships/media" Target="../media/media19.m4a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18.m4a"/><Relationship Id="rId9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0.png"/><Relationship Id="rId1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6.jp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jpg"/><Relationship Id="rId1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511425"/>
            <a:ext cx="7423500" cy="32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1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 dirty="0"/>
              <a:t>Lesson For</a:t>
            </a:r>
            <a:r>
              <a:rPr lang="en" sz="5800" dirty="0"/>
              <a:t> </a:t>
            </a:r>
            <a:endParaRPr sz="58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/>
              <a:t>Review</a:t>
            </a:r>
            <a:br>
              <a:rPr lang="en-US" sz="2500" dirty="0"/>
            </a:br>
            <a:r>
              <a:rPr lang="en" sz="2500" dirty="0"/>
              <a:t>Around Town, Shopping, Let’s Eat Weather, and Clothing, </a:t>
            </a:r>
            <a:r>
              <a:rPr lang="en" sz="3600" dirty="0"/>
              <a:t> </a:t>
            </a:r>
            <a:endParaRPr sz="3600" dirty="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C9FB68-32F6-4880-9EAD-78E2650DB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38395" y="128969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on a vacation </a:t>
            </a:r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want to go?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transportation will you take to get there</a:t>
            </a:r>
            <a:endParaRPr/>
          </a:p>
        </p:txBody>
      </p:sp>
      <p:pic>
        <p:nvPicPr>
          <p:cNvPr id="226" name="Google Shape;226;p22" descr="Couple in hammock on vaca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8183" y="439925"/>
            <a:ext cx="2039414" cy="13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EADC4C-0482-4209-990E-15ABB8260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3" title="Screenshot 2025-05-17 at 10.30.08 AM.png"/>
          <p:cNvPicPr preferRelativeResize="0"/>
          <p:nvPr/>
        </p:nvPicPr>
        <p:blipFill rotWithShape="1">
          <a:blip r:embed="rId5">
            <a:alphaModFix/>
          </a:blip>
          <a:srcRect l="6424" t="8619" r="16169" b="54703"/>
          <a:stretch/>
        </p:blipFill>
        <p:spPr>
          <a:xfrm>
            <a:off x="416950" y="454200"/>
            <a:ext cx="4481751" cy="256720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3"/>
          <p:cNvSpPr txBox="1"/>
          <p:nvPr/>
        </p:nvSpPr>
        <p:spPr>
          <a:xfrm rot="-10264682">
            <a:off x="20747400" y="-185238414"/>
            <a:ext cx="388872273" cy="183493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Listen</a:t>
            </a:r>
            <a:r>
              <a:rPr lang="en" sz="1700">
                <a:solidFill>
                  <a:schemeClr val="dk2"/>
                </a:solidFill>
              </a:rPr>
              <a:t> to the COME TO A PARTY recording.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                             </a:t>
            </a:r>
            <a:r>
              <a:rPr lang="en" sz="1700" b="1">
                <a:solidFill>
                  <a:schemeClr val="dk2"/>
                </a:solidFill>
              </a:rPr>
              <a:t>Read</a:t>
            </a:r>
            <a:r>
              <a:rPr lang="en" sz="1700">
                <a:solidFill>
                  <a:schemeClr val="dk2"/>
                </a:solidFill>
              </a:rPr>
              <a:t> the COME TO A PARTY recording.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Watch</a:t>
            </a:r>
            <a:r>
              <a:rPr lang="en" sz="1700">
                <a:solidFill>
                  <a:schemeClr val="dk2"/>
                </a:solidFill>
              </a:rPr>
              <a:t> the video. </a:t>
            </a:r>
            <a:endParaRPr sz="17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            </a:t>
            </a:r>
            <a:r>
              <a:rPr lang="en" sz="1700" b="1">
                <a:solidFill>
                  <a:schemeClr val="dk2"/>
                </a:solidFill>
              </a:rPr>
              <a:t>Answer</a:t>
            </a:r>
            <a:r>
              <a:rPr lang="en" sz="1700">
                <a:solidFill>
                  <a:schemeClr val="dk2"/>
                </a:solidFill>
              </a:rPr>
              <a:t> the questions about the COME TO A PARTY recording.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33" name="Google Shape;233;p23"/>
          <p:cNvSpPr txBox="1"/>
          <p:nvPr/>
        </p:nvSpPr>
        <p:spPr>
          <a:xfrm>
            <a:off x="5374050" y="1052175"/>
            <a:ext cx="3441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will use this party invitation and talk about the details of the party with a partner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DCE2B3-DE24-4709-8EAE-82A04AA55E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3547" y="242951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go shopping for the party</a:t>
            </a:r>
            <a:endParaRPr/>
          </a:p>
        </p:txBody>
      </p:sp>
      <p:sp>
        <p:nvSpPr>
          <p:cNvPr id="239" name="Google Shape;239;p2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need for the party? Talk about what you need to buy for the party?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What supplies do you need?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What food do you need?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dessert will you buy?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138AB42-4E97-4D07-AE21-401D10800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63918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Look at the items and talk about what you need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and how much it will cost?</a:t>
            </a:r>
            <a:endParaRPr b="1"/>
          </a:p>
        </p:txBody>
      </p:sp>
      <p:pic>
        <p:nvPicPr>
          <p:cNvPr id="245" name="Google Shape;245;p25" descr="Colourful tissues, close-up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075" y="152400"/>
            <a:ext cx="1473075" cy="117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5" descr="Two disposable paper cups for hot drinks of different sizes on a white background. Isolated items, logo template.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076" y="1501500"/>
            <a:ext cx="1473075" cy="97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5" descr="Knife Spoon and Fork Icon (Provided by Getty Images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5730" y="2571750"/>
            <a:ext cx="645701" cy="126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5" descr="Balloons (Provided by Getty Images)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6668" y="152400"/>
            <a:ext cx="842360" cy="12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5" descr="Tablecloth on table thin line icon. Restaurant table vector illustration isolated on white. Round table outline style design, designed for web and app. Eps 10. (Provided by Getty Images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02228" y="1538988"/>
            <a:ext cx="1266673" cy="1266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5" descr="Birthday accessories on white wooden table. (Provided by Getty Images)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07950" y="3003750"/>
            <a:ext cx="1899044" cy="12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5" descr="Birthday cake with candles (Provided by Getty Images)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56125" y="0"/>
            <a:ext cx="1083200" cy="1266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5" descr="Three cupcakes decorated with pills, close-up (Provided by Getty Images)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999150" y="1140275"/>
            <a:ext cx="1352699" cy="85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5" descr="Refreshing jar of orange lemonade with ice, mint, and paper straws (Provided by Getty Images)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556125" y="2083163"/>
            <a:ext cx="842348" cy="1263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5" descr="Hot pizza with Pepperoni  with vegetables and fresh ingredients on rustic wooden table. Pizza menu. View from above. (Provided by Getty Images)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98474" y="3530224"/>
            <a:ext cx="1352699" cy="9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5"/>
          <p:cNvSpPr txBox="1"/>
          <p:nvPr/>
        </p:nvSpPr>
        <p:spPr>
          <a:xfrm>
            <a:off x="2448400" y="849450"/>
            <a:ext cx="1266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6" name="Google Shape;256;p25"/>
          <p:cNvSpPr txBox="1"/>
          <p:nvPr/>
        </p:nvSpPr>
        <p:spPr>
          <a:xfrm>
            <a:off x="2177613" y="648800"/>
            <a:ext cx="126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Napkins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$5.96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1856251" y="1668075"/>
            <a:ext cx="108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Cups $4.99</a:t>
            </a:r>
            <a:endParaRPr/>
          </a:p>
        </p:txBody>
      </p:sp>
      <p:sp>
        <p:nvSpPr>
          <p:cNvPr id="258" name="Google Shape;258;p25"/>
          <p:cNvSpPr txBox="1"/>
          <p:nvPr/>
        </p:nvSpPr>
        <p:spPr>
          <a:xfrm>
            <a:off x="1586975" y="2883725"/>
            <a:ext cx="1671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Silverware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$10.99 </a:t>
            </a:r>
            <a:endParaRPr/>
          </a:p>
        </p:txBody>
      </p:sp>
      <p:sp>
        <p:nvSpPr>
          <p:cNvPr id="259" name="Google Shape;259;p25"/>
          <p:cNvSpPr txBox="1"/>
          <p:nvPr/>
        </p:nvSpPr>
        <p:spPr>
          <a:xfrm>
            <a:off x="4732550" y="618600"/>
            <a:ext cx="126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Balloons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$15.99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60" name="Google Shape;260;p25"/>
          <p:cNvSpPr txBox="1"/>
          <p:nvPr/>
        </p:nvSpPr>
        <p:spPr>
          <a:xfrm>
            <a:off x="4829325" y="1552725"/>
            <a:ext cx="945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Table cloth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$12.60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61" name="Google Shape;261;p25"/>
          <p:cNvSpPr txBox="1"/>
          <p:nvPr/>
        </p:nvSpPr>
        <p:spPr>
          <a:xfrm>
            <a:off x="5062075" y="3120275"/>
            <a:ext cx="1574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Party decorations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$20.60 </a:t>
            </a:r>
            <a:endParaRPr/>
          </a:p>
        </p:txBody>
      </p:sp>
      <p:sp>
        <p:nvSpPr>
          <p:cNvPr id="262" name="Google Shape;262;p25"/>
          <p:cNvSpPr txBox="1"/>
          <p:nvPr/>
        </p:nvSpPr>
        <p:spPr>
          <a:xfrm>
            <a:off x="7799975" y="302175"/>
            <a:ext cx="108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Cake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$22.90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63" name="Google Shape;263;p25"/>
          <p:cNvSpPr txBox="1"/>
          <p:nvPr/>
        </p:nvSpPr>
        <p:spPr>
          <a:xfrm>
            <a:off x="7530800" y="1131325"/>
            <a:ext cx="1473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cupcakes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$15.10</a:t>
            </a:r>
            <a:endParaRPr/>
          </a:p>
        </p:txBody>
      </p:sp>
      <p:sp>
        <p:nvSpPr>
          <p:cNvPr id="264" name="Google Shape;264;p25"/>
          <p:cNvSpPr txBox="1"/>
          <p:nvPr/>
        </p:nvSpPr>
        <p:spPr>
          <a:xfrm>
            <a:off x="7519625" y="2246250"/>
            <a:ext cx="1352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lemonade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$5.15</a:t>
            </a:r>
            <a:endParaRPr/>
          </a:p>
        </p:txBody>
      </p:sp>
      <p:sp>
        <p:nvSpPr>
          <p:cNvPr id="265" name="Google Shape;265;p25"/>
          <p:cNvSpPr txBox="1"/>
          <p:nvPr/>
        </p:nvSpPr>
        <p:spPr>
          <a:xfrm>
            <a:off x="7351850" y="4332200"/>
            <a:ext cx="1266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Pizza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$ 30.15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9676D58-52E5-42B6-ABBA-34A05F191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70899" y="435810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3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eat!</a:t>
            </a:r>
            <a:endParaRPr sz="2500"/>
          </a:p>
        </p:txBody>
      </p:sp>
      <p:graphicFrame>
        <p:nvGraphicFramePr>
          <p:cNvPr id="271" name="Google Shape;271;p26"/>
          <p:cNvGraphicFramePr/>
          <p:nvPr/>
        </p:nvGraphicFramePr>
        <p:xfrm>
          <a:off x="351513" y="590450"/>
          <a:ext cx="8440950" cy="4479750"/>
        </p:xfrm>
        <a:graphic>
          <a:graphicData uri="http://schemas.openxmlformats.org/drawingml/2006/table">
            <a:tbl>
              <a:tblPr>
                <a:noFill/>
                <a:tableStyleId>{0CAC91BF-F3FB-46F0-B35A-69B8C73AF83F}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Dinner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order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burger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Egg rolls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Fortune cookie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Lunch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Restaurant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Bottled water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Apple pie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Fried rice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Peanut butter- jelly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fish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2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cost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coffee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Ice cream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cake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Peperoni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tofu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dollars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cola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pizza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Fried chicken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Chicken soup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delivery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1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cents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tea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Chicken and rice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salad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turkey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Dish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3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fries</a:t>
                      </a:r>
                      <a:endParaRPr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 rolls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Milk shake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cheese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meal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menu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sandwich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Dumplings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Cola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Roasted potatoes 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2" name="Google Shape;272;p26"/>
          <p:cNvSpPr txBox="1"/>
          <p:nvPr/>
        </p:nvSpPr>
        <p:spPr>
          <a:xfrm>
            <a:off x="5978825" y="1665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273" name="Google Shape;273;p26"/>
          <p:cNvSpPr txBox="1"/>
          <p:nvPr/>
        </p:nvSpPr>
        <p:spPr>
          <a:xfrm>
            <a:off x="2449600" y="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99AA25-6360-4E59-9DFD-F74A414AB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5000" y="387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7"/>
          <p:cNvSpPr txBox="1">
            <a:spLocks noGrp="1"/>
          </p:cNvSpPr>
          <p:nvPr>
            <p:ph type="body" idx="1"/>
          </p:nvPr>
        </p:nvSpPr>
        <p:spPr>
          <a:xfrm>
            <a:off x="328025" y="1190500"/>
            <a:ext cx="7415100" cy="3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Let’s Eat! Look at the menus on the next slide and talk to a friend about going to eat /order out from a restaurant.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Where will you eat?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Or will you take out food to go?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What type of food do you want?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What will you order? </a:t>
            </a: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-"/>
            </a:pPr>
            <a:r>
              <a:rPr lang="en"/>
              <a:t>How much will it cost?</a:t>
            </a:r>
            <a:endParaRPr/>
          </a:p>
        </p:txBody>
      </p:sp>
      <p:pic>
        <p:nvPicPr>
          <p:cNvPr id="279" name="Google Shape;279;p27" descr="Deep Dish Pizza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94" y="136475"/>
            <a:ext cx="3510482" cy="23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C6E77C-1647-4B6B-967A-6CAFC9CE7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650" y="152400"/>
            <a:ext cx="8380677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EC73C2-97F0-4E41-8677-E4BCC84926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4276" y="29634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9"/>
          <p:cNvPicPr preferRelativeResize="0"/>
          <p:nvPr/>
        </p:nvPicPr>
        <p:blipFill rotWithShape="1">
          <a:blip r:embed="rId11">
            <a:alphaModFix/>
          </a:blip>
          <a:srcRect l="47777" b="50149"/>
          <a:stretch/>
        </p:blipFill>
        <p:spPr>
          <a:xfrm>
            <a:off x="2304065" y="785083"/>
            <a:ext cx="2398850" cy="3838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 rotWithShape="1">
          <a:blip r:embed="rId11">
            <a:alphaModFix/>
          </a:blip>
          <a:srcRect r="52541" b="48927"/>
          <a:stretch/>
        </p:blipFill>
        <p:spPr>
          <a:xfrm>
            <a:off x="64213" y="783138"/>
            <a:ext cx="2239853" cy="39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 rotWithShape="1">
          <a:blip r:embed="rId11">
            <a:alphaModFix/>
          </a:blip>
          <a:srcRect t="50149" r="52541"/>
          <a:stretch/>
        </p:blipFill>
        <p:spPr>
          <a:xfrm>
            <a:off x="4702914" y="785083"/>
            <a:ext cx="2141207" cy="391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 rotWithShape="1">
          <a:blip r:embed="rId11">
            <a:alphaModFix/>
          </a:blip>
          <a:srcRect l="47777" t="50149"/>
          <a:stretch/>
        </p:blipFill>
        <p:spPr>
          <a:xfrm>
            <a:off x="6772213" y="820595"/>
            <a:ext cx="2307575" cy="383867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29"/>
          <p:cNvSpPr txBox="1"/>
          <p:nvPr/>
        </p:nvSpPr>
        <p:spPr>
          <a:xfrm>
            <a:off x="904850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1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94" name="Google Shape;294;p29"/>
          <p:cNvSpPr txBox="1"/>
          <p:nvPr/>
        </p:nvSpPr>
        <p:spPr>
          <a:xfrm>
            <a:off x="3224200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2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5494225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3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296" name="Google Shape;296;p29"/>
          <p:cNvSpPr txBox="1"/>
          <p:nvPr/>
        </p:nvSpPr>
        <p:spPr>
          <a:xfrm>
            <a:off x="7646700" y="181425"/>
            <a:ext cx="5586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4</a:t>
            </a:r>
            <a:endParaRPr sz="30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032C4B-1A24-42BF-A01C-6BA5E7383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50787" y="342814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230779-3960-437E-B47C-D063D5C561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28912" y="316540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B3A85A-2E97-4DEE-AC06-52922153417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13848" y="241612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2852A7-8679-4728-BD65-818511E39D7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1919" y="2623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0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shopping!</a:t>
            </a:r>
            <a:endParaRPr sz="2500"/>
          </a:p>
        </p:txBody>
      </p:sp>
      <p:graphicFrame>
        <p:nvGraphicFramePr>
          <p:cNvPr id="302" name="Google Shape;302;p30"/>
          <p:cNvGraphicFramePr/>
          <p:nvPr/>
        </p:nvGraphicFramePr>
        <p:xfrm>
          <a:off x="351513" y="850375"/>
          <a:ext cx="8440950" cy="3889810"/>
        </p:xfrm>
        <a:graphic>
          <a:graphicData uri="http://schemas.openxmlformats.org/drawingml/2006/table">
            <a:tbl>
              <a:tblPr>
                <a:noFill/>
                <a:tableStyleId>{0CAC91BF-F3FB-46F0-B35A-69B8C73AF83F}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summer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winter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fall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swimming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vacation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warm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tank top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t-shirt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blouse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cardigan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hooded sweatshirt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shorts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pants</a:t>
                      </a:r>
                      <a:endParaRPr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skirt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pajamas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slippers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jacket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 shoes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hat</a:t>
                      </a:r>
                      <a:endParaRPr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gloves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scarf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snow boots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sneakers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trunks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 suit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sandals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price tag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dollars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03" name="Google Shape;303;p30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304" name="Google Shape;304;p30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EE97A-8B5F-4861-8CDF-F1A9B13A22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0838" y="56285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1"/>
          <p:cNvPicPr preferRelativeResize="0"/>
          <p:nvPr/>
        </p:nvPicPr>
        <p:blipFill rotWithShape="1">
          <a:blip r:embed="rId5">
            <a:alphaModFix/>
          </a:blip>
          <a:srcRect b="5704"/>
          <a:stretch/>
        </p:blipFill>
        <p:spPr>
          <a:xfrm>
            <a:off x="2613900" y="180900"/>
            <a:ext cx="3916200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1"/>
          <p:cNvSpPr txBox="1"/>
          <p:nvPr/>
        </p:nvSpPr>
        <p:spPr>
          <a:xfrm>
            <a:off x="1047575" y="143827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cool in the fall.</a:t>
            </a:r>
            <a:endParaRPr sz="2100" b="1"/>
          </a:p>
        </p:txBody>
      </p:sp>
      <p:sp>
        <p:nvSpPr>
          <p:cNvPr id="311" name="Google Shape;311;p31"/>
          <p:cNvSpPr txBox="1"/>
          <p:nvPr/>
        </p:nvSpPr>
        <p:spPr>
          <a:xfrm>
            <a:off x="785825" y="3924275"/>
            <a:ext cx="221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warm in the spring.</a:t>
            </a:r>
            <a:endParaRPr/>
          </a:p>
        </p:txBody>
      </p:sp>
      <p:sp>
        <p:nvSpPr>
          <p:cNvPr id="312" name="Google Shape;312;p31"/>
          <p:cNvSpPr txBox="1"/>
          <p:nvPr/>
        </p:nvSpPr>
        <p:spPr>
          <a:xfrm>
            <a:off x="6619875" y="1438275"/>
            <a:ext cx="169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cold in the winter</a:t>
            </a:r>
            <a:endParaRPr sz="2100" b="1"/>
          </a:p>
        </p:txBody>
      </p:sp>
      <p:sp>
        <p:nvSpPr>
          <p:cNvPr id="313" name="Google Shape;313;p31"/>
          <p:cNvSpPr txBox="1"/>
          <p:nvPr/>
        </p:nvSpPr>
        <p:spPr>
          <a:xfrm>
            <a:off x="6619875" y="3669600"/>
            <a:ext cx="147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hot in the summer</a:t>
            </a:r>
            <a:endParaRPr sz="2100" b="1"/>
          </a:p>
        </p:txBody>
      </p:sp>
      <p:sp>
        <p:nvSpPr>
          <p:cNvPr id="314" name="Google Shape;314;p31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9D9D6C-4A7E-456C-8ED6-F670CCBD9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1099" y="811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Where are you going today? </a:t>
            </a:r>
            <a:endParaRPr sz="2500"/>
          </a:p>
        </p:txBody>
      </p:sp>
      <p:graphicFrame>
        <p:nvGraphicFramePr>
          <p:cNvPr id="134" name="Google Shape;134;p14"/>
          <p:cNvGraphicFramePr/>
          <p:nvPr/>
        </p:nvGraphicFramePr>
        <p:xfrm>
          <a:off x="283113" y="1004100"/>
          <a:ext cx="8440950" cy="3826610"/>
        </p:xfrm>
        <a:graphic>
          <a:graphicData uri="http://schemas.openxmlformats.org/drawingml/2006/table">
            <a:tbl>
              <a:tblPr>
                <a:noFill/>
                <a:tableStyleId>{0CAC91BF-F3FB-46F0-B35A-69B8C73AF83F}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gas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hospital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police station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shopping cart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salon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movie theatre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fuel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doctor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officer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groceries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hair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popcorn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library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school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post office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supermarket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laundromat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bakery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books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class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mail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bus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laundry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bread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restaurant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pharmacy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walk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bicycle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money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taxi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food 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medicine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train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bank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town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Excuse me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Thank you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next to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across from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between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city</a:t>
                      </a: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35" name="Google Shape;135;p14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36" name="Google Shape;136;p14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AB503E-D004-454D-A735-5516D2B96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2425" y="1329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2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fall?</a:t>
            </a:r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21" name="Google Shape;321;p32" descr="Fall leaves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988090" y="2458400"/>
            <a:ext cx="1897298" cy="126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FD5D234-8269-4023-B140-82F95F1E67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3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winter?</a:t>
            </a:r>
            <a:endParaRPr/>
          </a:p>
        </p:txBody>
      </p:sp>
      <p:sp>
        <p:nvSpPr>
          <p:cNvPr id="327" name="Google Shape;327;p33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28" name="Google Shape;328;p33" descr="Fabulous winter landscape in the mountains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5900" y="2263863"/>
            <a:ext cx="2849126" cy="190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94A3F4-0DD1-40C0-B9FF-3F8047C47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spring?</a:t>
            </a:r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35" name="Google Shape;335;p34" descr="Tulips and spring flowers in garde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2149" y="2393425"/>
            <a:ext cx="3505751" cy="2338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7A28377-499F-4E98-A52B-0A9E5D495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should you wear in the summer?</a:t>
            </a:r>
            <a:endParaRPr/>
          </a:p>
        </p:txBody>
      </p:sp>
      <p:sp>
        <p:nvSpPr>
          <p:cNvPr id="341" name="Google Shape;341;p3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Talk about clothing you should wear.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dirty="0"/>
              <a:t>Use slide 18 for support </a:t>
            </a:r>
            <a:endParaRPr dirty="0"/>
          </a:p>
        </p:txBody>
      </p:sp>
      <p:pic>
        <p:nvPicPr>
          <p:cNvPr id="342" name="Google Shape;342;p35" descr="Summer holiday bliss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46175" y="1740225"/>
            <a:ext cx="2496276" cy="2430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C31E89-F381-4ED8-B962-C0E508674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36" title="Screenshot 2025-05-17 at 10.12.45 AM.png"/>
          <p:cNvPicPr preferRelativeResize="0"/>
          <p:nvPr/>
        </p:nvPicPr>
        <p:blipFill rotWithShape="1">
          <a:blip r:embed="rId5">
            <a:alphaModFix/>
          </a:blip>
          <a:srcRect t="8834" r="68384" b="47495"/>
          <a:stretch/>
        </p:blipFill>
        <p:spPr>
          <a:xfrm>
            <a:off x="5918850" y="1173831"/>
            <a:ext cx="915599" cy="106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6" title="Screenshot 2025-05-18 at 11.18.53 AM.png"/>
          <p:cNvPicPr preferRelativeResize="0"/>
          <p:nvPr/>
        </p:nvPicPr>
        <p:blipFill rotWithShape="1">
          <a:blip r:embed="rId6">
            <a:alphaModFix/>
          </a:blip>
          <a:srcRect l="36555" t="65194" r="4617" b="3267"/>
          <a:stretch/>
        </p:blipFill>
        <p:spPr>
          <a:xfrm>
            <a:off x="3339158" y="191602"/>
            <a:ext cx="2579690" cy="175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6" title="Screenshot 2025-05-17 at 10.12.45 AM.png"/>
          <p:cNvPicPr preferRelativeResize="0"/>
          <p:nvPr/>
        </p:nvPicPr>
        <p:blipFill rotWithShape="1">
          <a:blip r:embed="rId5">
            <a:alphaModFix/>
          </a:blip>
          <a:srcRect l="64625" t="53526" r="3950" b="3262"/>
          <a:stretch/>
        </p:blipFill>
        <p:spPr>
          <a:xfrm>
            <a:off x="2392887" y="886550"/>
            <a:ext cx="915597" cy="105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6"/>
          <p:cNvPicPr preferRelativeResize="0"/>
          <p:nvPr/>
        </p:nvPicPr>
        <p:blipFill rotWithShape="1">
          <a:blip r:embed="rId7">
            <a:alphaModFix/>
          </a:blip>
          <a:srcRect t="13832" b="13556"/>
          <a:stretch/>
        </p:blipFill>
        <p:spPr>
          <a:xfrm>
            <a:off x="6163852" y="357418"/>
            <a:ext cx="895873" cy="64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 rotWithShape="1">
          <a:blip r:embed="rId8">
            <a:alphaModFix/>
          </a:blip>
          <a:srcRect l="7656" t="19965" r="6792" b="19971"/>
          <a:stretch/>
        </p:blipFill>
        <p:spPr>
          <a:xfrm>
            <a:off x="259806" y="277851"/>
            <a:ext cx="1095531" cy="7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825" y="1050113"/>
            <a:ext cx="1052175" cy="1017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04725" y="277860"/>
            <a:ext cx="1052175" cy="990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6"/>
          <p:cNvPicPr preferRelativeResize="0"/>
          <p:nvPr/>
        </p:nvPicPr>
        <p:blipFill rotWithShape="1">
          <a:blip r:embed="rId11">
            <a:alphaModFix/>
          </a:blip>
          <a:srcRect l="7680" t="14444" b="17965"/>
          <a:stretch/>
        </p:blipFill>
        <p:spPr>
          <a:xfrm>
            <a:off x="7924020" y="1173825"/>
            <a:ext cx="1052175" cy="7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6"/>
          <p:cNvPicPr preferRelativeResize="0"/>
          <p:nvPr/>
        </p:nvPicPr>
        <p:blipFill rotWithShape="1">
          <a:blip r:embed="rId12">
            <a:alphaModFix/>
          </a:blip>
          <a:srcRect l="18211" t="4716" r="14211"/>
          <a:stretch/>
        </p:blipFill>
        <p:spPr>
          <a:xfrm>
            <a:off x="1416650" y="191600"/>
            <a:ext cx="945575" cy="133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6" title="Screenshot 2025-05-20 at 8.38.44 AM.png"/>
          <p:cNvPicPr preferRelativeResize="0"/>
          <p:nvPr/>
        </p:nvPicPr>
        <p:blipFill rotWithShape="1">
          <a:blip r:embed="rId13">
            <a:alphaModFix/>
          </a:blip>
          <a:srcRect l="49852" t="65058" r="30340" b="21270"/>
          <a:stretch/>
        </p:blipFill>
        <p:spPr>
          <a:xfrm>
            <a:off x="6895775" y="1570678"/>
            <a:ext cx="1052175" cy="94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6"/>
          <p:cNvSpPr txBox="1"/>
          <p:nvPr/>
        </p:nvSpPr>
        <p:spPr>
          <a:xfrm>
            <a:off x="2064175" y="2513525"/>
            <a:ext cx="3684000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Talk about what clothes the brother and sister need to wear. 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brother wears______________</a:t>
            </a: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2"/>
                </a:solidFill>
              </a:rPr>
              <a:t>The sister will wear</a:t>
            </a:r>
            <a:r>
              <a:rPr lang="en-US" sz="1600" b="1" dirty="0">
                <a:solidFill>
                  <a:schemeClr val="dk2"/>
                </a:solidFill>
              </a:rPr>
              <a:t>s</a:t>
            </a:r>
            <a:r>
              <a:rPr lang="en" sz="1600" b="1" dirty="0">
                <a:solidFill>
                  <a:schemeClr val="dk2"/>
                </a:solidFill>
              </a:rPr>
              <a:t> _____________</a:t>
            </a:r>
            <a:endParaRPr sz="1600" b="1" dirty="0">
              <a:solidFill>
                <a:schemeClr val="dk2"/>
              </a:solidFill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5440625" y="2234750"/>
            <a:ext cx="353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647895-486F-42DC-9578-E10107F28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 txBox="1"/>
          <p:nvPr/>
        </p:nvSpPr>
        <p:spPr>
          <a:xfrm>
            <a:off x="5392825" y="434225"/>
            <a:ext cx="3263700" cy="40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Let’s go shopping!</a:t>
            </a:r>
            <a:endParaRPr sz="1500" b="1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 can purchase items with U.S dollars or cents. 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Look at the price tags in the window.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Talk about what you want to buy and how much will it cost.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64" name="Google Shape;364;p37" title="Screenshot 2025-05-20 at 8.38.3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500" y="152400"/>
            <a:ext cx="490010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752781-A5B1-4DC2-B65E-0B6723A7F4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5626" y="54632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on a vacation </a:t>
            </a:r>
            <a:endParaRPr/>
          </a:p>
        </p:txBody>
      </p:sp>
      <p:sp>
        <p:nvSpPr>
          <p:cNvPr id="370" name="Google Shape;370;p38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clothes will you pack for vacation?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What else do you need to pack? Example: sun block </a:t>
            </a:r>
            <a:endParaRPr/>
          </a:p>
        </p:txBody>
      </p:sp>
      <p:pic>
        <p:nvPicPr>
          <p:cNvPr id="371" name="Google Shape;371;p38" descr="Couple in hammock on vacation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18183" y="439925"/>
            <a:ext cx="2039414" cy="1360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 descr="sunscreens on a colored background. Protection of the skin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3225" y="3157924"/>
            <a:ext cx="2444698" cy="1629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AE1DD46-B336-4E93-BE57-BC7D36846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"/>
          <p:cNvSpPr txBox="1"/>
          <p:nvPr/>
        </p:nvSpPr>
        <p:spPr>
          <a:xfrm>
            <a:off x="1312075" y="976725"/>
            <a:ext cx="6560100" cy="37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Extension Activity: Fluency</a:t>
            </a:r>
            <a:endParaRPr sz="2100" b="1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Using your cell phone record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yourself and a partner having a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Conversation- see the prior slide.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When you're done recording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listen with your partner and analyze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the recording and give feedback to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 support each other. Try again using the feedback and re record.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Submit recording to WeChat if you’d like us to review for extra support. </a:t>
            </a: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378" name="Google Shape;378;p39" descr="Free Images : smartphone, hand, technology, telephone, gadget ..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5750" y="1518775"/>
            <a:ext cx="2454973" cy="163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195E9D1-1E16-490A-9FAE-6296A0B5E4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22550" y="7735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/>
          <p:nvPr/>
        </p:nvSpPr>
        <p:spPr>
          <a:xfrm>
            <a:off x="307725" y="197425"/>
            <a:ext cx="7367100" cy="9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On     Next to     </a:t>
            </a: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Between    Across from 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42" name="Google Shape;142;p15" title="Screenshot 2025-05-17 at 10.14.26 AM.png"/>
          <p:cNvPicPr preferRelativeResize="0"/>
          <p:nvPr/>
        </p:nvPicPr>
        <p:blipFill rotWithShape="1">
          <a:blip r:embed="rId5">
            <a:alphaModFix/>
          </a:blip>
          <a:srcRect l="55643" t="46676" r="2447" b="2818"/>
          <a:stretch/>
        </p:blipFill>
        <p:spPr>
          <a:xfrm rot="5400000">
            <a:off x="1160174" y="-43200"/>
            <a:ext cx="2792701" cy="44976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5"/>
          <p:cNvSpPr txBox="1"/>
          <p:nvPr/>
        </p:nvSpPr>
        <p:spPr>
          <a:xfrm>
            <a:off x="4805325" y="1259050"/>
            <a:ext cx="4139700" cy="36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</a:rPr>
              <a:t>Use the words above and talk about the places in town.  </a:t>
            </a:r>
            <a:endParaRPr sz="25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06303A-1BC5-4717-802D-DC1E7EA45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97640" y="809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do you go on the weekend? </a:t>
            </a:r>
            <a:endParaRPr/>
          </a:p>
        </p:txBody>
      </p:sp>
      <p:sp>
        <p:nvSpPr>
          <p:cNvPr id="149" name="Google Shape;149;p16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what you like to do on the weekend.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Where do you like to go?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Do you have to run errands- example: I have to go get groceries.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B7FA318-1C1D-4EAB-8EFE-4964999BE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Buying groceries </a:t>
            </a:r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need to buy?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How much will it cost?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Look at the next slide. </a:t>
            </a:r>
            <a:endParaRPr/>
          </a:p>
        </p:txBody>
      </p:sp>
      <p:pic>
        <p:nvPicPr>
          <p:cNvPr id="156" name="Google Shape;156;p17" descr="Family shopping for groceries in supermarket. Smiling african american couple with shopping trolley choosing food in supermarket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245" y="458025"/>
            <a:ext cx="2299602" cy="15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00D5F7-BFAA-4B14-B146-8A8FA00B03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819150" y="519650"/>
            <a:ext cx="75057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Grocery list and cost</a:t>
            </a:r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body" idx="1"/>
          </p:nvPr>
        </p:nvSpPr>
        <p:spPr>
          <a:xfrm>
            <a:off x="1069300" y="1269050"/>
            <a:ext cx="7255500" cy="31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3" name="Google Shape;163;p18" descr="Gallon of Low Fat Milk (Provided by Getty Images)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7676" y="1212250"/>
            <a:ext cx="1385549" cy="1192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descr="Carton of eggs (Provided by Getty Images)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94150" y="2258562"/>
            <a:ext cx="1020175" cy="987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8" descr="Fresh Raw new york strip beef steak on a butcher meat cleaver. Black wooden background. Top view (Provided by Getty Images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80762" y="3306475"/>
            <a:ext cx="1020175" cy="98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Assortment of fruit (Provided by Getty Images)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3225" y="1212250"/>
            <a:ext cx="971875" cy="107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Colander full of fresh vegetables (Provided by Getty Images)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4179" y="2404799"/>
            <a:ext cx="1699763" cy="107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8" descr="Chocolate chip cookies (Provided by Getty Images)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574174" y="3493410"/>
            <a:ext cx="1385549" cy="903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8" descr="Bread Loaf Brown (Provided by Getty Images)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37755" y="1155451"/>
            <a:ext cx="1385549" cy="103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8" descr="high angle view of chinese noodles in a bowl with a pair of chopsticks (Provided by Getty Images)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618563" y="2047138"/>
            <a:ext cx="1193124" cy="119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8" descr="Bowl of potato chips (Provided by Getty Images)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18575" y="3204050"/>
            <a:ext cx="1590067" cy="119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8"/>
          <p:cNvSpPr txBox="1"/>
          <p:nvPr/>
        </p:nvSpPr>
        <p:spPr>
          <a:xfrm>
            <a:off x="1925800" y="2258550"/>
            <a:ext cx="1193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694550" y="1269175"/>
            <a:ext cx="839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Milk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$4.99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694650" y="2435500"/>
            <a:ext cx="8397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Eggs 3.99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370450" y="3493400"/>
            <a:ext cx="923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Meat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$15.10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3654875" y="1313125"/>
            <a:ext cx="1193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Fruit $5.00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A bag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7" name="Google Shape;177;p18"/>
          <p:cNvSpPr txBox="1"/>
          <p:nvPr/>
        </p:nvSpPr>
        <p:spPr>
          <a:xfrm>
            <a:off x="3959725" y="2498400"/>
            <a:ext cx="152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Vegetables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$ 3.00 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8" name="Google Shape;178;p18"/>
          <p:cNvSpPr txBox="1"/>
          <p:nvPr/>
        </p:nvSpPr>
        <p:spPr>
          <a:xfrm>
            <a:off x="3565100" y="3737250"/>
            <a:ext cx="15261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Bag of cookies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$4.00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79" name="Google Shape;179;p18"/>
          <p:cNvSpPr txBox="1"/>
          <p:nvPr/>
        </p:nvSpPr>
        <p:spPr>
          <a:xfrm>
            <a:off x="6971175" y="1580350"/>
            <a:ext cx="2184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6518450" y="1269050"/>
            <a:ext cx="238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Loaf of bread $2.99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7134675" y="2259450"/>
            <a:ext cx="2020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Noodle cup $2.99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7750875" y="3517025"/>
            <a:ext cx="14043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Bag of chips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rPr>
              <a:t>$ 3.99</a:t>
            </a:r>
            <a:endParaRPr sz="1500">
              <a:solidFill>
                <a:schemeClr val="dk2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A0AE5FF-B1A1-46A9-9BC5-90A917D44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12050" y="63734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51506" t="31181" r="16837" b="39540"/>
          <a:stretch/>
        </p:blipFill>
        <p:spPr>
          <a:xfrm>
            <a:off x="303050" y="282300"/>
            <a:ext cx="2320791" cy="16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51631" r="16711" b="70720"/>
          <a:stretch/>
        </p:blipFill>
        <p:spPr>
          <a:xfrm>
            <a:off x="3304900" y="282300"/>
            <a:ext cx="2320791" cy="160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1568" r="65351" b="70720"/>
          <a:stretch/>
        </p:blipFill>
        <p:spPr>
          <a:xfrm>
            <a:off x="5337055" y="2480815"/>
            <a:ext cx="2320800" cy="154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1978" t="31847" r="64940" b="38872"/>
          <a:stretch/>
        </p:blipFill>
        <p:spPr>
          <a:xfrm>
            <a:off x="1777825" y="2480800"/>
            <a:ext cx="2320800" cy="154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 title="Screenshot 2025-05-17 at 10.27.40 AM.png"/>
          <p:cNvPicPr preferRelativeResize="0"/>
          <p:nvPr/>
        </p:nvPicPr>
        <p:blipFill rotWithShape="1">
          <a:blip r:embed="rId5">
            <a:alphaModFix/>
          </a:blip>
          <a:srcRect l="2104" t="63198" r="64814" b="5621"/>
          <a:stretch/>
        </p:blipFill>
        <p:spPr>
          <a:xfrm>
            <a:off x="6396025" y="282300"/>
            <a:ext cx="2320800" cy="164059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 txBox="1"/>
          <p:nvPr/>
        </p:nvSpPr>
        <p:spPr>
          <a:xfrm>
            <a:off x="620575" y="194830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supermarket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3" name="Google Shape;193;p19"/>
          <p:cNvSpPr txBox="1"/>
          <p:nvPr/>
        </p:nvSpPr>
        <p:spPr>
          <a:xfrm>
            <a:off x="5646050" y="4077475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bank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6705025" y="194830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restaurant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3613900" y="194830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school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2153800" y="4077450"/>
            <a:ext cx="1702800" cy="4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</a:rPr>
              <a:t>library 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197" name="Google Shape;197;p19"/>
          <p:cNvSpPr txBox="1"/>
          <p:nvPr/>
        </p:nvSpPr>
        <p:spPr>
          <a:xfrm>
            <a:off x="242400" y="4494925"/>
            <a:ext cx="86592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pictures. Talk about where these people are and what are they doing?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F136C4-B272-44EE-9F0F-1DC82FBA74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5748" t="4902" r="53098" b="72752"/>
          <a:stretch/>
        </p:blipFill>
        <p:spPr>
          <a:xfrm>
            <a:off x="242400" y="304800"/>
            <a:ext cx="1978649" cy="1433651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0"/>
          <p:cNvSpPr txBox="1"/>
          <p:nvPr/>
        </p:nvSpPr>
        <p:spPr>
          <a:xfrm>
            <a:off x="242400" y="4249575"/>
            <a:ext cx="86592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pictures.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Talk about where these people are and what are they doing? </a:t>
            </a:r>
            <a:endParaRPr/>
          </a:p>
        </p:txBody>
      </p:sp>
      <p:pic>
        <p:nvPicPr>
          <p:cNvPr id="204" name="Google Shape;204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6714" t="27246" r="52293" b="49631"/>
          <a:stretch/>
        </p:blipFill>
        <p:spPr>
          <a:xfrm>
            <a:off x="3676925" y="304800"/>
            <a:ext cx="1745399" cy="1313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6096" t="51393" r="52116" b="25640"/>
          <a:stretch/>
        </p:blipFill>
        <p:spPr>
          <a:xfrm>
            <a:off x="6878198" y="321638"/>
            <a:ext cx="1745403" cy="127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5874" t="75227" r="53133" b="3148"/>
          <a:stretch/>
        </p:blipFill>
        <p:spPr>
          <a:xfrm>
            <a:off x="2221050" y="2354013"/>
            <a:ext cx="1818426" cy="1279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0" title="Screenshot 2025-05-17 at 10.27.26 AM.png"/>
          <p:cNvPicPr preferRelativeResize="0"/>
          <p:nvPr/>
        </p:nvPicPr>
        <p:blipFill rotWithShape="1">
          <a:blip r:embed="rId5">
            <a:alphaModFix/>
          </a:blip>
          <a:srcRect l="53012" t="74624" r="4201" b="3149"/>
          <a:stretch/>
        </p:blipFill>
        <p:spPr>
          <a:xfrm>
            <a:off x="5137700" y="2274775"/>
            <a:ext cx="1902174" cy="13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0"/>
          <p:cNvSpPr txBox="1"/>
          <p:nvPr/>
        </p:nvSpPr>
        <p:spPr>
          <a:xfrm>
            <a:off x="104625" y="1614950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09" name="Google Shape;209;p20"/>
          <p:cNvSpPr txBox="1"/>
          <p:nvPr/>
        </p:nvSpPr>
        <p:spPr>
          <a:xfrm>
            <a:off x="3444900" y="1662988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0" name="Google Shape;210;p20"/>
          <p:cNvSpPr txBox="1"/>
          <p:nvPr/>
        </p:nvSpPr>
        <p:spPr>
          <a:xfrm>
            <a:off x="6565275" y="1614938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1" name="Google Shape;211;p20"/>
          <p:cNvSpPr txBox="1"/>
          <p:nvPr/>
        </p:nvSpPr>
        <p:spPr>
          <a:xfrm>
            <a:off x="5058000" y="3634000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2" name="Google Shape;212;p20"/>
          <p:cNvSpPr txBox="1"/>
          <p:nvPr/>
        </p:nvSpPr>
        <p:spPr>
          <a:xfrm>
            <a:off x="1934400" y="3634000"/>
            <a:ext cx="2254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4073821-1232-41B8-9ED1-5250B5EBA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1" title="Screenshot 2025-05-17 at 10.29.20 AM.png"/>
          <p:cNvPicPr preferRelativeResize="0"/>
          <p:nvPr/>
        </p:nvPicPr>
        <p:blipFill rotWithShape="1">
          <a:blip r:embed="rId5">
            <a:alphaModFix/>
          </a:blip>
          <a:srcRect l="7264" t="6794" r="7367" b="36013"/>
          <a:stretch/>
        </p:blipFill>
        <p:spPr>
          <a:xfrm>
            <a:off x="165425" y="1662675"/>
            <a:ext cx="4770250" cy="32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/>
        </p:nvSpPr>
        <p:spPr>
          <a:xfrm>
            <a:off x="4935675" y="240900"/>
            <a:ext cx="4127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map. </a:t>
            </a: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2"/>
                </a:solidFill>
              </a:rPr>
              <a:t>Look at the names of the people and talk about where they are traveling to and what transportation they are taking to travel there.</a:t>
            </a:r>
            <a:endParaRPr sz="1700">
              <a:solidFill>
                <a:schemeClr val="dk2"/>
              </a:solidFill>
            </a:endParaRPr>
          </a:p>
        </p:txBody>
      </p:sp>
      <p:sp>
        <p:nvSpPr>
          <p:cNvPr id="219" name="Google Shape;219;p21"/>
          <p:cNvSpPr txBox="1"/>
          <p:nvPr/>
        </p:nvSpPr>
        <p:spPr>
          <a:xfrm>
            <a:off x="5094425" y="4296725"/>
            <a:ext cx="3808800" cy="5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solidFill>
                <a:schemeClr val="dk2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AE7520-0B3D-4F0A-8A43-0E03AAB4A4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4788" y="2165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926</Words>
  <Application>Microsoft Office PowerPoint</Application>
  <PresentationFormat>On-screen Show (16:9)</PresentationFormat>
  <Paragraphs>271</Paragraphs>
  <Slides>27</Slides>
  <Notes>27</Notes>
  <HiddenSlides>0</HiddenSlides>
  <MMClips>30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Teachers</vt:lpstr>
      <vt:lpstr>Lexend Exa Medium</vt:lpstr>
      <vt:lpstr>Nunito</vt:lpstr>
      <vt:lpstr>Arial</vt:lpstr>
      <vt:lpstr>Lexend Exa</vt:lpstr>
      <vt:lpstr>Shift</vt:lpstr>
      <vt:lpstr> Lesson For  Review Around Town, Shopping, Let’s Eat Weather, and Clothing,   </vt:lpstr>
      <vt:lpstr>Where are you going today? </vt:lpstr>
      <vt:lpstr>PowerPoint Presentation</vt:lpstr>
      <vt:lpstr>Where do you go on the weekend? </vt:lpstr>
      <vt:lpstr>Buying groceries </vt:lpstr>
      <vt:lpstr>Grocery list and cost</vt:lpstr>
      <vt:lpstr>PowerPoint Presentation</vt:lpstr>
      <vt:lpstr>PowerPoint Presentation</vt:lpstr>
      <vt:lpstr>PowerPoint Presentation</vt:lpstr>
      <vt:lpstr>Going on a vacation </vt:lpstr>
      <vt:lpstr>PowerPoint Presentation</vt:lpstr>
      <vt:lpstr>Let’s go shopping for the party</vt:lpstr>
      <vt:lpstr>PowerPoint Presentation</vt:lpstr>
      <vt:lpstr>Let’s go eat!</vt:lpstr>
      <vt:lpstr>PowerPoint Presentation</vt:lpstr>
      <vt:lpstr>PowerPoint Presentation</vt:lpstr>
      <vt:lpstr>PowerPoint Presentation</vt:lpstr>
      <vt:lpstr>Let’s go shopping!</vt:lpstr>
      <vt:lpstr>PowerPoint Presentation</vt:lpstr>
      <vt:lpstr>What should you wear in the fall?</vt:lpstr>
      <vt:lpstr>What should you wear in the winter?</vt:lpstr>
      <vt:lpstr>What should you wear in the spring?</vt:lpstr>
      <vt:lpstr>What should you wear in the summer?</vt:lpstr>
      <vt:lpstr>PowerPoint Presentation</vt:lpstr>
      <vt:lpstr>PowerPoint Presentation</vt:lpstr>
      <vt:lpstr>Going on a vacation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Lesson For     Monday Homework  Around Town, Shopping, Let’s Eat Weather, and Clothing,   </dc:title>
  <dc:creator>Corrine Neville</dc:creator>
  <cp:lastModifiedBy>Corrine Neville</cp:lastModifiedBy>
  <cp:revision>3</cp:revision>
  <dcterms:modified xsi:type="dcterms:W3CDTF">2025-05-28T13:30:22Z</dcterms:modified>
</cp:coreProperties>
</file>