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0" r:id="rId5"/>
    <p:sldId id="261" r:id="rId6"/>
    <p:sldId id="258" r:id="rId7"/>
    <p:sldId id="259" r:id="rId8"/>
    <p:sldId id="262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76" autoAdjust="0"/>
  </p:normalViewPr>
  <p:slideViewPr>
    <p:cSldViewPr>
      <p:cViewPr varScale="1">
        <p:scale>
          <a:sx n="41" d="100"/>
          <a:sy n="41" d="100"/>
        </p:scale>
        <p:origin x="-66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FD5C-DB2A-4620-82DE-3425D6D62D91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BE11-C2C0-4AF3-A566-EA022086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 103, </a:t>
            </a:r>
            <a:r>
              <a:rPr lang="en-US" dirty="0" err="1" smtClean="0"/>
              <a:t>Chapitre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Leçon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L’ordre</a:t>
            </a:r>
            <a:r>
              <a:rPr lang="en-US" dirty="0" smtClean="0"/>
              <a:t> des </a:t>
            </a:r>
            <a:r>
              <a:rPr lang="en-US" dirty="0" err="1" smtClean="0"/>
              <a:t>évènements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Avant</a:t>
            </a:r>
            <a:r>
              <a:rPr lang="en-US" b="1" dirty="0" smtClean="0">
                <a:solidFill>
                  <a:srgbClr val="7030A0"/>
                </a:solidFill>
              </a:rPr>
              <a:t> de + </a:t>
            </a:r>
            <a:r>
              <a:rPr lang="en-US" b="1" dirty="0" err="1" smtClean="0">
                <a:solidFill>
                  <a:srgbClr val="7030A0"/>
                </a:solidFill>
              </a:rPr>
              <a:t>infinitif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dirty="0" smtClean="0"/>
              <a:t>(can be used in any time frame)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Before going to school, I take my son to his</a:t>
            </a:r>
          </a:p>
          <a:p>
            <a:pPr>
              <a:buNone/>
            </a:pPr>
            <a:r>
              <a:rPr lang="en-US" i="1" dirty="0" smtClean="0"/>
              <a:t>junior  high school.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Avant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d’aller</a:t>
            </a:r>
            <a:r>
              <a:rPr lang="en-US" b="1" dirty="0" smtClean="0">
                <a:solidFill>
                  <a:srgbClr val="7030A0"/>
                </a:solidFill>
              </a:rPr>
              <a:t> à la </a:t>
            </a:r>
            <a:r>
              <a:rPr lang="en-US" b="1" dirty="0" err="1" smtClean="0">
                <a:solidFill>
                  <a:srgbClr val="7030A0"/>
                </a:solidFill>
              </a:rPr>
              <a:t>fac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J’emmène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mon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fils</a:t>
            </a:r>
            <a:r>
              <a:rPr lang="en-US" b="1" dirty="0" smtClean="0">
                <a:solidFill>
                  <a:srgbClr val="7030A0"/>
                </a:solidFill>
              </a:rPr>
              <a:t> à son </a:t>
            </a:r>
            <a:r>
              <a:rPr lang="en-US" b="1" dirty="0" err="1" smtClean="0">
                <a:solidFill>
                  <a:srgbClr val="7030A0"/>
                </a:solidFill>
              </a:rPr>
              <a:t>collège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i="1" dirty="0" smtClean="0"/>
              <a:t>Before going to bed, I sent three e-mails.</a:t>
            </a:r>
            <a:br>
              <a:rPr lang="en-US" i="1" dirty="0" smtClean="0"/>
            </a:b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Avant</a:t>
            </a:r>
            <a:r>
              <a:rPr lang="en-US" b="1" dirty="0" smtClean="0">
                <a:solidFill>
                  <a:srgbClr val="7030A0"/>
                </a:solidFill>
              </a:rPr>
              <a:t> de me </a:t>
            </a:r>
            <a:r>
              <a:rPr lang="en-US" b="1" dirty="0" err="1" smtClean="0">
                <a:solidFill>
                  <a:srgbClr val="7030A0"/>
                </a:solidFill>
              </a:rPr>
              <a:t>coucher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J’ai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envoyé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trois</a:t>
            </a:r>
            <a:r>
              <a:rPr lang="en-US" b="1" dirty="0" smtClean="0">
                <a:solidFill>
                  <a:srgbClr val="7030A0"/>
                </a:solidFill>
              </a:rPr>
              <a:t> e-mails.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Après </a:t>
            </a:r>
            <a:r>
              <a:rPr lang="en-US" dirty="0" err="1" smtClean="0"/>
              <a:t>avoir</a:t>
            </a:r>
            <a:r>
              <a:rPr lang="en-US" dirty="0" smtClean="0"/>
              <a:t>/après </a:t>
            </a:r>
            <a:r>
              <a:rPr lang="en-US" dirty="0" err="1" smtClean="0"/>
              <a:t>être</a:t>
            </a:r>
            <a:r>
              <a:rPr lang="en-US" dirty="0" smtClean="0"/>
              <a:t> + </a:t>
            </a:r>
            <a:r>
              <a:rPr lang="en-US" dirty="0" err="1" smtClean="0"/>
              <a:t>participe</a:t>
            </a:r>
            <a:r>
              <a:rPr lang="en-US" dirty="0" smtClean="0"/>
              <a:t> passé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talking to my colleagues, I downloaded the file.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Après </a:t>
            </a:r>
            <a:r>
              <a:rPr lang="en-US" b="1" dirty="0" err="1" smtClean="0">
                <a:solidFill>
                  <a:srgbClr val="0070C0"/>
                </a:solidFill>
              </a:rPr>
              <a:t>avoir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parlé</a:t>
            </a:r>
            <a:r>
              <a:rPr lang="en-US" b="1" dirty="0" smtClean="0">
                <a:solidFill>
                  <a:srgbClr val="0070C0"/>
                </a:solidFill>
              </a:rPr>
              <a:t> avec </a:t>
            </a:r>
            <a:r>
              <a:rPr lang="en-US" b="1" dirty="0" err="1" smtClean="0">
                <a:solidFill>
                  <a:srgbClr val="0070C0"/>
                </a:solidFill>
              </a:rPr>
              <a:t>mes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collègues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j’ai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téléchargé</a:t>
            </a:r>
            <a:r>
              <a:rPr lang="en-US" b="1" dirty="0" smtClean="0">
                <a:solidFill>
                  <a:srgbClr val="0070C0"/>
                </a:solidFill>
              </a:rPr>
              <a:t> le </a:t>
            </a:r>
            <a:r>
              <a:rPr lang="en-US" b="1" dirty="0" err="1" smtClean="0">
                <a:solidFill>
                  <a:srgbClr val="0070C0"/>
                </a:solidFill>
              </a:rPr>
              <a:t>fichier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saving the file, I sent it as an email attachment to my colleagues.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Après </a:t>
            </a:r>
            <a:r>
              <a:rPr lang="en-US" b="1" dirty="0" err="1" smtClean="0">
                <a:solidFill>
                  <a:srgbClr val="0070C0"/>
                </a:solidFill>
              </a:rPr>
              <a:t>avoir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sauvegardé</a:t>
            </a:r>
            <a:r>
              <a:rPr lang="en-US" b="1" dirty="0" smtClean="0">
                <a:solidFill>
                  <a:srgbClr val="0070C0"/>
                </a:solidFill>
              </a:rPr>
              <a:t> le </a:t>
            </a:r>
            <a:r>
              <a:rPr lang="en-US" b="1" dirty="0" err="1" smtClean="0">
                <a:solidFill>
                  <a:srgbClr val="0070C0"/>
                </a:solidFill>
              </a:rPr>
              <a:t>fichier</a:t>
            </a:r>
            <a:r>
              <a:rPr lang="en-US" b="1" dirty="0" smtClean="0">
                <a:solidFill>
                  <a:srgbClr val="0070C0"/>
                </a:solidFill>
              </a:rPr>
              <a:t>, je </a:t>
            </a:r>
            <a:r>
              <a:rPr lang="en-US" b="1" dirty="0" err="1" smtClean="0">
                <a:solidFill>
                  <a:srgbClr val="0070C0"/>
                </a:solidFill>
              </a:rPr>
              <a:t>l’ai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envoyé</a:t>
            </a:r>
            <a:r>
              <a:rPr lang="en-US" b="1" dirty="0" smtClean="0">
                <a:solidFill>
                  <a:srgbClr val="0070C0"/>
                </a:solidFill>
              </a:rPr>
              <a:t> en pièce </a:t>
            </a:r>
            <a:r>
              <a:rPr lang="en-US" b="1" dirty="0" err="1" smtClean="0">
                <a:solidFill>
                  <a:srgbClr val="0070C0"/>
                </a:solidFill>
              </a:rPr>
              <a:t>jointe</a:t>
            </a:r>
            <a:r>
              <a:rPr lang="en-US" b="1" dirty="0" smtClean="0">
                <a:solidFill>
                  <a:srgbClr val="0070C0"/>
                </a:solidFill>
              </a:rPr>
              <a:t> à </a:t>
            </a:r>
            <a:r>
              <a:rPr lang="en-US" b="1" dirty="0" err="1" smtClean="0">
                <a:solidFill>
                  <a:srgbClr val="0070C0"/>
                </a:solidFill>
              </a:rPr>
              <a:t>mes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collègues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Après </a:t>
            </a:r>
            <a:r>
              <a:rPr lang="en-US" dirty="0" err="1" smtClean="0"/>
              <a:t>avoir</a:t>
            </a:r>
            <a:r>
              <a:rPr lang="en-US" dirty="0" smtClean="0"/>
              <a:t>/après </a:t>
            </a:r>
            <a:r>
              <a:rPr lang="en-US" dirty="0" err="1" smtClean="0"/>
              <a:t>être</a:t>
            </a:r>
            <a:r>
              <a:rPr lang="en-US" dirty="0" smtClean="0"/>
              <a:t> + </a:t>
            </a:r>
            <a:r>
              <a:rPr lang="en-US" dirty="0" err="1" smtClean="0"/>
              <a:t>participe</a:t>
            </a:r>
            <a:r>
              <a:rPr lang="en-US" dirty="0" smtClean="0"/>
              <a:t> passé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Après </a:t>
            </a:r>
            <a:r>
              <a:rPr lang="en-US" sz="4400" dirty="0" err="1" smtClean="0"/>
              <a:t>s’être</a:t>
            </a:r>
            <a:r>
              <a:rPr lang="en-US" sz="4400" dirty="0" smtClean="0"/>
              <a:t> </a:t>
            </a:r>
            <a:r>
              <a:rPr lang="en-US" sz="4400" dirty="0" err="1" smtClean="0"/>
              <a:t>brossé</a:t>
            </a:r>
            <a:r>
              <a:rPr lang="en-US" sz="4400" dirty="0" smtClean="0"/>
              <a:t> les dents,  </a:t>
            </a:r>
            <a:r>
              <a:rPr lang="en-US" sz="4400" dirty="0" err="1" smtClean="0"/>
              <a:t>il</a:t>
            </a:r>
            <a:r>
              <a:rPr lang="en-US" sz="4400" dirty="0" smtClean="0"/>
              <a:t> </a:t>
            </a:r>
            <a:r>
              <a:rPr lang="en-US" sz="4400" dirty="0" err="1" smtClean="0"/>
              <a:t>partira</a:t>
            </a:r>
            <a:r>
              <a:rPr lang="en-US" sz="4400" dirty="0" smtClean="0"/>
              <a:t> pour la fac.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Après </a:t>
            </a:r>
            <a:r>
              <a:rPr lang="en-US" sz="4400" dirty="0" err="1" smtClean="0"/>
              <a:t>s’être</a:t>
            </a:r>
            <a:r>
              <a:rPr lang="en-US" sz="4400" dirty="0" smtClean="0"/>
              <a:t> </a:t>
            </a:r>
            <a:r>
              <a:rPr lang="en-US" sz="4400" dirty="0" err="1" smtClean="0"/>
              <a:t>installée</a:t>
            </a:r>
            <a:r>
              <a:rPr lang="en-US" sz="4400" dirty="0" smtClean="0"/>
              <a:t>, </a:t>
            </a:r>
            <a:r>
              <a:rPr lang="en-US" sz="4400" dirty="0" err="1" smtClean="0"/>
              <a:t>elle</a:t>
            </a:r>
            <a:r>
              <a:rPr lang="en-US" sz="4400" dirty="0" smtClean="0"/>
              <a:t> a fait des </a:t>
            </a:r>
            <a:r>
              <a:rPr lang="en-US" sz="4400" dirty="0" err="1" smtClean="0"/>
              <a:t>achats</a:t>
            </a:r>
            <a:r>
              <a:rPr lang="en-US" sz="4400" dirty="0" smtClean="0"/>
              <a:t> en </a:t>
            </a:r>
            <a:r>
              <a:rPr lang="en-US" sz="4400" dirty="0" err="1" smtClean="0"/>
              <a:t>ville</a:t>
            </a:r>
            <a:r>
              <a:rPr lang="en-US" sz="4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Un </a:t>
            </a:r>
            <a:r>
              <a:rPr lang="en-US" sz="3200" dirty="0" err="1" smtClean="0"/>
              <a:t>sondage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Qui </a:t>
            </a:r>
            <a:r>
              <a:rPr lang="en-US" sz="3200" dirty="0" err="1" smtClean="0"/>
              <a:t>utilise</a:t>
            </a:r>
            <a:r>
              <a:rPr lang="en-US" sz="3200" dirty="0" smtClean="0"/>
              <a:t> Internet pour…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229602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1828801"/>
                <a:gridCol w="1676401"/>
              </a:tblGrid>
              <a:tr h="484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 15 à 19 </a:t>
                      </a:r>
                      <a:r>
                        <a:rPr lang="en-US" dirty="0" err="1" smtClean="0"/>
                        <a:t>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 20 à 29 </a:t>
                      </a:r>
                      <a:r>
                        <a:rPr lang="en-US" dirty="0" err="1" smtClean="0"/>
                        <a:t>ans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…envoyer et recevoir des e-mails?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…utiliser la messagerie instantanée?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...obtenir des informations administratives?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…accéder à votre compte en banque?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…acheter des livres, des CD ou des vêtements?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…télécharger de la musique ou des films?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…jouer ou télécharger des jeux?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téléphoner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 films?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…faire de la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recherche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pour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conditionnel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C’est</a:t>
            </a:r>
            <a:r>
              <a:rPr lang="en-US" dirty="0" smtClean="0"/>
              <a:t> un mode de </a:t>
            </a:r>
            <a:r>
              <a:rPr lang="en-US" dirty="0" err="1" smtClean="0"/>
              <a:t>verbe</a:t>
            </a:r>
            <a:r>
              <a:rPr lang="en-US" dirty="0" smtClean="0"/>
              <a:t>----pas un temps!!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D’autres</a:t>
            </a:r>
            <a:r>
              <a:rPr lang="en-US" dirty="0" smtClean="0"/>
              <a:t> modes de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Indicatif</a:t>
            </a:r>
            <a:endParaRPr lang="en-US" dirty="0" smtClean="0"/>
          </a:p>
          <a:p>
            <a:pPr lvl="1"/>
            <a:r>
              <a:rPr lang="en-US" dirty="0" err="1" smtClean="0"/>
              <a:t>Subjonctif</a:t>
            </a:r>
            <a:endParaRPr lang="en-US" dirty="0" smtClean="0"/>
          </a:p>
          <a:p>
            <a:pPr lvl="1"/>
            <a:r>
              <a:rPr lang="en-US" dirty="0" err="1" smtClean="0"/>
              <a:t>Infinitif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mpératif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524000"/>
          <a:ext cx="6858000" cy="411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9000"/>
                <a:gridCol w="3429000"/>
              </a:tblGrid>
              <a:tr h="10287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Infinitif</a:t>
                      </a:r>
                      <a:r>
                        <a:rPr lang="en-US" sz="2800" baseline="0" dirty="0" smtClean="0"/>
                        <a:t>    </a:t>
                      </a:r>
                      <a:r>
                        <a:rPr lang="en-US" sz="2800" dirty="0" smtClean="0"/>
                        <a:t>+ </a:t>
                      </a:r>
                      <a:r>
                        <a:rPr lang="en-US" sz="2800" dirty="0" err="1" smtClean="0"/>
                        <a:t>terminaisons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Je </a:t>
                      </a:r>
                      <a:r>
                        <a:rPr lang="en-US" sz="2800" b="1" dirty="0" err="1" smtClean="0"/>
                        <a:t>donner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Nous </a:t>
                      </a:r>
                      <a:r>
                        <a:rPr lang="en-US" sz="2800" b="1" dirty="0" err="1" smtClean="0"/>
                        <a:t>donner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ions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Tu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donner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Vous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donner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iez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Il/Elle/On </a:t>
                      </a:r>
                      <a:r>
                        <a:rPr lang="en-US" sz="2800" b="1" dirty="0" err="1" smtClean="0"/>
                        <a:t>donner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ait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Ils</a:t>
                      </a:r>
                      <a:r>
                        <a:rPr lang="en-US" sz="2800" b="1" dirty="0" smtClean="0"/>
                        <a:t>/</a:t>
                      </a:r>
                      <a:r>
                        <a:rPr lang="en-US" sz="2800" b="1" dirty="0" err="1" smtClean="0"/>
                        <a:t>Elles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donner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aient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3810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Formation du </a:t>
            </a:r>
            <a:r>
              <a:rPr lang="en-US" sz="2800" dirty="0" err="1" smtClean="0"/>
              <a:t>conditionnel</a:t>
            </a:r>
            <a:r>
              <a:rPr lang="en-US" sz="2800" dirty="0" smtClean="0"/>
              <a:t> pour les </a:t>
            </a:r>
            <a:r>
              <a:rPr lang="en-US" sz="2800" dirty="0" err="1" smtClean="0"/>
              <a:t>verbes</a:t>
            </a:r>
            <a:r>
              <a:rPr lang="en-US" sz="2800" dirty="0" smtClean="0"/>
              <a:t> </a:t>
            </a:r>
            <a:r>
              <a:rPr lang="en-US" sz="2800" dirty="0" err="1" smtClean="0"/>
              <a:t>réguliers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59436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Je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parlerais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, Je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partirais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, Je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vendrais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racines</a:t>
            </a:r>
            <a:r>
              <a:rPr lang="en-US" dirty="0" smtClean="0"/>
              <a:t> </a:t>
            </a:r>
            <a:r>
              <a:rPr lang="en-US" dirty="0" err="1" smtClean="0"/>
              <a:t>irrégulières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 </a:t>
            </a:r>
            <a:r>
              <a:rPr lang="en-US" dirty="0" err="1" smtClean="0"/>
              <a:t>futur</a:t>
            </a:r>
            <a:r>
              <a:rPr lang="en-US" dirty="0" smtClean="0"/>
              <a:t> simple et au </a:t>
            </a:r>
            <a:r>
              <a:rPr lang="en-US" dirty="0" err="1" smtClean="0"/>
              <a:t>conditionnel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r>
              <a:rPr lang="en-US" dirty="0" err="1" smtClean="0"/>
              <a:t>J’irais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serais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ferais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pourrais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devrais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mêmes</a:t>
            </a:r>
            <a:r>
              <a:rPr lang="en-US" dirty="0" smtClean="0"/>
              <a:t> </a:t>
            </a:r>
            <a:r>
              <a:rPr lang="en-US" dirty="0" err="1" smtClean="0"/>
              <a:t>racines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</a:t>
            </a:r>
            <a:r>
              <a:rPr lang="en-US" dirty="0" err="1" smtClean="0"/>
              <a:t>utilise</a:t>
            </a:r>
            <a:r>
              <a:rPr lang="en-US" dirty="0" smtClean="0"/>
              <a:t> pour le </a:t>
            </a:r>
            <a:r>
              <a:rPr lang="en-US" dirty="0" err="1" smtClean="0"/>
              <a:t>futur</a:t>
            </a:r>
            <a:r>
              <a:rPr lang="en-US" dirty="0" smtClean="0"/>
              <a:t> simple!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</a:t>
            </a:r>
            <a:r>
              <a:rPr lang="en-US" dirty="0" err="1" smtClean="0"/>
              <a:t>emploie</a:t>
            </a:r>
            <a:r>
              <a:rPr lang="en-US" dirty="0" smtClean="0"/>
              <a:t> le </a:t>
            </a:r>
            <a:r>
              <a:rPr lang="en-US" dirty="0" err="1" smtClean="0"/>
              <a:t>conditionnel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Pour </a:t>
            </a:r>
            <a:r>
              <a:rPr lang="en-US" dirty="0" err="1" smtClean="0"/>
              <a:t>exprimer</a:t>
            </a:r>
            <a:r>
              <a:rPr lang="en-US" dirty="0" smtClean="0"/>
              <a:t> la politesse/le respect: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2060"/>
                </a:solidFill>
              </a:rPr>
              <a:t>Je </a:t>
            </a:r>
            <a:r>
              <a:rPr lang="en-US" b="1" dirty="0" err="1" smtClean="0">
                <a:solidFill>
                  <a:srgbClr val="002060"/>
                </a:solidFill>
              </a:rPr>
              <a:t>voudrais</a:t>
            </a:r>
            <a:r>
              <a:rPr lang="en-US" b="1" dirty="0" smtClean="0">
                <a:solidFill>
                  <a:srgbClr val="002060"/>
                </a:solidFill>
              </a:rPr>
              <a:t> un café vs. Je </a:t>
            </a:r>
            <a:r>
              <a:rPr lang="en-US" b="1" dirty="0" err="1" smtClean="0">
                <a:solidFill>
                  <a:srgbClr val="002060"/>
                </a:solidFill>
              </a:rPr>
              <a:t>veux</a:t>
            </a:r>
            <a:r>
              <a:rPr lang="en-US" b="1" dirty="0" smtClean="0">
                <a:solidFill>
                  <a:srgbClr val="002060"/>
                </a:solidFill>
              </a:rPr>
              <a:t> un café.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Pour </a:t>
            </a:r>
            <a:r>
              <a:rPr lang="en-US" dirty="0" err="1" smtClean="0"/>
              <a:t>adoucir</a:t>
            </a:r>
            <a:r>
              <a:rPr lang="en-US" smtClean="0"/>
              <a:t> (=</a:t>
            </a:r>
            <a:r>
              <a:rPr lang="en-US" i="1" smtClean="0"/>
              <a:t>soften</a:t>
            </a:r>
            <a:r>
              <a:rPr lang="en-US" dirty="0" smtClean="0"/>
              <a:t>) les </a:t>
            </a:r>
            <a:r>
              <a:rPr lang="en-US" dirty="0" err="1" smtClean="0"/>
              <a:t>ordres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</a:rPr>
              <a:t>Tu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pourrais</a:t>
            </a:r>
            <a:r>
              <a:rPr lang="en-US" b="1" dirty="0" smtClean="0">
                <a:solidFill>
                  <a:srgbClr val="002060"/>
                </a:solidFill>
              </a:rPr>
              <a:t> faire </a:t>
            </a:r>
            <a:r>
              <a:rPr lang="en-US" b="1" dirty="0" err="1" smtClean="0">
                <a:solidFill>
                  <a:srgbClr val="002060"/>
                </a:solidFill>
              </a:rPr>
              <a:t>tes</a:t>
            </a:r>
            <a:r>
              <a:rPr lang="en-US" b="1" dirty="0" smtClean="0">
                <a:solidFill>
                  <a:srgbClr val="002060"/>
                </a:solidFill>
              </a:rPr>
              <a:t> devoirs </a:t>
            </a:r>
            <a:r>
              <a:rPr lang="en-US" b="1" dirty="0" err="1" smtClean="0">
                <a:solidFill>
                  <a:srgbClr val="002060"/>
                </a:solidFill>
              </a:rPr>
              <a:t>avant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sortir</a:t>
            </a:r>
            <a:r>
              <a:rPr lang="en-US" b="1" dirty="0" smtClean="0">
                <a:solidFill>
                  <a:srgbClr val="002060"/>
                </a:solidFill>
              </a:rPr>
              <a:t> 			vs.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</a:rPr>
              <a:t>Fais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tes</a:t>
            </a:r>
            <a:r>
              <a:rPr lang="en-US" b="1" dirty="0" smtClean="0">
                <a:solidFill>
                  <a:srgbClr val="002060"/>
                </a:solidFill>
              </a:rPr>
              <a:t> devoirs </a:t>
            </a:r>
            <a:r>
              <a:rPr lang="en-US" b="1" dirty="0" err="1" smtClean="0">
                <a:solidFill>
                  <a:srgbClr val="002060"/>
                </a:solidFill>
              </a:rPr>
              <a:t>avant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sortir</a:t>
            </a:r>
            <a:r>
              <a:rPr lang="en-US" b="1" dirty="0" smtClean="0">
                <a:solidFill>
                  <a:srgbClr val="002060"/>
                </a:solidFill>
              </a:rPr>
              <a:t>!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conditionnel</a:t>
            </a:r>
            <a:r>
              <a:rPr lang="en-US" dirty="0" smtClean="0"/>
              <a:t>,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Pour </a:t>
            </a:r>
            <a:r>
              <a:rPr lang="en-US" dirty="0" err="1" smtClean="0"/>
              <a:t>exprimer</a:t>
            </a:r>
            <a:r>
              <a:rPr lang="en-US" dirty="0" smtClean="0"/>
              <a:t> des situations </a:t>
            </a:r>
            <a:r>
              <a:rPr lang="en-US" dirty="0" err="1" smtClean="0"/>
              <a:t>hypothétiques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(would/could)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J’aimerais</a:t>
            </a:r>
            <a:r>
              <a:rPr lang="en-US" dirty="0" smtClean="0"/>
              <a:t> </a:t>
            </a:r>
            <a:r>
              <a:rPr lang="en-US" dirty="0" err="1" smtClean="0"/>
              <a:t>acheter</a:t>
            </a:r>
            <a:r>
              <a:rPr lang="en-US" dirty="0" smtClean="0"/>
              <a:t> un nouveau i</a:t>
            </a:r>
            <a:r>
              <a:rPr lang="en-US" dirty="0"/>
              <a:t>P</a:t>
            </a:r>
            <a:r>
              <a:rPr lang="en-US" dirty="0" smtClean="0"/>
              <a:t>od,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trop</a:t>
            </a:r>
            <a:r>
              <a:rPr lang="en-US" dirty="0" smtClean="0"/>
              <a:t> </a:t>
            </a:r>
            <a:r>
              <a:rPr lang="en-US" dirty="0" err="1" smtClean="0"/>
              <a:t>cher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vendrais</a:t>
            </a:r>
            <a:r>
              <a:rPr lang="en-US" dirty="0" smtClean="0"/>
              <a:t> mon </a:t>
            </a:r>
            <a:r>
              <a:rPr lang="en-US" smtClean="0"/>
              <a:t>i</a:t>
            </a:r>
            <a:r>
              <a:rPr lang="en-US"/>
              <a:t>P</a:t>
            </a:r>
            <a:r>
              <a:rPr lang="en-US" smtClean="0"/>
              <a:t>od classic;  </a:t>
            </a:r>
            <a:r>
              <a:rPr lang="en-US" dirty="0" smtClean="0"/>
              <a:t>je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m’acheter</a:t>
            </a:r>
            <a:r>
              <a:rPr lang="en-US" dirty="0" smtClean="0"/>
              <a:t> un </a:t>
            </a:r>
            <a:r>
              <a:rPr lang="en-US" dirty="0" err="1"/>
              <a:t>i</a:t>
            </a:r>
            <a:r>
              <a:rPr lang="en-US" dirty="0" err="1" smtClean="0"/>
              <a:t>pod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À ta place, </a:t>
            </a:r>
            <a:r>
              <a:rPr lang="en-US" dirty="0" err="1" smtClean="0"/>
              <a:t>j’achèterais</a:t>
            </a:r>
            <a:r>
              <a:rPr lang="en-US" dirty="0" smtClean="0"/>
              <a:t> un iPod touch.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L’emploi</a:t>
            </a:r>
            <a:r>
              <a:rPr lang="en-US" dirty="0" smtClean="0"/>
              <a:t> du </a:t>
            </a:r>
            <a:r>
              <a:rPr lang="en-US" dirty="0" err="1" smtClean="0"/>
              <a:t>conditionnel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discours</a:t>
            </a:r>
            <a:r>
              <a:rPr lang="en-US" dirty="0" smtClean="0"/>
              <a:t> indirect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Discours</a:t>
            </a:r>
            <a:r>
              <a:rPr lang="en-US" b="1" dirty="0" smtClean="0">
                <a:solidFill>
                  <a:srgbClr val="002060"/>
                </a:solidFill>
              </a:rPr>
              <a:t> direct: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dit</a:t>
            </a:r>
            <a:r>
              <a:rPr lang="en-US" dirty="0" smtClean="0"/>
              <a:t> &lt;&lt; </a:t>
            </a:r>
            <a:r>
              <a:rPr lang="en-US" dirty="0" err="1" smtClean="0"/>
              <a:t>J’irai</a:t>
            </a:r>
            <a:r>
              <a:rPr lang="en-US" dirty="0" smtClean="0"/>
              <a:t> au </a:t>
            </a:r>
            <a:r>
              <a:rPr lang="en-US" dirty="0" err="1" smtClean="0"/>
              <a:t>Maroc</a:t>
            </a:r>
            <a:r>
              <a:rPr lang="en-US" dirty="0" smtClean="0"/>
              <a:t> en hiver.&gt;&gt;</a:t>
            </a:r>
          </a:p>
          <a:p>
            <a:pPr lvl="4">
              <a:buNone/>
            </a:pPr>
            <a:r>
              <a:rPr lang="en-US" dirty="0" smtClean="0"/>
              <a:t>(</a:t>
            </a:r>
            <a:r>
              <a:rPr lang="en-US" dirty="0" err="1" smtClean="0"/>
              <a:t>futur</a:t>
            </a:r>
            <a:r>
              <a:rPr lang="en-US" dirty="0" smtClean="0"/>
              <a:t> simple)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solidFill>
                  <a:srgbClr val="002060"/>
                </a:solidFill>
              </a:rPr>
              <a:t>Discours</a:t>
            </a:r>
            <a:r>
              <a:rPr lang="en-US" b="1" dirty="0" smtClean="0">
                <a:solidFill>
                  <a:srgbClr val="002060"/>
                </a:solidFill>
              </a:rPr>
              <a:t> indirect:</a:t>
            </a:r>
          </a:p>
          <a:p>
            <a:pPr lvl="1"/>
            <a:r>
              <a:rPr lang="en-US" dirty="0" smtClean="0"/>
              <a:t>Il a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irait</a:t>
            </a:r>
            <a:r>
              <a:rPr lang="en-US" dirty="0" smtClean="0"/>
              <a:t> au </a:t>
            </a:r>
            <a:r>
              <a:rPr lang="en-US" dirty="0" err="1" smtClean="0"/>
              <a:t>Maroc</a:t>
            </a:r>
            <a:r>
              <a:rPr lang="en-US" dirty="0" smtClean="0"/>
              <a:t> en hiver.</a:t>
            </a:r>
          </a:p>
          <a:p>
            <a:pPr lvl="5">
              <a:buNone/>
            </a:pPr>
            <a:r>
              <a:rPr lang="en-US" dirty="0" smtClean="0"/>
              <a:t>(</a:t>
            </a:r>
            <a:r>
              <a:rPr lang="en-US" dirty="0" err="1" smtClean="0"/>
              <a:t>présent</a:t>
            </a:r>
            <a:r>
              <a:rPr lang="en-US" dirty="0" smtClean="0"/>
              <a:t> du </a:t>
            </a:r>
            <a:r>
              <a:rPr lang="en-US" dirty="0" err="1" smtClean="0"/>
              <a:t>conditionnel</a:t>
            </a:r>
            <a:r>
              <a:rPr lang="en-US" dirty="0" smtClean="0"/>
              <a:t>)</a:t>
            </a:r>
          </a:p>
          <a:p>
            <a:pPr lvl="5">
              <a:buNone/>
            </a:pPr>
            <a:endParaRPr lang="en-US" dirty="0" smtClean="0"/>
          </a:p>
          <a:p>
            <a:pPr lvl="5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L’emploi</a:t>
            </a:r>
            <a:r>
              <a:rPr lang="en-US" dirty="0" smtClean="0"/>
              <a:t> de </a:t>
            </a:r>
            <a:r>
              <a:rPr lang="en-US" dirty="0" err="1" smtClean="0"/>
              <a:t>l’imparfait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discours</a:t>
            </a:r>
            <a:r>
              <a:rPr lang="en-US" dirty="0" smtClean="0"/>
              <a:t> indirect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Discours</a:t>
            </a:r>
            <a:r>
              <a:rPr lang="en-US" b="1" dirty="0" smtClean="0">
                <a:solidFill>
                  <a:srgbClr val="002060"/>
                </a:solidFill>
              </a:rPr>
              <a:t> direct: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dit</a:t>
            </a:r>
            <a:r>
              <a:rPr lang="en-US" dirty="0" smtClean="0"/>
              <a:t> &lt;&lt; Je </a:t>
            </a:r>
            <a:r>
              <a:rPr lang="en-US" smtClean="0"/>
              <a:t>vais </a:t>
            </a:r>
            <a:r>
              <a:rPr lang="en-US" dirty="0" smtClean="0"/>
              <a:t>au </a:t>
            </a:r>
            <a:r>
              <a:rPr lang="en-US" dirty="0" err="1" smtClean="0"/>
              <a:t>Maroc</a:t>
            </a:r>
            <a:r>
              <a:rPr lang="en-US" dirty="0" smtClean="0"/>
              <a:t> en hiver.&gt;&gt;</a:t>
            </a:r>
          </a:p>
          <a:p>
            <a:pPr lvl="4">
              <a:buNone/>
            </a:pPr>
            <a:r>
              <a:rPr lang="en-US" dirty="0" smtClean="0"/>
              <a:t>(</a:t>
            </a:r>
            <a:r>
              <a:rPr lang="en-US" dirty="0" err="1" smtClean="0"/>
              <a:t>présent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solidFill>
                  <a:srgbClr val="002060"/>
                </a:solidFill>
              </a:rPr>
              <a:t>Discours</a:t>
            </a:r>
            <a:r>
              <a:rPr lang="en-US" b="1" dirty="0" smtClean="0">
                <a:solidFill>
                  <a:srgbClr val="002060"/>
                </a:solidFill>
              </a:rPr>
              <a:t> indirect:</a:t>
            </a:r>
          </a:p>
          <a:p>
            <a:pPr lvl="1"/>
            <a:r>
              <a:rPr lang="en-US" dirty="0" smtClean="0"/>
              <a:t>Il a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allait</a:t>
            </a:r>
            <a:r>
              <a:rPr lang="en-US" dirty="0" smtClean="0"/>
              <a:t> au </a:t>
            </a:r>
            <a:r>
              <a:rPr lang="en-US" dirty="0" err="1" smtClean="0"/>
              <a:t>Maroc</a:t>
            </a:r>
            <a:r>
              <a:rPr lang="en-US" dirty="0" smtClean="0"/>
              <a:t> en hiver.</a:t>
            </a:r>
          </a:p>
          <a:p>
            <a:pPr lvl="5">
              <a:buNone/>
            </a:pPr>
            <a:r>
              <a:rPr lang="en-US" dirty="0" smtClean="0"/>
              <a:t>(</a:t>
            </a:r>
            <a:r>
              <a:rPr lang="en-US" dirty="0" err="1" smtClean="0"/>
              <a:t>imparfait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399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FR 103, Chapitre 11</vt:lpstr>
      <vt:lpstr>Un sondage Qui utilise Internet pour…</vt:lpstr>
      <vt:lpstr>Le conditionnel</vt:lpstr>
      <vt:lpstr>PowerPoint Presentation</vt:lpstr>
      <vt:lpstr>Les racines irrégulières au futur simple et au conditionnel</vt:lpstr>
      <vt:lpstr>Quand est-ce qu’on emploie le conditionnel?</vt:lpstr>
      <vt:lpstr>Le conditionnel, cont…</vt:lpstr>
      <vt:lpstr>L’emploi du conditionnel dans le discours indirect</vt:lpstr>
      <vt:lpstr>L’emploi de l’imparfait  dans le discours indirect</vt:lpstr>
      <vt:lpstr>L’ordre des évènements</vt:lpstr>
      <vt:lpstr>Après avoir/après être + participe passé</vt:lpstr>
      <vt:lpstr>Après avoir/après être + participe passé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103, Chapitre 11</dc:title>
  <dc:creator>Devan Baty</dc:creator>
  <cp:lastModifiedBy>Devan Baty</cp:lastModifiedBy>
  <cp:revision>22</cp:revision>
  <dcterms:created xsi:type="dcterms:W3CDTF">2012-04-21T18:08:14Z</dcterms:created>
  <dcterms:modified xsi:type="dcterms:W3CDTF">2017-04-05T19:33:04Z</dcterms:modified>
</cp:coreProperties>
</file>