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sldIdLst>
    <p:sldId id="257" r:id="rId2"/>
    <p:sldId id="258" r:id="rId3"/>
    <p:sldId id="263" r:id="rId4"/>
    <p:sldId id="260" r:id="rId5"/>
    <p:sldId id="307" r:id="rId6"/>
    <p:sldId id="316" r:id="rId7"/>
    <p:sldId id="262" r:id="rId8"/>
    <p:sldId id="266" r:id="rId9"/>
    <p:sldId id="269" r:id="rId10"/>
    <p:sldId id="267" r:id="rId11"/>
    <p:sldId id="265" r:id="rId12"/>
    <p:sldId id="271" r:id="rId13"/>
    <p:sldId id="272" r:id="rId14"/>
    <p:sldId id="319" r:id="rId15"/>
    <p:sldId id="317" r:id="rId16"/>
    <p:sldId id="318" r:id="rId17"/>
    <p:sldId id="310" r:id="rId18"/>
    <p:sldId id="273" r:id="rId19"/>
    <p:sldId id="278" r:id="rId20"/>
    <p:sldId id="320" r:id="rId21"/>
    <p:sldId id="280" r:id="rId22"/>
    <p:sldId id="314" r:id="rId23"/>
    <p:sldId id="277" r:id="rId24"/>
    <p:sldId id="315" r:id="rId25"/>
    <p:sldId id="331" r:id="rId26"/>
    <p:sldId id="282" r:id="rId27"/>
    <p:sldId id="276" r:id="rId28"/>
    <p:sldId id="311" r:id="rId29"/>
    <p:sldId id="283" r:id="rId30"/>
    <p:sldId id="329" r:id="rId31"/>
    <p:sldId id="275" r:id="rId32"/>
    <p:sldId id="285" r:id="rId33"/>
    <p:sldId id="284" r:id="rId34"/>
    <p:sldId id="321" r:id="rId35"/>
    <p:sldId id="287" r:id="rId36"/>
    <p:sldId id="312" r:id="rId37"/>
    <p:sldId id="288" r:id="rId38"/>
    <p:sldId id="290" r:id="rId39"/>
    <p:sldId id="289" r:id="rId40"/>
    <p:sldId id="292" r:id="rId41"/>
    <p:sldId id="291" r:id="rId42"/>
    <p:sldId id="295" r:id="rId43"/>
    <p:sldId id="332" r:id="rId44"/>
    <p:sldId id="333" r:id="rId45"/>
    <p:sldId id="293" r:id="rId46"/>
    <p:sldId id="323" r:id="rId47"/>
    <p:sldId id="324" r:id="rId48"/>
    <p:sldId id="325" r:id="rId49"/>
    <p:sldId id="294" r:id="rId50"/>
    <p:sldId id="299" r:id="rId51"/>
    <p:sldId id="300" r:id="rId52"/>
    <p:sldId id="298" r:id="rId53"/>
    <p:sldId id="301" r:id="rId54"/>
    <p:sldId id="302" r:id="rId55"/>
    <p:sldId id="304" r:id="rId56"/>
    <p:sldId id="322" r:id="rId57"/>
    <p:sldId id="305" r:id="rId58"/>
    <p:sldId id="306" r:id="rId59"/>
    <p:sldId id="326" r:id="rId60"/>
    <p:sldId id="330" r:id="rId61"/>
    <p:sldId id="327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9"/>
  </p:normalViewPr>
  <p:slideViewPr>
    <p:cSldViewPr snapToGrid="0" snapToObjects="1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26214-BF74-5347-AEFE-55B08DE7BDDA}" type="datetimeFigureOut">
              <a:rPr lang="en-US" smtClean="0"/>
              <a:t>5/6/20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EB4DF-A592-B74F-890C-32C7F03A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96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hys.org/news/2020-03-mathematical-epidemiology-pandemic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.com.tr/en/europe/covid-19-italy-death-toll-soars-to-197/1757450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dailypress.net/news/local-news/2020/03/delta-county-has-first-covid-19-case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0/03/13/opinion/coronavirus-best-response.html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rp.com.au/wp-content/uploads/2020/03/Editorial-Figure-1-5Mar20-004.png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-heart-federation.org/resources/covid-19-transmission/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r0-how-scientists-quantify-the-intensity-of-an-outbreak-like-coronavirus-and-predict-the-pandemics-spread-130777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geeku.com/human-cardiovascular-system/" TargetMode="External"/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</a:t>
            </a:r>
            <a:r>
              <a:rPr lang="en-US" sz="1200" dirty="0">
                <a:hlinkClick r:id="rId3"/>
              </a:rPr>
              <a:t>https://phys.org/news/2020-03-mathematical-epidemiology-pandemic.html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57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46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Images: </a:t>
            </a:r>
            <a:r>
              <a:rPr lang="en-US" sz="1200" dirty="0">
                <a:hlinkClick r:id="rId3"/>
              </a:rPr>
              <a:t>https://www.aa.com.tr/en/europe/covid-19-italy-death-toll-soars-to-197/1757450</a:t>
            </a:r>
            <a:r>
              <a:rPr lang="en-US" sz="1200" dirty="0"/>
              <a:t>; </a:t>
            </a:r>
            <a:r>
              <a:rPr lang="en-US" sz="1200" dirty="0">
                <a:hlinkClick r:id="rId4"/>
              </a:rPr>
              <a:t>https://www.dailypress.net/news/local-news/2020/03/delta-county-has-first-covid-19-case/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08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42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caused rapid expansion of cases just by including more people in the case definition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50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the Change, as the case definitions increased what was involved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83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</a:t>
            </a:r>
            <a:r>
              <a:rPr lang="en-US" dirty="0">
                <a:hlinkClick r:id="rId3"/>
              </a:rPr>
              <a:t>https://www.nytimes.com/2020/03/13/opinion/coronavirus-best-response.html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85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</a:t>
            </a:r>
            <a:r>
              <a:rPr lang="en-US" dirty="0">
                <a:hlinkClick r:id="rId3"/>
              </a:rPr>
              <a:t>https://www.phrp.com.au/wp-content/uploads/2020/03/Editorial-Figure-1-5Mar20-004.png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77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 of new cases per day, one spike in mid March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06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Cases by state across the 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74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states have responded to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83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Images: </a:t>
            </a:r>
            <a:r>
              <a:rPr lang="en-US" sz="1200" dirty="0">
                <a:hlinkClick r:id="rId3"/>
              </a:rPr>
              <a:t>https://www.world-heart-federation.org/resources/covid-19-transmission/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48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Images: </a:t>
            </a:r>
            <a:r>
              <a:rPr lang="en-US" sz="1200" dirty="0">
                <a:hlinkClick r:id="rId3"/>
              </a:rPr>
              <a:t>https://theconversation.com/r0-how-scientists-quantify-the-intensity-of-an-outbreak-like-coronavirus-and-predict-the-pandemics-spread-130777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14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BIGGEST PROBLEM is asymptomatic transmission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51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00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89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97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47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88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48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39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</a:t>
            </a:r>
            <a:r>
              <a:rPr lang="en-US" dirty="0">
                <a:hlinkClick r:id="rId3"/>
              </a:rPr>
              <a:t>https://healthgeeku.com/human-cardiovascular-system/</a:t>
            </a:r>
            <a:endParaRPr lang="en-US" dirty="0"/>
          </a:p>
          <a:p>
            <a:r>
              <a:rPr lang="en-US" dirty="0"/>
              <a:t>Type 2 related to HLA’s, high blood sugar = free radicals, glycation products (glucose + protein = loss of function)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180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Kids are constantly exposed –huge innate immune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28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12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33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189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647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EB4DF-A592-B74F-890C-32C7F03AEF8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7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2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4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4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92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66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2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4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8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32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6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9C16-F421-5847-BC90-CF9898EC1754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466AD-4D88-3345-AA75-8E95BC5E84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9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ronavirus.jhu.edu/map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arcgis.com/apps/PublicInformation/index.html?appid=d7deb67f810d46dfacb80ff80ac224e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ho.int/csr/resources/publications/ebola/ebola-case-definition-contact-en.pd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article/flatten-curve-coronavirus.html" TargetMode="External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cell.com/immunity/pdf/S1074-7613(20)30120-5.pdf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30C0F-AF29-E24E-A644-B403FAEC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59DF2-3588-784C-A9DC-0BF913CB8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epidemiology of COVID-19? Why did the virus that causes COVID-19 quickly become a pandemic? </a:t>
            </a:r>
          </a:p>
        </p:txBody>
      </p:sp>
    </p:spTree>
    <p:extLst>
      <p:ext uri="{BB962C8B-B14F-4D97-AF65-F5344CB8AC3E}">
        <p14:creationId xmlns:p14="http://schemas.microsoft.com/office/powerpoint/2010/main" val="3088353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37E11-8649-E24C-B3CA-D84C8FF23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842" y="1132995"/>
            <a:ext cx="9530316" cy="2387600"/>
          </a:xfrm>
        </p:spPr>
        <p:txBody>
          <a:bodyPr/>
          <a:lstStyle/>
          <a:p>
            <a:r>
              <a:rPr lang="en-US" dirty="0"/>
              <a:t>Epidemiology of COVID-19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90A98-7B2F-2843-9C36-FB903FB7E0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MaryJo Schmidt</a:t>
            </a:r>
          </a:p>
        </p:txBody>
      </p:sp>
    </p:spTree>
    <p:extLst>
      <p:ext uri="{BB962C8B-B14F-4D97-AF65-F5344CB8AC3E}">
        <p14:creationId xmlns:p14="http://schemas.microsoft.com/office/powerpoint/2010/main" val="155706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24E-C0CA-C64A-89AB-876F328E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Night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F623-B575-8144-BFF2-26BCB0C76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777413" cy="4351338"/>
          </a:xfrm>
        </p:spPr>
        <p:txBody>
          <a:bodyPr/>
          <a:lstStyle/>
          <a:p>
            <a:r>
              <a:rPr lang="en-US" dirty="0"/>
              <a:t>John’s Hopkin’s Map:  </a:t>
            </a:r>
            <a:r>
              <a:rPr lang="en-US" dirty="0">
                <a:hlinkClick r:id="rId3"/>
              </a:rPr>
              <a:t>https://coronavirus.jhu.edu/map.html</a:t>
            </a:r>
            <a:r>
              <a:rPr lang="en-US" dirty="0"/>
              <a:t> What does surveillance look like in your area?</a:t>
            </a:r>
          </a:p>
          <a:p>
            <a:pPr lvl="1"/>
            <a:r>
              <a:rPr lang="en-US" dirty="0"/>
              <a:t>Do the dots represent your county or your city?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BADDF0-29CC-284F-AE9C-90179A2AC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561" y="3051544"/>
            <a:ext cx="7726878" cy="380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03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24E-C0CA-C64A-89AB-876F328E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Epidemiology?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F623-B575-8144-BFF2-26BCB0C76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95707" cy="4351338"/>
          </a:xfrm>
        </p:spPr>
        <p:txBody>
          <a:bodyPr/>
          <a:lstStyle/>
          <a:p>
            <a:r>
              <a:rPr lang="en-US" dirty="0"/>
              <a:t>Webster Dictionary:</a:t>
            </a:r>
          </a:p>
          <a:p>
            <a:pPr marL="0" indent="0">
              <a:buNone/>
            </a:pPr>
            <a:r>
              <a:rPr lang="en-US" i="1" dirty="0"/>
              <a:t>“the branch of medicine which deals with the incidence, distribution, and possible control of diseases and other factors relating to health.”</a:t>
            </a:r>
          </a:p>
          <a:p>
            <a:r>
              <a:rPr lang="en-US" dirty="0"/>
              <a:t>Disease Surveillance</a:t>
            </a:r>
          </a:p>
          <a:p>
            <a:r>
              <a:rPr lang="en-US" dirty="0"/>
              <a:t>Founder of Epidemiology:  John Snow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330F39-E21C-9049-A8C8-04B4D6ABF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907" y="1082379"/>
            <a:ext cx="3762153" cy="509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4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24E-C0CA-C64A-89AB-876F328E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Epidemiology?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F623-B575-8144-BFF2-26BCB0C76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872563" cy="4351338"/>
          </a:xfrm>
        </p:spPr>
        <p:txBody>
          <a:bodyPr/>
          <a:lstStyle/>
          <a:p>
            <a:r>
              <a:rPr lang="en-US" dirty="0"/>
              <a:t>First Epidemiological Outbreak Investigation</a:t>
            </a:r>
          </a:p>
          <a:p>
            <a:r>
              <a:rPr lang="en-US" dirty="0"/>
              <a:t>Cholera 1854 London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5A9DD-0096-4A47-91DD-48BF2AC70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242" y="1602577"/>
            <a:ext cx="6743993" cy="50545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9678D0-70FB-BF42-BCE3-D215470D2AC8}"/>
              </a:ext>
            </a:extLst>
          </p:cNvPr>
          <p:cNvSpPr/>
          <p:nvPr/>
        </p:nvSpPr>
        <p:spPr>
          <a:xfrm>
            <a:off x="0" y="6280919"/>
            <a:ext cx="483781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Johnson, S. (2007). </a:t>
            </a:r>
            <a:r>
              <a:rPr lang="en-US" sz="1050" i="1" dirty="0">
                <a:solidFill>
                  <a:srgbClr val="000000"/>
                </a:solidFill>
              </a:rPr>
              <a:t>The Ghost Map: The Story of London’s Most Terrifying Epidemic--and How It Changed Science, Cities, and the Modern World</a:t>
            </a:r>
            <a:r>
              <a:rPr lang="en-US" sz="1050" dirty="0">
                <a:solidFill>
                  <a:srgbClr val="000000"/>
                </a:solidFill>
              </a:rPr>
              <a:t> (Reprint ed.). New York, USA: Riverhead Books.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6493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71DA93-A09F-7D45-ABFB-6FFF15684CB8}"/>
              </a:ext>
            </a:extLst>
          </p:cNvPr>
          <p:cNvSpPr/>
          <p:nvPr/>
        </p:nvSpPr>
        <p:spPr>
          <a:xfrm>
            <a:off x="7687340" y="6634716"/>
            <a:ext cx="4504660" cy="223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hlinkClick r:id="rId2"/>
              </a:rPr>
              <a:t>https://www.arcgis.com/apps/PublicInformation/index.html?appid=d7deb67f810d46dfacb80ff80ac224e9</a:t>
            </a:r>
            <a:endParaRPr lang="en-US" sz="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A4BB3-A275-1744-82A3-F12A4AEEC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659" y="425848"/>
            <a:ext cx="7856681" cy="600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9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24E-C0CA-C64A-89AB-876F328E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Epidemiological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F623-B575-8144-BFF2-26BCB0C76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9730" y="1543050"/>
            <a:ext cx="5943600" cy="5143499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4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400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sz="2400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sz="2400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sz="2400" dirty="0"/>
              <a:t>Evaluate Hypothesis based on current evidence</a:t>
            </a:r>
          </a:p>
          <a:p>
            <a:pPr marL="514350" indent="-514350">
              <a:buAutoNum type="arabicParenR"/>
            </a:pPr>
            <a:r>
              <a:rPr lang="en-US" sz="2400" dirty="0"/>
              <a:t>Implement Control and Prevention Measures</a:t>
            </a:r>
          </a:p>
          <a:p>
            <a:pPr marL="514350" indent="-514350">
              <a:buAutoNum type="arabicParenR"/>
            </a:pPr>
            <a:r>
              <a:rPr lang="en-US" sz="2400" dirty="0"/>
              <a:t>Maintain Surveillance</a:t>
            </a:r>
          </a:p>
          <a:p>
            <a:pPr marL="514350" indent="-514350">
              <a:buAutoNum type="arabicParenR"/>
            </a:pPr>
            <a:r>
              <a:rPr lang="en-US" sz="2400" dirty="0"/>
              <a:t>Communicate Findings</a:t>
            </a:r>
          </a:p>
        </p:txBody>
      </p:sp>
      <p:pic>
        <p:nvPicPr>
          <p:cNvPr id="1026" name="Picture 2" descr="Busy businesswoman talking on phone writing down information ...">
            <a:extLst>
              <a:ext uri="{FF2B5EF4-FFF2-40B4-BE49-F238E27FC236}">
                <a16:creationId xmlns:a16="http://schemas.microsoft.com/office/drawing/2014/main" id="{1D51EA10-50A2-8D47-B6C1-7B6BE9855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330" y="2284700"/>
            <a:ext cx="5064864" cy="338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E34852-1A90-FB49-849A-D04EADC4096A}"/>
              </a:ext>
            </a:extLst>
          </p:cNvPr>
          <p:cNvSpPr/>
          <p:nvPr/>
        </p:nvSpPr>
        <p:spPr>
          <a:xfrm>
            <a:off x="7045842" y="6257836"/>
            <a:ext cx="514615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Principles of Epidemiology: Lesson 6, Section 2|Self-Study Course SS1978|CDC. (2016, September 15). Retrieved from https://</a:t>
            </a:r>
            <a:r>
              <a:rPr lang="en-US" sz="1100" dirty="0" err="1">
                <a:solidFill>
                  <a:srgbClr val="000000"/>
                </a:solidFill>
              </a:rPr>
              <a:t>www.cdc.gov</a:t>
            </a:r>
            <a:r>
              <a:rPr lang="en-US" sz="1100" dirty="0">
                <a:solidFill>
                  <a:srgbClr val="000000"/>
                </a:solidFill>
              </a:rPr>
              <a:t>/</a:t>
            </a:r>
            <a:r>
              <a:rPr lang="en-US" sz="1100" dirty="0" err="1">
                <a:solidFill>
                  <a:srgbClr val="000000"/>
                </a:solidFill>
              </a:rPr>
              <a:t>csels</a:t>
            </a:r>
            <a:r>
              <a:rPr lang="en-US" sz="1100" dirty="0">
                <a:solidFill>
                  <a:srgbClr val="000000"/>
                </a:solidFill>
              </a:rPr>
              <a:t>/</a:t>
            </a:r>
            <a:r>
              <a:rPr lang="en-US" sz="1100" dirty="0" err="1">
                <a:solidFill>
                  <a:srgbClr val="000000"/>
                </a:solidFill>
              </a:rPr>
              <a:t>dsepd</a:t>
            </a:r>
            <a:r>
              <a:rPr lang="en-US" sz="1100" dirty="0">
                <a:solidFill>
                  <a:srgbClr val="000000"/>
                </a:solidFill>
              </a:rPr>
              <a:t>/ss1978/lesson6/section2.html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1809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2677-A093-C84B-93D0-9552E2E5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Epidemiological Investigation Example: Ebola 2014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389BE9-807A-C24F-99E5-1731A7C0C9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81"/>
          <a:stretch/>
        </p:blipFill>
        <p:spPr>
          <a:xfrm>
            <a:off x="4300188" y="1994290"/>
            <a:ext cx="7289300" cy="44036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30EB77-5896-D244-8320-A14666F0CC15}"/>
              </a:ext>
            </a:extLst>
          </p:cNvPr>
          <p:cNvSpPr/>
          <p:nvPr/>
        </p:nvSpPr>
        <p:spPr>
          <a:xfrm>
            <a:off x="7240772" y="2860158"/>
            <a:ext cx="4113028" cy="3434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1126D-DAF5-A34A-BAEE-771B21937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744" y="3611272"/>
            <a:ext cx="4025900" cy="18923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4108D54-5A32-344A-AF49-F54810CB5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7239" y="1850388"/>
            <a:ext cx="3952948" cy="770674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en-US" sz="2000" b="1" dirty="0"/>
              <a:t>Establish the Existence of an Outbreak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19CE7-A019-034B-9625-B6483DC65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39" y="3084364"/>
            <a:ext cx="3952949" cy="222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94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2677-A093-C84B-93D0-9552E2E5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Epidemiological Investigation Example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D31B8A2-09B9-404D-9FB4-5CF222B9B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338" y="2027724"/>
            <a:ext cx="7128662" cy="3712616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8E7C4B-BF37-7940-9799-CABB5DED4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58199"/>
            <a:ext cx="3654822" cy="368002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64FDEF-5858-BF42-AEF9-81072D264B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518" y="1766873"/>
            <a:ext cx="5605130" cy="815141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000" b="1" dirty="0"/>
              <a:t>Prepare a Case Definition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FB9D41-E3B9-2F4C-BE91-139686EDF029}"/>
              </a:ext>
            </a:extLst>
          </p:cNvPr>
          <p:cNvSpPr txBox="1"/>
          <p:nvPr/>
        </p:nvSpPr>
        <p:spPr>
          <a:xfrm>
            <a:off x="6950149" y="6280919"/>
            <a:ext cx="52418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World Health Organization. (2014). </a:t>
            </a:r>
            <a:r>
              <a:rPr lang="en-US" sz="1050" i="1" dirty="0"/>
              <a:t>Case definition recommendations for Ebola or Marburg Virus Diseases. </a:t>
            </a:r>
            <a:r>
              <a:rPr lang="en-US" sz="1050" dirty="0"/>
              <a:t>Retrieved from </a:t>
            </a:r>
            <a:r>
              <a:rPr lang="en-US" sz="1050" dirty="0">
                <a:hlinkClick r:id="rId4"/>
              </a:rPr>
              <a:t>https://www.who.int/csr/resources/publications/ebola/ebola-case-definition-contact-en.pdf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0373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A2677-A093-C84B-93D0-9552E2E5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Epidemiological Investigation Example</a:t>
            </a:r>
          </a:p>
        </p:txBody>
      </p:sp>
      <p:pic>
        <p:nvPicPr>
          <p:cNvPr id="4" name="Picture 2" descr="Ebola Virus Disease — Sierra Leone and Guinea, August 2015">
            <a:extLst>
              <a:ext uri="{FF2B5EF4-FFF2-40B4-BE49-F238E27FC236}">
                <a16:creationId xmlns:a16="http://schemas.microsoft.com/office/drawing/2014/main" id="{1DC77FD4-3B15-FD41-A433-2335E874D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0892" y="1440468"/>
            <a:ext cx="7512908" cy="541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E5EFB1-4694-2249-9E87-FD8E30588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5939" y="1577485"/>
            <a:ext cx="3467986" cy="1851516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000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sz="2000" b="1" dirty="0"/>
              <a:t>Find Cases and Report Information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54C22C-B2ED-4040-9D3B-A92F1CD166EA}"/>
              </a:ext>
            </a:extLst>
          </p:cNvPr>
          <p:cNvSpPr/>
          <p:nvPr/>
        </p:nvSpPr>
        <p:spPr>
          <a:xfrm>
            <a:off x="0" y="6280919"/>
            <a:ext cx="376392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Ebola Virus Disease — Sierra Leone and Guinea, August 2015. (2015, September 11).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www.cdc.gov</a:t>
            </a:r>
            <a:r>
              <a:rPr lang="en-US" sz="1050" dirty="0">
                <a:solidFill>
                  <a:srgbClr val="000000"/>
                </a:solidFill>
              </a:rPr>
              <a:t>/</a:t>
            </a:r>
            <a:r>
              <a:rPr lang="en-US" sz="1050" dirty="0" err="1">
                <a:solidFill>
                  <a:srgbClr val="000000"/>
                </a:solidFill>
              </a:rPr>
              <a:t>mmwr</a:t>
            </a:r>
            <a:r>
              <a:rPr lang="en-US" sz="1050" dirty="0">
                <a:solidFill>
                  <a:srgbClr val="000000"/>
                </a:solidFill>
              </a:rPr>
              <a:t>/preview/</a:t>
            </a:r>
            <a:r>
              <a:rPr lang="en-US" sz="1050" dirty="0" err="1">
                <a:solidFill>
                  <a:srgbClr val="000000"/>
                </a:solidFill>
              </a:rPr>
              <a:t>mmwrhtml</a:t>
            </a:r>
            <a:r>
              <a:rPr lang="en-US" sz="1050" dirty="0">
                <a:solidFill>
                  <a:srgbClr val="000000"/>
                </a:solidFill>
              </a:rPr>
              <a:t>/mm6435a6.htm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536182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CDBA-05C2-4549-B6E3-92569A78C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Epidemiological Timeline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5CF097-56E1-AA4F-8DFF-E1FBB4D5A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67" y="3778367"/>
            <a:ext cx="4967820" cy="28526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995393-4451-1445-823A-FA956C958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852" y="1889378"/>
            <a:ext cx="6916181" cy="418583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4F1DBE8-9989-C44D-96A8-E26E57B165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1967" y="1557491"/>
            <a:ext cx="5605130" cy="2220876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000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sz="2000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sz="2000" b="1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sz="2000" b="1" dirty="0"/>
              <a:t>Evaluate Hypothesis based on current evidence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582ACC-FBCA-E445-B088-18C66C67C6C6}"/>
              </a:ext>
            </a:extLst>
          </p:cNvPr>
          <p:cNvSpPr/>
          <p:nvPr/>
        </p:nvSpPr>
        <p:spPr>
          <a:xfrm>
            <a:off x="6762307" y="6293917"/>
            <a:ext cx="542969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Grady, D. (2014, August 9). Tracing Ebola’s Breakout to an African 2-Year-Old.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www.nytimes.com</a:t>
            </a:r>
            <a:r>
              <a:rPr lang="en-US" sz="1050" dirty="0">
                <a:solidFill>
                  <a:srgbClr val="000000"/>
                </a:solidFill>
              </a:rPr>
              <a:t>/2014/08/10/world/</a:t>
            </a:r>
            <a:r>
              <a:rPr lang="en-US" sz="1050" dirty="0" err="1">
                <a:solidFill>
                  <a:srgbClr val="000000"/>
                </a:solidFill>
              </a:rPr>
              <a:t>africa</a:t>
            </a:r>
            <a:r>
              <a:rPr lang="en-US" sz="1050" dirty="0">
                <a:solidFill>
                  <a:srgbClr val="000000"/>
                </a:solidFill>
              </a:rPr>
              <a:t>/tracing-ebolas-breakout-to-an-african-2-year-old.html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46216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CDBA-05C2-4549-B6E3-92569A78C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Epidemiological Timeline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456873-A07D-D347-A706-A6D8945C5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250" y="1555251"/>
            <a:ext cx="5878123" cy="49376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7570E7-AEDF-3440-B26C-ACD647769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627" y="1714502"/>
            <a:ext cx="5605130" cy="2495992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000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sz="2000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sz="2000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sz="2000" dirty="0"/>
              <a:t>Evaluate Hypothesis based on current evidence</a:t>
            </a:r>
          </a:p>
          <a:p>
            <a:pPr marL="514350" indent="-514350">
              <a:buAutoNum type="arabicParenR"/>
            </a:pPr>
            <a:r>
              <a:rPr lang="en-US" sz="2000" b="1" dirty="0"/>
              <a:t>Implement Control and Prevention Measures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43CAF3-5E2D-3247-B2C9-EC6C0C94F2FF}"/>
              </a:ext>
            </a:extLst>
          </p:cNvPr>
          <p:cNvSpPr/>
          <p:nvPr/>
        </p:nvSpPr>
        <p:spPr>
          <a:xfrm>
            <a:off x="0" y="5990011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World Health Organization. (2015, October 19). Key events in the WHO response to the Ebola outbreak.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www.who.int</a:t>
            </a:r>
            <a:r>
              <a:rPr lang="en-US" sz="1050" dirty="0">
                <a:solidFill>
                  <a:srgbClr val="000000"/>
                </a:solidFill>
              </a:rPr>
              <a:t>/</a:t>
            </a:r>
            <a:r>
              <a:rPr lang="en-US" sz="1050" dirty="0" err="1">
                <a:solidFill>
                  <a:srgbClr val="000000"/>
                </a:solidFill>
              </a:rPr>
              <a:t>csr</a:t>
            </a:r>
            <a:r>
              <a:rPr lang="en-US" sz="1050" dirty="0">
                <a:solidFill>
                  <a:srgbClr val="000000"/>
                </a:solidFill>
              </a:rPr>
              <a:t>/disease/</a:t>
            </a:r>
            <a:r>
              <a:rPr lang="en-US" sz="1050" dirty="0" err="1">
                <a:solidFill>
                  <a:srgbClr val="000000"/>
                </a:solidFill>
              </a:rPr>
              <a:t>ebola</a:t>
            </a:r>
            <a:r>
              <a:rPr lang="en-US" sz="1050" dirty="0">
                <a:solidFill>
                  <a:srgbClr val="000000"/>
                </a:solidFill>
              </a:rPr>
              <a:t>/one-year-report/who-response/</a:t>
            </a:r>
            <a:r>
              <a:rPr lang="en-US" sz="1050" dirty="0" err="1">
                <a:solidFill>
                  <a:srgbClr val="000000"/>
                </a:solidFill>
              </a:rPr>
              <a:t>en</a:t>
            </a:r>
            <a:r>
              <a:rPr lang="en-US" sz="1050" dirty="0">
                <a:solidFill>
                  <a:srgbClr val="000000"/>
                </a:solidFill>
              </a:rPr>
              <a:t>/</a:t>
            </a:r>
            <a:endParaRPr lang="en-US" sz="105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B94056-BAC5-D446-AEFD-2FA82F21572C}"/>
              </a:ext>
            </a:extLst>
          </p:cNvPr>
          <p:cNvSpPr/>
          <p:nvPr/>
        </p:nvSpPr>
        <p:spPr>
          <a:xfrm>
            <a:off x="0" y="6420898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UN Mission for Ebola Emergency Response (UNMEER). (2015, August 31).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ebolaresponse.un.org</a:t>
            </a:r>
            <a:r>
              <a:rPr lang="en-US" sz="1050" dirty="0">
                <a:solidFill>
                  <a:srgbClr val="000000"/>
                </a:solidFill>
              </a:rPr>
              <a:t>/un-mission-</a:t>
            </a:r>
            <a:r>
              <a:rPr lang="en-US" sz="1050" dirty="0" err="1">
                <a:solidFill>
                  <a:srgbClr val="000000"/>
                </a:solidFill>
              </a:rPr>
              <a:t>ebola</a:t>
            </a:r>
            <a:r>
              <a:rPr lang="en-US" sz="1050" dirty="0">
                <a:solidFill>
                  <a:srgbClr val="000000"/>
                </a:solidFill>
              </a:rPr>
              <a:t>-emergency-response-</a:t>
            </a:r>
            <a:r>
              <a:rPr lang="en-US" sz="1050" dirty="0" err="1">
                <a:solidFill>
                  <a:srgbClr val="000000"/>
                </a:solidFill>
              </a:rPr>
              <a:t>unmeer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63095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CDBA-05C2-4549-B6E3-92569A78C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Epidemiological Timeline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5419F4-48A0-874F-8232-EFCC9D4D0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454" y="1499522"/>
            <a:ext cx="7414933" cy="385895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C39E51-87EF-EB4E-B1F4-20F633882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469" y="1733771"/>
            <a:ext cx="4446182" cy="4114136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000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sz="2000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sz="2000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sz="2000" dirty="0"/>
              <a:t>Evaluate Hypothesis based on current evidence</a:t>
            </a:r>
          </a:p>
          <a:p>
            <a:pPr marL="514350" indent="-514350">
              <a:buAutoNum type="arabicParenR"/>
            </a:pPr>
            <a:r>
              <a:rPr lang="en-US" sz="2000" dirty="0"/>
              <a:t>Implement Control and Prevention Measures</a:t>
            </a:r>
          </a:p>
          <a:p>
            <a:pPr marL="514350" indent="-514350">
              <a:buAutoNum type="arabicParenR"/>
            </a:pPr>
            <a:r>
              <a:rPr lang="en-US" sz="2000" b="1" dirty="0"/>
              <a:t>Maintain Surveillance</a:t>
            </a:r>
          </a:p>
          <a:p>
            <a:pPr marL="514350" indent="-514350">
              <a:buAutoNum type="arabicParenR"/>
            </a:pPr>
            <a:r>
              <a:rPr lang="en-US" sz="2000" b="1" dirty="0"/>
              <a:t>Communicate Findings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1038B6-6294-A947-BAAC-614218744029}"/>
              </a:ext>
            </a:extLst>
          </p:cNvPr>
          <p:cNvSpPr/>
          <p:nvPr/>
        </p:nvSpPr>
        <p:spPr>
          <a:xfrm>
            <a:off x="7736958" y="642711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Ebola Situation Report - 13 May 2015 | Ebola. (2015, May 13).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apps.who.int</a:t>
            </a:r>
            <a:r>
              <a:rPr lang="en-US" sz="1050" dirty="0">
                <a:solidFill>
                  <a:srgbClr val="000000"/>
                </a:solidFill>
              </a:rPr>
              <a:t>/</a:t>
            </a:r>
            <a:r>
              <a:rPr lang="en-US" sz="1050" dirty="0" err="1">
                <a:solidFill>
                  <a:srgbClr val="000000"/>
                </a:solidFill>
              </a:rPr>
              <a:t>ebola</a:t>
            </a:r>
            <a:r>
              <a:rPr lang="en-US" sz="1050" dirty="0">
                <a:solidFill>
                  <a:srgbClr val="000000"/>
                </a:solidFill>
              </a:rPr>
              <a:t>/current-situation/ebola-situation-report-13-may-2015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48378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8DED68-C469-0A44-A3B1-8340A1F2A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680" y="235464"/>
            <a:ext cx="8776639" cy="638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42A23B-AAC4-F14B-A694-8134AF94C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23" y="1134269"/>
            <a:ext cx="10536753" cy="45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74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6176-7FF9-CC42-B269-DF4F01BE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Surveillance in the 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5313D-8BE6-FD40-897B-BE7F2F07C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209" y="1625600"/>
            <a:ext cx="8003582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79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37E11-8649-E24C-B3CA-D84C8FF23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206" y="1122362"/>
            <a:ext cx="9653587" cy="2306638"/>
          </a:xfrm>
        </p:spPr>
        <p:txBody>
          <a:bodyPr/>
          <a:lstStyle/>
          <a:p>
            <a:r>
              <a:rPr lang="en-US" dirty="0"/>
              <a:t>Epidemiology of COVID-19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90A98-7B2F-2843-9C36-FB903FB7E0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MaryJo Schmidt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9DC372-8D57-C047-9029-FB9BED049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55" b="17270"/>
          <a:stretch/>
        </p:blipFill>
        <p:spPr>
          <a:xfrm>
            <a:off x="2775802" y="4064000"/>
            <a:ext cx="6640396" cy="2794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5B3BEA-E2D4-C046-971D-B13E8D5BD4C2}"/>
              </a:ext>
            </a:extLst>
          </p:cNvPr>
          <p:cNvSpPr/>
          <p:nvPr/>
        </p:nvSpPr>
        <p:spPr>
          <a:xfrm>
            <a:off x="4205096" y="6596390"/>
            <a:ext cx="37818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hlinkClick r:id="rId3"/>
              </a:rPr>
              <a:t>https://www.nytimes.com/article/flatten-curve-coronavirus.html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55809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011" y="1621868"/>
            <a:ext cx="5583865" cy="460255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000" b="1" dirty="0"/>
              <a:t>Establish the Existence of an Outbreak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D238FC-FF05-634C-8121-FED6432F9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293" y="5050912"/>
            <a:ext cx="4773407" cy="16771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83A131-8E88-8842-B7AE-45ABDDB88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68" y="674583"/>
            <a:ext cx="4455321" cy="706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723514-B785-BE4B-A6C4-FAC7669AE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11" y="2225808"/>
            <a:ext cx="6243274" cy="3519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15D95C-B19C-0B4B-9D84-A6EFD08CCD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1474" y="1621868"/>
            <a:ext cx="4314492" cy="33653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576742-46BD-F84A-9B6C-E6A9A66BF597}"/>
              </a:ext>
            </a:extLst>
          </p:cNvPr>
          <p:cNvSpPr/>
          <p:nvPr/>
        </p:nvSpPr>
        <p:spPr>
          <a:xfrm>
            <a:off x="17943" y="6280919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Huang, C., Wang, Y., Li, X., Ren, L., Zhao, J., Hu, Y., … Cao, B. (2020). Clinical features of patients infected with 2019 novel coronavirus in Wuhan, China. </a:t>
            </a:r>
            <a:r>
              <a:rPr lang="en-US" sz="1050" i="1" dirty="0">
                <a:solidFill>
                  <a:srgbClr val="000000"/>
                </a:solidFill>
              </a:rPr>
              <a:t>The Lancet</a:t>
            </a:r>
            <a:r>
              <a:rPr lang="en-US" sz="1050" dirty="0">
                <a:solidFill>
                  <a:srgbClr val="000000"/>
                </a:solidFill>
              </a:rPr>
              <a:t>, </a:t>
            </a:r>
            <a:r>
              <a:rPr lang="en-US" sz="1050" i="1" dirty="0">
                <a:solidFill>
                  <a:srgbClr val="000000"/>
                </a:solidFill>
              </a:rPr>
              <a:t>395</a:t>
            </a:r>
            <a:r>
              <a:rPr lang="en-US" sz="1050" dirty="0">
                <a:solidFill>
                  <a:srgbClr val="000000"/>
                </a:solidFill>
              </a:rPr>
              <a:t>(10223), 497–506.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/10.1016/s0140-6736(20)30183-5</a:t>
            </a:r>
            <a:endParaRPr lang="en-US" sz="10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7C1A6C-A160-8C4E-85B3-6DA11B03EBB3}"/>
              </a:ext>
            </a:extLst>
          </p:cNvPr>
          <p:cNvSpPr/>
          <p:nvPr/>
        </p:nvSpPr>
        <p:spPr>
          <a:xfrm>
            <a:off x="17943" y="5889484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Gan, N. C. (2020, January 7). China pneumonia outbreak: It’s not SARS, so what is it? Retrieved from https://</a:t>
            </a:r>
            <a:r>
              <a:rPr lang="en-US" sz="1100" dirty="0" err="1">
                <a:solidFill>
                  <a:srgbClr val="000000"/>
                </a:solidFill>
              </a:rPr>
              <a:t>edition.cnn.com</a:t>
            </a:r>
            <a:r>
              <a:rPr lang="en-US" sz="1100" dirty="0">
                <a:solidFill>
                  <a:srgbClr val="000000"/>
                </a:solidFill>
              </a:rPr>
              <a:t>/2020/01/06/health/china-pneumonia-</a:t>
            </a:r>
            <a:r>
              <a:rPr lang="en-US" sz="1100" dirty="0" err="1">
                <a:solidFill>
                  <a:srgbClr val="000000"/>
                </a:solidFill>
              </a:rPr>
              <a:t>intl</a:t>
            </a:r>
            <a:r>
              <a:rPr lang="en-US" sz="1100" dirty="0">
                <a:solidFill>
                  <a:srgbClr val="000000"/>
                </a:solidFill>
              </a:rPr>
              <a:t>-</a:t>
            </a:r>
            <a:r>
              <a:rPr lang="en-US" sz="1100" dirty="0" err="1">
                <a:solidFill>
                  <a:srgbClr val="000000"/>
                </a:solidFill>
              </a:rPr>
              <a:t>hnk</a:t>
            </a:r>
            <a:r>
              <a:rPr lang="en-US" sz="1100" dirty="0">
                <a:solidFill>
                  <a:srgbClr val="000000"/>
                </a:solidFill>
              </a:rPr>
              <a:t>/</a:t>
            </a:r>
            <a:r>
              <a:rPr lang="en-US" sz="1100" dirty="0" err="1">
                <a:solidFill>
                  <a:srgbClr val="000000"/>
                </a:solidFill>
              </a:rPr>
              <a:t>index.html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07272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774"/>
            <a:ext cx="10515600" cy="1325563"/>
          </a:xfrm>
        </p:spPr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F36C0A-AD42-1442-B487-3E6B7DBF119A}"/>
              </a:ext>
            </a:extLst>
          </p:cNvPr>
          <p:cNvSpPr txBox="1">
            <a:spLocks/>
          </p:cNvSpPr>
          <p:nvPr/>
        </p:nvSpPr>
        <p:spPr>
          <a:xfrm>
            <a:off x="350874" y="1543049"/>
            <a:ext cx="3806456" cy="1040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1800" dirty="0"/>
              <a:t>Establish the Existence of an Outbreak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1800" b="1" dirty="0"/>
              <a:t>Prepare a Case Definition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3D8FB6-B28F-EA41-897B-ED95143F9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697" y="1664405"/>
            <a:ext cx="6776460" cy="3529189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E85405-2E0F-1449-BF71-DAB0489D4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74" y="3248203"/>
            <a:ext cx="4589476" cy="25768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79AB20-8B1E-3A4A-BE9B-5D1DF8E6874D}"/>
              </a:ext>
            </a:extLst>
          </p:cNvPr>
          <p:cNvSpPr/>
          <p:nvPr/>
        </p:nvSpPr>
        <p:spPr>
          <a:xfrm>
            <a:off x="6096000" y="6280919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Tsang, T. K., Wu, P., Lin, Y., Lau, E. H. Y., Leung, G. M., &amp; Cowling, B. J. (2020). Effect of changing case definitions for COVID-19 on the epidemic curve and transmission parameters in mainland China: a modelling study. </a:t>
            </a:r>
            <a:r>
              <a:rPr lang="en-US" sz="1050" i="1" dirty="0">
                <a:solidFill>
                  <a:srgbClr val="000000"/>
                </a:solidFill>
              </a:rPr>
              <a:t>The Lancet Public Health</a:t>
            </a:r>
            <a:r>
              <a:rPr lang="en-US" sz="1050" dirty="0">
                <a:solidFill>
                  <a:srgbClr val="000000"/>
                </a:solidFill>
              </a:rPr>
              <a:t>, </a:t>
            </a:r>
            <a:r>
              <a:rPr lang="en-US" sz="1050" i="1" dirty="0">
                <a:solidFill>
                  <a:srgbClr val="000000"/>
                </a:solidFill>
              </a:rPr>
              <a:t>5</a:t>
            </a:r>
            <a:r>
              <a:rPr lang="en-US" sz="1050" dirty="0">
                <a:solidFill>
                  <a:srgbClr val="000000"/>
                </a:solidFill>
              </a:rPr>
              <a:t>(5), e289–e296.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/10.1016/s2468-2667(20)30089-x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081009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D3C413-F0EE-7A4A-86FE-9F81167FA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57" y="259984"/>
            <a:ext cx="9335085" cy="633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91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DC9B82-59E0-ED45-806F-3E01D1A04BB8}"/>
              </a:ext>
            </a:extLst>
          </p:cNvPr>
          <p:cNvSpPr txBox="1"/>
          <p:nvPr/>
        </p:nvSpPr>
        <p:spPr>
          <a:xfrm>
            <a:off x="306573" y="0"/>
            <a:ext cx="51727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1</a:t>
            </a:r>
            <a:r>
              <a:rPr lang="en-US" sz="1600" baseline="30000" dirty="0"/>
              <a:t>st</a:t>
            </a:r>
            <a:r>
              <a:rPr lang="en-US" sz="1600" dirty="0"/>
              <a:t> Definition Jan 15</a:t>
            </a:r>
            <a:r>
              <a:rPr lang="en-US" sz="1600" baseline="30000" dirty="0"/>
              <a:t>th</a:t>
            </a:r>
            <a:r>
              <a:rPr lang="en-US" sz="1600" dirty="0"/>
              <a:t> 2020</a:t>
            </a:r>
          </a:p>
          <a:p>
            <a:pPr marL="228600" indent="-228600">
              <a:buAutoNum type="arabicPeriod"/>
            </a:pPr>
            <a:r>
              <a:rPr lang="en-US" sz="1400" dirty="0"/>
              <a:t>Epidemiological history: </a:t>
            </a:r>
          </a:p>
          <a:p>
            <a:pPr marL="342900" indent="-342900">
              <a:buAutoNum type="arabicParenBoth"/>
            </a:pPr>
            <a:r>
              <a:rPr lang="en-US" sz="1400" dirty="0"/>
              <a:t>Travelled to Wuhan within two weeks before illness onset </a:t>
            </a:r>
          </a:p>
          <a:p>
            <a:pPr marL="342900" indent="-342900">
              <a:buAutoNum type="arabicParenBoth"/>
            </a:pPr>
            <a:r>
              <a:rPr lang="en-US" sz="1400" dirty="0"/>
              <a:t>Had direct/indirect exposure to markets (especially wet markets) in Wuhan within two weeks before illness onset. </a:t>
            </a:r>
          </a:p>
          <a:p>
            <a:r>
              <a:rPr lang="en-US" sz="1400" dirty="0"/>
              <a:t>2. Clinical manifestations: </a:t>
            </a:r>
          </a:p>
          <a:p>
            <a:pPr marL="342900" indent="-342900">
              <a:buAutoNum type="arabicParenBoth"/>
            </a:pPr>
            <a:r>
              <a:rPr lang="en-US" sz="1400" dirty="0"/>
              <a:t>Fever</a:t>
            </a:r>
          </a:p>
          <a:p>
            <a:pPr marL="342900" indent="-342900">
              <a:buAutoNum type="arabicParenBoth"/>
            </a:pPr>
            <a:r>
              <a:rPr lang="en-US" sz="1400" dirty="0"/>
              <a:t>Pneumonia indicated by chest radiograph educed or normal white blood cell count, or reduced lymphocyte count during the early stage of the illness</a:t>
            </a:r>
          </a:p>
          <a:p>
            <a:pPr marL="342900" indent="-342900">
              <a:buAutoNum type="arabicParenBoth"/>
            </a:pPr>
            <a:r>
              <a:rPr lang="en-US" sz="1400" dirty="0"/>
              <a:t>After initiation of a standard antimicrobial treatment for 3 days, the patient’s clinical conditions had not been significantly improved or become deteriorated</a:t>
            </a:r>
          </a:p>
          <a:p>
            <a:r>
              <a:rPr lang="en-US" sz="1400" b="1" dirty="0"/>
              <a:t>Confirmed case: </a:t>
            </a:r>
          </a:p>
          <a:p>
            <a:r>
              <a:rPr lang="en-US" sz="1400" dirty="0"/>
              <a:t>A medically observed case has viruses isolated from respiratory specimens (sputum, throat swab, etc.) showing high homology with a known novel coronavirus by the whole genome sequencing.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A13810-2112-2149-A75F-A5CE52804479}"/>
              </a:ext>
            </a:extLst>
          </p:cNvPr>
          <p:cNvSpPr txBox="1"/>
          <p:nvPr/>
        </p:nvSpPr>
        <p:spPr>
          <a:xfrm>
            <a:off x="5571462" y="0"/>
            <a:ext cx="6313965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7</a:t>
            </a:r>
            <a:r>
              <a:rPr lang="en-US" sz="1600" baseline="30000" dirty="0"/>
              <a:t>th</a:t>
            </a:r>
            <a:r>
              <a:rPr lang="en-US" sz="1600" dirty="0"/>
              <a:t> Definition March 3</a:t>
            </a:r>
            <a:r>
              <a:rPr lang="en-US" sz="1600" baseline="30000" dirty="0"/>
              <a:t>rd</a:t>
            </a:r>
            <a:r>
              <a:rPr lang="en-US" sz="1600" dirty="0"/>
              <a:t> 2020</a:t>
            </a:r>
          </a:p>
          <a:p>
            <a:r>
              <a:rPr lang="en-US" sz="1400" b="1" dirty="0"/>
              <a:t>Suspected case: </a:t>
            </a:r>
            <a:r>
              <a:rPr lang="en-US" sz="1400" dirty="0"/>
              <a:t>Meet one of the epidemiological criteria AND two of the clinical manifestations, OR meet all three clinical manifestations if without epidemiological history: </a:t>
            </a:r>
            <a:endParaRPr lang="en-US" sz="1600" dirty="0"/>
          </a:p>
          <a:p>
            <a:pPr marL="228600" indent="-228600">
              <a:buAutoNum type="arabicPeriod"/>
            </a:pPr>
            <a:r>
              <a:rPr lang="en-US" sz="1400" dirty="0"/>
              <a:t>Epidemiological history: </a:t>
            </a:r>
          </a:p>
          <a:p>
            <a:pPr marL="228600" indent="-228600">
              <a:buAutoNum type="arabicParenBoth"/>
            </a:pPr>
            <a:r>
              <a:rPr lang="en-US" sz="1600" dirty="0"/>
              <a:t>Travelled</a:t>
            </a:r>
            <a:r>
              <a:rPr lang="en-US" sz="1400" dirty="0"/>
              <a:t> to or had lived in Wuhan or the surrounding areas or other communities with reported COVID-19 cases within 14 days before illness onset</a:t>
            </a:r>
          </a:p>
          <a:p>
            <a:pPr marL="228600" indent="-228600">
              <a:buAutoNum type="arabicParenBoth"/>
            </a:pPr>
            <a:r>
              <a:rPr lang="en-US" sz="1400" dirty="0"/>
              <a:t>Contacted with patient(s) infected with SARS-CoV-2 (positive for SARS-CoV-2 nucleic acid) within 14 days before onset</a:t>
            </a:r>
          </a:p>
          <a:p>
            <a:pPr marL="228600" indent="-228600">
              <a:buAutoNum type="arabicParenBoth"/>
            </a:pPr>
            <a:r>
              <a:rPr lang="en-US" sz="1400" dirty="0"/>
              <a:t>Contacted patients with fever or respiratory symptoms from Wuhan or the surrounding areas, or from communities with reported COVID-19 cases, within 14 days before illness onset; 1. Added details to define a clustering occurrence; 2. Added serologic tests as one of the etiological confirmation approaches. Mar 3 Mar 4 on NHC website 17</a:t>
            </a:r>
          </a:p>
          <a:p>
            <a:pPr marL="228600" indent="-228600">
              <a:buAutoNum type="arabicParenBoth"/>
            </a:pPr>
            <a:r>
              <a:rPr lang="en-US" sz="1400" dirty="0"/>
              <a:t>Had clustering occurrence (≥ 2 cases with fever and/or respiratory symptoms in a small area such as a family, an office, a school class, etc., within 2 weeks). </a:t>
            </a:r>
          </a:p>
          <a:p>
            <a:r>
              <a:rPr lang="en-US" sz="1400" dirty="0"/>
              <a:t>2. Clinical manifestations: </a:t>
            </a:r>
          </a:p>
          <a:p>
            <a:pPr marL="228600" indent="-228600">
              <a:buAutoNum type="arabicParenBoth"/>
            </a:pPr>
            <a:r>
              <a:rPr lang="en-US" sz="1400" dirty="0"/>
              <a:t>Fever and/or respiratory symptoms</a:t>
            </a:r>
          </a:p>
          <a:p>
            <a:pPr marL="228600" indent="-228600">
              <a:buAutoNum type="arabicParenBoth"/>
            </a:pPr>
            <a:r>
              <a:rPr lang="en-US" sz="1400" dirty="0"/>
              <a:t>Pneumonia indicated by chest radiograph</a:t>
            </a:r>
          </a:p>
          <a:p>
            <a:pPr marL="228600" indent="-228600">
              <a:buAutoNum type="arabicParenBoth"/>
            </a:pPr>
            <a:r>
              <a:rPr lang="en-US" sz="1400" dirty="0"/>
              <a:t>Low or normal white blood cell count, or low lymphocyte count during early onset</a:t>
            </a:r>
          </a:p>
          <a:p>
            <a:r>
              <a:rPr lang="en-US" sz="1400" b="1" dirty="0"/>
              <a:t>Confirmed case: </a:t>
            </a:r>
            <a:r>
              <a:rPr lang="en-US" sz="1400" dirty="0"/>
              <a:t>A suspected case with one of the following etiological confirmations: </a:t>
            </a:r>
          </a:p>
          <a:p>
            <a:pPr marL="228600" indent="-228600">
              <a:buAutoNum type="arabicPeriod"/>
            </a:pPr>
            <a:r>
              <a:rPr lang="en-US" sz="1400" dirty="0"/>
              <a:t>Respiratory or blood specimens tested positive for the nucleic acid of SARS-CoV-2 by the real-time fluorescent RT-PCR</a:t>
            </a:r>
          </a:p>
          <a:p>
            <a:pPr marL="228600" indent="-228600">
              <a:buAutoNum type="arabicPeriod"/>
            </a:pPr>
            <a:r>
              <a:rPr lang="en-US" sz="1400" dirty="0"/>
              <a:t>Viruses isolated from respiratory or blood specimens showing high homology with a known SARS-CoV-2 by whole genome sequencing</a:t>
            </a:r>
          </a:p>
          <a:p>
            <a:pPr marL="228600" indent="-228600">
              <a:buAutoNum type="arabicPeriod"/>
            </a:pPr>
            <a:r>
              <a:rPr lang="en-US" sz="1400" dirty="0"/>
              <a:t>Serum tested positive for SARS-CoV-2 specific IgM and IgG antibodies; the serum SARS-CoV-2-specific IgG antibody test changed from negative (undetectable) to positive (detectable), or the IgG antibody level is 4 18 times higher in the convalescent serum than in the serum collected at the acute phase of the infection.</a:t>
            </a:r>
          </a:p>
        </p:txBody>
      </p:sp>
    </p:spTree>
    <p:extLst>
      <p:ext uri="{BB962C8B-B14F-4D97-AF65-F5344CB8AC3E}">
        <p14:creationId xmlns:p14="http://schemas.microsoft.com/office/powerpoint/2010/main" val="2430081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774"/>
            <a:ext cx="10515600" cy="1325563"/>
          </a:xfrm>
        </p:spPr>
        <p:txBody>
          <a:bodyPr/>
          <a:lstStyle/>
          <a:p>
            <a:r>
              <a:rPr lang="en-US" dirty="0"/>
              <a:t>COVID-19 Epidemiology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6DD80-703B-4B4E-AB2C-E992C4C23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474" y="1543048"/>
            <a:ext cx="7588929" cy="515248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4A7F7F-345C-544C-B289-CFDFEBAEC9B7}"/>
              </a:ext>
            </a:extLst>
          </p:cNvPr>
          <p:cNvSpPr txBox="1">
            <a:spLocks/>
          </p:cNvSpPr>
          <p:nvPr/>
        </p:nvSpPr>
        <p:spPr>
          <a:xfrm>
            <a:off x="350874" y="1543049"/>
            <a:ext cx="3806456" cy="1040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1800" dirty="0"/>
              <a:t>Establish the Existence of an Outbreak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1800" b="1" dirty="0"/>
              <a:t>Prepare a Case Definition</a:t>
            </a:r>
          </a:p>
        </p:txBody>
      </p:sp>
    </p:spTree>
    <p:extLst>
      <p:ext uri="{BB962C8B-B14F-4D97-AF65-F5344CB8AC3E}">
        <p14:creationId xmlns:p14="http://schemas.microsoft.com/office/powerpoint/2010/main" val="780294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12" y="1690688"/>
            <a:ext cx="4297327" cy="3147126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en-US" sz="2400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sz="2400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sz="2400" b="1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sz="2400" b="1" dirty="0"/>
              <a:t>Develop Hypothesis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400" b="1" dirty="0"/>
              <a:t>Evaluate Hypothesis based on current evidence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B82F86-2535-4B45-80E9-2B28B8753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940" y="1465141"/>
            <a:ext cx="7515447" cy="53359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82C6EA-E495-A848-96C8-2C4253C4ABCF}"/>
              </a:ext>
            </a:extLst>
          </p:cNvPr>
          <p:cNvSpPr/>
          <p:nvPr/>
        </p:nvSpPr>
        <p:spPr>
          <a:xfrm>
            <a:off x="87717" y="6062445"/>
            <a:ext cx="45011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Li, Q., Guan, X., Wu, P., Wang, X., Zhou, L., Tong, Y., … Feng, Z. (2020). Early Transmission Dynamics in Wuhan, China, of Novel Coronavirus–Infected Pneumonia. </a:t>
            </a:r>
            <a:r>
              <a:rPr lang="en-US" sz="1050" i="1" dirty="0">
                <a:solidFill>
                  <a:srgbClr val="000000"/>
                </a:solidFill>
              </a:rPr>
              <a:t>New England Journal of Medicine</a:t>
            </a:r>
            <a:r>
              <a:rPr lang="en-US" sz="1050" dirty="0">
                <a:solidFill>
                  <a:srgbClr val="000000"/>
                </a:solidFill>
              </a:rPr>
              <a:t>, </a:t>
            </a:r>
            <a:r>
              <a:rPr lang="en-US" sz="1050" i="1" dirty="0">
                <a:solidFill>
                  <a:srgbClr val="000000"/>
                </a:solidFill>
              </a:rPr>
              <a:t>382</a:t>
            </a:r>
            <a:r>
              <a:rPr lang="en-US" sz="1050" dirty="0">
                <a:solidFill>
                  <a:srgbClr val="000000"/>
                </a:solidFill>
              </a:rPr>
              <a:t>(13), 1199–1207.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/10.1056/nejmoa2001316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7561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D22BDA-5EBD-5241-8ED9-AAD9A2C31DE7}"/>
              </a:ext>
            </a:extLst>
          </p:cNvPr>
          <p:cNvSpPr txBox="1">
            <a:spLocks/>
          </p:cNvSpPr>
          <p:nvPr/>
        </p:nvSpPr>
        <p:spPr>
          <a:xfrm>
            <a:off x="209337" y="1501877"/>
            <a:ext cx="4719851" cy="2974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Prepare a Case Definition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Find Cases and Report Information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Develop Hypothesis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Evaluate Hypothesis based on current evidence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b="1" dirty="0"/>
              <a:t>Implement Control and Prevention Measures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EEB102-D690-2547-8779-8221816AE1F1}"/>
              </a:ext>
            </a:extLst>
          </p:cNvPr>
          <p:cNvSpPr/>
          <p:nvPr/>
        </p:nvSpPr>
        <p:spPr>
          <a:xfrm>
            <a:off x="6096000" y="642711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China’s control measures may have prevented 700,000 COVID-19 cases. (2020, March 31).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www.sciencedaily.com</a:t>
            </a:r>
            <a:r>
              <a:rPr lang="en-US" sz="1050" dirty="0">
                <a:solidFill>
                  <a:srgbClr val="000000"/>
                </a:solidFill>
              </a:rPr>
              <a:t>/releases/2020/03/200331130012.htm</a:t>
            </a:r>
            <a:endParaRPr lang="en-US" sz="10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13F41-7050-0542-9982-03E0D3C44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415" y="1501877"/>
            <a:ext cx="672222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20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D22BDA-5EBD-5241-8ED9-AAD9A2C31DE7}"/>
              </a:ext>
            </a:extLst>
          </p:cNvPr>
          <p:cNvSpPr txBox="1">
            <a:spLocks/>
          </p:cNvSpPr>
          <p:nvPr/>
        </p:nvSpPr>
        <p:spPr>
          <a:xfrm>
            <a:off x="209337" y="1501877"/>
            <a:ext cx="4719851" cy="4195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Establish the Existence of an Outbreak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Prepare a Case Definition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Find Cases and Report Information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Develop Hypothesis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Evaluate Hypothesis based on current evidence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dirty="0"/>
              <a:t>Implement Control and Prevention Measures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b="1" dirty="0"/>
              <a:t>Maintain Surveillance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000" b="1" dirty="0"/>
              <a:t>Communicate Findings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CDB8B9-387B-664C-978F-C2E027262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362" y="1690688"/>
            <a:ext cx="7229340" cy="4006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EEB102-D690-2547-8779-8221816AE1F1}"/>
              </a:ext>
            </a:extLst>
          </p:cNvPr>
          <p:cNvSpPr/>
          <p:nvPr/>
        </p:nvSpPr>
        <p:spPr>
          <a:xfrm>
            <a:off x="6096000" y="642711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China’s control measures may have prevented 700,000 COVID-19 cases. (2020, March 31).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www.sciencedaily.com</a:t>
            </a:r>
            <a:r>
              <a:rPr lang="en-US" sz="1050" dirty="0">
                <a:solidFill>
                  <a:srgbClr val="000000"/>
                </a:solidFill>
              </a:rPr>
              <a:t>/releases/2020/03/200331130012.htm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912219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98" y="1804360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dirty="0"/>
              <a:t>Evaluate Hypothesis based on current evidence</a:t>
            </a:r>
          </a:p>
          <a:p>
            <a:pPr marL="514350" indent="-514350">
              <a:buAutoNum type="arabicParenR"/>
            </a:pPr>
            <a:r>
              <a:rPr lang="en-US" dirty="0"/>
              <a:t>Implement Control and Prevention Measures</a:t>
            </a:r>
          </a:p>
          <a:p>
            <a:pPr marL="514350" indent="-514350">
              <a:buAutoNum type="arabicParenR"/>
            </a:pPr>
            <a:r>
              <a:rPr lang="en-US" dirty="0"/>
              <a:t>Maintain Surveillance</a:t>
            </a:r>
          </a:p>
          <a:p>
            <a:pPr marL="514350" indent="-514350">
              <a:buAutoNum type="arabicParenR"/>
            </a:pPr>
            <a:r>
              <a:rPr lang="en-US" dirty="0"/>
              <a:t>Communicate Findings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0557B6-E989-D74A-A9F9-57818394B74F}"/>
              </a:ext>
            </a:extLst>
          </p:cNvPr>
          <p:cNvSpPr txBox="1"/>
          <p:nvPr/>
        </p:nvSpPr>
        <p:spPr>
          <a:xfrm>
            <a:off x="8474149" y="2041037"/>
            <a:ext cx="33049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Where is the US in these steps?</a:t>
            </a:r>
          </a:p>
        </p:txBody>
      </p:sp>
    </p:spTree>
    <p:extLst>
      <p:ext uri="{BB962C8B-B14F-4D97-AF65-F5344CB8AC3E}">
        <p14:creationId xmlns:p14="http://schemas.microsoft.com/office/powerpoint/2010/main" val="3369309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D3B86E-47C6-064D-A06D-2D6FAD4B6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741" y="1368093"/>
            <a:ext cx="7576794" cy="47304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80696E-EB4D-644A-817F-509A2B230F63}"/>
              </a:ext>
            </a:extLst>
          </p:cNvPr>
          <p:cNvSpPr/>
          <p:nvPr/>
        </p:nvSpPr>
        <p:spPr>
          <a:xfrm>
            <a:off x="5316279" y="6280919"/>
            <a:ext cx="687572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Coronavirus Disease 2019 (COVID-19) in the U.S. (2020, April 29).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www.cdc.gov</a:t>
            </a:r>
            <a:r>
              <a:rPr lang="en-US" sz="1050" dirty="0">
                <a:solidFill>
                  <a:srgbClr val="000000"/>
                </a:solidFill>
              </a:rPr>
              <a:t>/coronavirus/2019-ncov/cases-updates/</a:t>
            </a:r>
            <a:r>
              <a:rPr lang="en-US" sz="1050" dirty="0" err="1">
                <a:solidFill>
                  <a:srgbClr val="000000"/>
                </a:solidFill>
              </a:rPr>
              <a:t>cases-in-us.html?CDC_AA_refVal</a:t>
            </a:r>
            <a:r>
              <a:rPr lang="en-US" sz="1050" dirty="0">
                <a:solidFill>
                  <a:srgbClr val="000000"/>
                </a:solidFill>
              </a:rPr>
              <a:t>=https%3A%2F%2Fwww.cdc.gov%2Fcoronavirus%2F2019-ncov%2Fcases-in-us.html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88394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43B38-A209-A341-A2D2-ECBCC7AAE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829" y="1563041"/>
            <a:ext cx="9446341" cy="413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62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14309-2CD5-D94C-B754-A359917C89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12651" y="1572161"/>
            <a:ext cx="6426593" cy="3713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BBFD0C-A9CD-0B4D-9FCE-FEAFC5C41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230" y="1572161"/>
            <a:ext cx="5923770" cy="37136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90DE69-18DD-3246-85CC-40BE24D27EAD}"/>
              </a:ext>
            </a:extLst>
          </p:cNvPr>
          <p:cNvSpPr/>
          <p:nvPr/>
        </p:nvSpPr>
        <p:spPr>
          <a:xfrm>
            <a:off x="6256543" y="6442502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 err="1">
                <a:solidFill>
                  <a:srgbClr val="000000"/>
                </a:solidFill>
              </a:rPr>
              <a:t>Mervosh</a:t>
            </a:r>
            <a:r>
              <a:rPr lang="en-US" sz="1050" dirty="0">
                <a:solidFill>
                  <a:srgbClr val="000000"/>
                </a:solidFill>
              </a:rPr>
              <a:t>, S. (2020, April 27). See Which States and Cities Have Told Residents to Stay at Home.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www.nytimes.com</a:t>
            </a:r>
            <a:r>
              <a:rPr lang="en-US" sz="1050" dirty="0">
                <a:solidFill>
                  <a:srgbClr val="000000"/>
                </a:solidFill>
              </a:rPr>
              <a:t>/interactive/2020/us/coronavirus-stay-at-home-</a:t>
            </a:r>
            <a:r>
              <a:rPr lang="en-US" sz="1050" dirty="0" err="1">
                <a:solidFill>
                  <a:srgbClr val="000000"/>
                </a:solidFill>
              </a:rPr>
              <a:t>order.html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11163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98" y="1804360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dirty="0"/>
              <a:t>Evaluate Hypothesis based on current evidence</a:t>
            </a:r>
          </a:p>
          <a:p>
            <a:pPr marL="514350" indent="-514350">
              <a:buAutoNum type="arabicParenR"/>
            </a:pPr>
            <a:r>
              <a:rPr lang="en-US" dirty="0"/>
              <a:t>Implement Control and Prevention Measures</a:t>
            </a:r>
          </a:p>
          <a:p>
            <a:pPr marL="514350" indent="-514350">
              <a:buAutoNum type="arabicParenR"/>
            </a:pPr>
            <a:r>
              <a:rPr lang="en-US" dirty="0"/>
              <a:t>Maintain Surveillance</a:t>
            </a:r>
          </a:p>
          <a:p>
            <a:pPr marL="514350" indent="-514350">
              <a:buAutoNum type="arabicParenR"/>
            </a:pPr>
            <a:r>
              <a:rPr lang="en-US" dirty="0"/>
              <a:t>Communicate Findings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0557B6-E989-D74A-A9F9-57818394B74F}"/>
              </a:ext>
            </a:extLst>
          </p:cNvPr>
          <p:cNvSpPr txBox="1"/>
          <p:nvPr/>
        </p:nvSpPr>
        <p:spPr>
          <a:xfrm>
            <a:off x="8474149" y="2041037"/>
            <a:ext cx="33049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Where is the US in these steps?</a:t>
            </a:r>
          </a:p>
        </p:txBody>
      </p:sp>
    </p:spTree>
    <p:extLst>
      <p:ext uri="{BB962C8B-B14F-4D97-AF65-F5344CB8AC3E}">
        <p14:creationId xmlns:p14="http://schemas.microsoft.com/office/powerpoint/2010/main" val="437645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dirty="0"/>
              <a:t>Establish the Existence of an Outbreak</a:t>
            </a:r>
          </a:p>
          <a:p>
            <a:pPr marL="514350" indent="-514350">
              <a:buAutoNum type="arabicParenR"/>
            </a:pPr>
            <a:r>
              <a:rPr lang="en-US" dirty="0"/>
              <a:t>Prepare a Case Definition</a:t>
            </a:r>
          </a:p>
          <a:p>
            <a:pPr marL="514350" indent="-514350">
              <a:buAutoNum type="arabicParenR"/>
            </a:pPr>
            <a:r>
              <a:rPr lang="en-US" dirty="0"/>
              <a:t>Find Cases and Report Information</a:t>
            </a:r>
          </a:p>
          <a:p>
            <a:pPr marL="514350" indent="-514350">
              <a:buAutoNum type="arabicParenR"/>
            </a:pPr>
            <a:r>
              <a:rPr lang="en-US" dirty="0"/>
              <a:t>Develop Hypothesis</a:t>
            </a:r>
          </a:p>
          <a:p>
            <a:pPr marL="514350" indent="-514350">
              <a:buAutoNum type="arabicParenR"/>
            </a:pPr>
            <a:r>
              <a:rPr lang="en-US" dirty="0"/>
              <a:t>Evaluate Hypothesis based on current evidence</a:t>
            </a:r>
          </a:p>
          <a:p>
            <a:pPr marL="514350" indent="-514350">
              <a:buAutoNum type="arabicParenR"/>
            </a:pPr>
            <a:r>
              <a:rPr lang="en-US" dirty="0"/>
              <a:t>Implement Control and Prevention Measures</a:t>
            </a:r>
          </a:p>
          <a:p>
            <a:pPr marL="514350" indent="-514350">
              <a:buAutoNum type="arabicParenR"/>
            </a:pPr>
            <a:r>
              <a:rPr lang="en-US" dirty="0"/>
              <a:t>Maintain Surveillance</a:t>
            </a:r>
          </a:p>
          <a:p>
            <a:pPr marL="514350" indent="-514350">
              <a:buAutoNum type="arabicParenR"/>
            </a:pPr>
            <a:r>
              <a:rPr lang="en-US" dirty="0"/>
              <a:t>Communicate Findings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F0CF02-6C9B-CE4B-803F-C5830325434A}"/>
              </a:ext>
            </a:extLst>
          </p:cNvPr>
          <p:cNvSpPr txBox="1"/>
          <p:nvPr/>
        </p:nvSpPr>
        <p:spPr>
          <a:xfrm>
            <a:off x="10161182" y="3121228"/>
            <a:ext cx="2169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We are HERE</a:t>
            </a: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CC5082FB-BBD7-3041-B2D6-5BF78A96FBDB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46559" y="3721392"/>
            <a:ext cx="1924495" cy="735101"/>
          </a:xfrm>
          <a:prstGeom prst="bentConnector3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U-Turn Arrow 9">
            <a:extLst>
              <a:ext uri="{FF2B5EF4-FFF2-40B4-BE49-F238E27FC236}">
                <a16:creationId xmlns:a16="http://schemas.microsoft.com/office/drawing/2014/main" id="{E4C42D90-C57E-474F-9A96-C8FA53098F80}"/>
              </a:ext>
            </a:extLst>
          </p:cNvPr>
          <p:cNvSpPr/>
          <p:nvPr/>
        </p:nvSpPr>
        <p:spPr>
          <a:xfrm rot="16200000">
            <a:off x="-154408" y="4164183"/>
            <a:ext cx="1668018" cy="317203"/>
          </a:xfrm>
          <a:prstGeom prst="uturnArrow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33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did it become a pandemic?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1D3A93-5C9A-2343-9680-E5141C360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421" y="2458757"/>
            <a:ext cx="4403157" cy="439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178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did it become a pandemic?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AD266-6DED-9D4A-90D9-146D880C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11" y="2357437"/>
            <a:ext cx="6502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402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did it become a pandemic?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AD266-6DED-9D4A-90D9-146D880C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11" y="2357437"/>
            <a:ext cx="6502400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9803FA-C330-B948-876D-672D1E4F0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711" y="840194"/>
            <a:ext cx="5002349" cy="517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66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did it become a pandemic?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AD266-6DED-9D4A-90D9-146D880C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11" y="2357437"/>
            <a:ext cx="6502400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9803FA-C330-B948-876D-672D1E4F0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711" y="840192"/>
            <a:ext cx="5002350" cy="51748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83F303-897D-E449-8442-CCAA19DE1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92314"/>
            <a:ext cx="12192000" cy="17089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8CC235-178A-2F47-A966-5B32EB61D3B9}"/>
              </a:ext>
            </a:extLst>
          </p:cNvPr>
          <p:cNvSpPr/>
          <p:nvPr/>
        </p:nvSpPr>
        <p:spPr>
          <a:xfrm>
            <a:off x="7113181" y="6280919"/>
            <a:ext cx="507881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Gandhi, M., </a:t>
            </a:r>
            <a:r>
              <a:rPr lang="en-US" sz="1050" dirty="0" err="1">
                <a:solidFill>
                  <a:srgbClr val="000000"/>
                </a:solidFill>
              </a:rPr>
              <a:t>Yokoe</a:t>
            </a:r>
            <a:r>
              <a:rPr lang="en-US" sz="1050" dirty="0">
                <a:solidFill>
                  <a:srgbClr val="000000"/>
                </a:solidFill>
              </a:rPr>
              <a:t>, D. S., &amp; </a:t>
            </a:r>
            <a:r>
              <a:rPr lang="en-US" sz="1050" dirty="0" err="1">
                <a:solidFill>
                  <a:srgbClr val="000000"/>
                </a:solidFill>
              </a:rPr>
              <a:t>Havlir</a:t>
            </a:r>
            <a:r>
              <a:rPr lang="en-US" sz="1050" dirty="0">
                <a:solidFill>
                  <a:srgbClr val="000000"/>
                </a:solidFill>
              </a:rPr>
              <a:t>, D. V. (2020). Asymptomatic Transmission, the Achilles’ Heel of Current Strategies to Control Covid-19. </a:t>
            </a:r>
            <a:r>
              <a:rPr lang="en-US" sz="1050" i="1" dirty="0">
                <a:solidFill>
                  <a:srgbClr val="000000"/>
                </a:solidFill>
              </a:rPr>
              <a:t>New England Journal of Medicine</a:t>
            </a:r>
            <a:r>
              <a:rPr lang="en-US" sz="1050" dirty="0">
                <a:solidFill>
                  <a:srgbClr val="000000"/>
                </a:solidFill>
              </a:rPr>
              <a:t>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/10.1056/nejme2009758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72746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2B5CA-FB5E-E847-947E-C98D4307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9" y="640080"/>
            <a:ext cx="6274590" cy="401834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/>
              <a:t>COVID-19 Epidemiology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7DB1C3-5EC4-8043-AE0D-A6255467A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7329" y="4796852"/>
            <a:ext cx="6274590" cy="142106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/>
              <a:t>Questions?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4EFCC1-9E2F-7F41-AFAD-A457A3F992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36"/>
          <a:stretch/>
        </p:blipFill>
        <p:spPr>
          <a:xfrm>
            <a:off x="-171450" y="10"/>
            <a:ext cx="528294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23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4A02-3069-BB4E-95EA-71364E5C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89C2C-FB00-1F47-9C77-AF9C501AD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everyone who tests positive for SARS-CoV-2 going to become sick? What determines the susceptibility to the virus? What are “co-morbidities”? Why do older individuals become more sick than younger individuals? Why are children, on average, not becoming as sick?</a:t>
            </a:r>
          </a:p>
        </p:txBody>
      </p:sp>
    </p:spTree>
    <p:extLst>
      <p:ext uri="{BB962C8B-B14F-4D97-AF65-F5344CB8AC3E}">
        <p14:creationId xmlns:p14="http://schemas.microsoft.com/office/powerpoint/2010/main" val="25162623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D560EE-2C89-FD40-8DBC-D1DAA6E9E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05247"/>
            <a:ext cx="9144000" cy="2061534"/>
          </a:xfrm>
        </p:spPr>
        <p:txBody>
          <a:bodyPr>
            <a:normAutofit/>
          </a:bodyPr>
          <a:lstStyle/>
          <a:p>
            <a:r>
              <a:rPr lang="en-US" dirty="0"/>
              <a:t>Susceptibility and Symptoms of COVID-19</a:t>
            </a:r>
          </a:p>
        </p:txBody>
      </p:sp>
    </p:spTree>
    <p:extLst>
      <p:ext uri="{BB962C8B-B14F-4D97-AF65-F5344CB8AC3E}">
        <p14:creationId xmlns:p14="http://schemas.microsoft.com/office/powerpoint/2010/main" val="15680502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94451-86EA-0D46-ACD4-6853794E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and Symptoms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0F94DC-E05B-C64A-97A4-CFBEDC338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91100" cy="4351338"/>
          </a:xfrm>
        </p:spPr>
        <p:txBody>
          <a:bodyPr/>
          <a:lstStyle/>
          <a:p>
            <a:r>
              <a:rPr lang="en-US" dirty="0"/>
              <a:t>Who is being tested?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1B20A7-17DD-3548-A260-F5E8E2E5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1365"/>
            <a:ext cx="8480150" cy="4340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ED30C0-76DE-9043-A5DD-084C7529C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823" y="492494"/>
            <a:ext cx="4747054" cy="26662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149058-34B2-FD44-9F4B-7A24821B4DE0}"/>
              </a:ext>
            </a:extLst>
          </p:cNvPr>
          <p:cNvSpPr/>
          <p:nvPr/>
        </p:nvSpPr>
        <p:spPr>
          <a:xfrm>
            <a:off x="7794058" y="6413713"/>
            <a:ext cx="439794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Coronavirus Disease 2019 (COVID-19). (2020, February 11).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www.cdc.gov</a:t>
            </a:r>
            <a:r>
              <a:rPr lang="en-US" sz="1050" dirty="0">
                <a:solidFill>
                  <a:srgbClr val="000000"/>
                </a:solidFill>
              </a:rPr>
              <a:t>/coronavirus/2019-nCoV/hcp/clinical-</a:t>
            </a:r>
            <a:r>
              <a:rPr lang="en-US" sz="1050" dirty="0" err="1">
                <a:solidFill>
                  <a:srgbClr val="000000"/>
                </a:solidFill>
              </a:rPr>
              <a:t>criteria.html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91700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94451-86EA-0D46-ACD4-6853794E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and Symptoms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0F94DC-E05B-C64A-97A4-CFBEDC338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7396"/>
            <a:ext cx="4991100" cy="4351338"/>
          </a:xfrm>
        </p:spPr>
        <p:txBody>
          <a:bodyPr/>
          <a:lstStyle/>
          <a:p>
            <a:r>
              <a:rPr lang="en-US" dirty="0"/>
              <a:t>Who is being tested?</a:t>
            </a:r>
          </a:p>
          <a:p>
            <a:r>
              <a:rPr lang="en-US" dirty="0"/>
              <a:t>Who is susceptible to illness?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2C7E8-E8C9-344A-AFFE-F9BF8CA0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0" y="1185852"/>
            <a:ext cx="5452379" cy="56721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A7FF8C-E082-C74C-B097-C258B6867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36" y="2653903"/>
            <a:ext cx="6128864" cy="33302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38D384-0A93-334C-886F-C3D13F07B4ED}"/>
              </a:ext>
            </a:extLst>
          </p:cNvPr>
          <p:cNvSpPr/>
          <p:nvPr/>
        </p:nvSpPr>
        <p:spPr>
          <a:xfrm>
            <a:off x="0" y="6395162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Coronavirus Disease 2019 (COVID-19) – Symptoms. (2020, April 27).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www.cdc.gov</a:t>
            </a:r>
            <a:r>
              <a:rPr lang="en-US" sz="1050" dirty="0">
                <a:solidFill>
                  <a:srgbClr val="000000"/>
                </a:solidFill>
              </a:rPr>
              <a:t>/coronavirus/2019-ncov/symptoms-testing/</a:t>
            </a:r>
            <a:r>
              <a:rPr lang="en-US" sz="1050" dirty="0" err="1">
                <a:solidFill>
                  <a:srgbClr val="000000"/>
                </a:solidFill>
              </a:rPr>
              <a:t>symptoms.html</a:t>
            </a:r>
            <a:endParaRPr lang="en-US" sz="10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4C934E-4678-0C4C-A199-C1E480A4755F}"/>
              </a:ext>
            </a:extLst>
          </p:cNvPr>
          <p:cNvSpPr/>
          <p:nvPr/>
        </p:nvSpPr>
        <p:spPr>
          <a:xfrm>
            <a:off x="0" y="5984199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Al Jazeera. (2020, May 6). Coronavirus: All you need to know about symptoms and risks.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www.aljazeera.com</a:t>
            </a:r>
            <a:r>
              <a:rPr lang="en-US" sz="1050" dirty="0">
                <a:solidFill>
                  <a:srgbClr val="000000"/>
                </a:solidFill>
              </a:rPr>
              <a:t>/news/2020/01/coronavirus-symptoms-vaccines-risks-200122194509687.html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300614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11EF9D-1FC2-4441-A87E-0436ED18E5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975"/>
          <a:stretch/>
        </p:blipFill>
        <p:spPr>
          <a:xfrm>
            <a:off x="9024523" y="757579"/>
            <a:ext cx="2496739" cy="3030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9056B8-A5E9-0240-AB02-0D99CB6FA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957" y="3809124"/>
            <a:ext cx="3947446" cy="24747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determines Susceptibility?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CC9B3-0F47-A94C-8788-053E85D89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7" y="195081"/>
            <a:ext cx="7731761" cy="6088761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02A824F1-0F10-B24A-8689-62F7354B1ABB}"/>
              </a:ext>
            </a:extLst>
          </p:cNvPr>
          <p:cNvSpPr/>
          <p:nvPr/>
        </p:nvSpPr>
        <p:spPr>
          <a:xfrm>
            <a:off x="9467033" y="2272719"/>
            <a:ext cx="805859" cy="1387549"/>
          </a:xfrm>
          <a:prstGeom prst="frame">
            <a:avLst/>
          </a:prstGeom>
          <a:solidFill>
            <a:schemeClr val="tx1"/>
          </a:solidFill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E99409-E781-1C48-A0FA-F87B46E4AA3D}"/>
              </a:ext>
            </a:extLst>
          </p:cNvPr>
          <p:cNvCxnSpPr/>
          <p:nvPr/>
        </p:nvCxnSpPr>
        <p:spPr>
          <a:xfrm flipH="1" flipV="1">
            <a:off x="7889358" y="1796902"/>
            <a:ext cx="1403498" cy="6911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1605B3F-3EC7-B74F-9C05-4F49FDF07C06}"/>
              </a:ext>
            </a:extLst>
          </p:cNvPr>
          <p:cNvSpPr/>
          <p:nvPr/>
        </p:nvSpPr>
        <p:spPr>
          <a:xfrm>
            <a:off x="0" y="660408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Parham, P. (2015). </a:t>
            </a:r>
            <a:r>
              <a:rPr lang="en-US" sz="1050" i="1" dirty="0">
                <a:solidFill>
                  <a:srgbClr val="000000"/>
                </a:solidFill>
              </a:rPr>
              <a:t>The Immune System</a:t>
            </a:r>
            <a:r>
              <a:rPr lang="en-US" sz="1050" dirty="0">
                <a:solidFill>
                  <a:srgbClr val="000000"/>
                </a:solidFill>
              </a:rPr>
              <a:t> (4th ed.). Abingdon, United Kingdom: Taylor &amp; Francis.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5495350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A5B48-BA39-DE46-B92A-0A1BBA86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4887" y="2167375"/>
            <a:ext cx="3418051" cy="25198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How unique is your immune system?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426914-40FD-AD49-961A-8A6ED2019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42" y="333541"/>
            <a:ext cx="7734415" cy="61875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46C1E7-D5DC-AD41-B585-32CBDA4FCC68}"/>
              </a:ext>
            </a:extLst>
          </p:cNvPr>
          <p:cNvSpPr txBox="1"/>
          <p:nvPr/>
        </p:nvSpPr>
        <p:spPr>
          <a:xfrm>
            <a:off x="340242" y="6400800"/>
            <a:ext cx="4051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CITE IMMUNOLOGY TEXTBOOK</a:t>
            </a:r>
          </a:p>
        </p:txBody>
      </p:sp>
    </p:spTree>
    <p:extLst>
      <p:ext uri="{BB962C8B-B14F-4D97-AF65-F5344CB8AC3E}">
        <p14:creationId xmlns:p14="http://schemas.microsoft.com/office/powerpoint/2010/main" val="26221406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11EF9D-1FC2-4441-A87E-0436ED18E5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975"/>
          <a:stretch/>
        </p:blipFill>
        <p:spPr>
          <a:xfrm>
            <a:off x="9024523" y="757579"/>
            <a:ext cx="2496739" cy="3030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9056B8-A5E9-0240-AB02-0D99CB6FA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957" y="3809124"/>
            <a:ext cx="3947446" cy="24747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determines Susceptibility?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CC9B3-0F47-A94C-8788-053E85D89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7" y="195081"/>
            <a:ext cx="7731761" cy="6088761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02A824F1-0F10-B24A-8689-62F7354B1ABB}"/>
              </a:ext>
            </a:extLst>
          </p:cNvPr>
          <p:cNvSpPr/>
          <p:nvPr/>
        </p:nvSpPr>
        <p:spPr>
          <a:xfrm>
            <a:off x="9467033" y="2272719"/>
            <a:ext cx="805859" cy="1387549"/>
          </a:xfrm>
          <a:prstGeom prst="frame">
            <a:avLst/>
          </a:prstGeom>
          <a:solidFill>
            <a:schemeClr val="tx1"/>
          </a:solidFill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E99409-E781-1C48-A0FA-F87B46E4AA3D}"/>
              </a:ext>
            </a:extLst>
          </p:cNvPr>
          <p:cNvCxnSpPr/>
          <p:nvPr/>
        </p:nvCxnSpPr>
        <p:spPr>
          <a:xfrm flipH="1" flipV="1">
            <a:off x="7889358" y="1796902"/>
            <a:ext cx="1403498" cy="6911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9A4E85A-1620-0940-8129-079205F0CD10}"/>
              </a:ext>
            </a:extLst>
          </p:cNvPr>
          <p:cNvSpPr/>
          <p:nvPr/>
        </p:nvSpPr>
        <p:spPr>
          <a:xfrm>
            <a:off x="0" y="6283842"/>
            <a:ext cx="629447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Nguyen, A., David, J. K., </a:t>
            </a:r>
            <a:r>
              <a:rPr lang="en-US" sz="1050" dirty="0" err="1">
                <a:solidFill>
                  <a:srgbClr val="000000"/>
                </a:solidFill>
              </a:rPr>
              <a:t>Maden</a:t>
            </a:r>
            <a:r>
              <a:rPr lang="en-US" sz="1050" dirty="0">
                <a:solidFill>
                  <a:srgbClr val="000000"/>
                </a:solidFill>
              </a:rPr>
              <a:t>, S. K., Wood, M. A., </a:t>
            </a:r>
            <a:r>
              <a:rPr lang="en-US" sz="1050" dirty="0" err="1">
                <a:solidFill>
                  <a:srgbClr val="000000"/>
                </a:solidFill>
              </a:rPr>
              <a:t>Weeder</a:t>
            </a:r>
            <a:r>
              <a:rPr lang="en-US" sz="1050" dirty="0">
                <a:solidFill>
                  <a:srgbClr val="000000"/>
                </a:solidFill>
              </a:rPr>
              <a:t>, B. R., Nellore, A., &amp; Thompson, R. F. (2020). Human leukocyte antigen susceptibility map for SARS-CoV-2. </a:t>
            </a:r>
            <a:r>
              <a:rPr lang="en-US" sz="1050" i="1" dirty="0">
                <a:solidFill>
                  <a:srgbClr val="000000"/>
                </a:solidFill>
              </a:rPr>
              <a:t>Journal of Virology</a:t>
            </a:r>
            <a:r>
              <a:rPr lang="en-US" sz="1050" dirty="0">
                <a:solidFill>
                  <a:srgbClr val="000000"/>
                </a:solidFill>
              </a:rPr>
              <a:t>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/10.1128/jvi.00510-20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64354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11EF9D-1FC2-4441-A87E-0436ED18E5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975"/>
          <a:stretch/>
        </p:blipFill>
        <p:spPr>
          <a:xfrm>
            <a:off x="9024523" y="757579"/>
            <a:ext cx="2496739" cy="3030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9056B8-A5E9-0240-AB02-0D99CB6FA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957" y="3809124"/>
            <a:ext cx="3947446" cy="24747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determines Susceptibility?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CC9B3-0F47-A94C-8788-053E85D89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97" y="62174"/>
            <a:ext cx="7731761" cy="6088761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02A824F1-0F10-B24A-8689-62F7354B1ABB}"/>
              </a:ext>
            </a:extLst>
          </p:cNvPr>
          <p:cNvSpPr/>
          <p:nvPr/>
        </p:nvSpPr>
        <p:spPr>
          <a:xfrm>
            <a:off x="9467033" y="2272719"/>
            <a:ext cx="805859" cy="1387549"/>
          </a:xfrm>
          <a:prstGeom prst="frame">
            <a:avLst/>
          </a:prstGeom>
          <a:solidFill>
            <a:schemeClr val="tx1"/>
          </a:solidFill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EE99409-E781-1C48-A0FA-F87B46E4AA3D}"/>
              </a:ext>
            </a:extLst>
          </p:cNvPr>
          <p:cNvCxnSpPr/>
          <p:nvPr/>
        </p:nvCxnSpPr>
        <p:spPr>
          <a:xfrm flipH="1" flipV="1">
            <a:off x="7889358" y="1796902"/>
            <a:ext cx="1403498" cy="6911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9A4E85A-1620-0940-8129-079205F0CD10}"/>
              </a:ext>
            </a:extLst>
          </p:cNvPr>
          <p:cNvSpPr/>
          <p:nvPr/>
        </p:nvSpPr>
        <p:spPr>
          <a:xfrm>
            <a:off x="0" y="6283842"/>
            <a:ext cx="629447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Nguyen, A., David, J. K., </a:t>
            </a:r>
            <a:r>
              <a:rPr lang="en-US" sz="1050" dirty="0" err="1">
                <a:solidFill>
                  <a:srgbClr val="000000"/>
                </a:solidFill>
              </a:rPr>
              <a:t>Maden</a:t>
            </a:r>
            <a:r>
              <a:rPr lang="en-US" sz="1050" dirty="0">
                <a:solidFill>
                  <a:srgbClr val="000000"/>
                </a:solidFill>
              </a:rPr>
              <a:t>, S. K., Wood, M. A., </a:t>
            </a:r>
            <a:r>
              <a:rPr lang="en-US" sz="1050" dirty="0" err="1">
                <a:solidFill>
                  <a:srgbClr val="000000"/>
                </a:solidFill>
              </a:rPr>
              <a:t>Weeder</a:t>
            </a:r>
            <a:r>
              <a:rPr lang="en-US" sz="1050" dirty="0">
                <a:solidFill>
                  <a:srgbClr val="000000"/>
                </a:solidFill>
              </a:rPr>
              <a:t>, B. R., Nellore, A., &amp; Thompson, R. F. (2020). Human leukocyte antigen susceptibility map for SARS-CoV-2. </a:t>
            </a:r>
            <a:r>
              <a:rPr lang="en-US" sz="1050" i="1" dirty="0">
                <a:solidFill>
                  <a:srgbClr val="000000"/>
                </a:solidFill>
              </a:rPr>
              <a:t>Journal of Virology</a:t>
            </a:r>
            <a:r>
              <a:rPr lang="en-US" sz="1050" dirty="0">
                <a:solidFill>
                  <a:srgbClr val="000000"/>
                </a:solidFill>
              </a:rPr>
              <a:t>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/10.1128/jvi.00510-20</a:t>
            </a:r>
            <a:endParaRPr lang="en-US" sz="10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725D6B-D879-A24F-8C5B-98ED8BF61B81}"/>
              </a:ext>
            </a:extLst>
          </p:cNvPr>
          <p:cNvSpPr/>
          <p:nvPr/>
        </p:nvSpPr>
        <p:spPr>
          <a:xfrm>
            <a:off x="350874" y="2753833"/>
            <a:ext cx="7538484" cy="3530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D01A3D-3994-1A4A-8C32-D04B64D78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4" y="3281478"/>
            <a:ext cx="7776516" cy="247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15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9960-0F83-B340-BB51-40750AE5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Genetics in Susceptibility</a:t>
            </a:r>
          </a:p>
        </p:txBody>
      </p:sp>
      <p:pic>
        <p:nvPicPr>
          <p:cNvPr id="4" name="Picture 1" descr="figure_05_37.jpg">
            <a:extLst>
              <a:ext uri="{FF2B5EF4-FFF2-40B4-BE49-F238E27FC236}">
                <a16:creationId xmlns:a16="http://schemas.microsoft.com/office/drawing/2014/main" id="{858B0F31-47F5-8449-AD25-3C5D46886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30" y="1420894"/>
            <a:ext cx="10049540" cy="497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AE11BE-7B86-EB4E-92C2-E907FE16B428}"/>
              </a:ext>
            </a:extLst>
          </p:cNvPr>
          <p:cNvSpPr/>
          <p:nvPr/>
        </p:nvSpPr>
        <p:spPr>
          <a:xfrm>
            <a:off x="3508744" y="1420894"/>
            <a:ext cx="7845056" cy="473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5AF0E-37CC-FE42-9670-DDD373F4DC05}"/>
              </a:ext>
            </a:extLst>
          </p:cNvPr>
          <p:cNvSpPr/>
          <p:nvPr/>
        </p:nvSpPr>
        <p:spPr>
          <a:xfrm>
            <a:off x="0" y="660408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Parham, P. (2015). </a:t>
            </a:r>
            <a:r>
              <a:rPr lang="en-US" sz="1050" i="1" dirty="0">
                <a:solidFill>
                  <a:srgbClr val="000000"/>
                </a:solidFill>
              </a:rPr>
              <a:t>The Immune System</a:t>
            </a:r>
            <a:r>
              <a:rPr lang="en-US" sz="1050" dirty="0">
                <a:solidFill>
                  <a:srgbClr val="000000"/>
                </a:solidFill>
              </a:rPr>
              <a:t> (4th ed.). Abingdon, United Kingdom: Taylor &amp; Francis.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862412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9960-0F83-B340-BB51-40750AE5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Genetics in Susceptibility</a:t>
            </a:r>
          </a:p>
        </p:txBody>
      </p:sp>
      <p:pic>
        <p:nvPicPr>
          <p:cNvPr id="4" name="Picture 1" descr="figure_05_37.jpg">
            <a:extLst>
              <a:ext uri="{FF2B5EF4-FFF2-40B4-BE49-F238E27FC236}">
                <a16:creationId xmlns:a16="http://schemas.microsoft.com/office/drawing/2014/main" id="{858B0F31-47F5-8449-AD25-3C5D46886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30" y="1420894"/>
            <a:ext cx="10049540" cy="497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E9F3133-F7D5-A747-846C-051104859852}"/>
              </a:ext>
            </a:extLst>
          </p:cNvPr>
          <p:cNvSpPr/>
          <p:nvPr/>
        </p:nvSpPr>
        <p:spPr>
          <a:xfrm>
            <a:off x="6096000" y="1420894"/>
            <a:ext cx="5257800" cy="4735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355BF1-8BD1-6445-861E-DEA72A467C8C}"/>
              </a:ext>
            </a:extLst>
          </p:cNvPr>
          <p:cNvSpPr/>
          <p:nvPr/>
        </p:nvSpPr>
        <p:spPr>
          <a:xfrm>
            <a:off x="0" y="660408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Parham, P. (2015). </a:t>
            </a:r>
            <a:r>
              <a:rPr lang="en-US" sz="1050" i="1" dirty="0">
                <a:solidFill>
                  <a:srgbClr val="000000"/>
                </a:solidFill>
              </a:rPr>
              <a:t>The Immune System</a:t>
            </a:r>
            <a:r>
              <a:rPr lang="en-US" sz="1050" dirty="0">
                <a:solidFill>
                  <a:srgbClr val="000000"/>
                </a:solidFill>
              </a:rPr>
              <a:t> (4th ed.). Abingdon, United Kingdom: Taylor &amp; Francis.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700785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9960-0F83-B340-BB51-40750AE5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Genetics in Susceptibility</a:t>
            </a:r>
          </a:p>
        </p:txBody>
      </p:sp>
      <p:pic>
        <p:nvPicPr>
          <p:cNvPr id="4" name="Picture 1" descr="figure_05_37.jpg">
            <a:extLst>
              <a:ext uri="{FF2B5EF4-FFF2-40B4-BE49-F238E27FC236}">
                <a16:creationId xmlns:a16="http://schemas.microsoft.com/office/drawing/2014/main" id="{858B0F31-47F5-8449-AD25-3C5D46886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30" y="1420894"/>
            <a:ext cx="10049540" cy="497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1B63E6-97B0-4647-95C0-B9EDC1E690D0}"/>
              </a:ext>
            </a:extLst>
          </p:cNvPr>
          <p:cNvSpPr/>
          <p:nvPr/>
        </p:nvSpPr>
        <p:spPr>
          <a:xfrm>
            <a:off x="8591106" y="1420894"/>
            <a:ext cx="2762693" cy="4735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3DDE65-5BA6-664C-AD59-DACAFFB640FB}"/>
              </a:ext>
            </a:extLst>
          </p:cNvPr>
          <p:cNvSpPr/>
          <p:nvPr/>
        </p:nvSpPr>
        <p:spPr>
          <a:xfrm>
            <a:off x="0" y="660408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Parham, P. (2015). </a:t>
            </a:r>
            <a:r>
              <a:rPr lang="en-US" sz="1050" i="1" dirty="0">
                <a:solidFill>
                  <a:srgbClr val="000000"/>
                </a:solidFill>
              </a:rPr>
              <a:t>The Immune System</a:t>
            </a:r>
            <a:r>
              <a:rPr lang="en-US" sz="1050" dirty="0">
                <a:solidFill>
                  <a:srgbClr val="000000"/>
                </a:solidFill>
              </a:rPr>
              <a:t> (4th ed.). Abingdon, United Kingdom: Taylor &amp; Francis.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8364739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9960-0F83-B340-BB51-40750AE5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Genetics in Susceptibility</a:t>
            </a:r>
          </a:p>
        </p:txBody>
      </p:sp>
      <p:pic>
        <p:nvPicPr>
          <p:cNvPr id="4" name="Picture 1" descr="figure_05_37.jpg">
            <a:extLst>
              <a:ext uri="{FF2B5EF4-FFF2-40B4-BE49-F238E27FC236}">
                <a16:creationId xmlns:a16="http://schemas.microsoft.com/office/drawing/2014/main" id="{858B0F31-47F5-8449-AD25-3C5D46886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30" y="1420894"/>
            <a:ext cx="10049540" cy="497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A503EB-0C8F-9548-BE6E-F34B78F2DF63}"/>
              </a:ext>
            </a:extLst>
          </p:cNvPr>
          <p:cNvSpPr/>
          <p:nvPr/>
        </p:nvSpPr>
        <p:spPr>
          <a:xfrm>
            <a:off x="0" y="660408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Parham, P. (2015). </a:t>
            </a:r>
            <a:r>
              <a:rPr lang="en-US" sz="1050" i="1" dirty="0">
                <a:solidFill>
                  <a:srgbClr val="000000"/>
                </a:solidFill>
              </a:rPr>
              <a:t>The Immune System</a:t>
            </a:r>
            <a:r>
              <a:rPr lang="en-US" sz="1050" dirty="0">
                <a:solidFill>
                  <a:srgbClr val="000000"/>
                </a:solidFill>
              </a:rPr>
              <a:t> (4th ed.). Abingdon, United Kingdom: Taylor &amp; Francis.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860578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16946B-72CD-DA4C-8336-FF2D652FF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9" y="1527692"/>
            <a:ext cx="6096000" cy="44831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57C0C3D-D664-2E42-A6BF-8E750C7FF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exact mechanism is still unclear. </a:t>
            </a:r>
            <a:br>
              <a:rPr lang="en-US" dirty="0"/>
            </a:b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14607CE-4191-BB43-9081-BD95A2DAE8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Study Launched in Germany regarding genomic differences</a:t>
            </a:r>
          </a:p>
          <a:p>
            <a:r>
              <a:rPr lang="en-US" dirty="0"/>
              <a:t>1,000 patients</a:t>
            </a:r>
          </a:p>
          <a:p>
            <a:pPr lvl="1"/>
            <a:r>
              <a:rPr lang="en-US" dirty="0"/>
              <a:t>Partners and first-degree relatives as controls</a:t>
            </a:r>
          </a:p>
          <a:p>
            <a:r>
              <a:rPr lang="en-US" dirty="0"/>
              <a:t>Comparing symptomatic and asymptomatic patients</a:t>
            </a:r>
          </a:p>
          <a:p>
            <a:r>
              <a:rPr lang="en-US" dirty="0"/>
              <a:t>Controlling for known risk factors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CF0EA9-F0CC-3144-9976-4667F4A726C4}"/>
              </a:ext>
            </a:extLst>
          </p:cNvPr>
          <p:cNvSpPr/>
          <p:nvPr/>
        </p:nvSpPr>
        <p:spPr>
          <a:xfrm>
            <a:off x="0" y="6442502"/>
            <a:ext cx="63068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Anderson, C. (2020, March 31). Largest Study to Date of COVID-19 Susceptibility Launched.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www.clinicalomics.com</a:t>
            </a:r>
            <a:r>
              <a:rPr lang="en-US" sz="1050" dirty="0">
                <a:solidFill>
                  <a:srgbClr val="000000"/>
                </a:solidFill>
              </a:rPr>
              <a:t>/topics/informatics-topic/largest-study-to-date-of-covid-19-susceptibility-launched/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46623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E5BB-D55F-4540-A1EE-F3A4ED13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at increased risk and why?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C3B47-441F-7242-84A8-D3CE9A15BA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Older Adults (&gt;65yrs)</a:t>
            </a:r>
          </a:p>
          <a:p>
            <a:pPr lvl="1"/>
            <a:r>
              <a:rPr lang="en-US" dirty="0"/>
              <a:t>More likely to have long-term health problems</a:t>
            </a:r>
          </a:p>
          <a:p>
            <a:pPr lvl="1"/>
            <a:r>
              <a:rPr lang="en-US" dirty="0"/>
              <a:t>Weakened Immune System</a:t>
            </a:r>
          </a:p>
          <a:p>
            <a:pPr lvl="2"/>
            <a:r>
              <a:rPr lang="en-US" dirty="0"/>
              <a:t>Increased problems with inflammation</a:t>
            </a:r>
          </a:p>
          <a:p>
            <a:pPr lvl="1"/>
            <a:r>
              <a:rPr lang="en-US" dirty="0"/>
              <a:t>Lung Tissue may be less elastic</a:t>
            </a:r>
          </a:p>
          <a:p>
            <a:r>
              <a:rPr lang="en-US" dirty="0"/>
              <a:t>Immunodeficient people</a:t>
            </a:r>
          </a:p>
          <a:p>
            <a:pPr lvl="1"/>
            <a:r>
              <a:rPr lang="en-US" dirty="0"/>
              <a:t>Unable to have a fast, effective immune response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474AED-553B-9549-A528-E90840623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242" y="2116484"/>
            <a:ext cx="6292549" cy="3303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53D3FB-A5F8-7F42-B29B-F9FB588E0A9B}"/>
              </a:ext>
            </a:extLst>
          </p:cNvPr>
          <p:cNvSpPr/>
          <p:nvPr/>
        </p:nvSpPr>
        <p:spPr>
          <a:xfrm>
            <a:off x="7010400" y="5710931"/>
            <a:ext cx="51816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Coronavirus and COVID-19: Who is at higher risk? (2020, April 11).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www.hopkinsmedicine.org</a:t>
            </a:r>
            <a:r>
              <a:rPr lang="en-US" sz="1050" dirty="0">
                <a:solidFill>
                  <a:srgbClr val="000000"/>
                </a:solidFill>
              </a:rPr>
              <a:t>/health/conditions-and-diseases/coronavirus/coronavirus-and-covid19-who-is-at-higher-risk</a:t>
            </a:r>
            <a:endParaRPr lang="en-US" sz="10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66183A-3356-D848-8000-EE3B2C2D6B27}"/>
              </a:ext>
            </a:extLst>
          </p:cNvPr>
          <p:cNvSpPr/>
          <p:nvPr/>
        </p:nvSpPr>
        <p:spPr>
          <a:xfrm>
            <a:off x="6197011" y="6282166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Lewis, D. K. L., MD. (2020, April 4). How does cardiovascular disease increase the risk of severe illness and death from COVID-19?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www.health.harvard.edu</a:t>
            </a:r>
            <a:r>
              <a:rPr lang="en-US" sz="1050" dirty="0">
                <a:solidFill>
                  <a:srgbClr val="000000"/>
                </a:solidFill>
              </a:rPr>
              <a:t>/blog/how-does-cardiovascular-disease-increase-the-risk-of-severe-illness-and-death-from-covid-19-2020040219401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845149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E5BB-D55F-4540-A1EE-F3A4ED13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at increased risk and why?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C3B47-441F-7242-84A8-D3CE9A15B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4014"/>
            <a:ext cx="5181600" cy="4543278"/>
          </a:xfrm>
        </p:spPr>
        <p:txBody>
          <a:bodyPr>
            <a:normAutofit/>
          </a:bodyPr>
          <a:lstStyle/>
          <a:p>
            <a:r>
              <a:rPr lang="en-US" dirty="0"/>
              <a:t>Heart Disease</a:t>
            </a:r>
          </a:p>
          <a:p>
            <a:pPr lvl="1"/>
            <a:r>
              <a:rPr lang="en-US" dirty="0"/>
              <a:t>Increased demand on the heart during illness</a:t>
            </a:r>
          </a:p>
          <a:p>
            <a:pPr lvl="1"/>
            <a:r>
              <a:rPr lang="en-US" dirty="0"/>
              <a:t>Inflammation of heart muscle</a:t>
            </a:r>
          </a:p>
          <a:p>
            <a:r>
              <a:rPr lang="en-US" dirty="0"/>
              <a:t>Lung Diseases</a:t>
            </a:r>
          </a:p>
          <a:p>
            <a:pPr lvl="1"/>
            <a:r>
              <a:rPr lang="en-US" dirty="0"/>
              <a:t>Scarring, inflammation, lung damage</a:t>
            </a:r>
          </a:p>
          <a:p>
            <a:r>
              <a:rPr lang="en-US" dirty="0"/>
              <a:t>Diabetes</a:t>
            </a:r>
          </a:p>
          <a:p>
            <a:pPr lvl="1"/>
            <a:r>
              <a:rPr lang="en-US" dirty="0"/>
              <a:t>Weakened immune system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B97629-3B05-D347-A7B5-97001608C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446" y="2216613"/>
            <a:ext cx="6665554" cy="333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452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B2B62-D431-A74D-8063-A415885C2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Children being infected at lower rates?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63A75-9704-D44D-B211-2FF5E4D53F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Lower likelihood to contract the virus</a:t>
            </a:r>
          </a:p>
          <a:p>
            <a:pPr lvl="1"/>
            <a:r>
              <a:rPr lang="en-US" dirty="0"/>
              <a:t>Children don’t really travel…</a:t>
            </a:r>
          </a:p>
          <a:p>
            <a:r>
              <a:rPr lang="en-US" dirty="0"/>
              <a:t>We’re not really sure</a:t>
            </a:r>
          </a:p>
          <a:p>
            <a:pPr lvl="1"/>
            <a:r>
              <a:rPr lang="en-US" dirty="0"/>
              <a:t>More active innate immune response</a:t>
            </a:r>
          </a:p>
          <a:p>
            <a:pPr lvl="1"/>
            <a:r>
              <a:rPr lang="en-US" dirty="0"/>
              <a:t>Healthier Respiratory Tracks</a:t>
            </a:r>
          </a:p>
          <a:p>
            <a:pPr lvl="1"/>
            <a:r>
              <a:rPr lang="en-US" dirty="0"/>
              <a:t>Lower rate of comorbidities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E1A9D-10D7-DB47-8610-86792A03C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114" y="1236277"/>
            <a:ext cx="4940686" cy="49406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F90B64-3222-1D4D-9D41-1B16AD0375F9}"/>
              </a:ext>
            </a:extLst>
          </p:cNvPr>
          <p:cNvSpPr/>
          <p:nvPr/>
        </p:nvSpPr>
        <p:spPr>
          <a:xfrm>
            <a:off x="0" y="6442502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Lee, P.-I., Hu, Y.-L., Chen, P.-Y., Huang, Y.-C., &amp; Hsueh, P.-R. (2020). Are children less susceptible to COVID-19? </a:t>
            </a:r>
            <a:r>
              <a:rPr lang="en-US" sz="1050" i="1" dirty="0">
                <a:solidFill>
                  <a:srgbClr val="000000"/>
                </a:solidFill>
              </a:rPr>
              <a:t>Journal of Microbiology, Immunology and Infection</a:t>
            </a:r>
            <a:r>
              <a:rPr lang="en-US" sz="1050" dirty="0">
                <a:solidFill>
                  <a:srgbClr val="000000"/>
                </a:solidFill>
              </a:rPr>
              <a:t>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/10.1016/j.jmii.2020.02.011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633699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70170EF-4D34-3944-940A-A27AC835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43F21BC-FCC9-EE46-BD20-7E884D01E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could a vaccine be developed against the SARS-CoV-2? What is the vaccines’ target? How effective would this be? What parallels are there between the flu vaccine and a COVID-19 vaccine? How long does vaccine development take?</a:t>
            </a:r>
          </a:p>
        </p:txBody>
      </p:sp>
    </p:spTree>
    <p:extLst>
      <p:ext uri="{BB962C8B-B14F-4D97-AF65-F5344CB8AC3E}">
        <p14:creationId xmlns:p14="http://schemas.microsoft.com/office/powerpoint/2010/main" val="2769201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B78DAC7-AF9E-E84D-B8FC-C22F444B77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Outlook on Vaccines</a:t>
            </a:r>
          </a:p>
        </p:txBody>
      </p:sp>
    </p:spTree>
    <p:extLst>
      <p:ext uri="{BB962C8B-B14F-4D97-AF65-F5344CB8AC3E}">
        <p14:creationId xmlns:p14="http://schemas.microsoft.com/office/powerpoint/2010/main" val="19495400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9AF27-8B99-B847-BB77-BF40D8443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Vaccine Development 101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6FC237-59EF-EF4B-A329-3F0731FD3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474" y="1467294"/>
            <a:ext cx="5181600" cy="5294682"/>
          </a:xfrm>
        </p:spPr>
        <p:txBody>
          <a:bodyPr>
            <a:normAutofit fontScale="92500"/>
          </a:bodyPr>
          <a:lstStyle/>
          <a:p>
            <a:r>
              <a:rPr lang="en-US" dirty="0"/>
              <a:t>General Stages:</a:t>
            </a:r>
          </a:p>
          <a:p>
            <a:pPr marL="514350" indent="-514350">
              <a:buAutoNum type="arabicParenR"/>
            </a:pPr>
            <a:r>
              <a:rPr lang="en-US" dirty="0"/>
              <a:t>Exploratory stage</a:t>
            </a:r>
          </a:p>
          <a:p>
            <a:pPr marL="514350" indent="-514350">
              <a:buAutoNum type="arabicParenR"/>
            </a:pPr>
            <a:r>
              <a:rPr lang="en-US" dirty="0"/>
              <a:t>Pre-clinical stage</a:t>
            </a:r>
          </a:p>
          <a:p>
            <a:pPr marL="514350" indent="-514350">
              <a:buAutoNum type="arabicParenR"/>
            </a:pPr>
            <a:r>
              <a:rPr lang="en-US" dirty="0"/>
              <a:t>Clinical development</a:t>
            </a:r>
          </a:p>
          <a:p>
            <a:pPr marL="971550" lvl="1" indent="-514350">
              <a:buAutoNum type="arabicParenR"/>
            </a:pPr>
            <a:r>
              <a:rPr lang="en-US" dirty="0"/>
              <a:t>Phase I </a:t>
            </a:r>
            <a:r>
              <a:rPr lang="en-US" dirty="0">
                <a:sym typeface="Wingdings" pitchFamily="2" charset="2"/>
              </a:rPr>
              <a:t> Small Groups of People</a:t>
            </a:r>
          </a:p>
          <a:p>
            <a:pPr marL="971550" lvl="1" indent="-514350">
              <a:buAutoNum type="arabicParenR"/>
            </a:pPr>
            <a:r>
              <a:rPr lang="en-US" dirty="0"/>
              <a:t>Phase II </a:t>
            </a:r>
            <a:r>
              <a:rPr lang="en-US" dirty="0">
                <a:sym typeface="Wingdings" pitchFamily="2" charset="2"/>
              </a:rPr>
              <a:t> Intended Population</a:t>
            </a:r>
          </a:p>
          <a:p>
            <a:pPr marL="971550" lvl="1" indent="-514350">
              <a:buAutoNum type="arabicParenR"/>
            </a:pPr>
            <a:r>
              <a:rPr lang="en-US" dirty="0"/>
              <a:t>Phase III </a:t>
            </a:r>
            <a:r>
              <a:rPr lang="en-US" dirty="0">
                <a:sym typeface="Wingdings" pitchFamily="2" charset="2"/>
              </a:rPr>
              <a:t> Thousands of People</a:t>
            </a:r>
          </a:p>
          <a:p>
            <a:pPr marL="971550" lvl="1" indent="-514350">
              <a:buAutoNum type="arabicParenR"/>
            </a:pPr>
            <a:r>
              <a:rPr lang="en-US" dirty="0"/>
              <a:t>Phase IV </a:t>
            </a:r>
            <a:r>
              <a:rPr lang="en-US" dirty="0">
                <a:sym typeface="Wingdings" pitchFamily="2" charset="2"/>
              </a:rPr>
              <a:t> Formal, Ongoing Studies</a:t>
            </a:r>
            <a:endParaRPr lang="en-US" dirty="0"/>
          </a:p>
          <a:p>
            <a:pPr marL="514350" indent="-514350">
              <a:buAutoNum type="arabicParenR"/>
            </a:pPr>
            <a:r>
              <a:rPr lang="en-US" dirty="0"/>
              <a:t>Regulatory review and approval</a:t>
            </a:r>
          </a:p>
          <a:p>
            <a:pPr marL="514350" indent="-514350">
              <a:buAutoNum type="arabicParenR"/>
            </a:pPr>
            <a:r>
              <a:rPr lang="en-US" dirty="0"/>
              <a:t>Manufacturing</a:t>
            </a:r>
          </a:p>
          <a:p>
            <a:pPr marL="514350" indent="-514350">
              <a:buAutoNum type="arabicParenR"/>
            </a:pPr>
            <a:r>
              <a:rPr lang="en-US" dirty="0"/>
              <a:t>Quality control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21DEA8-1104-9A40-B97F-F0D4F64FE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732" y="2043114"/>
            <a:ext cx="6471066" cy="36464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560D83-A4BC-2245-A401-4B6D6521177D}"/>
              </a:ext>
            </a:extLst>
          </p:cNvPr>
          <p:cNvSpPr/>
          <p:nvPr/>
        </p:nvSpPr>
        <p:spPr>
          <a:xfrm>
            <a:off x="7237111" y="6280919"/>
            <a:ext cx="495488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How we develop new vaccines | GSK. (2020, April 10). Retrieved from https://</a:t>
            </a:r>
            <a:r>
              <a:rPr lang="en-US" sz="1050" dirty="0" err="1">
                <a:solidFill>
                  <a:srgbClr val="000000"/>
                </a:solidFill>
              </a:rPr>
              <a:t>www.gsk.com</a:t>
            </a:r>
            <a:r>
              <a:rPr lang="en-US" sz="1050" dirty="0">
                <a:solidFill>
                  <a:srgbClr val="000000"/>
                </a:solidFill>
              </a:rPr>
              <a:t>/</a:t>
            </a:r>
            <a:r>
              <a:rPr lang="en-US" sz="1050" dirty="0" err="1">
                <a:solidFill>
                  <a:srgbClr val="000000"/>
                </a:solidFill>
              </a:rPr>
              <a:t>en-gb</a:t>
            </a:r>
            <a:r>
              <a:rPr lang="en-US" sz="1050" dirty="0">
                <a:solidFill>
                  <a:srgbClr val="000000"/>
                </a:solidFill>
              </a:rPr>
              <a:t>/research-and-development/development/how-we-develop-new-vaccines/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460019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9AF27-8B99-B847-BB77-BF40D8443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Vaccine Development 101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21DEA8-1104-9A40-B97F-F0D4F64FE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828" y="1437058"/>
            <a:ext cx="8630343" cy="48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3710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7D83-6211-E94B-9E55-FCF635B3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Vaccine Targets and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D6F17-1064-9542-9C78-16B3A7C09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9469" y="1690688"/>
            <a:ext cx="5181600" cy="3030168"/>
          </a:xfrm>
        </p:spPr>
        <p:txBody>
          <a:bodyPr/>
          <a:lstStyle/>
          <a:p>
            <a:r>
              <a:rPr lang="en-US" dirty="0"/>
              <a:t>Spike Protein</a:t>
            </a:r>
          </a:p>
          <a:p>
            <a:pPr lvl="1"/>
            <a:r>
              <a:rPr lang="en-US" dirty="0"/>
              <a:t>Causes immune response</a:t>
            </a:r>
          </a:p>
          <a:p>
            <a:pPr lvl="1"/>
            <a:r>
              <a:rPr lang="en-US" dirty="0"/>
              <a:t>Creation of neutralizing antibodies</a:t>
            </a:r>
          </a:p>
          <a:p>
            <a:r>
              <a:rPr lang="en-US" dirty="0"/>
              <a:t>Waning of the antibody response</a:t>
            </a:r>
          </a:p>
          <a:p>
            <a:pPr lvl="1"/>
            <a:r>
              <a:rPr lang="en-US" dirty="0"/>
              <a:t>Amount of antibody waned after 2-3 years or were weak initially with MERS and SARS</a:t>
            </a:r>
          </a:p>
          <a:p>
            <a:pPr lvl="2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7EDBE2-AE24-8A46-AB82-79DF081913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567" r="51424"/>
          <a:stretch/>
        </p:blipFill>
        <p:spPr>
          <a:xfrm>
            <a:off x="6096000" y="1482843"/>
            <a:ext cx="5922335" cy="38923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848BA7-B730-4747-A2AE-830A82067064}"/>
              </a:ext>
            </a:extLst>
          </p:cNvPr>
          <p:cNvSpPr txBox="1"/>
          <p:nvPr/>
        </p:nvSpPr>
        <p:spPr>
          <a:xfrm>
            <a:off x="0" y="6027004"/>
            <a:ext cx="58266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Cell. (2020). </a:t>
            </a:r>
            <a:r>
              <a:rPr lang="en-US" sz="1050" i="1" dirty="0"/>
              <a:t>SARS-CoV-2 Vaccines: Status Report.</a:t>
            </a:r>
            <a:r>
              <a:rPr lang="en-US" sz="1050" dirty="0"/>
              <a:t> Retrieved from </a:t>
            </a:r>
            <a:r>
              <a:rPr lang="en-US" sz="1050" dirty="0">
                <a:hlinkClick r:id="rId4"/>
              </a:rPr>
              <a:t>https://www.cell.com/immunity/pdf/S1074-7613(20)30120-5.pdf</a:t>
            </a:r>
            <a:endParaRPr lang="en-US" sz="10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078D4A-A86D-5B4B-A2D2-BBC5222EA036}"/>
              </a:ext>
            </a:extLst>
          </p:cNvPr>
          <p:cNvSpPr/>
          <p:nvPr/>
        </p:nvSpPr>
        <p:spPr>
          <a:xfrm>
            <a:off x="0" y="6442502"/>
            <a:ext cx="6096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 err="1">
                <a:solidFill>
                  <a:srgbClr val="000000"/>
                </a:solidFill>
              </a:rPr>
              <a:t>Amanat</a:t>
            </a:r>
            <a:r>
              <a:rPr lang="en-US" sz="1050" dirty="0">
                <a:solidFill>
                  <a:srgbClr val="000000"/>
                </a:solidFill>
              </a:rPr>
              <a:t>, F., &amp; </a:t>
            </a:r>
            <a:r>
              <a:rPr lang="en-US" sz="1050" dirty="0" err="1">
                <a:solidFill>
                  <a:srgbClr val="000000"/>
                </a:solidFill>
              </a:rPr>
              <a:t>Krammer</a:t>
            </a:r>
            <a:r>
              <a:rPr lang="en-US" sz="1050" dirty="0">
                <a:solidFill>
                  <a:srgbClr val="000000"/>
                </a:solidFill>
              </a:rPr>
              <a:t>, F. (2020). SARS-CoV-2 Vaccines: Status Report. </a:t>
            </a:r>
            <a:r>
              <a:rPr lang="en-US" sz="1050" i="1" dirty="0">
                <a:solidFill>
                  <a:srgbClr val="000000"/>
                </a:solidFill>
              </a:rPr>
              <a:t>Immunity</a:t>
            </a:r>
            <a:r>
              <a:rPr lang="en-US" sz="1050" dirty="0">
                <a:solidFill>
                  <a:srgbClr val="000000"/>
                </a:solidFill>
              </a:rPr>
              <a:t>, </a:t>
            </a:r>
            <a:r>
              <a:rPr lang="en-US" sz="1050" i="1" dirty="0">
                <a:solidFill>
                  <a:srgbClr val="000000"/>
                </a:solidFill>
              </a:rPr>
              <a:t>52</a:t>
            </a:r>
            <a:r>
              <a:rPr lang="en-US" sz="1050" dirty="0">
                <a:solidFill>
                  <a:srgbClr val="000000"/>
                </a:solidFill>
              </a:rPr>
              <a:t>(4), 583–589. https://</a:t>
            </a:r>
            <a:r>
              <a:rPr lang="en-US" sz="1050" dirty="0" err="1">
                <a:solidFill>
                  <a:srgbClr val="000000"/>
                </a:solidFill>
              </a:rPr>
              <a:t>doi.org</a:t>
            </a:r>
            <a:r>
              <a:rPr lang="en-US" sz="1050" dirty="0">
                <a:solidFill>
                  <a:srgbClr val="000000"/>
                </a:solidFill>
              </a:rPr>
              <a:t>/10.1016/j.immuni.2020.03.007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52154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7D83-6211-E94B-9E55-FCF635B3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Vaccine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D6F17-1064-9542-9C78-16B3A7C09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24916" cy="4351338"/>
          </a:xfrm>
        </p:spPr>
        <p:txBody>
          <a:bodyPr/>
          <a:lstStyle/>
          <a:p>
            <a:r>
              <a:rPr lang="en-US" dirty="0"/>
              <a:t>No approved Human Coronavirus Vaccines</a:t>
            </a:r>
          </a:p>
          <a:p>
            <a:r>
              <a:rPr lang="en-US" dirty="0"/>
              <a:t>No-large Scale Manufacturing Exists yet</a:t>
            </a:r>
          </a:p>
          <a:p>
            <a:r>
              <a:rPr lang="en-US" dirty="0"/>
              <a:t>Phase I Clinical Trial has been started</a:t>
            </a:r>
          </a:p>
          <a:p>
            <a:pPr lvl="1"/>
            <a:r>
              <a:rPr lang="en-US" dirty="0"/>
              <a:t>mRNA based Vaccine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03855-D32D-A247-8804-08BF0915B6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61" t="9086"/>
          <a:stretch/>
        </p:blipFill>
        <p:spPr>
          <a:xfrm>
            <a:off x="5007934" y="1536349"/>
            <a:ext cx="7184065" cy="492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490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86EFB-9690-124D-9E2D-2684B2F6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H1N1</a:t>
            </a:r>
          </a:p>
        </p:txBody>
      </p:sp>
      <p:pic>
        <p:nvPicPr>
          <p:cNvPr id="5" name="Picture 1" descr="figure_11_23.jpg">
            <a:extLst>
              <a:ext uri="{FF2B5EF4-FFF2-40B4-BE49-F238E27FC236}">
                <a16:creationId xmlns:a16="http://schemas.microsoft.com/office/drawing/2014/main" id="{BA97D9E7-2549-9D4B-B91C-9E8C9F3F0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906" y="1495094"/>
            <a:ext cx="9120187" cy="499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58D4DC-6A17-2F4F-B05B-3D00900868BD}"/>
              </a:ext>
            </a:extLst>
          </p:cNvPr>
          <p:cNvSpPr/>
          <p:nvPr/>
        </p:nvSpPr>
        <p:spPr>
          <a:xfrm>
            <a:off x="0" y="6604084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Parham, P. (2015). </a:t>
            </a:r>
            <a:r>
              <a:rPr lang="en-US" sz="1050" i="1" dirty="0">
                <a:solidFill>
                  <a:srgbClr val="000000"/>
                </a:solidFill>
              </a:rPr>
              <a:t>The Immune System</a:t>
            </a:r>
            <a:r>
              <a:rPr lang="en-US" sz="1050" dirty="0">
                <a:solidFill>
                  <a:srgbClr val="000000"/>
                </a:solidFill>
              </a:rPr>
              <a:t> (4th ed.). Abingdon, United Kingdom: Taylor &amp; Francis.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52385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7D83-6211-E94B-9E55-FCF635B3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Vaccine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D6F17-1064-9542-9C78-16B3A7C09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680098" cy="29025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 Approved Human Coronavirus Vaccine</a:t>
            </a:r>
          </a:p>
          <a:p>
            <a:r>
              <a:rPr lang="en-US" dirty="0"/>
              <a:t>No-large Scale Manufacturing Exists yet</a:t>
            </a:r>
          </a:p>
          <a:p>
            <a:r>
              <a:rPr lang="en-US" dirty="0"/>
              <a:t>Phase I Clinical Trial has been started</a:t>
            </a:r>
          </a:p>
          <a:p>
            <a:pPr lvl="1"/>
            <a:r>
              <a:rPr lang="en-US" dirty="0"/>
              <a:t>mRNA based Vaccine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03855-D32D-A247-8804-08BF0915B6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61" t="9086"/>
          <a:stretch/>
        </p:blipFill>
        <p:spPr>
          <a:xfrm>
            <a:off x="5993441" y="695151"/>
            <a:ext cx="5890213" cy="4042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8E2B77-A30C-AA44-BE18-999DC8712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737166"/>
            <a:ext cx="10600660" cy="11689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DBC2E9-7924-B94A-839C-3DDE33BF6331}"/>
              </a:ext>
            </a:extLst>
          </p:cNvPr>
          <p:cNvSpPr/>
          <p:nvPr/>
        </p:nvSpPr>
        <p:spPr>
          <a:xfrm>
            <a:off x="2658" y="6280919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</a:rPr>
              <a:t>Safety and Immunogenicity Study of 2019-nCoV Vaccine (mRNA-1273) for Prophylaxis of SARS-CoV-2 Infection (COVID-19) - Tabular View - </a:t>
            </a:r>
            <a:r>
              <a:rPr lang="en-US" sz="1050" dirty="0" err="1">
                <a:solidFill>
                  <a:srgbClr val="000000"/>
                </a:solidFill>
              </a:rPr>
              <a:t>ClinicalTrials.gov</a:t>
            </a:r>
            <a:r>
              <a:rPr lang="en-US" sz="1050" dirty="0">
                <a:solidFill>
                  <a:srgbClr val="000000"/>
                </a:solidFill>
              </a:rPr>
              <a:t>. (2020, May 4). Retrieved May 6, 2020, from https://</a:t>
            </a:r>
            <a:r>
              <a:rPr lang="en-US" sz="1050" dirty="0" err="1">
                <a:solidFill>
                  <a:srgbClr val="000000"/>
                </a:solidFill>
              </a:rPr>
              <a:t>www.clinicaltrials.gov</a:t>
            </a:r>
            <a:r>
              <a:rPr lang="en-US" sz="1050" dirty="0">
                <a:solidFill>
                  <a:srgbClr val="000000"/>
                </a:solidFill>
              </a:rPr>
              <a:t>/ct2/show/record/NCT04283461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704185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987723-A50A-A24F-8633-D31021346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F1D75-8B5B-1A4C-864F-853F0B559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970" y="1825626"/>
            <a:ext cx="649453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93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3194</Words>
  <Application>Microsoft Macintosh PowerPoint</Application>
  <PresentationFormat>Widescreen</PresentationFormat>
  <Paragraphs>317</Paragraphs>
  <Slides>61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Times New Roman</vt:lpstr>
      <vt:lpstr>Office Theme</vt:lpstr>
      <vt:lpstr>Question 1</vt:lpstr>
      <vt:lpstr>Epidemiology of COVID-19</vt:lpstr>
      <vt:lpstr>Last Night</vt:lpstr>
      <vt:lpstr>What is Epidemiology?</vt:lpstr>
      <vt:lpstr>What is Epidemiology?</vt:lpstr>
      <vt:lpstr>PowerPoint Presentation</vt:lpstr>
      <vt:lpstr>Epidemiological Investigation</vt:lpstr>
      <vt:lpstr>Epidemiological Investigation Example: Ebola 2014 </vt:lpstr>
      <vt:lpstr>Epidemiological Investigation Example</vt:lpstr>
      <vt:lpstr>Epidemiological Investigation Example</vt:lpstr>
      <vt:lpstr>Epidemiological Timeline Example</vt:lpstr>
      <vt:lpstr>Epidemiological Timeline Example</vt:lpstr>
      <vt:lpstr>Epidemiological Timeline Example</vt:lpstr>
      <vt:lpstr>PowerPoint Presentation</vt:lpstr>
      <vt:lpstr>PowerPoint Presentation</vt:lpstr>
      <vt:lpstr>Disease Surveillance in the US</vt:lpstr>
      <vt:lpstr>Epidemiology of COVID-19</vt:lpstr>
      <vt:lpstr>COVID-19 Epidemiology</vt:lpstr>
      <vt:lpstr>COVID-19 Epidemiology</vt:lpstr>
      <vt:lpstr>PowerPoint Presentation</vt:lpstr>
      <vt:lpstr>PowerPoint Presentation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COVID-19 Epidemiology</vt:lpstr>
      <vt:lpstr>Question 2</vt:lpstr>
      <vt:lpstr>Susceptibility and Symptoms of COVID-19</vt:lpstr>
      <vt:lpstr>Testing and Symptoms</vt:lpstr>
      <vt:lpstr>Testing and Symptoms</vt:lpstr>
      <vt:lpstr>What determines Susceptibility?</vt:lpstr>
      <vt:lpstr>How unique is your immune system? </vt:lpstr>
      <vt:lpstr>What determines Susceptibility?</vt:lpstr>
      <vt:lpstr>What determines Susceptibility?</vt:lpstr>
      <vt:lpstr>Role of Genetics in Susceptibility</vt:lpstr>
      <vt:lpstr>Role of Genetics in Susceptibility</vt:lpstr>
      <vt:lpstr>Role of Genetics in Susceptibility</vt:lpstr>
      <vt:lpstr>Role of Genetics in Susceptibility</vt:lpstr>
      <vt:lpstr>The exact mechanism is still unclear.  </vt:lpstr>
      <vt:lpstr>Who is at increased risk and why?</vt:lpstr>
      <vt:lpstr>Who is at increased risk and why?</vt:lpstr>
      <vt:lpstr>Why are Children being infected at lower rates?</vt:lpstr>
      <vt:lpstr>Question 3</vt:lpstr>
      <vt:lpstr>Outlook on Vaccines</vt:lpstr>
      <vt:lpstr>Vaccine Development 101</vt:lpstr>
      <vt:lpstr>Vaccine Development 101</vt:lpstr>
      <vt:lpstr>Potential Vaccine Targets and Problems</vt:lpstr>
      <vt:lpstr>Timeline of Vaccine</vt:lpstr>
      <vt:lpstr>Comparison to H1N1</vt:lpstr>
      <vt:lpstr>Timeline of Vaccine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 1</dc:title>
  <dc:creator>MaryJo Schmidt</dc:creator>
  <cp:lastModifiedBy>MaryJo Schmidt</cp:lastModifiedBy>
  <cp:revision>5</cp:revision>
  <dcterms:created xsi:type="dcterms:W3CDTF">2020-05-06T14:14:39Z</dcterms:created>
  <dcterms:modified xsi:type="dcterms:W3CDTF">2020-05-06T14:50:12Z</dcterms:modified>
</cp:coreProperties>
</file>