
<file path=[Content_Types].xml><?xml version="1.0" encoding="utf-8"?>
<Types xmlns="http://schemas.openxmlformats.org/package/2006/content-types">
  <Default Extension="png" ContentType="image/png"/>
  <Default Extension="m4a" ContentType="audio/mp4"/>
  <Default Extension="mov" ContentType="video/quicktime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77" r:id="rId2"/>
    <p:sldId id="261" r:id="rId3"/>
    <p:sldId id="281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</p:sldIdLst>
  <p:sldSz cx="9144000" cy="5143500" type="screen16x9"/>
  <p:notesSz cx="6858000" cy="9144000"/>
  <p:embeddedFontLst>
    <p:embeddedFont>
      <p:font typeface="Lexend Exa" panose="020B0604020202020204" charset="0"/>
      <p:regular r:id="rId16"/>
      <p:bold r:id="rId17"/>
    </p:embeddedFont>
    <p:embeddedFont>
      <p:font typeface="Lexend Exa Medium" panose="020B0604020202020204" charset="0"/>
      <p:regular r:id="rId18"/>
      <p:bold r:id="rId19"/>
    </p:embeddedFont>
    <p:embeddedFont>
      <p:font typeface="Nunito" panose="020B0604020202020204" charset="0"/>
      <p:regular r:id="rId20"/>
      <p:bold r:id="rId21"/>
      <p:italic r:id="rId22"/>
      <p:boldItalic r:id="rId23"/>
    </p:embeddedFont>
    <p:embeddedFont>
      <p:font typeface="Teachers" panose="020B0604020202020204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orrine Neville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27AC33F-DEFE-4436-BC47-9E06D1904CD5}">
  <a:tblStyle styleId="{227AC33F-DEFE-4436-BC47-9E06D1904CD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66" y="31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51b45d9f65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351b45d9f65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3ed1bc3f0b_1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3ed1bc3f0b_1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51b45d9f65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351b45d9f65_1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34aa49b875f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34aa49b875f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4aa49b875f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34aa49b875f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33ed1bc3f0b_1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33ed1bc3f0b_1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33ed1bc3f0b_1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33ed1bc3f0b_1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33ed1bc3f0b_1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33ed1bc3f0b_1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33ed1bc3f0b_1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33ed1bc3f0b_1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3f263353ed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33f263353ed_1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33f263353ed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33f263353ed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1e7143c10f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31e7143c10f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33ed1bc3f0b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33ed1bc3f0b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Rat – bag (sack)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6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Google Shape;34;p2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35" name="Google Shape;35;p2"/>
          <p:cNvSpPr txBox="1">
            <a:spLocks noGrp="1"/>
          </p:cNvSpPr>
          <p:nvPr>
            <p:ph type="subTitle" idx="1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47;p3"/>
          <p:cNvSpPr txBox="1">
            <a:spLocks noGrp="1"/>
          </p:cNvSpPr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dk2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Lexend Exa Medium"/>
              <a:buNone/>
              <a:defRPr sz="3000">
                <a:solidFill>
                  <a:srgbClr val="000000"/>
                </a:solidFill>
                <a:latin typeface="Lexend Exa Medium"/>
                <a:ea typeface="Lexend Exa Medium"/>
                <a:cs typeface="Lexend Exa Medium"/>
                <a:sym typeface="Lexend Exa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4" name="Google Shape;54;p4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Lexend Exa"/>
              <a:buChar char="●"/>
              <a:defRPr>
                <a:latin typeface="Lexend Exa"/>
                <a:ea typeface="Lexend Exa"/>
                <a:cs typeface="Lexend Exa"/>
                <a:sym typeface="Lexend Exa"/>
              </a:defRPr>
            </a:lvl1pPr>
            <a:lvl2pPr marL="914400" lvl="1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○"/>
              <a:defRPr>
                <a:latin typeface="Lexend Exa"/>
                <a:ea typeface="Lexend Exa"/>
                <a:cs typeface="Lexend Exa"/>
                <a:sym typeface="Lexend Exa"/>
              </a:defRPr>
            </a:lvl2pPr>
            <a:lvl3pPr marL="1371600" lvl="2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■"/>
              <a:defRPr>
                <a:latin typeface="Lexend Exa"/>
                <a:ea typeface="Lexend Exa"/>
                <a:cs typeface="Lexend Exa"/>
                <a:sym typeface="Lexend Exa"/>
              </a:defRPr>
            </a:lvl3pPr>
            <a:lvl4pPr marL="1828800" lvl="3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●"/>
              <a:defRPr>
                <a:latin typeface="Lexend Exa"/>
                <a:ea typeface="Lexend Exa"/>
                <a:cs typeface="Lexend Exa"/>
                <a:sym typeface="Lexend Exa"/>
              </a:defRPr>
            </a:lvl4pPr>
            <a:lvl5pPr marL="2286000" lvl="4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○"/>
              <a:defRPr>
                <a:latin typeface="Lexend Exa"/>
                <a:ea typeface="Lexend Exa"/>
                <a:cs typeface="Lexend Exa"/>
                <a:sym typeface="Lexend Exa"/>
              </a:defRPr>
            </a:lvl5pPr>
            <a:lvl6pPr marL="2743200" lvl="5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■"/>
              <a:defRPr>
                <a:latin typeface="Lexend Exa"/>
                <a:ea typeface="Lexend Exa"/>
                <a:cs typeface="Lexend Exa"/>
                <a:sym typeface="Lexend Exa"/>
              </a:defRPr>
            </a:lvl6pPr>
            <a:lvl7pPr marL="3200400" lvl="6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●"/>
              <a:defRPr>
                <a:latin typeface="Lexend Exa"/>
                <a:ea typeface="Lexend Exa"/>
                <a:cs typeface="Lexend Exa"/>
                <a:sym typeface="Lexend Exa"/>
              </a:defRPr>
            </a:lvl7pPr>
            <a:lvl8pPr marL="3657600" lvl="7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○"/>
              <a:defRPr>
                <a:latin typeface="Lexend Exa"/>
                <a:ea typeface="Lexend Exa"/>
                <a:cs typeface="Lexend Exa"/>
                <a:sym typeface="Lexend Exa"/>
              </a:defRPr>
            </a:lvl8pPr>
            <a:lvl9pPr marL="4114800" lvl="8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■"/>
              <a:defRPr>
                <a:latin typeface="Lexend Exa"/>
                <a:ea typeface="Lexend Exa"/>
                <a:cs typeface="Lexend Exa"/>
                <a:sym typeface="Lexend Exa"/>
              </a:defRPr>
            </a:lvl9pPr>
          </a:lstStyle>
          <a:p>
            <a:endParaRPr/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dk2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1" name="Google Shape;61;p5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914400" lvl="1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marL="1371600" lvl="2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marL="1828800" lvl="3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marL="2286000" lvl="4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marL="2743200" lvl="5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marL="3200400" lvl="6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marL="3657600" lvl="7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marL="4114800" lvl="8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>
            <a:endParaRPr/>
          </a:p>
        </p:txBody>
      </p:sp>
      <p:sp>
        <p:nvSpPr>
          <p:cNvPr id="62" name="Google Shape;62;p5"/>
          <p:cNvSpPr txBox="1">
            <a:spLocks noGrp="1"/>
          </p:cNvSpPr>
          <p:nvPr>
            <p:ph type="body" idx="2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914400" lvl="1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marL="1371600" lvl="2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marL="1828800" lvl="3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marL="2286000" lvl="4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marL="2743200" lvl="5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marL="3200400" lvl="6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marL="3657600" lvl="7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marL="4114800" lvl="8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dk2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6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9" name="Google Shape;69;p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accent3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7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75" name="Google Shape;75;p7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914400" lvl="1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marL="1371600" lvl="2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marL="1828800" lvl="3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marL="2286000" lvl="4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marL="2743200" lvl="5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marL="3200400" lvl="6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marL="3657600" lvl="7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marL="4114800" lvl="8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p7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Google Shape;93;p8"/>
          <p:cNvSpPr txBox="1">
            <a:spLocks noGrp="1"/>
          </p:cNvSpPr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94" name="Google Shape;94;p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dk2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00" name="Google Shape;100;p9"/>
          <p:cNvSpPr txBox="1">
            <a:spLocks noGrp="1"/>
          </p:cNvSpPr>
          <p:nvPr>
            <p:ph type="subTitle" idx="1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9"/>
          <p:cNvSpPr txBox="1">
            <a:spLocks noGrp="1"/>
          </p:cNvSpPr>
          <p:nvPr>
            <p:ph type="body" idx="2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914400" lvl="1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marL="1371600" lvl="2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marL="1828800" lvl="3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marL="2286000" lvl="4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marL="2743200" lvl="5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marL="3200400" lvl="6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marL="3657600" lvl="7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marL="4114800" lvl="8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>
            <a:endParaRPr/>
          </a:p>
        </p:txBody>
      </p:sp>
      <p:sp>
        <p:nvSpPr>
          <p:cNvPr id="102" name="Google Shape;102;p9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" name="Google Shape;119;p11"/>
          <p:cNvSpPr txBox="1">
            <a:spLocks noGrp="1"/>
          </p:cNvSpPr>
          <p:nvPr>
            <p:ph type="title" hasCustomPrompt="1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>
            <a:spLocks noGrp="1"/>
          </p:cNvSpPr>
          <p:nvPr>
            <p:ph type="body" idx="1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 algn="ctr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914400" lvl="1" indent="-311150" algn="ctr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marL="1371600" lvl="2" indent="-311150" algn="ctr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marL="1828800" lvl="3" indent="-31115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marL="2286000" lvl="4" indent="-311150" algn="ctr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marL="2743200" lvl="5" indent="-311150" algn="ctr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marL="3200400" lvl="6" indent="-31115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marL="3657600" lvl="7" indent="-311150" algn="ctr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marL="4114800" lvl="8" indent="-311150" algn="ctr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>
            <a:endParaRPr/>
          </a:p>
        </p:txBody>
      </p:sp>
      <p:sp>
        <p:nvSpPr>
          <p:cNvPr id="121" name="Google Shape;121;p1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hift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Font typeface="Lexend Exa"/>
              <a:buNone/>
              <a:defRPr sz="3000">
                <a:latin typeface="Lexend Exa"/>
                <a:ea typeface="Lexend Exa"/>
                <a:cs typeface="Lexend Exa"/>
                <a:sym typeface="Lexend Ex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Lexend Exa"/>
              <a:buChar char="●"/>
              <a:defRPr sz="15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1pPr>
            <a:lvl2pPr marL="914400" lvl="1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○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2pPr>
            <a:lvl3pPr marL="1371600" lvl="2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■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3pPr>
            <a:lvl4pPr marL="1828800" lvl="3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●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4pPr>
            <a:lvl5pPr marL="2286000" lvl="4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○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5pPr>
            <a:lvl6pPr marL="2743200" lvl="5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■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6pPr>
            <a:lvl7pPr marL="3200400" lvl="6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●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7pPr>
            <a:lvl8pPr marL="3657600" lvl="7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○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8pPr>
            <a:lvl9pPr marL="4114800" lvl="8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■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openxmlformats.org/officeDocument/2006/relationships/image" Target="../media/image1.png"/><Relationship Id="rId3" Type="http://schemas.microsoft.com/office/2007/relationships/media" Target="../media/media2.m4a"/><Relationship Id="rId7" Type="http://schemas.microsoft.com/office/2007/relationships/media" Target="../media/media4.m4a"/><Relationship Id="rId12" Type="http://schemas.openxmlformats.org/officeDocument/2006/relationships/notesSlide" Target="../notesSlides/notesSlide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slideLayout" Target="../slideLayouts/slideLayout3.xml"/><Relationship Id="rId5" Type="http://schemas.microsoft.com/office/2007/relationships/media" Target="../media/media3.m4a"/><Relationship Id="rId10" Type="http://schemas.openxmlformats.org/officeDocument/2006/relationships/audio" Target="../media/media5.m4a"/><Relationship Id="rId4" Type="http://schemas.openxmlformats.org/officeDocument/2006/relationships/audio" Target="../media/media2.m4a"/><Relationship Id="rId9" Type="http://schemas.microsoft.com/office/2007/relationships/media" Target="../media/media5.m4a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drive.google.com/file/d/1Tm_JmQOwjEjhAecJgVlcz9Mis-qt9eN3/view?usp=drive_link" TargetMode="External"/><Relationship Id="rId13" Type="http://schemas.openxmlformats.org/officeDocument/2006/relationships/hyperlink" Target="https://drive.google.com/file/d/1H1YtWZQNyGxWManBhM8w9qr0zVS0BBk_/view?usp=drive_link" TargetMode="External"/><Relationship Id="rId3" Type="http://schemas.openxmlformats.org/officeDocument/2006/relationships/slideLayout" Target="../slideLayouts/slideLayout3.xml"/><Relationship Id="rId7" Type="http://schemas.openxmlformats.org/officeDocument/2006/relationships/hyperlink" Target="https://drive.google.com/file/d/1s_P1tEyJl2vII-rCQpALGstfxoXi20-i/view?usp=drive_link" TargetMode="External"/><Relationship Id="rId12" Type="http://schemas.openxmlformats.org/officeDocument/2006/relationships/hyperlink" Target="https://drive.google.com/file/d/1XpCAo245qQEHO8EYNNpV7szdJmzCbKuX/view?usp=drive_link" TargetMode="Externa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hyperlink" Target="https://drive.google.com/file/d/12VJ28Fxe3xGfUTxObWjAoatzuWGa3s_b/view?usp=drive_link" TargetMode="External"/><Relationship Id="rId11" Type="http://schemas.openxmlformats.org/officeDocument/2006/relationships/hyperlink" Target="https://drive.google.com/file/d/1dflL5EKtvcAEdjcPhaIfkNUb9tL0N0RT/view?usp=sharing" TargetMode="External"/><Relationship Id="rId5" Type="http://schemas.openxmlformats.org/officeDocument/2006/relationships/hyperlink" Target="https://drive.google.com/file/d/1rNtTgUp8ereX2S42BzoVDI3uWGik0JoD/view?usp=drive_link" TargetMode="External"/><Relationship Id="rId10" Type="http://schemas.openxmlformats.org/officeDocument/2006/relationships/hyperlink" Target="https://drive.google.com/file/d/1bMVHj0oIFg7C7zN2rg28829QK_bK0jYl/view?usp=drive_link" TargetMode="External"/><Relationship Id="rId4" Type="http://schemas.openxmlformats.org/officeDocument/2006/relationships/notesSlide" Target="../notesSlides/notesSlide3.xml"/><Relationship Id="rId9" Type="http://schemas.openxmlformats.org/officeDocument/2006/relationships/hyperlink" Target="https://drive.google.com/file/d/1KATkIreg8v-yMQ9GPBeMjN1xvCSR-fKp/view?usp=drive_link" TargetMode="External"/><Relationship Id="rId1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10.m4a"/><Relationship Id="rId7" Type="http://schemas.openxmlformats.org/officeDocument/2006/relationships/image" Target="../media/image2.png"/><Relationship Id="rId2" Type="http://schemas.openxmlformats.org/officeDocument/2006/relationships/video" Target="../media/media9.mov"/><Relationship Id="rId1" Type="http://schemas.microsoft.com/office/2007/relationships/media" Target="../media/media9.mov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3.xml"/><Relationship Id="rId4" Type="http://schemas.openxmlformats.org/officeDocument/2006/relationships/audio" Target="../media/media10.m4a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1.mov"/><Relationship Id="rId1" Type="http://schemas.microsoft.com/office/2007/relationships/media" Target="../media/media11.mov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2.mov"/><Relationship Id="rId1" Type="http://schemas.microsoft.com/office/2007/relationships/media" Target="../media/media12.mov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3.mov"/><Relationship Id="rId1" Type="http://schemas.microsoft.com/office/2007/relationships/media" Target="../media/media13.mov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4.mov"/><Relationship Id="rId1" Type="http://schemas.microsoft.com/office/2007/relationships/media" Target="../media/media14.mov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4.mov"/><Relationship Id="rId1" Type="http://schemas.microsoft.com/office/2007/relationships/media" Target="../media/media14.mov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1.png"/><Relationship Id="rId5" Type="http://schemas.openxmlformats.org/officeDocument/2006/relationships/image" Target="../media/image7.jp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4"/>
          <p:cNvSpPr txBox="1">
            <a:spLocks noGrp="1"/>
          </p:cNvSpPr>
          <p:nvPr>
            <p:ph type="title"/>
          </p:nvPr>
        </p:nvSpPr>
        <p:spPr>
          <a:xfrm>
            <a:off x="860250" y="1302150"/>
            <a:ext cx="7423500" cy="25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/>
              <a:t>Lesson</a:t>
            </a:r>
            <a:endParaRPr sz="5800"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/>
              <a:t>For </a:t>
            </a:r>
            <a:endParaRPr sz="5800"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/>
              <a:t>Unit 1: Day 2</a:t>
            </a:r>
            <a:endParaRPr sz="5800"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"/>
          <p:cNvSpPr txBox="1">
            <a:spLocks noGrp="1"/>
          </p:cNvSpPr>
          <p:nvPr>
            <p:ph type="title"/>
          </p:nvPr>
        </p:nvSpPr>
        <p:spPr>
          <a:xfrm>
            <a:off x="1215142" y="80972"/>
            <a:ext cx="7087500" cy="95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u="sng" dirty="0">
                <a:latin typeface="Lexend Exa"/>
                <a:ea typeface="Lexend Exa"/>
                <a:cs typeface="Lexend Exa"/>
                <a:sym typeface="Lexend Exa"/>
              </a:rPr>
              <a:t>Greeting</a:t>
            </a:r>
            <a:endParaRPr sz="4000" b="1" u="sng" dirty="0">
              <a:latin typeface="Lexend Exa"/>
              <a:ea typeface="Lexend Exa"/>
              <a:cs typeface="Lexend Exa"/>
              <a:sym typeface="Lexend Exa"/>
            </a:endParaRPr>
          </a:p>
        </p:txBody>
      </p:sp>
      <p:graphicFrame>
        <p:nvGraphicFramePr>
          <p:cNvPr id="169" name="Google Shape;169;p18"/>
          <p:cNvGraphicFramePr/>
          <p:nvPr/>
        </p:nvGraphicFramePr>
        <p:xfrm>
          <a:off x="177000" y="911987"/>
          <a:ext cx="8790000" cy="2704575"/>
        </p:xfrm>
        <a:graphic>
          <a:graphicData uri="http://schemas.openxmlformats.org/drawingml/2006/table">
            <a:tbl>
              <a:tblPr>
                <a:noFill/>
                <a:tableStyleId>{227AC33F-DEFE-4436-BC47-9E06D1904CD5}</a:tableStyleId>
              </a:tblPr>
              <a:tblGrid>
                <a:gridCol w="293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015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300" dirty="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hello</a:t>
                      </a:r>
                      <a:endParaRPr sz="3300" dirty="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300" dirty="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hi</a:t>
                      </a:r>
                      <a:endParaRPr sz="3300" dirty="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300" dirty="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hey</a:t>
                      </a:r>
                      <a:endParaRPr sz="3300" dirty="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15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300" dirty="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fist bump</a:t>
                      </a:r>
                      <a:endParaRPr sz="3300" dirty="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300" dirty="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wave</a:t>
                      </a:r>
                      <a:endParaRPr sz="3300" dirty="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300" dirty="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  what’s up</a:t>
                      </a:r>
                      <a:r>
                        <a:rPr lang="en" sz="3300" dirty="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 </a:t>
                      </a: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15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300" dirty="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hand shake</a:t>
                      </a:r>
                      <a:endParaRPr sz="3300" dirty="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300" dirty="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smile</a:t>
                      </a:r>
                      <a:endParaRPr sz="3300" dirty="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300" dirty="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hug</a:t>
                      </a:r>
                      <a:endParaRPr lang="en" sz="3300" dirty="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861073282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D6650EEB-E7C3-4D99-AB0D-2F95B459BDCA}"/>
              </a:ext>
            </a:extLst>
          </p:cNvPr>
          <p:cNvSpPr/>
          <p:nvPr/>
        </p:nvSpPr>
        <p:spPr>
          <a:xfrm>
            <a:off x="300789" y="3723681"/>
            <a:ext cx="854242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We will start with a greeting. A greeting is how we welcome each other. We use it to start the conversation. Sometimes it is oral language, our words. Sometimes it is body language, our gestures. 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89DD55B-0633-4AFF-AF8D-C89FB266AF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654300" y="195268"/>
            <a:ext cx="609600" cy="609600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F851565-EDDD-4594-8421-B7A6D06C561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58800" y="1111250"/>
            <a:ext cx="533400" cy="533400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B7CA656-2F03-484E-9810-200E4E4DFA4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784600" y="1142691"/>
            <a:ext cx="533400" cy="533400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DBF8EA6-CBF1-4077-A89A-31E883B6068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502400" y="1079191"/>
            <a:ext cx="533400" cy="533400"/>
          </a:xfrm>
          <a:prstGeom prst="rect">
            <a:avLst/>
          </a:prstGeom>
        </p:spPr>
      </p:pic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5409224-A342-4FBE-85E8-C8D589B8D1D7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159500" y="1989517"/>
            <a:ext cx="533400" cy="533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3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04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58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95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8"/>
          <p:cNvSpPr txBox="1">
            <a:spLocks noGrp="1"/>
          </p:cNvSpPr>
          <p:nvPr>
            <p:ph type="title"/>
          </p:nvPr>
        </p:nvSpPr>
        <p:spPr>
          <a:xfrm>
            <a:off x="885450" y="169550"/>
            <a:ext cx="7087500" cy="95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 b="1" u="sng" dirty="0">
                <a:highlight>
                  <a:srgbClr val="FFFF00"/>
                </a:highlight>
                <a:latin typeface="Lexend Exa"/>
                <a:ea typeface="Lexend Exa"/>
                <a:cs typeface="Lexend Exa"/>
                <a:sym typeface="Lexend Exa"/>
              </a:rPr>
              <a:t>SOUNDS</a:t>
            </a:r>
            <a:endParaRPr sz="4500" b="1" u="sng" dirty="0">
              <a:highlight>
                <a:srgbClr val="FFFF00"/>
              </a:highlight>
              <a:latin typeface="Lexend Exa"/>
              <a:ea typeface="Lexend Exa"/>
              <a:cs typeface="Lexend Exa"/>
              <a:sym typeface="Lexend Exa"/>
            </a:endParaRPr>
          </a:p>
        </p:txBody>
      </p:sp>
      <p:graphicFrame>
        <p:nvGraphicFramePr>
          <p:cNvPr id="335" name="Google Shape;335;p38"/>
          <p:cNvGraphicFramePr/>
          <p:nvPr/>
        </p:nvGraphicFramePr>
        <p:xfrm>
          <a:off x="125188" y="1013750"/>
          <a:ext cx="8790000" cy="2991740"/>
        </p:xfrm>
        <a:graphic>
          <a:graphicData uri="http://schemas.openxmlformats.org/drawingml/2006/table">
            <a:tbl>
              <a:tblPr>
                <a:noFill/>
                <a:tableStyleId>{227AC33F-DEFE-4436-BC47-9E06D1904CD5}</a:tableStyleId>
              </a:tblPr>
              <a:tblGrid>
                <a:gridCol w="293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015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300" u="sng" dirty="0">
                          <a:solidFill>
                            <a:schemeClr val="hlink"/>
                          </a:solidFill>
                          <a:highlight>
                            <a:srgbClr val="FFFF00"/>
                          </a:highlight>
                          <a:latin typeface="Teachers"/>
                          <a:ea typeface="Teachers"/>
                          <a:cs typeface="Teachers"/>
                          <a:sym typeface="Teachers"/>
                          <a:hlinkClick r:id="rId5"/>
                        </a:rPr>
                        <a:t>/F/ir/</a:t>
                      </a:r>
                      <a:r>
                        <a:rPr lang="en" sz="33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5"/>
                        </a:rPr>
                        <a:t>st</a:t>
                      </a:r>
                      <a:endParaRPr sz="3300" dirty="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3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6"/>
                        </a:rPr>
                        <a:t>L</a:t>
                      </a:r>
                      <a:r>
                        <a:rPr lang="en" sz="3300" u="sng" dirty="0">
                          <a:solidFill>
                            <a:schemeClr val="hlink"/>
                          </a:solidFill>
                          <a:highlight>
                            <a:srgbClr val="FFFF00"/>
                          </a:highlight>
                          <a:latin typeface="Teachers"/>
                          <a:ea typeface="Teachers"/>
                          <a:cs typeface="Teachers"/>
                          <a:sym typeface="Teachers"/>
                          <a:hlinkClick r:id="rId6"/>
                        </a:rPr>
                        <a:t>a</a:t>
                      </a:r>
                      <a:r>
                        <a:rPr lang="en" sz="33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6"/>
                        </a:rPr>
                        <a:t>st name</a:t>
                      </a:r>
                      <a:endParaRPr sz="3300" dirty="0">
                        <a:highlight>
                          <a:srgbClr val="FFFF00"/>
                        </a:highlight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300" u="sng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7"/>
                        </a:rPr>
                        <a:t>signa</a:t>
                      </a:r>
                      <a:r>
                        <a:rPr lang="en" sz="3300" u="sng">
                          <a:solidFill>
                            <a:schemeClr val="hlink"/>
                          </a:solidFill>
                          <a:highlight>
                            <a:srgbClr val="FFFF00"/>
                          </a:highlight>
                          <a:latin typeface="Teachers"/>
                          <a:ea typeface="Teachers"/>
                          <a:cs typeface="Teachers"/>
                          <a:sym typeface="Teachers"/>
                          <a:hlinkClick r:id="rId7"/>
                        </a:rPr>
                        <a:t>ture</a:t>
                      </a:r>
                      <a:endParaRPr sz="3300">
                        <a:highlight>
                          <a:srgbClr val="FFFF00"/>
                        </a:highlight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15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300" u="sng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8"/>
                        </a:rPr>
                        <a:t>Dri/</a:t>
                      </a:r>
                      <a:r>
                        <a:rPr lang="en" sz="3300" u="sng">
                          <a:solidFill>
                            <a:schemeClr val="hlink"/>
                          </a:solidFill>
                          <a:highlight>
                            <a:srgbClr val="FFFF00"/>
                          </a:highlight>
                          <a:latin typeface="Teachers"/>
                          <a:ea typeface="Teachers"/>
                          <a:cs typeface="Teachers"/>
                          <a:sym typeface="Teachers"/>
                          <a:hlinkClick r:id="rId8"/>
                        </a:rPr>
                        <a:t>v</a:t>
                      </a:r>
                      <a:r>
                        <a:rPr lang="en" sz="3300" u="sng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8"/>
                        </a:rPr>
                        <a:t>/</a:t>
                      </a:r>
                      <a:r>
                        <a:rPr lang="en" sz="3300" u="sng">
                          <a:solidFill>
                            <a:schemeClr val="hlink"/>
                          </a:solidFill>
                          <a:highlight>
                            <a:srgbClr val="FFFF00"/>
                          </a:highlight>
                          <a:latin typeface="Teachers"/>
                          <a:ea typeface="Teachers"/>
                          <a:cs typeface="Teachers"/>
                          <a:sym typeface="Teachers"/>
                          <a:hlinkClick r:id="rId8"/>
                        </a:rPr>
                        <a:t>er</a:t>
                      </a:r>
                      <a:r>
                        <a:rPr lang="en" sz="3300" u="sng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8"/>
                        </a:rPr>
                        <a:t>’s Li</a:t>
                      </a:r>
                      <a:r>
                        <a:rPr lang="en" sz="3300" u="sng">
                          <a:solidFill>
                            <a:schemeClr val="hlink"/>
                          </a:solidFill>
                          <a:highlight>
                            <a:srgbClr val="FFFF00"/>
                          </a:highlight>
                          <a:latin typeface="Teachers"/>
                          <a:ea typeface="Teachers"/>
                          <a:cs typeface="Teachers"/>
                          <a:sym typeface="Teachers"/>
                          <a:hlinkClick r:id="rId8"/>
                        </a:rPr>
                        <a:t>c</a:t>
                      </a:r>
                      <a:r>
                        <a:rPr lang="en" sz="3300" u="sng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8"/>
                        </a:rPr>
                        <a:t>ense</a:t>
                      </a:r>
                      <a:endParaRPr sz="33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300" u="sng">
                          <a:solidFill>
                            <a:schemeClr val="hlink"/>
                          </a:solidFill>
                          <a:highlight>
                            <a:srgbClr val="FFFF00"/>
                          </a:highlight>
                          <a:latin typeface="Teachers"/>
                          <a:ea typeface="Teachers"/>
                          <a:cs typeface="Teachers"/>
                          <a:sym typeface="Teachers"/>
                          <a:hlinkClick r:id="rId9"/>
                        </a:rPr>
                        <a:t>Ar</a:t>
                      </a:r>
                      <a:r>
                        <a:rPr lang="en" sz="3300" u="sng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9"/>
                        </a:rPr>
                        <a:t>e</a:t>
                      </a:r>
                      <a:r>
                        <a:rPr lang="en" sz="3300" u="sng">
                          <a:solidFill>
                            <a:schemeClr val="hlink"/>
                          </a:solidFill>
                          <a:highlight>
                            <a:srgbClr val="FFFF00"/>
                          </a:highlight>
                          <a:latin typeface="Teachers"/>
                          <a:ea typeface="Teachers"/>
                          <a:cs typeface="Teachers"/>
                          <a:sym typeface="Teachers"/>
                          <a:hlinkClick r:id="rId9"/>
                        </a:rPr>
                        <a:t>a</a:t>
                      </a:r>
                      <a:r>
                        <a:rPr lang="en" sz="3300" u="sng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9"/>
                        </a:rPr>
                        <a:t> Code</a:t>
                      </a:r>
                      <a:endParaRPr sz="33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300" u="sng">
                          <a:solidFill>
                            <a:schemeClr val="hlink"/>
                          </a:solidFill>
                          <a:highlight>
                            <a:srgbClr val="FFFF00"/>
                          </a:highlight>
                          <a:latin typeface="Teachers"/>
                          <a:ea typeface="Teachers"/>
                          <a:cs typeface="Teachers"/>
                          <a:sym typeface="Teachers"/>
                          <a:hlinkClick r:id="rId10"/>
                        </a:rPr>
                        <a:t>Ph</a:t>
                      </a:r>
                      <a:r>
                        <a:rPr lang="en" sz="3300" u="sng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10"/>
                        </a:rPr>
                        <a:t>one N</a:t>
                      </a:r>
                      <a:r>
                        <a:rPr lang="en" sz="3300" u="sng">
                          <a:solidFill>
                            <a:schemeClr val="hlink"/>
                          </a:solidFill>
                          <a:highlight>
                            <a:srgbClr val="FFFF00"/>
                          </a:highlight>
                          <a:latin typeface="Teachers"/>
                          <a:ea typeface="Teachers"/>
                          <a:cs typeface="Teachers"/>
                          <a:sym typeface="Teachers"/>
                          <a:hlinkClick r:id="rId10"/>
                        </a:rPr>
                        <a:t>u</a:t>
                      </a:r>
                      <a:r>
                        <a:rPr lang="en" sz="3300" u="sng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10"/>
                        </a:rPr>
                        <a:t>mb</a:t>
                      </a:r>
                      <a:r>
                        <a:rPr lang="en" sz="3300" u="sng">
                          <a:solidFill>
                            <a:schemeClr val="hlink"/>
                          </a:solidFill>
                          <a:highlight>
                            <a:srgbClr val="FFFF00"/>
                          </a:highlight>
                          <a:latin typeface="Teachers"/>
                          <a:ea typeface="Teachers"/>
                          <a:cs typeface="Teachers"/>
                          <a:sym typeface="Teachers"/>
                          <a:hlinkClick r:id="rId10"/>
                        </a:rPr>
                        <a:t>er</a:t>
                      </a:r>
                      <a:endParaRPr sz="3300">
                        <a:highlight>
                          <a:srgbClr val="FFFF00"/>
                        </a:highlight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15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300" u="sng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11"/>
                        </a:rPr>
                        <a:t>ID C</a:t>
                      </a:r>
                      <a:r>
                        <a:rPr lang="en" sz="3300" u="sng">
                          <a:solidFill>
                            <a:schemeClr val="hlink"/>
                          </a:solidFill>
                          <a:highlight>
                            <a:srgbClr val="FFFF00"/>
                          </a:highlight>
                          <a:latin typeface="Teachers"/>
                          <a:ea typeface="Teachers"/>
                          <a:cs typeface="Teachers"/>
                          <a:sym typeface="Teachers"/>
                          <a:hlinkClick r:id="rId11"/>
                        </a:rPr>
                        <a:t>ar</a:t>
                      </a:r>
                      <a:r>
                        <a:rPr lang="en" sz="3300" u="sng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11"/>
                        </a:rPr>
                        <a:t>d</a:t>
                      </a:r>
                      <a:endParaRPr sz="33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300" dirty="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A</a:t>
                      </a:r>
                      <a:r>
                        <a:rPr lang="en" sz="33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12"/>
                        </a:rPr>
                        <a:t>ddr</a:t>
                      </a:r>
                      <a:r>
                        <a:rPr lang="en" sz="3300" u="sng" dirty="0">
                          <a:solidFill>
                            <a:schemeClr val="hlink"/>
                          </a:solidFill>
                          <a:highlight>
                            <a:srgbClr val="FFFF00"/>
                          </a:highlight>
                          <a:latin typeface="Teachers"/>
                          <a:ea typeface="Teachers"/>
                          <a:cs typeface="Teachers"/>
                          <a:sym typeface="Teachers"/>
                          <a:hlinkClick r:id="rId12"/>
                        </a:rPr>
                        <a:t>e</a:t>
                      </a:r>
                      <a:r>
                        <a:rPr lang="en" sz="33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12"/>
                        </a:rPr>
                        <a:t>ss</a:t>
                      </a:r>
                      <a:endParaRPr sz="3300" dirty="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3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13"/>
                        </a:rPr>
                        <a:t>Passp</a:t>
                      </a:r>
                      <a:r>
                        <a:rPr lang="en" sz="3300" u="sng" dirty="0">
                          <a:solidFill>
                            <a:schemeClr val="hlink"/>
                          </a:solidFill>
                          <a:highlight>
                            <a:srgbClr val="FFFF00"/>
                          </a:highlight>
                          <a:latin typeface="Teachers"/>
                          <a:ea typeface="Teachers"/>
                          <a:cs typeface="Teachers"/>
                          <a:sym typeface="Teachers"/>
                          <a:hlinkClick r:id="rId13"/>
                        </a:rPr>
                        <a:t>or</a:t>
                      </a:r>
                      <a:r>
                        <a:rPr lang="en" sz="33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13"/>
                        </a:rPr>
                        <a:t>t</a:t>
                      </a:r>
                      <a:endParaRPr sz="3300" dirty="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D345F78-993F-4E69-893C-7F86C09834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152008" y="382593"/>
            <a:ext cx="528513" cy="5285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39"/>
          <p:cNvSpPr txBox="1">
            <a:spLocks noGrp="1"/>
          </p:cNvSpPr>
          <p:nvPr>
            <p:ph type="title"/>
          </p:nvPr>
        </p:nvSpPr>
        <p:spPr>
          <a:xfrm>
            <a:off x="1275300" y="156975"/>
            <a:ext cx="7087500" cy="95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 b="1" u="sng">
                <a:latin typeface="Lexend Exa"/>
                <a:ea typeface="Lexend Exa"/>
                <a:cs typeface="Lexend Exa"/>
                <a:sym typeface="Lexend Exa"/>
              </a:rPr>
              <a:t>Vocabulary: </a:t>
            </a:r>
            <a:endParaRPr sz="4500" b="1" u="sng"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88" b="1" u="sng">
                <a:latin typeface="Lexend Exa"/>
                <a:ea typeface="Lexend Exa"/>
                <a:cs typeface="Lexend Exa"/>
                <a:sym typeface="Lexend Exa"/>
              </a:rPr>
              <a:t>Possessive Adjectives</a:t>
            </a:r>
            <a:endParaRPr sz="3388" b="1" u="sng">
              <a:latin typeface="Lexend Exa"/>
              <a:ea typeface="Lexend Exa"/>
              <a:cs typeface="Lexend Exa"/>
              <a:sym typeface="Lexend Exa"/>
            </a:endParaRPr>
          </a:p>
        </p:txBody>
      </p:sp>
      <p:graphicFrame>
        <p:nvGraphicFramePr>
          <p:cNvPr id="341" name="Google Shape;341;p39"/>
          <p:cNvGraphicFramePr/>
          <p:nvPr/>
        </p:nvGraphicFramePr>
        <p:xfrm>
          <a:off x="365050" y="1567075"/>
          <a:ext cx="8413875" cy="2704575"/>
        </p:xfrm>
        <a:graphic>
          <a:graphicData uri="http://schemas.openxmlformats.org/drawingml/2006/table">
            <a:tbl>
              <a:tblPr>
                <a:noFill/>
                <a:tableStyleId>{227AC33F-DEFE-4436-BC47-9E06D1904CD5}</a:tableStyleId>
              </a:tblPr>
              <a:tblGrid>
                <a:gridCol w="2804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4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4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015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1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my</a:t>
                      </a:r>
                      <a:endParaRPr sz="41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1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your</a:t>
                      </a:r>
                      <a:endParaRPr sz="41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1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his</a:t>
                      </a:r>
                      <a:endParaRPr sz="41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15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1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her</a:t>
                      </a:r>
                      <a:endParaRPr sz="41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1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I </a:t>
                      </a:r>
                      <a:endParaRPr sz="41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1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she</a:t>
                      </a:r>
                      <a:endParaRPr sz="41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15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1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he</a:t>
                      </a:r>
                      <a:endParaRPr sz="41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41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41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2BD97B9-DE31-45DB-B818-8B014CEEB6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45067" y="507530"/>
            <a:ext cx="554530" cy="5545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0"/>
          <p:cNvSpPr txBox="1">
            <a:spLocks noGrp="1"/>
          </p:cNvSpPr>
          <p:nvPr>
            <p:ph type="title"/>
          </p:nvPr>
        </p:nvSpPr>
        <p:spPr>
          <a:xfrm>
            <a:off x="1275300" y="156975"/>
            <a:ext cx="7087500" cy="95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 b="1" u="sng">
                <a:latin typeface="Lexend Exa"/>
                <a:ea typeface="Lexend Exa"/>
                <a:cs typeface="Lexend Exa"/>
                <a:sym typeface="Lexend Exa"/>
              </a:rPr>
              <a:t>Word Reading</a:t>
            </a:r>
            <a:endParaRPr sz="4500" b="1" u="sng">
              <a:latin typeface="Lexend Exa"/>
              <a:ea typeface="Lexend Exa"/>
              <a:cs typeface="Lexend Exa"/>
              <a:sym typeface="Lexend Exa"/>
            </a:endParaRPr>
          </a:p>
        </p:txBody>
      </p:sp>
      <p:graphicFrame>
        <p:nvGraphicFramePr>
          <p:cNvPr id="347" name="Google Shape;347;p40"/>
          <p:cNvGraphicFramePr/>
          <p:nvPr/>
        </p:nvGraphicFramePr>
        <p:xfrm>
          <a:off x="365063" y="1164650"/>
          <a:ext cx="8413875" cy="3606100"/>
        </p:xfrm>
        <a:graphic>
          <a:graphicData uri="http://schemas.openxmlformats.org/drawingml/2006/table">
            <a:tbl>
              <a:tblPr>
                <a:noFill/>
                <a:tableStyleId>{227AC33F-DEFE-4436-BC47-9E06D1904CD5}</a:tableStyleId>
              </a:tblPr>
              <a:tblGrid>
                <a:gridCol w="2804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4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4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015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1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January</a:t>
                      </a:r>
                      <a:endParaRPr sz="41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1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February</a:t>
                      </a:r>
                      <a:endParaRPr sz="41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1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March</a:t>
                      </a:r>
                      <a:endParaRPr sz="41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15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1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April</a:t>
                      </a:r>
                      <a:endParaRPr sz="41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1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May</a:t>
                      </a:r>
                      <a:endParaRPr sz="41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1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June</a:t>
                      </a:r>
                      <a:endParaRPr sz="41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15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1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July</a:t>
                      </a:r>
                      <a:endParaRPr sz="41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1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August</a:t>
                      </a:r>
                      <a:endParaRPr sz="41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1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September</a:t>
                      </a:r>
                      <a:endParaRPr sz="41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15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1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October</a:t>
                      </a:r>
                      <a:endParaRPr sz="41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1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November</a:t>
                      </a:r>
                      <a:endParaRPr sz="41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1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December</a:t>
                      </a:r>
                      <a:endParaRPr sz="41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DEAE9DD-2808-49D5-8A18-90B34B19C9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79478" y="372750"/>
            <a:ext cx="547990" cy="5479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41"/>
          <p:cNvSpPr txBox="1">
            <a:spLocks noGrp="1"/>
          </p:cNvSpPr>
          <p:nvPr>
            <p:ph type="title"/>
          </p:nvPr>
        </p:nvSpPr>
        <p:spPr>
          <a:xfrm>
            <a:off x="743700" y="220325"/>
            <a:ext cx="7505700" cy="47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latin typeface="Lexend Exa"/>
                <a:ea typeface="Lexend Exa"/>
                <a:cs typeface="Lexend Exa"/>
                <a:sym typeface="Lexend Exa"/>
              </a:rPr>
              <a:t>   Let’s Chat…      Speaking-Listening</a:t>
            </a:r>
            <a:r>
              <a:rPr lang="en" sz="4300" dirty="0"/>
              <a:t> </a:t>
            </a:r>
            <a:endParaRPr sz="4300" dirty="0"/>
          </a:p>
        </p:txBody>
      </p:sp>
      <p:sp>
        <p:nvSpPr>
          <p:cNvPr id="353" name="Google Shape;353;p41"/>
          <p:cNvSpPr txBox="1">
            <a:spLocks noGrp="1"/>
          </p:cNvSpPr>
          <p:nvPr>
            <p:ph type="body" idx="1"/>
          </p:nvPr>
        </p:nvSpPr>
        <p:spPr>
          <a:xfrm>
            <a:off x="263250" y="750350"/>
            <a:ext cx="8466600" cy="143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400" b="1" dirty="0"/>
              <a:t>First </a:t>
            </a:r>
            <a:r>
              <a:rPr lang="en-US" sz="2400" dirty="0"/>
              <a:t>watch the video, then turn and talk </a:t>
            </a:r>
            <a:r>
              <a:rPr lang="en" sz="2400" dirty="0"/>
              <a:t>with a partner </a:t>
            </a:r>
            <a:r>
              <a:rPr lang="en-US" sz="2400" dirty="0"/>
              <a:t>by</a:t>
            </a:r>
            <a:r>
              <a:rPr lang="en" sz="2400" dirty="0"/>
              <a:t> practic</a:t>
            </a:r>
            <a:r>
              <a:rPr lang="en-US" sz="2400" dirty="0"/>
              <a:t>ing how to share information by</a:t>
            </a:r>
            <a:r>
              <a:rPr lang="en" sz="2400" dirty="0"/>
              <a:t> asking and answering the questions </a:t>
            </a:r>
            <a:r>
              <a:rPr lang="en-US" sz="2400" dirty="0"/>
              <a:t>below.</a:t>
            </a:r>
            <a:endParaRPr sz="2400" b="1" dirty="0"/>
          </a:p>
        </p:txBody>
      </p:sp>
      <p:sp>
        <p:nvSpPr>
          <p:cNvPr id="354" name="Google Shape;354;p41"/>
          <p:cNvSpPr txBox="1">
            <a:spLocks noGrp="1"/>
          </p:cNvSpPr>
          <p:nvPr>
            <p:ph type="body" idx="1"/>
          </p:nvPr>
        </p:nvSpPr>
        <p:spPr>
          <a:xfrm>
            <a:off x="338700" y="2099734"/>
            <a:ext cx="8466600" cy="172318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/>
              <a:t>Hi-Hi</a:t>
            </a:r>
            <a:endParaRPr lang="en" sz="24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/>
              <a:t>My </a:t>
            </a:r>
            <a:r>
              <a:rPr lang="en" sz="2400" b="1" dirty="0">
                <a:solidFill>
                  <a:srgbClr val="9900FF"/>
                </a:solidFill>
              </a:rPr>
              <a:t>FIRST </a:t>
            </a:r>
            <a:r>
              <a:rPr lang="en" sz="2400" b="1" dirty="0"/>
              <a:t>name is ___________.</a:t>
            </a:r>
            <a:endParaRPr sz="2400" b="1" dirty="0"/>
          </a:p>
          <a:p>
            <a:pPr marL="91440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 b="1" dirty="0"/>
              <a:t>What is your </a:t>
            </a:r>
            <a:r>
              <a:rPr lang="en" sz="2400" b="1" dirty="0">
                <a:solidFill>
                  <a:srgbClr val="9900FF"/>
                </a:solidFill>
              </a:rPr>
              <a:t>FIRST </a:t>
            </a:r>
            <a:r>
              <a:rPr lang="en" sz="2400" b="1" dirty="0"/>
              <a:t>name? </a:t>
            </a:r>
            <a:endParaRPr sz="2400" b="1" dirty="0"/>
          </a:p>
          <a:p>
            <a:pPr marL="914400" lvl="0" indent="45720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400" b="1" dirty="0"/>
              <a:t>       </a:t>
            </a:r>
            <a:r>
              <a:rPr lang="en" sz="2400" b="1" u="sng" dirty="0">
                <a:solidFill>
                  <a:schemeClr val="hlink"/>
                </a:solidFill>
              </a:rPr>
              <a:t> </a:t>
            </a:r>
            <a:endParaRPr sz="2400" b="1" dirty="0"/>
          </a:p>
        </p:txBody>
      </p:sp>
      <p:pic>
        <p:nvPicPr>
          <p:cNvPr id="2" name="my first name is">
            <a:hlinkClick r:id="" action="ppaction://media"/>
            <a:extLst>
              <a:ext uri="{FF2B5EF4-FFF2-40B4-BE49-F238E27FC236}">
                <a16:creationId xmlns:a16="http://schemas.microsoft.com/office/drawing/2014/main" id="{33077385-E769-4394-83DB-DE5F055318E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 flipH="1">
            <a:off x="5515897" y="3072886"/>
            <a:ext cx="3289403" cy="1850289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58F83F6-3420-4FD0-9C30-58170C01D05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94455" y="220325"/>
            <a:ext cx="622284" cy="6222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4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42"/>
          <p:cNvSpPr txBox="1">
            <a:spLocks noGrp="1"/>
          </p:cNvSpPr>
          <p:nvPr>
            <p:ph type="title"/>
          </p:nvPr>
        </p:nvSpPr>
        <p:spPr>
          <a:xfrm>
            <a:off x="743700" y="220325"/>
            <a:ext cx="7505700" cy="47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latin typeface="Lexend Exa"/>
                <a:ea typeface="Lexend Exa"/>
                <a:cs typeface="Lexend Exa"/>
                <a:sym typeface="Lexend Exa"/>
              </a:rPr>
              <a:t>Let’s Chat…      Speaking-Listening</a:t>
            </a:r>
            <a:r>
              <a:rPr lang="en" sz="4300"/>
              <a:t> </a:t>
            </a:r>
            <a:endParaRPr sz="4300"/>
          </a:p>
        </p:txBody>
      </p:sp>
      <p:sp>
        <p:nvSpPr>
          <p:cNvPr id="360" name="Google Shape;360;p42"/>
          <p:cNvSpPr txBox="1">
            <a:spLocks noGrp="1"/>
          </p:cNvSpPr>
          <p:nvPr>
            <p:ph type="body" idx="1"/>
          </p:nvPr>
        </p:nvSpPr>
        <p:spPr>
          <a:xfrm>
            <a:off x="263250" y="750350"/>
            <a:ext cx="8466600" cy="143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en-US" sz="2400" b="1" dirty="0"/>
              <a:t>First </a:t>
            </a:r>
            <a:r>
              <a:rPr lang="en-US" sz="2400" dirty="0"/>
              <a:t>watch the video, then turn and talk with a partner by practicing how to share information by asking and answering the questions below.</a:t>
            </a:r>
            <a:endParaRPr lang="en-US" sz="2400" b="1" dirty="0"/>
          </a:p>
        </p:txBody>
      </p:sp>
      <p:sp>
        <p:nvSpPr>
          <p:cNvPr id="361" name="Google Shape;361;p42"/>
          <p:cNvSpPr txBox="1">
            <a:spLocks noGrp="1"/>
          </p:cNvSpPr>
          <p:nvPr>
            <p:ph type="body" idx="1"/>
          </p:nvPr>
        </p:nvSpPr>
        <p:spPr>
          <a:xfrm>
            <a:off x="338700" y="2234375"/>
            <a:ext cx="8466600" cy="157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/>
              <a:t>My </a:t>
            </a:r>
            <a:r>
              <a:rPr lang="en" sz="2400" b="1" dirty="0">
                <a:solidFill>
                  <a:srgbClr val="9900FF"/>
                </a:solidFill>
              </a:rPr>
              <a:t>FIRST </a:t>
            </a:r>
            <a:r>
              <a:rPr lang="en" sz="2400" b="1" dirty="0"/>
              <a:t>and </a:t>
            </a:r>
            <a:r>
              <a:rPr lang="en" sz="2400" b="1" dirty="0">
                <a:solidFill>
                  <a:srgbClr val="9900FF"/>
                </a:solidFill>
              </a:rPr>
              <a:t>LAST </a:t>
            </a:r>
            <a:r>
              <a:rPr lang="en" sz="2400" b="1" dirty="0"/>
              <a:t>name is ___________.</a:t>
            </a:r>
            <a:endParaRPr sz="2400" b="1" dirty="0"/>
          </a:p>
          <a:p>
            <a:pPr marL="45720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 b="1" dirty="0"/>
              <a:t>What is your </a:t>
            </a:r>
            <a:r>
              <a:rPr lang="en" sz="2400" b="1" dirty="0">
                <a:solidFill>
                  <a:srgbClr val="9900FF"/>
                </a:solidFill>
              </a:rPr>
              <a:t>FIRST </a:t>
            </a:r>
            <a:r>
              <a:rPr lang="en" sz="2400" b="1" dirty="0"/>
              <a:t>and </a:t>
            </a:r>
            <a:r>
              <a:rPr lang="en" sz="2400" b="1" dirty="0">
                <a:solidFill>
                  <a:srgbClr val="9900FF"/>
                </a:solidFill>
              </a:rPr>
              <a:t>LAST </a:t>
            </a:r>
            <a:r>
              <a:rPr lang="en" sz="2400" b="1" dirty="0"/>
              <a:t>name?</a:t>
            </a:r>
            <a:endParaRPr sz="2400" b="1" dirty="0"/>
          </a:p>
          <a:p>
            <a:pPr marL="457200" lvl="0" indent="45720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400" b="1" dirty="0"/>
              <a:t>           </a:t>
            </a:r>
            <a:endParaRPr sz="2400" b="1" dirty="0"/>
          </a:p>
        </p:txBody>
      </p:sp>
      <p:pic>
        <p:nvPicPr>
          <p:cNvPr id="2" name="FirstLast">
            <a:hlinkClick r:id="" action="ppaction://media"/>
            <a:extLst>
              <a:ext uri="{FF2B5EF4-FFF2-40B4-BE49-F238E27FC236}">
                <a16:creationId xmlns:a16="http://schemas.microsoft.com/office/drawing/2014/main" id="{E256C777-22C6-4A15-B3C3-BF91E8E6D99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43600" y="3171284"/>
            <a:ext cx="2861700" cy="16097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6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43"/>
          <p:cNvSpPr txBox="1">
            <a:spLocks noGrp="1"/>
          </p:cNvSpPr>
          <p:nvPr>
            <p:ph type="title"/>
          </p:nvPr>
        </p:nvSpPr>
        <p:spPr>
          <a:xfrm>
            <a:off x="743700" y="220325"/>
            <a:ext cx="7505700" cy="47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latin typeface="Lexend Exa"/>
                <a:ea typeface="Lexend Exa"/>
                <a:cs typeface="Lexend Exa"/>
                <a:sym typeface="Lexend Exa"/>
              </a:rPr>
              <a:t>Let’s Chat…      Speaking-Listening</a:t>
            </a:r>
            <a:r>
              <a:rPr lang="en" sz="4300"/>
              <a:t> </a:t>
            </a:r>
            <a:endParaRPr sz="4300"/>
          </a:p>
        </p:txBody>
      </p:sp>
      <p:sp>
        <p:nvSpPr>
          <p:cNvPr id="367" name="Google Shape;367;p43"/>
          <p:cNvSpPr txBox="1">
            <a:spLocks noGrp="1"/>
          </p:cNvSpPr>
          <p:nvPr>
            <p:ph type="body" idx="1"/>
          </p:nvPr>
        </p:nvSpPr>
        <p:spPr>
          <a:xfrm>
            <a:off x="263250" y="750350"/>
            <a:ext cx="8466600" cy="143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en-US" sz="2400" b="1" dirty="0"/>
              <a:t>First </a:t>
            </a:r>
            <a:r>
              <a:rPr lang="en-US" sz="2400" dirty="0"/>
              <a:t>watch the video, then turn and talk with a partner by practicing how to share information by asking and answering the questions below.</a:t>
            </a:r>
            <a:endParaRPr lang="en-US" sz="2400" b="1" dirty="0"/>
          </a:p>
        </p:txBody>
      </p:sp>
      <p:sp>
        <p:nvSpPr>
          <p:cNvPr id="368" name="Google Shape;368;p43"/>
          <p:cNvSpPr txBox="1">
            <a:spLocks noGrp="1"/>
          </p:cNvSpPr>
          <p:nvPr>
            <p:ph type="body" idx="1"/>
          </p:nvPr>
        </p:nvSpPr>
        <p:spPr>
          <a:xfrm>
            <a:off x="338700" y="2309750"/>
            <a:ext cx="8466600" cy="25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/>
              <a:t>My </a:t>
            </a:r>
            <a:r>
              <a:rPr lang="en" sz="2400" b="1" dirty="0">
                <a:solidFill>
                  <a:srgbClr val="9900FF"/>
                </a:solidFill>
              </a:rPr>
              <a:t>FIRST </a:t>
            </a:r>
            <a:r>
              <a:rPr lang="en" sz="2400" b="1" dirty="0"/>
              <a:t>and </a:t>
            </a:r>
            <a:r>
              <a:rPr lang="en" sz="2400" b="1" dirty="0">
                <a:solidFill>
                  <a:srgbClr val="9900FF"/>
                </a:solidFill>
              </a:rPr>
              <a:t>LAST </a:t>
            </a:r>
            <a:r>
              <a:rPr lang="en" sz="2400" b="1" dirty="0"/>
              <a:t>name is ___________.</a:t>
            </a:r>
            <a:endParaRPr sz="2400" b="1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 b="1" dirty="0"/>
              <a:t>My </a:t>
            </a:r>
            <a:r>
              <a:rPr lang="en" sz="2400" b="1" dirty="0">
                <a:solidFill>
                  <a:srgbClr val="9900FF"/>
                </a:solidFill>
              </a:rPr>
              <a:t>ADDRESS </a:t>
            </a:r>
            <a:r>
              <a:rPr lang="en" sz="2400" b="1" dirty="0"/>
              <a:t>is ___________.</a:t>
            </a:r>
            <a:endParaRPr sz="2400" b="1" dirty="0"/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 b="1" dirty="0"/>
              <a:t>What is your </a:t>
            </a:r>
            <a:r>
              <a:rPr lang="en" sz="2400" b="1" dirty="0">
                <a:solidFill>
                  <a:srgbClr val="9900FF"/>
                </a:solidFill>
              </a:rPr>
              <a:t>FIRST </a:t>
            </a:r>
            <a:r>
              <a:rPr lang="en" sz="2400" b="1" dirty="0"/>
              <a:t>and </a:t>
            </a:r>
            <a:r>
              <a:rPr lang="en" sz="2400" b="1" dirty="0">
                <a:solidFill>
                  <a:srgbClr val="9900FF"/>
                </a:solidFill>
              </a:rPr>
              <a:t>LAST </a:t>
            </a: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 b="1" dirty="0"/>
              <a:t>name and what is your </a:t>
            </a:r>
            <a:r>
              <a:rPr lang="en" sz="2400" b="1" dirty="0">
                <a:solidFill>
                  <a:srgbClr val="9900FF"/>
                </a:solidFill>
              </a:rPr>
              <a:t>ADDRESS</a:t>
            </a:r>
            <a:r>
              <a:rPr lang="en" sz="2400" b="1" dirty="0"/>
              <a:t>? </a:t>
            </a:r>
            <a:endParaRPr sz="2400" b="1" dirty="0"/>
          </a:p>
          <a:p>
            <a:pPr marL="914400" lvl="0" indent="45720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400" b="1" dirty="0"/>
              <a:t>      </a:t>
            </a:r>
            <a:endParaRPr sz="2400" b="1" dirty="0"/>
          </a:p>
        </p:txBody>
      </p:sp>
      <p:pic>
        <p:nvPicPr>
          <p:cNvPr id="2" name="FirstLastAddress">
            <a:hlinkClick r:id="" action="ppaction://media"/>
            <a:extLst>
              <a:ext uri="{FF2B5EF4-FFF2-40B4-BE49-F238E27FC236}">
                <a16:creationId xmlns:a16="http://schemas.microsoft.com/office/drawing/2014/main" id="{AF75B8A3-B8F3-42E3-B4ED-9F1C1A74551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48398" y="3480619"/>
            <a:ext cx="2564544" cy="14425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2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44"/>
          <p:cNvSpPr txBox="1">
            <a:spLocks noGrp="1"/>
          </p:cNvSpPr>
          <p:nvPr>
            <p:ph type="title"/>
          </p:nvPr>
        </p:nvSpPr>
        <p:spPr>
          <a:xfrm>
            <a:off x="743700" y="220325"/>
            <a:ext cx="7505700" cy="47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latin typeface="Lexend Exa"/>
                <a:ea typeface="Lexend Exa"/>
                <a:cs typeface="Lexend Exa"/>
                <a:sym typeface="Lexend Exa"/>
              </a:rPr>
              <a:t>Let’s Chat…      Speaking-Listening</a:t>
            </a:r>
            <a:r>
              <a:rPr lang="en" sz="4300"/>
              <a:t> </a:t>
            </a:r>
            <a:endParaRPr sz="4300"/>
          </a:p>
        </p:txBody>
      </p:sp>
      <p:sp>
        <p:nvSpPr>
          <p:cNvPr id="374" name="Google Shape;374;p44"/>
          <p:cNvSpPr txBox="1">
            <a:spLocks noGrp="1"/>
          </p:cNvSpPr>
          <p:nvPr>
            <p:ph type="body" idx="1"/>
          </p:nvPr>
        </p:nvSpPr>
        <p:spPr>
          <a:xfrm>
            <a:off x="263250" y="750350"/>
            <a:ext cx="8466600" cy="143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en-US" sz="2400" b="1" dirty="0"/>
              <a:t>First </a:t>
            </a:r>
            <a:r>
              <a:rPr lang="en-US" sz="2400" dirty="0"/>
              <a:t>watch the video, then turn and talk with a partner by practicing how to share information by asking and answering the questions below.</a:t>
            </a:r>
            <a:endParaRPr lang="en-US" sz="2400" b="1" dirty="0"/>
          </a:p>
        </p:txBody>
      </p:sp>
      <p:sp>
        <p:nvSpPr>
          <p:cNvPr id="375" name="Google Shape;375;p44"/>
          <p:cNvSpPr txBox="1">
            <a:spLocks noGrp="1"/>
          </p:cNvSpPr>
          <p:nvPr>
            <p:ph type="body" idx="1"/>
          </p:nvPr>
        </p:nvSpPr>
        <p:spPr>
          <a:xfrm>
            <a:off x="338700" y="2309750"/>
            <a:ext cx="8466600" cy="25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/>
              <a:t>My </a:t>
            </a:r>
            <a:r>
              <a:rPr lang="en" sz="2400" b="1" dirty="0">
                <a:solidFill>
                  <a:srgbClr val="9900FF"/>
                </a:solidFill>
              </a:rPr>
              <a:t>full </a:t>
            </a:r>
            <a:r>
              <a:rPr lang="en" sz="2400" b="1" dirty="0"/>
              <a:t>name is ___________.</a:t>
            </a:r>
            <a:endParaRPr sz="2400" b="1" dirty="0"/>
          </a:p>
          <a:p>
            <a:pPr marL="45720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 b="1" dirty="0"/>
              <a:t>My </a:t>
            </a:r>
            <a:r>
              <a:rPr lang="en" sz="2400" b="1" dirty="0">
                <a:solidFill>
                  <a:srgbClr val="9900FF"/>
                </a:solidFill>
              </a:rPr>
              <a:t>ADDRESS </a:t>
            </a:r>
            <a:r>
              <a:rPr lang="en" sz="2400" b="1" dirty="0"/>
              <a:t>is ___________.</a:t>
            </a:r>
            <a:endParaRPr sz="2400" b="1" dirty="0"/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 b="1" dirty="0"/>
              <a:t>What is your </a:t>
            </a:r>
            <a:r>
              <a:rPr lang="en" sz="2400" b="1" dirty="0">
                <a:solidFill>
                  <a:srgbClr val="9900FF"/>
                </a:solidFill>
              </a:rPr>
              <a:t>full </a:t>
            </a:r>
            <a:r>
              <a:rPr lang="en" sz="2400" b="1" dirty="0"/>
              <a:t>name and what is </a:t>
            </a: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 b="1" dirty="0"/>
              <a:t>your </a:t>
            </a:r>
            <a:r>
              <a:rPr lang="en" sz="2400" b="1" dirty="0">
                <a:solidFill>
                  <a:srgbClr val="9900FF"/>
                </a:solidFill>
              </a:rPr>
              <a:t>ADDRESS</a:t>
            </a:r>
            <a:r>
              <a:rPr lang="en" sz="2400" b="1" dirty="0"/>
              <a:t>?</a:t>
            </a:r>
            <a:endParaRPr sz="2400" b="1" dirty="0"/>
          </a:p>
          <a:p>
            <a:pPr marL="9144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400" b="1" dirty="0"/>
              <a:t>             </a:t>
            </a:r>
            <a:endParaRPr sz="2400" b="1" dirty="0"/>
          </a:p>
        </p:txBody>
      </p:sp>
      <p:pic>
        <p:nvPicPr>
          <p:cNvPr id="2" name="FullAddress">
            <a:hlinkClick r:id="" action="ppaction://media"/>
            <a:extLst>
              <a:ext uri="{FF2B5EF4-FFF2-40B4-BE49-F238E27FC236}">
                <a16:creationId xmlns:a16="http://schemas.microsoft.com/office/drawing/2014/main" id="{56D185E7-8630-49E4-8543-CAD65AA69B2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518787" y="3598927"/>
            <a:ext cx="2211063" cy="12437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45"/>
          <p:cNvSpPr txBox="1">
            <a:spLocks noGrp="1"/>
          </p:cNvSpPr>
          <p:nvPr>
            <p:ph type="title"/>
          </p:nvPr>
        </p:nvSpPr>
        <p:spPr>
          <a:xfrm>
            <a:off x="743700" y="220325"/>
            <a:ext cx="7505700" cy="47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latin typeface="Lexend Exa"/>
                <a:ea typeface="Lexend Exa"/>
                <a:cs typeface="Lexend Exa"/>
                <a:sym typeface="Lexend Exa"/>
              </a:rPr>
              <a:t>Let’s Chat…      Speaking-Listening</a:t>
            </a:r>
            <a:r>
              <a:rPr lang="en" sz="4300"/>
              <a:t> </a:t>
            </a:r>
            <a:endParaRPr sz="4300"/>
          </a:p>
        </p:txBody>
      </p:sp>
      <p:sp>
        <p:nvSpPr>
          <p:cNvPr id="381" name="Google Shape;381;p45"/>
          <p:cNvSpPr txBox="1">
            <a:spLocks noGrp="1"/>
          </p:cNvSpPr>
          <p:nvPr>
            <p:ph type="body" idx="1"/>
          </p:nvPr>
        </p:nvSpPr>
        <p:spPr>
          <a:xfrm>
            <a:off x="263250" y="750350"/>
            <a:ext cx="8466600" cy="143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en-US" sz="2400" b="1" dirty="0"/>
              <a:t>First </a:t>
            </a:r>
            <a:r>
              <a:rPr lang="en-US" sz="2400" dirty="0"/>
              <a:t>watch the video, then turn and talk with a partner by practicing how to share information by asking and answering the questions below.</a:t>
            </a:r>
            <a:endParaRPr lang="en-US" sz="2400" b="1" dirty="0"/>
          </a:p>
        </p:txBody>
      </p:sp>
      <p:sp>
        <p:nvSpPr>
          <p:cNvPr id="382" name="Google Shape;382;p45"/>
          <p:cNvSpPr txBox="1">
            <a:spLocks noGrp="1"/>
          </p:cNvSpPr>
          <p:nvPr>
            <p:ph type="body" idx="1"/>
          </p:nvPr>
        </p:nvSpPr>
        <p:spPr>
          <a:xfrm>
            <a:off x="338700" y="2056425"/>
            <a:ext cx="8466600" cy="25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6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/>
              <a:t>My </a:t>
            </a:r>
            <a:r>
              <a:rPr lang="en" sz="2400" b="1" dirty="0">
                <a:solidFill>
                  <a:srgbClr val="9900FF"/>
                </a:solidFill>
              </a:rPr>
              <a:t>full </a:t>
            </a:r>
            <a:r>
              <a:rPr lang="en" sz="2400" b="1" dirty="0"/>
              <a:t>name is ___________.</a:t>
            </a:r>
            <a:endParaRPr sz="2400" b="1" dirty="0"/>
          </a:p>
          <a:p>
            <a:pPr marL="45720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 b="1" dirty="0"/>
              <a:t>I </a:t>
            </a:r>
            <a:r>
              <a:rPr lang="en" sz="2400" b="1" dirty="0">
                <a:solidFill>
                  <a:srgbClr val="9900FF"/>
                </a:solidFill>
              </a:rPr>
              <a:t>LIVE </a:t>
            </a:r>
            <a:r>
              <a:rPr lang="en" sz="2400" b="1" dirty="0"/>
              <a:t>in ___________.</a:t>
            </a:r>
            <a:endParaRPr sz="2400" b="1" dirty="0"/>
          </a:p>
          <a:p>
            <a:pPr marL="45720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 b="1" dirty="0"/>
              <a:t>	My </a:t>
            </a:r>
            <a:r>
              <a:rPr lang="en" sz="2400" b="1" dirty="0">
                <a:solidFill>
                  <a:srgbClr val="9900FF"/>
                </a:solidFill>
              </a:rPr>
              <a:t>BIRTHDAY </a:t>
            </a:r>
            <a:r>
              <a:rPr lang="en" sz="2400" b="1" dirty="0"/>
              <a:t>is _________.</a:t>
            </a:r>
            <a:endParaRPr sz="2400" b="1" dirty="0"/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 b="1" dirty="0"/>
              <a:t>What is your </a:t>
            </a:r>
            <a:r>
              <a:rPr lang="en" sz="2400" b="1" dirty="0">
                <a:solidFill>
                  <a:srgbClr val="9900FF"/>
                </a:solidFill>
              </a:rPr>
              <a:t>full </a:t>
            </a:r>
            <a:r>
              <a:rPr lang="en" sz="2400" b="1" dirty="0"/>
              <a:t>name? Where do you </a:t>
            </a:r>
            <a:endParaRPr sz="2400" b="1" dirty="0"/>
          </a:p>
          <a:p>
            <a:pPr marL="9144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rgbClr val="9900FF"/>
                </a:solidFill>
              </a:rPr>
              <a:t>LIVE</a:t>
            </a:r>
            <a:r>
              <a:rPr lang="en" sz="2400" b="1" dirty="0"/>
              <a:t>? When is your </a:t>
            </a:r>
            <a:r>
              <a:rPr lang="en" sz="2400" b="1" dirty="0">
                <a:solidFill>
                  <a:srgbClr val="9900FF"/>
                </a:solidFill>
              </a:rPr>
              <a:t>BIRTHDAY</a:t>
            </a:r>
            <a:r>
              <a:rPr lang="en" sz="2400" b="1" dirty="0"/>
              <a:t>? </a:t>
            </a:r>
            <a:endParaRPr sz="2400" b="1" dirty="0"/>
          </a:p>
          <a:p>
            <a:pPr marL="9144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400" b="1" dirty="0"/>
              <a:t>              </a:t>
            </a:r>
            <a:endParaRPr sz="2400" b="1" dirty="0"/>
          </a:p>
        </p:txBody>
      </p:sp>
      <p:pic>
        <p:nvPicPr>
          <p:cNvPr id="2" name="FullLiveBirthday (2)">
            <a:hlinkClick r:id="" action="ppaction://media"/>
            <a:extLst>
              <a:ext uri="{FF2B5EF4-FFF2-40B4-BE49-F238E27FC236}">
                <a16:creationId xmlns:a16="http://schemas.microsoft.com/office/drawing/2014/main" id="{8B76CBBB-C01E-4B43-A665-92CA8B5C056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37123" y="3034641"/>
            <a:ext cx="3143627" cy="17682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46"/>
          <p:cNvSpPr txBox="1">
            <a:spLocks noGrp="1"/>
          </p:cNvSpPr>
          <p:nvPr>
            <p:ph type="title"/>
          </p:nvPr>
        </p:nvSpPr>
        <p:spPr>
          <a:xfrm>
            <a:off x="743700" y="220325"/>
            <a:ext cx="7505700" cy="47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latin typeface="Lexend Exa"/>
                <a:ea typeface="Lexend Exa"/>
                <a:cs typeface="Lexend Exa"/>
                <a:sym typeface="Lexend Exa"/>
              </a:rPr>
              <a:t>Let’s Chat…      Speaking-Listening</a:t>
            </a:r>
            <a:r>
              <a:rPr lang="en" sz="4300"/>
              <a:t> </a:t>
            </a:r>
            <a:endParaRPr sz="4300"/>
          </a:p>
        </p:txBody>
      </p:sp>
      <p:sp>
        <p:nvSpPr>
          <p:cNvPr id="388" name="Google Shape;388;p46"/>
          <p:cNvSpPr txBox="1">
            <a:spLocks noGrp="1"/>
          </p:cNvSpPr>
          <p:nvPr>
            <p:ph type="body" idx="1"/>
          </p:nvPr>
        </p:nvSpPr>
        <p:spPr>
          <a:xfrm>
            <a:off x="263250" y="750350"/>
            <a:ext cx="8466600" cy="143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en-US" sz="2400" b="1" dirty="0"/>
              <a:t>First </a:t>
            </a:r>
            <a:r>
              <a:rPr lang="en-US" sz="2400" dirty="0"/>
              <a:t>watch the video, then turn and talk with a partner by practicing how to share information by asking and answering the questions below.</a:t>
            </a:r>
            <a:endParaRPr lang="en-US" sz="2400" b="1" dirty="0"/>
          </a:p>
        </p:txBody>
      </p:sp>
      <p:sp>
        <p:nvSpPr>
          <p:cNvPr id="389" name="Google Shape;389;p46"/>
          <p:cNvSpPr txBox="1">
            <a:spLocks noGrp="1"/>
          </p:cNvSpPr>
          <p:nvPr>
            <p:ph type="body" idx="1"/>
          </p:nvPr>
        </p:nvSpPr>
        <p:spPr>
          <a:xfrm>
            <a:off x="338700" y="2056425"/>
            <a:ext cx="8628900" cy="300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/>
              <a:t>My </a:t>
            </a:r>
            <a:r>
              <a:rPr lang="en" sz="2400" b="1" dirty="0">
                <a:solidFill>
                  <a:srgbClr val="9900FF"/>
                </a:solidFill>
              </a:rPr>
              <a:t>full </a:t>
            </a:r>
            <a:r>
              <a:rPr lang="en" sz="2400" b="1" dirty="0"/>
              <a:t>name is ___________.</a:t>
            </a:r>
            <a:endParaRPr sz="2400" b="1" dirty="0"/>
          </a:p>
          <a:p>
            <a:pPr marL="457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/>
              <a:t>I </a:t>
            </a:r>
            <a:r>
              <a:rPr lang="en" sz="2400" b="1" dirty="0">
                <a:solidFill>
                  <a:srgbClr val="9900FF"/>
                </a:solidFill>
              </a:rPr>
              <a:t>LIVE </a:t>
            </a:r>
            <a:r>
              <a:rPr lang="en" sz="2400" b="1" dirty="0"/>
              <a:t>in ___________.</a:t>
            </a:r>
            <a:endParaRPr sz="2400" b="1" dirty="0"/>
          </a:p>
          <a:p>
            <a:pPr marL="457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/>
              <a:t>	My </a:t>
            </a:r>
            <a:r>
              <a:rPr lang="en" sz="2400" b="1" dirty="0">
                <a:solidFill>
                  <a:srgbClr val="9900FF"/>
                </a:solidFill>
              </a:rPr>
              <a:t>BIRTHDAY </a:t>
            </a:r>
            <a:r>
              <a:rPr lang="en" sz="2400" b="1" dirty="0"/>
              <a:t>is _________.</a:t>
            </a:r>
            <a:br>
              <a:rPr lang="en" sz="2400" b="1" dirty="0"/>
            </a:br>
            <a:r>
              <a:rPr lang="en" sz="2400" b="1" dirty="0"/>
              <a:t>				I </a:t>
            </a:r>
            <a:r>
              <a:rPr lang="en" sz="2400" b="1" dirty="0">
                <a:solidFill>
                  <a:srgbClr val="9900FF"/>
                </a:solidFill>
              </a:rPr>
              <a:t>LIKE</a:t>
            </a:r>
            <a:r>
              <a:rPr lang="en" sz="2400" b="1" dirty="0"/>
              <a:t> ___________.</a:t>
            </a:r>
            <a:endParaRPr sz="2400" b="1" dirty="0"/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/>
              <a:t>What is your </a:t>
            </a:r>
            <a:r>
              <a:rPr lang="en" sz="2400" b="1" dirty="0">
                <a:solidFill>
                  <a:srgbClr val="9900FF"/>
                </a:solidFill>
              </a:rPr>
              <a:t>full </a:t>
            </a:r>
            <a:r>
              <a:rPr lang="en" sz="2400" b="1" dirty="0"/>
              <a:t>name? Where do you </a:t>
            </a:r>
            <a:endParaRPr sz="2400" b="1" dirty="0"/>
          </a:p>
          <a:p>
            <a:pPr marL="914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rgbClr val="9900FF"/>
                </a:solidFill>
              </a:rPr>
              <a:t>LIVE</a:t>
            </a:r>
            <a:r>
              <a:rPr lang="en" sz="2400" b="1" dirty="0"/>
              <a:t>? When is your </a:t>
            </a:r>
            <a:r>
              <a:rPr lang="en" sz="2400" b="1" dirty="0">
                <a:solidFill>
                  <a:srgbClr val="9900FF"/>
                </a:solidFill>
              </a:rPr>
              <a:t>BIRTHDAY</a:t>
            </a:r>
            <a:r>
              <a:rPr lang="en" sz="2400" b="1" dirty="0"/>
              <a:t>? What do you </a:t>
            </a:r>
            <a:r>
              <a:rPr lang="en" sz="2400" b="1" dirty="0">
                <a:solidFill>
                  <a:srgbClr val="9900FF"/>
                </a:solidFill>
              </a:rPr>
              <a:t>LIKE</a:t>
            </a:r>
            <a:r>
              <a:rPr lang="en" sz="2400" b="1" dirty="0"/>
              <a:t>?</a:t>
            </a:r>
            <a:endParaRPr sz="2400" b="1" dirty="0"/>
          </a:p>
          <a:p>
            <a:pPr marL="914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/>
              <a:t>              </a:t>
            </a:r>
            <a:endParaRPr sz="2400" b="1" dirty="0"/>
          </a:p>
        </p:txBody>
      </p:sp>
      <p:pic>
        <p:nvPicPr>
          <p:cNvPr id="2" name="FullLiveBirthday (2)">
            <a:hlinkClick r:id="" action="ppaction://media"/>
            <a:extLst>
              <a:ext uri="{FF2B5EF4-FFF2-40B4-BE49-F238E27FC236}">
                <a16:creationId xmlns:a16="http://schemas.microsoft.com/office/drawing/2014/main" id="{D240D3BE-6FB7-4857-B406-AC88A2352A8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67039" y="1800694"/>
            <a:ext cx="2158452" cy="12141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47"/>
          <p:cNvSpPr txBox="1"/>
          <p:nvPr/>
        </p:nvSpPr>
        <p:spPr>
          <a:xfrm>
            <a:off x="1312075" y="976725"/>
            <a:ext cx="6560100" cy="37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 dirty="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Extension Activity: Fluency</a:t>
            </a:r>
            <a:endParaRPr sz="2100" b="1" dirty="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Using your cell phone record </a:t>
            </a:r>
            <a:endParaRPr sz="1500" dirty="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yourself and a partner having a</a:t>
            </a:r>
            <a:endParaRPr sz="1500" dirty="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conversation using the last </a:t>
            </a:r>
            <a:endParaRPr sz="1500" dirty="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Let’s Chat Slide.</a:t>
            </a:r>
            <a:endParaRPr sz="1500" dirty="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When you're done recording</a:t>
            </a:r>
            <a:endParaRPr sz="1500" dirty="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listen with your partner and analyze</a:t>
            </a:r>
            <a:endParaRPr sz="1500" dirty="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the recording and give feedback to support each other. Try again using the feedback and re record.</a:t>
            </a:r>
            <a:endParaRPr sz="1500" dirty="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Submit </a:t>
            </a:r>
            <a:r>
              <a:rPr lang="en-US" sz="1500" dirty="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a</a:t>
            </a:r>
            <a:r>
              <a:rPr lang="en" sz="1500" dirty="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 recording to WeChat if you’d like us to review for extra support. </a:t>
            </a:r>
            <a:endParaRPr sz="1500" dirty="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</p:txBody>
      </p:sp>
      <p:pic>
        <p:nvPicPr>
          <p:cNvPr id="395" name="Google Shape;395;p47" descr="Free Images : smartphone, hand, technology, telephone, gadget ...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85750" y="1518775"/>
            <a:ext cx="2454973" cy="1636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6E7BBD2-3EAF-4584-8D1D-75C95C554F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71825" y="781665"/>
            <a:ext cx="713144" cy="7131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7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48"/>
          <p:cNvSpPr txBox="1">
            <a:spLocks noGrp="1"/>
          </p:cNvSpPr>
          <p:nvPr>
            <p:ph type="title"/>
          </p:nvPr>
        </p:nvSpPr>
        <p:spPr>
          <a:xfrm>
            <a:off x="819150" y="43275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 b="1">
                <a:latin typeface="Lexend Exa"/>
                <a:ea typeface="Lexend Exa"/>
                <a:cs typeface="Lexend Exa"/>
                <a:sym typeface="Lexend Exa"/>
              </a:rPr>
              <a:t>Writing Practice</a:t>
            </a:r>
            <a:endParaRPr sz="4200" b="1">
              <a:latin typeface="Lexend Exa"/>
              <a:ea typeface="Lexend Exa"/>
              <a:cs typeface="Lexend Exa"/>
              <a:sym typeface="Lexend Exa"/>
            </a:endParaRPr>
          </a:p>
        </p:txBody>
      </p:sp>
      <p:sp>
        <p:nvSpPr>
          <p:cNvPr id="401" name="Google Shape;401;p48"/>
          <p:cNvSpPr txBox="1"/>
          <p:nvPr/>
        </p:nvSpPr>
        <p:spPr>
          <a:xfrm>
            <a:off x="206450" y="1180400"/>
            <a:ext cx="8751900" cy="33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Lexend Exa"/>
              <a:buAutoNum type="arabicPeriod"/>
            </a:pPr>
            <a:r>
              <a:rPr lang="en" sz="2100" dirty="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Write/Type an introduction all about you. </a:t>
            </a:r>
            <a:endParaRPr sz="2100" dirty="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914400" lvl="1" indent="-3619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Lexend Exa"/>
              <a:buAutoNum type="alphaLcPeriod"/>
            </a:pPr>
            <a:r>
              <a:rPr lang="en" sz="2100" dirty="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Tell us about you, what you like to do on your birthday, and what you like to do for fun.</a:t>
            </a:r>
            <a:endParaRPr sz="2100" dirty="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Lexend Exa"/>
              <a:buAutoNum type="arabicPeriod"/>
            </a:pPr>
            <a:r>
              <a:rPr lang="en" sz="2100" dirty="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Read your introduction to a peer. </a:t>
            </a:r>
            <a:endParaRPr sz="2100" dirty="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Lexend Exa"/>
              <a:buAutoNum type="arabicPeriod"/>
            </a:pPr>
            <a:r>
              <a:rPr lang="en" sz="2100" dirty="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Ask a peer for help pronouncing different words. </a:t>
            </a:r>
            <a:endParaRPr sz="2100" dirty="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Lexend Exa"/>
              <a:buAutoNum type="arabicPeriod"/>
            </a:pPr>
            <a:r>
              <a:rPr lang="en" sz="2100" dirty="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Repeat: switch places of reader and listener</a:t>
            </a:r>
            <a:endParaRPr sz="2100" dirty="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Lexend Exa"/>
              <a:buAutoNum type="arabicPeriod"/>
            </a:pPr>
            <a:r>
              <a:rPr lang="en" sz="2100" dirty="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Move on to recording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Lexend Exa"/>
              <a:buAutoNum type="arabicPeriod"/>
            </a:pPr>
            <a:endParaRPr lang="en" sz="2100" dirty="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Lexend Exa"/>
              <a:buAutoNum type="arabicPeriod"/>
            </a:pPr>
            <a:endParaRPr lang="en" sz="2100" dirty="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9525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</a:pPr>
            <a:r>
              <a:rPr lang="en" sz="2100" dirty="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 - - -This </a:t>
            </a:r>
            <a:r>
              <a:rPr lang="en-US" sz="21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should be done </a:t>
            </a:r>
            <a:r>
              <a:rPr lang="en" sz="21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ONLY </a:t>
            </a:r>
            <a:r>
              <a:rPr lang="en" sz="2100" dirty="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if time allows.- - -</a:t>
            </a:r>
            <a:endParaRPr sz="2100" dirty="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2080</TotalTime>
  <Words>594</Words>
  <Application>Microsoft Office PowerPoint</Application>
  <PresentationFormat>On-screen Show (16:9)</PresentationFormat>
  <Paragraphs>110</Paragraphs>
  <Slides>13</Slides>
  <Notes>13</Notes>
  <HiddenSlides>0</HiddenSlides>
  <MMClips>16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Nunito</vt:lpstr>
      <vt:lpstr>Teachers</vt:lpstr>
      <vt:lpstr>Lexend Exa</vt:lpstr>
      <vt:lpstr>Lexend Exa Medium</vt:lpstr>
      <vt:lpstr>Arial</vt:lpstr>
      <vt:lpstr>Shift</vt:lpstr>
      <vt:lpstr>Lesson For  Unit 1: Day 2 </vt:lpstr>
      <vt:lpstr>Greeting</vt:lpstr>
      <vt:lpstr>SOUNDS</vt:lpstr>
      <vt:lpstr>Vocabulary:  Possessive Adjectives</vt:lpstr>
      <vt:lpstr>Word Reading</vt:lpstr>
      <vt:lpstr>   Let’s Chat…      Speaking-Listening </vt:lpstr>
      <vt:lpstr>Let’s Chat…      Speaking-Listening </vt:lpstr>
      <vt:lpstr>Let’s Chat…      Speaking-Listening </vt:lpstr>
      <vt:lpstr>Let’s Chat…      Speaking-Listening </vt:lpstr>
      <vt:lpstr>Let’s Chat…      Speaking-Listening </vt:lpstr>
      <vt:lpstr>Let’s Chat…      Speaking-Listening </vt:lpstr>
      <vt:lpstr>PowerPoint Presentation</vt:lpstr>
      <vt:lpstr>Writing Practice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 Need</dc:title>
  <dc:creator>Corrine Neville</dc:creator>
  <cp:lastModifiedBy>Satin Bennett</cp:lastModifiedBy>
  <cp:revision>15</cp:revision>
  <dcterms:modified xsi:type="dcterms:W3CDTF">2025-05-11T23:22:27Z</dcterms:modified>
</cp:coreProperties>
</file>