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215_556C0989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521" r:id="rId3"/>
    <p:sldId id="524" r:id="rId4"/>
    <p:sldId id="525" r:id="rId5"/>
    <p:sldId id="290" r:id="rId6"/>
    <p:sldId id="522" r:id="rId7"/>
    <p:sldId id="526" r:id="rId8"/>
    <p:sldId id="527" r:id="rId9"/>
    <p:sldId id="528" r:id="rId10"/>
    <p:sldId id="529" r:id="rId11"/>
    <p:sldId id="531" r:id="rId12"/>
    <p:sldId id="530" r:id="rId13"/>
    <p:sldId id="541" r:id="rId14"/>
    <p:sldId id="532" r:id="rId15"/>
    <p:sldId id="533" r:id="rId16"/>
    <p:sldId id="550" r:id="rId17"/>
    <p:sldId id="534" r:id="rId18"/>
    <p:sldId id="535" r:id="rId19"/>
    <p:sldId id="538" r:id="rId20"/>
    <p:sldId id="539" r:id="rId21"/>
    <p:sldId id="542" r:id="rId22"/>
    <p:sldId id="540" r:id="rId23"/>
    <p:sldId id="543" r:id="rId24"/>
    <p:sldId id="536" r:id="rId25"/>
    <p:sldId id="544" r:id="rId26"/>
    <p:sldId id="545" r:id="rId27"/>
    <p:sldId id="546" r:id="rId28"/>
    <p:sldId id="548" r:id="rId29"/>
    <p:sldId id="549" r:id="rId30"/>
    <p:sldId id="537" r:id="rId3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33ACBB-9B43-FB2E-A9AA-213D69AA6D8D}" name="Kendall Stephenson" initials="KS" userId="S::KStephenson@cornellcollege.edu::5b821848-39b7-4c1b-9fc1-53417b386e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9644"/>
    <a:srgbClr val="3399FF"/>
    <a:srgbClr val="66CCFF"/>
    <a:srgbClr val="85EBFF"/>
    <a:srgbClr val="6E9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10" autoAdjust="0"/>
    <p:restoredTop sz="94660"/>
  </p:normalViewPr>
  <p:slideViewPr>
    <p:cSldViewPr>
      <p:cViewPr varScale="1">
        <p:scale>
          <a:sx n="75" d="100"/>
          <a:sy n="75" d="100"/>
        </p:scale>
        <p:origin x="52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21488"/>
    </p:cViewPr>
  </p:sorterViewPr>
  <p:notesViewPr>
    <p:cSldViewPr>
      <p:cViewPr varScale="1">
        <p:scale>
          <a:sx n="44" d="100"/>
          <a:sy n="44" d="100"/>
        </p:scale>
        <p:origin x="26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modernComment_215_556C098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260532C-03A2-4432-AEA2-3F05BA2159DD}" authorId="{6A33ACBB-9B43-FB2E-A9AA-213D69AA6D8D}" created="2025-02-21T15:00:44.396">
    <pc:sldMkLst xmlns:pc="http://schemas.microsoft.com/office/powerpoint/2013/main/command">
      <pc:docMk/>
      <pc:sldMk cId="1433143689" sldId="533"/>
    </pc:sldMkLst>
    <p188:txBody>
      <a:bodyPr/>
      <a:lstStyle/>
      <a:p>
        <a:r>
          <a:rPr lang="en-US"/>
          <a:t>International Standards Organization/International Electrotechnical Comission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686339-C11E-4A10-86BE-291AC30096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BA5BB-4045-4E54-ABE9-F1C24DC871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598245-D6C2-4843-9F2D-EBF2A357BCD5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EA437-369A-49D2-BDB1-8BFE7EB0B5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5A5E7-375E-4418-B815-B9F0EFD869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857A64-2646-41F7-9795-705FA07FE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66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6E253B-13BE-4348-9C20-850E66A24A4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469649-B972-4D6E-B049-00274A44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8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FB46-84C9-4359-94C0-51FA9D3588C1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659-E0E8-40B6-A014-19B9E079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2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FB46-84C9-4359-94C0-51FA9D3588C1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659-E0E8-40B6-A014-19B9E079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4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FB46-84C9-4359-94C0-51FA9D3588C1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659-E0E8-40B6-A014-19B9E079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8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FB46-84C9-4359-94C0-51FA9D3588C1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659-E0E8-40B6-A014-19B9E079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2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FB46-84C9-4359-94C0-51FA9D3588C1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659-E0E8-40B6-A014-19B9E079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8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FB46-84C9-4359-94C0-51FA9D3588C1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659-E0E8-40B6-A014-19B9E079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FB46-84C9-4359-94C0-51FA9D3588C1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659-E0E8-40B6-A014-19B9E079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0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FB46-84C9-4359-94C0-51FA9D3588C1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659-E0E8-40B6-A014-19B9E079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4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FB46-84C9-4359-94C0-51FA9D3588C1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659-E0E8-40B6-A014-19B9E079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2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FB46-84C9-4359-94C0-51FA9D3588C1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659-E0E8-40B6-A014-19B9E079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3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FB46-84C9-4359-94C0-51FA9D3588C1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659-E0E8-40B6-A014-19B9E079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1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FFB46-84C9-4359-94C0-51FA9D3588C1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2659-E0E8-40B6-A014-19B9E079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9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15_556C098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/>
          </a:bodyPr>
          <a:lstStyle/>
          <a:p>
            <a:r>
              <a:rPr lang="en-US" sz="3100" dirty="0"/>
              <a:t>Basis of Software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68774"/>
            <a:ext cx="6400800" cy="1470026"/>
          </a:xfrm>
        </p:spPr>
        <p:txBody>
          <a:bodyPr/>
          <a:lstStyle/>
          <a:p>
            <a:r>
              <a:rPr lang="en-US" sz="2400" dirty="0"/>
              <a:t>Spring 2025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1C8521-1B90-C30A-614C-E42E379E8878}"/>
              </a:ext>
            </a:extLst>
          </p:cNvPr>
          <p:cNvSpPr txBox="1">
            <a:spLocks/>
          </p:cNvSpPr>
          <p:nvPr/>
        </p:nvSpPr>
        <p:spPr>
          <a:xfrm>
            <a:off x="685800" y="26783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125674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10125-AB7B-6B30-82F2-2652CBD8D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0E5D-6242-20A9-5DFC-5853D3D9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 Names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6E9CA9-2AEE-5AEE-C783-03EE608F9A13}"/>
              </a:ext>
            </a:extLst>
          </p:cNvPr>
          <p:cNvSpPr txBox="1">
            <a:spLocks/>
          </p:cNvSpPr>
          <p:nvPr/>
        </p:nvSpPr>
        <p:spPr>
          <a:xfrm>
            <a:off x="1447800" y="2438400"/>
            <a:ext cx="2788356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int   number1 ;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04F45FB-112E-6253-94A8-6307DE334CE8}"/>
              </a:ext>
            </a:extLst>
          </p:cNvPr>
          <p:cNvSpPr txBox="1">
            <a:spLocks/>
          </p:cNvSpPr>
          <p:nvPr/>
        </p:nvSpPr>
        <p:spPr>
          <a:xfrm>
            <a:off x="533400" y="1417638"/>
            <a:ext cx="8229600" cy="641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The C language is </a:t>
            </a:r>
            <a:r>
              <a:rPr lang="en-US" sz="3600" dirty="0">
                <a:solidFill>
                  <a:srgbClr val="FF0000"/>
                </a:solidFill>
              </a:rPr>
              <a:t>case sensitive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E8AFF-B95B-2E25-2FAF-C1A522CF1A16}"/>
              </a:ext>
            </a:extLst>
          </p:cNvPr>
          <p:cNvSpPr txBox="1">
            <a:spLocks/>
          </p:cNvSpPr>
          <p:nvPr/>
        </p:nvSpPr>
        <p:spPr>
          <a:xfrm>
            <a:off x="1447800" y="3156675"/>
            <a:ext cx="2788356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int   Number1 ;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553EA1-8703-B60B-C1ED-3CEA6ECEDB9E}"/>
              </a:ext>
            </a:extLst>
          </p:cNvPr>
          <p:cNvSpPr txBox="1">
            <a:spLocks/>
          </p:cNvSpPr>
          <p:nvPr/>
        </p:nvSpPr>
        <p:spPr>
          <a:xfrm>
            <a:off x="1447800" y="3874950"/>
            <a:ext cx="2788356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int   NumbeR1 ;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0345F599-DC6D-7A15-0120-FCD732396797}"/>
              </a:ext>
            </a:extLst>
          </p:cNvPr>
          <p:cNvSpPr/>
          <p:nvPr/>
        </p:nvSpPr>
        <p:spPr>
          <a:xfrm>
            <a:off x="4236156" y="2438400"/>
            <a:ext cx="564444" cy="192391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5AA55B-CC65-B682-3CC1-5B601448D4FB}"/>
              </a:ext>
            </a:extLst>
          </p:cNvPr>
          <p:cNvSpPr txBox="1">
            <a:spLocks/>
          </p:cNvSpPr>
          <p:nvPr/>
        </p:nvSpPr>
        <p:spPr>
          <a:xfrm>
            <a:off x="5410200" y="2884308"/>
            <a:ext cx="2286000" cy="1314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These are all different variables</a:t>
            </a:r>
          </a:p>
        </p:txBody>
      </p:sp>
    </p:spTree>
    <p:extLst>
      <p:ext uri="{BB962C8B-B14F-4D97-AF65-F5344CB8AC3E}">
        <p14:creationId xmlns:p14="http://schemas.microsoft.com/office/powerpoint/2010/main" val="196252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DE726-8AAE-10C5-990F-8D3DFA009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A6D9F-4DFF-A167-7F98-EE4CD933F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 Names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A71474-E4B1-D779-D5D3-7692359C0E8B}"/>
              </a:ext>
            </a:extLst>
          </p:cNvPr>
          <p:cNvSpPr txBox="1">
            <a:spLocks/>
          </p:cNvSpPr>
          <p:nvPr/>
        </p:nvSpPr>
        <p:spPr>
          <a:xfrm>
            <a:off x="1447800" y="2819400"/>
            <a:ext cx="64008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int   number1, Number1, NumbeR1 ;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2F68493-E7C3-091D-F7CB-9FC0D07021D6}"/>
              </a:ext>
            </a:extLst>
          </p:cNvPr>
          <p:cNvSpPr txBox="1">
            <a:spLocks/>
          </p:cNvSpPr>
          <p:nvPr/>
        </p:nvSpPr>
        <p:spPr>
          <a:xfrm>
            <a:off x="533400" y="14176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You may put multiple declarations together by using a comma.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2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E3BC7-7E95-CAC4-C1A5-727FD74AF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0B4A-74D5-41C2-7614-9EA8449AE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 Names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5A45F22-314F-F694-9DFF-EE5B3214D736}"/>
              </a:ext>
            </a:extLst>
          </p:cNvPr>
          <p:cNvSpPr txBox="1">
            <a:spLocks/>
          </p:cNvSpPr>
          <p:nvPr/>
        </p:nvSpPr>
        <p:spPr>
          <a:xfrm>
            <a:off x="533400" y="1417638"/>
            <a:ext cx="8229600" cy="641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The C language is </a:t>
            </a:r>
            <a:r>
              <a:rPr lang="en-US" sz="3600" dirty="0">
                <a:solidFill>
                  <a:srgbClr val="FF0000"/>
                </a:solidFill>
              </a:rPr>
              <a:t>free form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254110-5437-D948-1E96-38861E9D893D}"/>
              </a:ext>
            </a:extLst>
          </p:cNvPr>
          <p:cNvSpPr txBox="1">
            <a:spLocks/>
          </p:cNvSpPr>
          <p:nvPr/>
        </p:nvSpPr>
        <p:spPr>
          <a:xfrm>
            <a:off x="1143000" y="2667000"/>
            <a:ext cx="7086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3333FF"/>
                </a:solidFill>
              </a:rPr>
              <a:t>Any place where a space is allowed, multiple spaces can be used, including line feeds.</a:t>
            </a:r>
          </a:p>
        </p:txBody>
      </p:sp>
    </p:spTree>
    <p:extLst>
      <p:ext uri="{BB962C8B-B14F-4D97-AF65-F5344CB8AC3E}">
        <p14:creationId xmlns:p14="http://schemas.microsoft.com/office/powerpoint/2010/main" val="150036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8B645-A94F-9E79-FFC9-7D3169D8F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CDC1-DDBE-6FDF-B7C8-4696DA5A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 Names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803E4FE-7E18-5B26-654F-58E06607AAD0}"/>
              </a:ext>
            </a:extLst>
          </p:cNvPr>
          <p:cNvSpPr txBox="1">
            <a:spLocks/>
          </p:cNvSpPr>
          <p:nvPr/>
        </p:nvSpPr>
        <p:spPr>
          <a:xfrm>
            <a:off x="533400" y="1417638"/>
            <a:ext cx="8229600" cy="641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The C language is </a:t>
            </a:r>
            <a:r>
              <a:rPr lang="en-US" sz="3600" dirty="0">
                <a:solidFill>
                  <a:srgbClr val="FF0000"/>
                </a:solidFill>
              </a:rPr>
              <a:t>free form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BFF9AE-3FA9-D8F3-3DD4-D78A1496CC2C}"/>
              </a:ext>
            </a:extLst>
          </p:cNvPr>
          <p:cNvSpPr txBox="1">
            <a:spLocks/>
          </p:cNvSpPr>
          <p:nvPr/>
        </p:nvSpPr>
        <p:spPr>
          <a:xfrm>
            <a:off x="990600" y="2316957"/>
            <a:ext cx="64008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int   number1, Number1, NumbeR1;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9B7D6C-BA66-D183-26AC-61054EBC5F69}"/>
              </a:ext>
            </a:extLst>
          </p:cNvPr>
          <p:cNvSpPr txBox="1">
            <a:spLocks/>
          </p:cNvSpPr>
          <p:nvPr/>
        </p:nvSpPr>
        <p:spPr>
          <a:xfrm>
            <a:off x="997974" y="2928347"/>
            <a:ext cx="7902677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int   number1  ,        Number1  ,        NumbeR1  ;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271FD0-64D4-25C0-67EB-DA7D08FA3C76}"/>
              </a:ext>
            </a:extLst>
          </p:cNvPr>
          <p:cNvSpPr txBox="1">
            <a:spLocks/>
          </p:cNvSpPr>
          <p:nvPr/>
        </p:nvSpPr>
        <p:spPr>
          <a:xfrm>
            <a:off x="997974" y="3746344"/>
            <a:ext cx="7902677" cy="2502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int                                  number1        ,        </a:t>
            </a:r>
          </a:p>
          <a:p>
            <a:pPr marL="0" indent="0">
              <a:buNone/>
            </a:pPr>
            <a:r>
              <a:rPr lang="en-US" sz="3600" dirty="0"/>
              <a:t>         Number1        ,        </a:t>
            </a:r>
          </a:p>
          <a:p>
            <a:pPr marL="0" indent="0">
              <a:buNone/>
            </a:pPr>
            <a:r>
              <a:rPr lang="en-US" sz="3600" dirty="0"/>
              <a:t>                                          NumbeR1</a:t>
            </a:r>
          </a:p>
          <a:p>
            <a:pPr marL="0" indent="0">
              <a:buNone/>
            </a:pPr>
            <a:r>
              <a:rPr lang="en-US" sz="3600" dirty="0"/>
              <a:t>                     ;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BF4BD0-B04E-086E-0C8D-9568C67AAD38}"/>
              </a:ext>
            </a:extLst>
          </p:cNvPr>
          <p:cNvSpPr/>
          <p:nvPr/>
        </p:nvSpPr>
        <p:spPr>
          <a:xfrm>
            <a:off x="762000" y="2209800"/>
            <a:ext cx="6553200" cy="59451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99D99E-E898-3D0C-062D-7828313628DF}"/>
              </a:ext>
            </a:extLst>
          </p:cNvPr>
          <p:cNvSpPr/>
          <p:nvPr/>
        </p:nvSpPr>
        <p:spPr>
          <a:xfrm>
            <a:off x="838199" y="2824403"/>
            <a:ext cx="7902677" cy="59451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1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853E3-1789-EDC4-620A-FD3708A9B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A9F5-EB05-B761-23BC-D0E050CF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Length of Variable Names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E64535-15E9-F8A0-C888-8EFF1D632B80}"/>
              </a:ext>
            </a:extLst>
          </p:cNvPr>
          <p:cNvSpPr txBox="1">
            <a:spLocks/>
          </p:cNvSpPr>
          <p:nvPr/>
        </p:nvSpPr>
        <p:spPr>
          <a:xfrm>
            <a:off x="533400" y="1417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The permitted length of variable names is somewhat compiler dependent.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8B669-FC15-976D-9294-63EFEC62FC22}"/>
              </a:ext>
            </a:extLst>
          </p:cNvPr>
          <p:cNvSpPr txBox="1">
            <a:spLocks/>
          </p:cNvSpPr>
          <p:nvPr/>
        </p:nvSpPr>
        <p:spPr>
          <a:xfrm>
            <a:off x="533400" y="2561534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It also depends upon where the variable is used.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02FFE6-B323-7FEC-7C27-6B2B98A2241C}"/>
              </a:ext>
            </a:extLst>
          </p:cNvPr>
          <p:cNvSpPr txBox="1">
            <a:spLocks/>
          </p:cNvSpPr>
          <p:nvPr/>
        </p:nvSpPr>
        <p:spPr>
          <a:xfrm>
            <a:off x="2971800" y="3133033"/>
            <a:ext cx="3738716" cy="742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variable scope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468269-60DE-E7A4-2C3C-CAE426841747}"/>
              </a:ext>
            </a:extLst>
          </p:cNvPr>
          <p:cNvCxnSpPr>
            <a:cxnSpLocks/>
          </p:cNvCxnSpPr>
          <p:nvPr/>
        </p:nvCxnSpPr>
        <p:spPr>
          <a:xfrm flipH="1" flipV="1">
            <a:off x="1905000" y="3278557"/>
            <a:ext cx="914400" cy="1986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25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83E15-941D-8D62-2E55-C3719E3AA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6E868-D9ED-47F9-2150-312C4A7D5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Length of Variable Names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BC2A90C-D97B-F871-5950-857E6CC0D708}"/>
              </a:ext>
            </a:extLst>
          </p:cNvPr>
          <p:cNvSpPr txBox="1">
            <a:spLocks/>
          </p:cNvSpPr>
          <p:nvPr/>
        </p:nvSpPr>
        <p:spPr>
          <a:xfrm>
            <a:off x="1752600" y="1754656"/>
            <a:ext cx="1752600" cy="71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ANSI C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04E907-03B3-E9AD-BCCE-0E2BF02496E3}"/>
              </a:ext>
            </a:extLst>
          </p:cNvPr>
          <p:cNvSpPr txBox="1">
            <a:spLocks/>
          </p:cNvSpPr>
          <p:nvPr/>
        </p:nvSpPr>
        <p:spPr>
          <a:xfrm>
            <a:off x="914400" y="2535116"/>
            <a:ext cx="2895600" cy="742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local variables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EB79AD-B3B4-5E8D-098C-529EF0E0448C}"/>
              </a:ext>
            </a:extLst>
          </p:cNvPr>
          <p:cNvSpPr txBox="1">
            <a:spLocks/>
          </p:cNvSpPr>
          <p:nvPr/>
        </p:nvSpPr>
        <p:spPr>
          <a:xfrm>
            <a:off x="1524000" y="3429000"/>
            <a:ext cx="2743200" cy="742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31 characters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D97B23-EF10-9380-CD87-C08D684F80E4}"/>
              </a:ext>
            </a:extLst>
          </p:cNvPr>
          <p:cNvSpPr txBox="1">
            <a:spLocks/>
          </p:cNvSpPr>
          <p:nvPr/>
        </p:nvSpPr>
        <p:spPr>
          <a:xfrm>
            <a:off x="919316" y="4668716"/>
            <a:ext cx="3119284" cy="742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global variables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7DFAE9-5363-E95E-BACF-08FD205A2B7D}"/>
              </a:ext>
            </a:extLst>
          </p:cNvPr>
          <p:cNvSpPr txBox="1">
            <a:spLocks/>
          </p:cNvSpPr>
          <p:nvPr/>
        </p:nvSpPr>
        <p:spPr>
          <a:xfrm>
            <a:off x="1528916" y="5562600"/>
            <a:ext cx="2743200" cy="742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6 characters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61945F-F76A-87EF-37AD-7FC726581F4A}"/>
              </a:ext>
            </a:extLst>
          </p:cNvPr>
          <p:cNvSpPr txBox="1">
            <a:spLocks/>
          </p:cNvSpPr>
          <p:nvPr/>
        </p:nvSpPr>
        <p:spPr>
          <a:xfrm>
            <a:off x="5029200" y="2535116"/>
            <a:ext cx="2514600" cy="6090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int </a:t>
            </a:r>
            <a:r>
              <a:rPr lang="en-US" sz="3600" dirty="0" err="1">
                <a:solidFill>
                  <a:srgbClr val="FF0000"/>
                </a:solidFill>
              </a:rPr>
              <a:t>SumOfX</a:t>
            </a:r>
            <a:r>
              <a:rPr lang="en-US" sz="3600" dirty="0">
                <a:solidFill>
                  <a:srgbClr val="FF0000"/>
                </a:solidFill>
              </a:rPr>
              <a:t>;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D63084-1015-C596-1B0D-A42F2A8893D3}"/>
              </a:ext>
            </a:extLst>
          </p:cNvPr>
          <p:cNvSpPr txBox="1">
            <a:spLocks/>
          </p:cNvSpPr>
          <p:nvPr/>
        </p:nvSpPr>
        <p:spPr>
          <a:xfrm>
            <a:off x="5029200" y="3277128"/>
            <a:ext cx="2590800" cy="6090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int </a:t>
            </a:r>
            <a:r>
              <a:rPr lang="en-US" sz="3600" dirty="0" err="1">
                <a:solidFill>
                  <a:srgbClr val="FF0000"/>
                </a:solidFill>
              </a:rPr>
              <a:t>SumOfY</a:t>
            </a:r>
            <a:r>
              <a:rPr lang="en-US" sz="3600" dirty="0">
                <a:solidFill>
                  <a:srgbClr val="FF0000"/>
                </a:solidFill>
              </a:rPr>
              <a:t>;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0931B722-8062-97C3-AF3D-10A61FAE538A}"/>
              </a:ext>
            </a:extLst>
          </p:cNvPr>
          <p:cNvSpPr/>
          <p:nvPr/>
        </p:nvSpPr>
        <p:spPr>
          <a:xfrm>
            <a:off x="7620000" y="2401647"/>
            <a:ext cx="228600" cy="140835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ECE7B0D-0BD3-DE65-3B82-71E21270772D}"/>
              </a:ext>
            </a:extLst>
          </p:cNvPr>
          <p:cNvSpPr txBox="1">
            <a:spLocks/>
          </p:cNvSpPr>
          <p:nvPr/>
        </p:nvSpPr>
        <p:spPr>
          <a:xfrm>
            <a:off x="7858013" y="2259240"/>
            <a:ext cx="1104900" cy="1693166"/>
          </a:xfrm>
          <a:prstGeom prst="rect">
            <a:avLst/>
          </a:prstGeom>
        </p:spPr>
        <p:txBody>
          <a:bodyPr vert="vert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Unique variables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CC7745C-74A1-0458-C909-6B959CCB3D45}"/>
              </a:ext>
            </a:extLst>
          </p:cNvPr>
          <p:cNvSpPr txBox="1">
            <a:spLocks/>
          </p:cNvSpPr>
          <p:nvPr/>
        </p:nvSpPr>
        <p:spPr>
          <a:xfrm>
            <a:off x="4953000" y="4765348"/>
            <a:ext cx="2514600" cy="609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9644"/>
                </a:solidFill>
              </a:rPr>
              <a:t>int </a:t>
            </a:r>
            <a:r>
              <a:rPr lang="en-US" sz="3600" dirty="0" err="1">
                <a:solidFill>
                  <a:srgbClr val="009644"/>
                </a:solidFill>
              </a:rPr>
              <a:t>sum_of_x</a:t>
            </a:r>
            <a:r>
              <a:rPr lang="en-US" sz="3600" dirty="0">
                <a:solidFill>
                  <a:srgbClr val="009644"/>
                </a:solidFill>
              </a:rPr>
              <a:t>;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275DD7B-D9AD-772D-E3C4-917C1CEAAEA3}"/>
              </a:ext>
            </a:extLst>
          </p:cNvPr>
          <p:cNvSpPr txBox="1">
            <a:spLocks/>
          </p:cNvSpPr>
          <p:nvPr/>
        </p:nvSpPr>
        <p:spPr>
          <a:xfrm>
            <a:off x="4953000" y="5507360"/>
            <a:ext cx="2590800" cy="609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9644"/>
                </a:solidFill>
              </a:rPr>
              <a:t>int </a:t>
            </a:r>
            <a:r>
              <a:rPr lang="en-US" sz="3600" dirty="0" err="1">
                <a:solidFill>
                  <a:srgbClr val="009644"/>
                </a:solidFill>
              </a:rPr>
              <a:t>sum_of_y</a:t>
            </a:r>
            <a:r>
              <a:rPr lang="en-US" sz="3600" dirty="0">
                <a:solidFill>
                  <a:srgbClr val="009644"/>
                </a:solidFill>
              </a:rPr>
              <a:t>;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E5F47172-F733-ABCE-CB23-42FE956F6C26}"/>
              </a:ext>
            </a:extLst>
          </p:cNvPr>
          <p:cNvSpPr/>
          <p:nvPr/>
        </p:nvSpPr>
        <p:spPr>
          <a:xfrm>
            <a:off x="7543800" y="4631879"/>
            <a:ext cx="228600" cy="1408353"/>
          </a:xfrm>
          <a:prstGeom prst="rightBrace">
            <a:avLst/>
          </a:prstGeom>
          <a:ln w="19050">
            <a:solidFill>
              <a:srgbClr val="009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644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DF9BEC4-195D-AB20-6542-80FD4B399B72}"/>
              </a:ext>
            </a:extLst>
          </p:cNvPr>
          <p:cNvSpPr txBox="1">
            <a:spLocks/>
          </p:cNvSpPr>
          <p:nvPr/>
        </p:nvSpPr>
        <p:spPr>
          <a:xfrm>
            <a:off x="7829550" y="4418756"/>
            <a:ext cx="1104900" cy="1911328"/>
          </a:xfrm>
          <a:prstGeom prst="rect">
            <a:avLst/>
          </a:prstGeom>
        </p:spPr>
        <p:txBody>
          <a:bodyPr vert="vert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009644"/>
                </a:solidFill>
              </a:rPr>
              <a:t>Not unique global variables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4EB1E1-224D-BCB7-FF31-1D29AB8626F9}"/>
              </a:ext>
            </a:extLst>
          </p:cNvPr>
          <p:cNvSpPr txBox="1">
            <a:spLocks/>
          </p:cNvSpPr>
          <p:nvPr/>
        </p:nvSpPr>
        <p:spPr>
          <a:xfrm>
            <a:off x="769620" y="1326150"/>
            <a:ext cx="3276600" cy="5032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</a:rPr>
              <a:t>ISO/IEC 9899:2024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66B796-310F-2A4C-4F28-D99F1D154BBB}"/>
              </a:ext>
            </a:extLst>
          </p:cNvPr>
          <p:cNvGrpSpPr/>
          <p:nvPr/>
        </p:nvGrpSpPr>
        <p:grpSpPr>
          <a:xfrm>
            <a:off x="1752600" y="1879328"/>
            <a:ext cx="1321528" cy="406842"/>
            <a:chOff x="6172201" y="485700"/>
            <a:chExt cx="1190340" cy="40684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FA3DC35-AEB8-2A23-9B64-935242B2A408}"/>
                </a:ext>
              </a:extLst>
            </p:cNvPr>
            <p:cNvCxnSpPr/>
            <p:nvPr/>
          </p:nvCxnSpPr>
          <p:spPr>
            <a:xfrm>
              <a:off x="6172201" y="485700"/>
              <a:ext cx="1190340" cy="36043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5D134DF-86D0-CD77-045C-80FBC8C38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2201" y="532104"/>
              <a:ext cx="1190340" cy="36043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A6437BF-287E-9FD3-EA60-FEC0F94EADCF}"/>
              </a:ext>
            </a:extLst>
          </p:cNvPr>
          <p:cNvSpPr txBox="1">
            <a:spLocks/>
          </p:cNvSpPr>
          <p:nvPr/>
        </p:nvSpPr>
        <p:spPr>
          <a:xfrm>
            <a:off x="5576047" y="1874884"/>
            <a:ext cx="1420906" cy="462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first five letters are the same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03EDDFFB-8E9F-834D-A45B-A966F6E2976F}"/>
              </a:ext>
            </a:extLst>
          </p:cNvPr>
          <p:cNvSpPr/>
          <p:nvPr/>
        </p:nvSpPr>
        <p:spPr>
          <a:xfrm rot="16200000">
            <a:off x="6216158" y="1819574"/>
            <a:ext cx="198512" cy="123757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D067E3E-6BD2-EEA0-C1FC-0F2C345F9C1B}"/>
              </a:ext>
            </a:extLst>
          </p:cNvPr>
          <p:cNvSpPr txBox="1">
            <a:spLocks/>
          </p:cNvSpPr>
          <p:nvPr/>
        </p:nvSpPr>
        <p:spPr>
          <a:xfrm>
            <a:off x="6629400" y="1359838"/>
            <a:ext cx="990600" cy="462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sixth letter different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32FB3C-90ED-2C56-DC17-AFB32666F37F}"/>
              </a:ext>
            </a:extLst>
          </p:cNvPr>
          <p:cNvCxnSpPr>
            <a:cxnSpLocks/>
          </p:cNvCxnSpPr>
          <p:nvPr/>
        </p:nvCxnSpPr>
        <p:spPr>
          <a:xfrm>
            <a:off x="7070914" y="1811854"/>
            <a:ext cx="0" cy="6174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71588F8-2EE9-18F6-D880-E1E9333C0591}"/>
              </a:ext>
            </a:extLst>
          </p:cNvPr>
          <p:cNvSpPr txBox="1">
            <a:spLocks/>
          </p:cNvSpPr>
          <p:nvPr/>
        </p:nvSpPr>
        <p:spPr>
          <a:xfrm>
            <a:off x="5423201" y="4077366"/>
            <a:ext cx="1527135" cy="52197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9644"/>
                </a:solidFill>
              </a:rPr>
              <a:t>first seven letters are the same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E10327C8-9821-1996-4F0E-20ED99E8E675}"/>
              </a:ext>
            </a:extLst>
          </p:cNvPr>
          <p:cNvSpPr/>
          <p:nvPr/>
        </p:nvSpPr>
        <p:spPr>
          <a:xfrm rot="16200000">
            <a:off x="6182886" y="3962326"/>
            <a:ext cx="248921" cy="1527134"/>
          </a:xfrm>
          <a:prstGeom prst="rightBrace">
            <a:avLst/>
          </a:prstGeom>
          <a:ln w="19050">
            <a:solidFill>
              <a:srgbClr val="009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2A93F38-EAEB-FB85-C34F-7AEF8CA763D8}"/>
              </a:ext>
            </a:extLst>
          </p:cNvPr>
          <p:cNvSpPr txBox="1">
            <a:spLocks/>
          </p:cNvSpPr>
          <p:nvPr/>
        </p:nvSpPr>
        <p:spPr>
          <a:xfrm>
            <a:off x="6850828" y="4093545"/>
            <a:ext cx="990600" cy="462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9644"/>
                </a:solidFill>
              </a:rPr>
              <a:t>eighth letter different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556BE6A-C0C0-D587-AFAC-2439E18012AC}"/>
              </a:ext>
            </a:extLst>
          </p:cNvPr>
          <p:cNvCxnSpPr>
            <a:cxnSpLocks/>
          </p:cNvCxnSpPr>
          <p:nvPr/>
        </p:nvCxnSpPr>
        <p:spPr>
          <a:xfrm>
            <a:off x="7162800" y="4456629"/>
            <a:ext cx="0" cy="496371"/>
          </a:xfrm>
          <a:prstGeom prst="straightConnector1">
            <a:avLst/>
          </a:prstGeom>
          <a:ln w="19050">
            <a:solidFill>
              <a:srgbClr val="0096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4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5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22" grpId="0"/>
      <p:bldP spid="23" grpId="0" animBg="1"/>
      <p:bldP spid="24" grpId="0"/>
      <p:bldP spid="27" grpId="0"/>
      <p:bldP spid="28" grpId="0" animBg="1"/>
      <p:bldP spid="29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770E2-1726-4433-C06A-50F2577CD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CA2C-3B9E-06A6-2C1D-CB7B5B89D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Length of Variable Names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A3F189-C13B-1636-CA3A-A36C541D2879}"/>
              </a:ext>
            </a:extLst>
          </p:cNvPr>
          <p:cNvSpPr txBox="1">
            <a:spLocks/>
          </p:cNvSpPr>
          <p:nvPr/>
        </p:nvSpPr>
        <p:spPr>
          <a:xfrm>
            <a:off x="1696571" y="1657936"/>
            <a:ext cx="1752600" cy="71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ANSI C</a:t>
            </a:r>
            <a:r>
              <a:rPr lang="en-US" sz="3600" dirty="0"/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6EFF-A886-4A2F-FF27-B42FD044EF99}"/>
              </a:ext>
            </a:extLst>
          </p:cNvPr>
          <p:cNvSpPr txBox="1">
            <a:spLocks/>
          </p:cNvSpPr>
          <p:nvPr/>
        </p:nvSpPr>
        <p:spPr>
          <a:xfrm>
            <a:off x="5257800" y="1417637"/>
            <a:ext cx="2514600" cy="71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Microsoft C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B7EA26-5134-09EB-4ACB-ED1C79E53A7C}"/>
              </a:ext>
            </a:extLst>
          </p:cNvPr>
          <p:cNvSpPr txBox="1">
            <a:spLocks/>
          </p:cNvSpPr>
          <p:nvPr/>
        </p:nvSpPr>
        <p:spPr>
          <a:xfrm>
            <a:off x="914400" y="2535116"/>
            <a:ext cx="2895600" cy="742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local variables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2F0406-7177-FFC0-5FD6-18FA377768BE}"/>
              </a:ext>
            </a:extLst>
          </p:cNvPr>
          <p:cNvSpPr txBox="1">
            <a:spLocks/>
          </p:cNvSpPr>
          <p:nvPr/>
        </p:nvSpPr>
        <p:spPr>
          <a:xfrm>
            <a:off x="1524000" y="3429000"/>
            <a:ext cx="2743200" cy="742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31 characters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0817D3-97C6-EB49-73A9-4956358E59C0}"/>
              </a:ext>
            </a:extLst>
          </p:cNvPr>
          <p:cNvSpPr txBox="1">
            <a:spLocks/>
          </p:cNvSpPr>
          <p:nvPr/>
        </p:nvSpPr>
        <p:spPr>
          <a:xfrm>
            <a:off x="919316" y="4668716"/>
            <a:ext cx="3119284" cy="742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global variables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EACC9A-3EFC-E4B4-269F-98F7ABBFBB41}"/>
              </a:ext>
            </a:extLst>
          </p:cNvPr>
          <p:cNvSpPr txBox="1">
            <a:spLocks/>
          </p:cNvSpPr>
          <p:nvPr/>
        </p:nvSpPr>
        <p:spPr>
          <a:xfrm>
            <a:off x="1528916" y="5562600"/>
            <a:ext cx="2743200" cy="742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6 characters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AD06B-FCA6-FD49-960D-70E7868D8CE8}"/>
              </a:ext>
            </a:extLst>
          </p:cNvPr>
          <p:cNvSpPr txBox="1">
            <a:spLocks/>
          </p:cNvSpPr>
          <p:nvPr/>
        </p:nvSpPr>
        <p:spPr>
          <a:xfrm>
            <a:off x="5029200" y="2535116"/>
            <a:ext cx="3276600" cy="10462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local or global variables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5E3753-93B6-DD06-368F-EC844C3CB4ED}"/>
              </a:ext>
            </a:extLst>
          </p:cNvPr>
          <p:cNvSpPr txBox="1">
            <a:spLocks/>
          </p:cNvSpPr>
          <p:nvPr/>
        </p:nvSpPr>
        <p:spPr>
          <a:xfrm>
            <a:off x="5638800" y="4154540"/>
            <a:ext cx="2743200" cy="7425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247 characters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2A63CE-3872-BD55-9F01-20B5C4CA6757}"/>
              </a:ext>
            </a:extLst>
          </p:cNvPr>
          <p:cNvCxnSpPr/>
          <p:nvPr/>
        </p:nvCxnSpPr>
        <p:spPr>
          <a:xfrm>
            <a:off x="4419600" y="1524000"/>
            <a:ext cx="0" cy="47811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4066E9-74F9-E231-6CB3-9BE69ADEFDC5}"/>
              </a:ext>
            </a:extLst>
          </p:cNvPr>
          <p:cNvSpPr txBox="1">
            <a:spLocks/>
          </p:cNvSpPr>
          <p:nvPr/>
        </p:nvSpPr>
        <p:spPr>
          <a:xfrm>
            <a:off x="769620" y="1326150"/>
            <a:ext cx="3276600" cy="5032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</a:rPr>
              <a:t>ISO/IEC 9899:2024</a:t>
            </a:r>
          </a:p>
        </p:txBody>
      </p:sp>
    </p:spTree>
    <p:extLst>
      <p:ext uri="{BB962C8B-B14F-4D97-AF65-F5344CB8AC3E}">
        <p14:creationId xmlns:p14="http://schemas.microsoft.com/office/powerpoint/2010/main" val="288232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E8733-1033-1542-52CC-1B742FB50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3F0C0-E285-EF3E-6074-E2516E83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Length of Variable Names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E6DB8-FC93-1537-23B3-D67C5FE4126E}"/>
              </a:ext>
            </a:extLst>
          </p:cNvPr>
          <p:cNvSpPr txBox="1">
            <a:spLocks/>
          </p:cNvSpPr>
          <p:nvPr/>
        </p:nvSpPr>
        <p:spPr>
          <a:xfrm>
            <a:off x="557981" y="3124200"/>
            <a:ext cx="1347019" cy="60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int   s;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94780D-044D-A07C-A98C-00374A113179}"/>
              </a:ext>
            </a:extLst>
          </p:cNvPr>
          <p:cNvSpPr txBox="1">
            <a:spLocks/>
          </p:cNvSpPr>
          <p:nvPr/>
        </p:nvSpPr>
        <p:spPr>
          <a:xfrm>
            <a:off x="557981" y="1417638"/>
            <a:ext cx="8077200" cy="71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What it means for us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63898-9C5A-9B85-1D1A-21160CFFEE0B}"/>
              </a:ext>
            </a:extLst>
          </p:cNvPr>
          <p:cNvSpPr txBox="1">
            <a:spLocks/>
          </p:cNvSpPr>
          <p:nvPr/>
        </p:nvSpPr>
        <p:spPr>
          <a:xfrm>
            <a:off x="1905000" y="2138516"/>
            <a:ext cx="6705600" cy="71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Use descriptive names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1CB3AE-E6C6-BD9C-BC37-C994314F73D6}"/>
              </a:ext>
            </a:extLst>
          </p:cNvPr>
          <p:cNvSpPr txBox="1">
            <a:spLocks/>
          </p:cNvSpPr>
          <p:nvPr/>
        </p:nvSpPr>
        <p:spPr>
          <a:xfrm>
            <a:off x="491613" y="5135562"/>
            <a:ext cx="8195187" cy="42703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int   the_sum_of_all_of_the_grades_on_the_multiple_choice_part_of_the_first_exam ;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CB4D7E-279C-AC6E-5BC9-9CD1002BB9BA}"/>
              </a:ext>
            </a:extLst>
          </p:cNvPr>
          <p:cNvSpPr txBox="1">
            <a:spLocks/>
          </p:cNvSpPr>
          <p:nvPr/>
        </p:nvSpPr>
        <p:spPr>
          <a:xfrm>
            <a:off x="560439" y="4129881"/>
            <a:ext cx="2197510" cy="60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int   sum1; 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DE1BAC-4D6E-1324-82A1-2900CBF05728}"/>
              </a:ext>
            </a:extLst>
          </p:cNvPr>
          <p:cNvGrpSpPr/>
          <p:nvPr/>
        </p:nvGrpSpPr>
        <p:grpSpPr>
          <a:xfrm>
            <a:off x="653846" y="3191150"/>
            <a:ext cx="1219200" cy="475700"/>
            <a:chOff x="685800" y="2953300"/>
            <a:chExt cx="1219200" cy="4757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DE2539F-BE5A-BEC9-0CD3-8B82A8D8EE7E}"/>
                </a:ext>
              </a:extLst>
            </p:cNvPr>
            <p:cNvCxnSpPr>
              <a:endCxn id="5" idx="3"/>
            </p:cNvCxnSpPr>
            <p:nvPr/>
          </p:nvCxnSpPr>
          <p:spPr>
            <a:xfrm>
              <a:off x="685800" y="2969342"/>
              <a:ext cx="1219200" cy="45965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E1DFB03-ECA9-AD84-B39E-8F14D5CBB8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0" y="2953300"/>
              <a:ext cx="1219200" cy="45965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3F09BB-82AF-EA3D-1BE9-54CFBFAAFAE8}"/>
              </a:ext>
            </a:extLst>
          </p:cNvPr>
          <p:cNvGrpSpPr/>
          <p:nvPr/>
        </p:nvGrpSpPr>
        <p:grpSpPr>
          <a:xfrm>
            <a:off x="762000" y="5098691"/>
            <a:ext cx="7467600" cy="341671"/>
            <a:chOff x="685800" y="2953300"/>
            <a:chExt cx="1219200" cy="4757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64626D9-2F96-546B-158C-FA017C770593}"/>
                </a:ext>
              </a:extLst>
            </p:cNvPr>
            <p:cNvCxnSpPr/>
            <p:nvPr/>
          </p:nvCxnSpPr>
          <p:spPr>
            <a:xfrm>
              <a:off x="685800" y="2969342"/>
              <a:ext cx="1219200" cy="45965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C8C150-5731-6C60-EE0A-97E286D224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0" y="2953300"/>
              <a:ext cx="1219200" cy="45965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FE9BFDB-9008-8CBE-944F-72683DD923DA}"/>
              </a:ext>
            </a:extLst>
          </p:cNvPr>
          <p:cNvSpPr txBox="1">
            <a:spLocks/>
          </p:cNvSpPr>
          <p:nvPr/>
        </p:nvSpPr>
        <p:spPr>
          <a:xfrm>
            <a:off x="2590800" y="3079040"/>
            <a:ext cx="4572000" cy="71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not descriptive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2577E9-C2C3-4FBB-83BC-38663D2797AB}"/>
              </a:ext>
            </a:extLst>
          </p:cNvPr>
          <p:cNvSpPr txBox="1">
            <a:spLocks/>
          </p:cNvSpPr>
          <p:nvPr/>
        </p:nvSpPr>
        <p:spPr>
          <a:xfrm>
            <a:off x="1981200" y="5547852"/>
            <a:ext cx="6934200" cy="71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descriptive, but too long to be read easily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B3AB93-7FFA-533A-DD35-EF718B16FE0D}"/>
              </a:ext>
            </a:extLst>
          </p:cNvPr>
          <p:cNvSpPr txBox="1">
            <a:spLocks/>
          </p:cNvSpPr>
          <p:nvPr/>
        </p:nvSpPr>
        <p:spPr>
          <a:xfrm>
            <a:off x="3041297" y="4661128"/>
            <a:ext cx="5928852" cy="462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might not be portable to other systems</a:t>
            </a:r>
          </a:p>
        </p:txBody>
      </p:sp>
    </p:spTree>
    <p:extLst>
      <p:ext uri="{BB962C8B-B14F-4D97-AF65-F5344CB8AC3E}">
        <p14:creationId xmlns:p14="http://schemas.microsoft.com/office/powerpoint/2010/main" val="351472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15" grpId="0"/>
      <p:bldP spid="1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2BAD346-B304-479D-4293-D2A9A007E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A1DE-83E2-6D41-21EA-769957485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Reserved Words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6ACB56-7D2A-991D-ACF1-35E116000629}"/>
              </a:ext>
            </a:extLst>
          </p:cNvPr>
          <p:cNvSpPr txBox="1">
            <a:spLocks/>
          </p:cNvSpPr>
          <p:nvPr/>
        </p:nvSpPr>
        <p:spPr>
          <a:xfrm>
            <a:off x="963562" y="1415180"/>
            <a:ext cx="1219200" cy="4985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/>
              <a:t>alignas</a:t>
            </a:r>
            <a:endParaRPr lang="en-US" sz="3600" dirty="0"/>
          </a:p>
          <a:p>
            <a:pPr marL="0" indent="0">
              <a:buNone/>
            </a:pPr>
            <a:r>
              <a:rPr lang="en-US" sz="3600" dirty="0" err="1"/>
              <a:t>alignof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auto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3333FF"/>
                </a:solidFill>
              </a:rPr>
              <a:t>bool</a:t>
            </a:r>
          </a:p>
          <a:p>
            <a:pPr marL="0" indent="0">
              <a:buNone/>
            </a:pPr>
            <a:r>
              <a:rPr lang="en-US" sz="3600" dirty="0"/>
              <a:t>break</a:t>
            </a:r>
          </a:p>
          <a:p>
            <a:pPr marL="0" indent="0">
              <a:buNone/>
            </a:pPr>
            <a:r>
              <a:rPr lang="en-US" sz="3600" dirty="0"/>
              <a:t>case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3333FF"/>
                </a:solidFill>
              </a:rPr>
              <a:t>char</a:t>
            </a:r>
          </a:p>
          <a:p>
            <a:pPr marL="0" indent="0">
              <a:buNone/>
            </a:pPr>
            <a:r>
              <a:rPr lang="en-US" sz="3600" dirty="0"/>
              <a:t>const</a:t>
            </a:r>
          </a:p>
          <a:p>
            <a:pPr marL="0" indent="0">
              <a:buNone/>
            </a:pPr>
            <a:r>
              <a:rPr lang="en-US" sz="3600" dirty="0" err="1"/>
              <a:t>constexpr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continue</a:t>
            </a:r>
          </a:p>
          <a:p>
            <a:pPr marL="0" indent="0">
              <a:buNone/>
            </a:pPr>
            <a:r>
              <a:rPr lang="en-US" sz="3600" dirty="0"/>
              <a:t>default</a:t>
            </a:r>
          </a:p>
          <a:p>
            <a:pPr marL="0" indent="0">
              <a:buNone/>
            </a:pPr>
            <a:r>
              <a:rPr lang="en-US" sz="3600" dirty="0"/>
              <a:t>do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3333FF"/>
                </a:solidFill>
              </a:rPr>
              <a:t>double</a:t>
            </a:r>
          </a:p>
          <a:p>
            <a:pPr marL="0" indent="0">
              <a:buNone/>
            </a:pPr>
            <a:r>
              <a:rPr lang="en-US" sz="3600" dirty="0"/>
              <a:t>else</a:t>
            </a:r>
          </a:p>
          <a:p>
            <a:pPr marL="0" indent="0">
              <a:buNone/>
            </a:pPr>
            <a:r>
              <a:rPr lang="en-US" sz="3600" dirty="0" err="1"/>
              <a:t>enum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extern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55E6D-BE64-01E2-5C1E-FA6FE8F8638C}"/>
              </a:ext>
            </a:extLst>
          </p:cNvPr>
          <p:cNvSpPr txBox="1">
            <a:spLocks/>
          </p:cNvSpPr>
          <p:nvPr/>
        </p:nvSpPr>
        <p:spPr>
          <a:xfrm>
            <a:off x="2971800" y="1415180"/>
            <a:ext cx="1219200" cy="5290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false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3333FF"/>
                </a:solidFill>
              </a:rPr>
              <a:t>float</a:t>
            </a:r>
          </a:p>
          <a:p>
            <a:pPr marL="0" indent="0">
              <a:buNone/>
            </a:pPr>
            <a:r>
              <a:rPr lang="en-US" sz="2000" dirty="0"/>
              <a:t>for</a:t>
            </a:r>
          </a:p>
          <a:p>
            <a:pPr marL="0" indent="0">
              <a:buNone/>
            </a:pPr>
            <a:r>
              <a:rPr lang="en-US" sz="2000" dirty="0" err="1"/>
              <a:t>goto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if</a:t>
            </a:r>
          </a:p>
          <a:p>
            <a:pPr marL="0" indent="0">
              <a:buNone/>
            </a:pPr>
            <a:r>
              <a:rPr lang="en-US" sz="2000" dirty="0"/>
              <a:t>inline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3333FF"/>
                </a:solidFill>
              </a:rPr>
              <a:t>int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3333FF"/>
                </a:solidFill>
              </a:rPr>
              <a:t>long</a:t>
            </a:r>
          </a:p>
          <a:p>
            <a:pPr marL="0" indent="0">
              <a:buNone/>
            </a:pPr>
            <a:r>
              <a:rPr lang="en-US" sz="2000" dirty="0" err="1"/>
              <a:t>nullptr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register</a:t>
            </a:r>
          </a:p>
          <a:p>
            <a:pPr marL="0" indent="0">
              <a:buNone/>
            </a:pPr>
            <a:r>
              <a:rPr lang="en-US" sz="2000" dirty="0"/>
              <a:t>restrict</a:t>
            </a:r>
          </a:p>
          <a:p>
            <a:pPr marL="0" indent="0">
              <a:buNone/>
            </a:pPr>
            <a:r>
              <a:rPr lang="en-US" sz="2000" dirty="0"/>
              <a:t>return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3333FF"/>
                </a:solidFill>
              </a:rPr>
              <a:t>short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A7F217-AF23-DE12-76AE-D29D7380A2F5}"/>
              </a:ext>
            </a:extLst>
          </p:cNvPr>
          <p:cNvSpPr txBox="1">
            <a:spLocks/>
          </p:cNvSpPr>
          <p:nvPr/>
        </p:nvSpPr>
        <p:spPr>
          <a:xfrm>
            <a:off x="5105400" y="1364226"/>
            <a:ext cx="1752600" cy="5026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signed</a:t>
            </a:r>
          </a:p>
          <a:p>
            <a:pPr marL="0" indent="0">
              <a:buNone/>
            </a:pPr>
            <a:r>
              <a:rPr lang="en-US" sz="3600" dirty="0" err="1"/>
              <a:t>sizeof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static</a:t>
            </a:r>
          </a:p>
          <a:p>
            <a:pPr marL="0" indent="0">
              <a:buNone/>
            </a:pPr>
            <a:r>
              <a:rPr lang="en-US" sz="3600" dirty="0" err="1"/>
              <a:t>static_assert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struct</a:t>
            </a:r>
          </a:p>
          <a:p>
            <a:pPr marL="0" indent="0">
              <a:buNone/>
            </a:pPr>
            <a:r>
              <a:rPr lang="en-US" sz="3600" dirty="0"/>
              <a:t>switch</a:t>
            </a:r>
          </a:p>
          <a:p>
            <a:pPr marL="0" indent="0">
              <a:buNone/>
            </a:pPr>
            <a:r>
              <a:rPr lang="en-US" sz="3600" dirty="0" err="1"/>
              <a:t>thread_local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true</a:t>
            </a:r>
          </a:p>
          <a:p>
            <a:pPr marL="0" indent="0">
              <a:buNone/>
            </a:pPr>
            <a:r>
              <a:rPr lang="en-US" sz="3600" dirty="0"/>
              <a:t>typedef</a:t>
            </a:r>
          </a:p>
          <a:p>
            <a:pPr marL="0" indent="0">
              <a:buNone/>
            </a:pPr>
            <a:r>
              <a:rPr lang="en-US" sz="3600" dirty="0" err="1"/>
              <a:t>typeof</a:t>
            </a:r>
            <a:endParaRPr lang="en-US" sz="3600" dirty="0"/>
          </a:p>
          <a:p>
            <a:pPr marL="0" indent="0">
              <a:buNone/>
            </a:pPr>
            <a:r>
              <a:rPr lang="en-US" sz="3600" dirty="0" err="1"/>
              <a:t>typeof_unqual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union</a:t>
            </a:r>
          </a:p>
          <a:p>
            <a:pPr marL="0" indent="0">
              <a:buNone/>
            </a:pPr>
            <a:r>
              <a:rPr lang="en-US" sz="3600" dirty="0"/>
              <a:t>unsigned</a:t>
            </a:r>
          </a:p>
          <a:p>
            <a:pPr marL="0" indent="0">
              <a:buNone/>
            </a:pPr>
            <a:r>
              <a:rPr lang="en-US" sz="3600" dirty="0"/>
              <a:t>void</a:t>
            </a:r>
          </a:p>
          <a:p>
            <a:pPr marL="0" indent="0">
              <a:buNone/>
            </a:pPr>
            <a:r>
              <a:rPr lang="en-US" sz="3600" dirty="0"/>
              <a:t>volatile</a:t>
            </a:r>
          </a:p>
          <a:p>
            <a:pPr marL="0" indent="0">
              <a:buNone/>
            </a:pPr>
            <a:r>
              <a:rPr lang="en-US" sz="3600" dirty="0"/>
              <a:t>while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14B0AE-91C4-643E-515F-0C600890168F}"/>
              </a:ext>
            </a:extLst>
          </p:cNvPr>
          <p:cNvSpPr txBox="1">
            <a:spLocks/>
          </p:cNvSpPr>
          <p:nvPr/>
        </p:nvSpPr>
        <p:spPr>
          <a:xfrm>
            <a:off x="7229167" y="1364226"/>
            <a:ext cx="1622323" cy="4440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_Atomic</a:t>
            </a:r>
          </a:p>
          <a:p>
            <a:pPr marL="0" indent="0">
              <a:buNone/>
            </a:pPr>
            <a:r>
              <a:rPr lang="en-US" sz="2000" dirty="0"/>
              <a:t>_</a:t>
            </a:r>
            <a:r>
              <a:rPr lang="en-US" sz="2000" dirty="0" err="1"/>
              <a:t>BitInt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_Complex</a:t>
            </a:r>
          </a:p>
          <a:p>
            <a:pPr marL="0" indent="0">
              <a:buNone/>
            </a:pPr>
            <a:r>
              <a:rPr lang="en-US" sz="2000" dirty="0"/>
              <a:t>_Decimal128</a:t>
            </a:r>
          </a:p>
          <a:p>
            <a:pPr marL="0" indent="0">
              <a:buNone/>
            </a:pPr>
            <a:r>
              <a:rPr lang="en-US" sz="2000" dirty="0"/>
              <a:t>_Decimal32</a:t>
            </a:r>
          </a:p>
          <a:p>
            <a:pPr marL="0" indent="0">
              <a:buNone/>
            </a:pPr>
            <a:r>
              <a:rPr lang="en-US" sz="2000" dirty="0"/>
              <a:t>_Decimal64</a:t>
            </a:r>
          </a:p>
          <a:p>
            <a:pPr marL="0" indent="0">
              <a:buNone/>
            </a:pPr>
            <a:r>
              <a:rPr lang="en-US" sz="2000" dirty="0"/>
              <a:t>_Generic</a:t>
            </a:r>
          </a:p>
          <a:p>
            <a:pPr marL="0" indent="0">
              <a:buNone/>
            </a:pPr>
            <a:r>
              <a:rPr lang="en-US" sz="2000" dirty="0"/>
              <a:t>_Imaginary</a:t>
            </a:r>
          </a:p>
          <a:p>
            <a:pPr marL="0" indent="0">
              <a:buNone/>
            </a:pPr>
            <a:r>
              <a:rPr lang="en-US" sz="2000" dirty="0"/>
              <a:t>_</a:t>
            </a:r>
            <a:r>
              <a:rPr lang="en-US" sz="2000" dirty="0" err="1"/>
              <a:t>Noreturn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9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8AE9F-9371-276D-D128-E61D6EFD7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48119-3EF0-77CF-C8F6-6F899F1A2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Reserved Words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B43426-88C0-F3D3-D43C-94A06651475E}"/>
              </a:ext>
            </a:extLst>
          </p:cNvPr>
          <p:cNvSpPr txBox="1">
            <a:spLocks/>
          </p:cNvSpPr>
          <p:nvPr/>
        </p:nvSpPr>
        <p:spPr>
          <a:xfrm>
            <a:off x="963562" y="1415180"/>
            <a:ext cx="1219200" cy="4985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/>
              <a:t>alignas</a:t>
            </a:r>
            <a:endParaRPr lang="en-US" sz="3600" dirty="0"/>
          </a:p>
          <a:p>
            <a:pPr marL="0" indent="0">
              <a:buNone/>
            </a:pPr>
            <a:r>
              <a:rPr lang="en-US" sz="3600" dirty="0" err="1"/>
              <a:t>alignof</a:t>
            </a: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00B0F0"/>
                </a:solidFill>
              </a:rPr>
              <a:t>auto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3333FF"/>
                </a:solidFill>
              </a:rPr>
              <a:t>bool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break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case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3333FF"/>
                </a:solidFill>
              </a:rPr>
              <a:t>char</a:t>
            </a:r>
          </a:p>
          <a:p>
            <a:pPr marL="0" indent="0">
              <a:buNone/>
            </a:pPr>
            <a:r>
              <a:rPr lang="en-US" sz="3600" dirty="0"/>
              <a:t>const</a:t>
            </a:r>
          </a:p>
          <a:p>
            <a:pPr marL="0" indent="0">
              <a:buNone/>
            </a:pPr>
            <a:r>
              <a:rPr lang="en-US" sz="3600" dirty="0" err="1"/>
              <a:t>constexpr</a:t>
            </a: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continue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default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do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3333FF"/>
                </a:solidFill>
              </a:rPr>
              <a:t>double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else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B050"/>
                </a:solidFill>
              </a:rPr>
              <a:t>enum</a:t>
            </a:r>
            <a:endParaRPr lang="en-US" sz="3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F0"/>
                </a:solidFill>
              </a:rPr>
              <a:t>extern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98A4C-C1CD-57D6-EAE3-13A07AA14153}"/>
              </a:ext>
            </a:extLst>
          </p:cNvPr>
          <p:cNvSpPr txBox="1">
            <a:spLocks/>
          </p:cNvSpPr>
          <p:nvPr/>
        </p:nvSpPr>
        <p:spPr>
          <a:xfrm>
            <a:off x="2971800" y="1415180"/>
            <a:ext cx="1219200" cy="5290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false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3333FF"/>
                </a:solidFill>
              </a:rPr>
              <a:t>float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for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7030A0"/>
                </a:solidFill>
              </a:rPr>
              <a:t>goto</a:t>
            </a:r>
            <a:endParaRPr lang="en-US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if</a:t>
            </a:r>
          </a:p>
          <a:p>
            <a:pPr marL="0" indent="0">
              <a:buNone/>
            </a:pPr>
            <a:r>
              <a:rPr lang="en-US" sz="2000" dirty="0"/>
              <a:t>inline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3333FF"/>
                </a:solidFill>
              </a:rPr>
              <a:t>int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3333FF"/>
                </a:solidFill>
              </a:rPr>
              <a:t>long</a:t>
            </a:r>
          </a:p>
          <a:p>
            <a:pPr marL="0" indent="0">
              <a:buNone/>
            </a:pPr>
            <a:r>
              <a:rPr lang="en-US" sz="2000" dirty="0" err="1"/>
              <a:t>nullptr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</a:rPr>
              <a:t>register</a:t>
            </a:r>
          </a:p>
          <a:p>
            <a:pPr marL="0" indent="0">
              <a:buNone/>
            </a:pPr>
            <a:r>
              <a:rPr lang="en-US" sz="2000" dirty="0"/>
              <a:t>restrict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return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3333FF"/>
                </a:solidFill>
              </a:rPr>
              <a:t>short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D7D69C-AC33-B774-770A-1B6BC5819B52}"/>
              </a:ext>
            </a:extLst>
          </p:cNvPr>
          <p:cNvSpPr txBox="1">
            <a:spLocks/>
          </p:cNvSpPr>
          <p:nvPr/>
        </p:nvSpPr>
        <p:spPr>
          <a:xfrm>
            <a:off x="5105400" y="1364226"/>
            <a:ext cx="1752600" cy="5026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B0F0"/>
                </a:solidFill>
              </a:rPr>
              <a:t>signed</a:t>
            </a:r>
          </a:p>
          <a:p>
            <a:pPr marL="0" indent="0">
              <a:buNone/>
            </a:pPr>
            <a:r>
              <a:rPr lang="en-US" sz="3600" dirty="0" err="1"/>
              <a:t>sizeof</a:t>
            </a: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00B0F0"/>
                </a:solidFill>
              </a:rPr>
              <a:t>static</a:t>
            </a:r>
          </a:p>
          <a:p>
            <a:pPr marL="0" indent="0">
              <a:buNone/>
            </a:pPr>
            <a:r>
              <a:rPr lang="en-US" sz="3600" dirty="0" err="1"/>
              <a:t>static_assert</a:t>
            </a: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struct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switch</a:t>
            </a:r>
          </a:p>
          <a:p>
            <a:pPr marL="0" indent="0">
              <a:buNone/>
            </a:pPr>
            <a:r>
              <a:rPr lang="en-US" sz="3600" dirty="0" err="1"/>
              <a:t>thread_local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true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typedef</a:t>
            </a:r>
          </a:p>
          <a:p>
            <a:pPr marL="0" indent="0">
              <a:buNone/>
            </a:pPr>
            <a:r>
              <a:rPr lang="en-US" sz="3600" dirty="0" err="1"/>
              <a:t>typeof</a:t>
            </a:r>
            <a:endParaRPr lang="en-US" sz="3600" dirty="0"/>
          </a:p>
          <a:p>
            <a:pPr marL="0" indent="0">
              <a:buNone/>
            </a:pPr>
            <a:r>
              <a:rPr lang="en-US" sz="3600" dirty="0" err="1"/>
              <a:t>typeof_unqual</a:t>
            </a: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union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F0"/>
                </a:solidFill>
              </a:rPr>
              <a:t>unsigned</a:t>
            </a:r>
          </a:p>
          <a:p>
            <a:pPr marL="0" indent="0">
              <a:buNone/>
            </a:pPr>
            <a:r>
              <a:rPr lang="en-US" sz="3600" dirty="0"/>
              <a:t>void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F0"/>
                </a:solidFill>
              </a:rPr>
              <a:t>volatile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while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E654D5-9A6C-0CE4-FB33-E4BA2E5D2933}"/>
              </a:ext>
            </a:extLst>
          </p:cNvPr>
          <p:cNvSpPr txBox="1">
            <a:spLocks/>
          </p:cNvSpPr>
          <p:nvPr/>
        </p:nvSpPr>
        <p:spPr>
          <a:xfrm>
            <a:off x="7229167" y="1364226"/>
            <a:ext cx="1622323" cy="4440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_Atomic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_</a:t>
            </a:r>
            <a:r>
              <a:rPr lang="en-US" sz="2000" dirty="0" err="1">
                <a:solidFill>
                  <a:srgbClr val="00B050"/>
                </a:solidFill>
              </a:rPr>
              <a:t>BitInt</a:t>
            </a:r>
            <a:endParaRPr lang="en-US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_Complex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_Decimal128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_Decimal32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_Decimal64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_Generic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_Imaginary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_</a:t>
            </a:r>
            <a:r>
              <a:rPr lang="en-US" sz="2000" dirty="0" err="1">
                <a:solidFill>
                  <a:srgbClr val="00B050"/>
                </a:solidFill>
              </a:rPr>
              <a:t>Noreturn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03C0AF-754F-52D2-BC69-0255D1D5D30C}"/>
              </a:ext>
            </a:extLst>
          </p:cNvPr>
          <p:cNvSpPr txBox="1">
            <a:spLocks/>
          </p:cNvSpPr>
          <p:nvPr/>
        </p:nvSpPr>
        <p:spPr>
          <a:xfrm>
            <a:off x="762000" y="972728"/>
            <a:ext cx="2819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>
                <a:solidFill>
                  <a:srgbClr val="3333FF"/>
                </a:solidFill>
              </a:rPr>
              <a:t>Primitive data types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AFF8EA-19F2-702E-FBA3-5A7AF2CC3871}"/>
              </a:ext>
            </a:extLst>
          </p:cNvPr>
          <p:cNvSpPr txBox="1">
            <a:spLocks/>
          </p:cNvSpPr>
          <p:nvPr/>
        </p:nvSpPr>
        <p:spPr>
          <a:xfrm>
            <a:off x="5715000" y="967147"/>
            <a:ext cx="2819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>
                <a:solidFill>
                  <a:srgbClr val="7030A0"/>
                </a:solidFill>
              </a:rPr>
              <a:t>Program control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924291-79E5-A947-40D5-A129CB844011}"/>
              </a:ext>
            </a:extLst>
          </p:cNvPr>
          <p:cNvSpPr txBox="1">
            <a:spLocks/>
          </p:cNvSpPr>
          <p:nvPr/>
        </p:nvSpPr>
        <p:spPr>
          <a:xfrm>
            <a:off x="6857999" y="5024283"/>
            <a:ext cx="1993491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>
                <a:solidFill>
                  <a:srgbClr val="00B050"/>
                </a:solidFill>
              </a:rPr>
              <a:t>Advanced types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EB3B8F-F564-1B31-8212-FC9C76B8B640}"/>
              </a:ext>
            </a:extLst>
          </p:cNvPr>
          <p:cNvSpPr txBox="1">
            <a:spLocks/>
          </p:cNvSpPr>
          <p:nvPr/>
        </p:nvSpPr>
        <p:spPr>
          <a:xfrm>
            <a:off x="6858001" y="5573329"/>
            <a:ext cx="1828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>
                <a:solidFill>
                  <a:srgbClr val="00B0F0"/>
                </a:solidFill>
              </a:rPr>
              <a:t>type modifiers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DCDB24-31EC-CDCA-E704-186BF7498B97}"/>
              </a:ext>
            </a:extLst>
          </p:cNvPr>
          <p:cNvSpPr txBox="1">
            <a:spLocks/>
          </p:cNvSpPr>
          <p:nvPr/>
        </p:nvSpPr>
        <p:spPr>
          <a:xfrm>
            <a:off x="3733800" y="182791"/>
            <a:ext cx="5372100" cy="649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Can not be used as variable names</a:t>
            </a:r>
          </a:p>
        </p:txBody>
      </p:sp>
    </p:spTree>
    <p:extLst>
      <p:ext uri="{BB962C8B-B14F-4D97-AF65-F5344CB8AC3E}">
        <p14:creationId xmlns:p14="http://schemas.microsoft.com/office/powerpoint/2010/main" val="136532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49F05-3CA4-239B-C45E-CBAE2C3B2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F218-A843-7B34-16B9-7C465C4BB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variables?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4C1A5A-02F9-DE51-9F19-77AC5EDE50FD}"/>
              </a:ext>
            </a:extLst>
          </p:cNvPr>
          <p:cNvSpPr txBox="1">
            <a:spLocks/>
          </p:cNvSpPr>
          <p:nvPr/>
        </p:nvSpPr>
        <p:spPr>
          <a:xfrm>
            <a:off x="467360" y="1459003"/>
            <a:ext cx="5562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Computers have memory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D9D955-C5C0-228F-3A14-DDB7AA7EB46E}"/>
              </a:ext>
            </a:extLst>
          </p:cNvPr>
          <p:cNvSpPr txBox="1">
            <a:spLocks/>
          </p:cNvSpPr>
          <p:nvPr/>
        </p:nvSpPr>
        <p:spPr>
          <a:xfrm>
            <a:off x="1371600" y="2245933"/>
            <a:ext cx="5562600" cy="456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9125" indent="-1889125">
              <a:buFont typeface="Arial" panose="020B0604020202020204" pitchFamily="34" charset="0"/>
              <a:buNone/>
            </a:pPr>
            <a:r>
              <a:rPr lang="en-US" sz="3600" dirty="0"/>
              <a:t>Memory stores digital  information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A2C169-8FE5-D178-FBAF-652A27B1E6BB}"/>
              </a:ext>
            </a:extLst>
          </p:cNvPr>
          <p:cNvSpPr txBox="1">
            <a:spLocks/>
          </p:cNvSpPr>
          <p:nvPr/>
        </p:nvSpPr>
        <p:spPr>
          <a:xfrm>
            <a:off x="1995048" y="4176564"/>
            <a:ext cx="3100393" cy="1169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Storing a file in a file cabinet</a:t>
            </a:r>
          </a:p>
        </p:txBody>
      </p:sp>
      <p:pic>
        <p:nvPicPr>
          <p:cNvPr id="5" name="Picture 4" descr="A close-up of a computer chip">
            <a:extLst>
              <a:ext uri="{FF2B5EF4-FFF2-40B4-BE49-F238E27FC236}">
                <a16:creationId xmlns:a16="http://schemas.microsoft.com/office/drawing/2014/main" id="{F09BFFDA-EEA3-CE57-F4E7-C626308B6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8753" b="46575"/>
          <a:stretch/>
        </p:blipFill>
        <p:spPr>
          <a:xfrm>
            <a:off x="6608804" y="1140235"/>
            <a:ext cx="2319866" cy="1156968"/>
          </a:xfrm>
          <a:prstGeom prst="rect">
            <a:avLst/>
          </a:prstGeom>
        </p:spPr>
      </p:pic>
      <p:pic>
        <p:nvPicPr>
          <p:cNvPr id="8" name="Picture 7" descr="A filing cabinet in a room&#10;&#10;Description automatically generated">
            <a:extLst>
              <a:ext uri="{FF2B5EF4-FFF2-40B4-BE49-F238E27FC236}">
                <a16:creationId xmlns:a16="http://schemas.microsoft.com/office/drawing/2014/main" id="{89854253-AE41-4DD8-9B38-4E8313A36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74" b="6666"/>
          <a:stretch/>
        </p:blipFill>
        <p:spPr>
          <a:xfrm>
            <a:off x="6934200" y="3741555"/>
            <a:ext cx="964943" cy="214715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886ED4-205A-C2A3-9F3E-88D37284ABC5}"/>
              </a:ext>
            </a:extLst>
          </p:cNvPr>
          <p:cNvSpPr txBox="1">
            <a:spLocks/>
          </p:cNvSpPr>
          <p:nvPr/>
        </p:nvSpPr>
        <p:spPr>
          <a:xfrm>
            <a:off x="1017417" y="3490895"/>
            <a:ext cx="1878184" cy="584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Analogy:</a:t>
            </a:r>
          </a:p>
        </p:txBody>
      </p:sp>
    </p:spTree>
    <p:extLst>
      <p:ext uri="{BB962C8B-B14F-4D97-AF65-F5344CB8AC3E}">
        <p14:creationId xmlns:p14="http://schemas.microsoft.com/office/powerpoint/2010/main" val="386172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23236-84C0-1BA0-CCCA-91F0EF2BE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6C271-0322-05CE-9DCA-D36322A9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 Types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F23D64-3238-1977-C17D-532F93D3B127}"/>
              </a:ext>
            </a:extLst>
          </p:cNvPr>
          <p:cNvSpPr txBox="1">
            <a:spLocks/>
          </p:cNvSpPr>
          <p:nvPr/>
        </p:nvSpPr>
        <p:spPr>
          <a:xfrm>
            <a:off x="3200400" y="2102574"/>
            <a:ext cx="41148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int   </a:t>
            </a:r>
            <a:r>
              <a:rPr lang="en-US" sz="3600" dirty="0" err="1"/>
              <a:t>favorite_number</a:t>
            </a:r>
            <a:r>
              <a:rPr lang="en-US" sz="3600" dirty="0"/>
              <a:t> ;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92FFB7-F2AC-9113-0EDC-6325A4C940DE}"/>
              </a:ext>
            </a:extLst>
          </p:cNvPr>
          <p:cNvSpPr txBox="1">
            <a:spLocks/>
          </p:cNvSpPr>
          <p:nvPr/>
        </p:nvSpPr>
        <p:spPr>
          <a:xfrm>
            <a:off x="2975797" y="1652314"/>
            <a:ext cx="9906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type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7BE4F4-B086-8146-9E0C-0B752BF17CCF}"/>
              </a:ext>
            </a:extLst>
          </p:cNvPr>
          <p:cNvSpPr txBox="1">
            <a:spLocks/>
          </p:cNvSpPr>
          <p:nvPr/>
        </p:nvSpPr>
        <p:spPr>
          <a:xfrm>
            <a:off x="4713340" y="1443115"/>
            <a:ext cx="1295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name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3035EE7-1574-11F7-DA12-92CB2241A7A7}"/>
              </a:ext>
            </a:extLst>
          </p:cNvPr>
          <p:cNvSpPr txBox="1">
            <a:spLocks/>
          </p:cNvSpPr>
          <p:nvPr/>
        </p:nvSpPr>
        <p:spPr>
          <a:xfrm>
            <a:off x="491613" y="1223816"/>
            <a:ext cx="3650842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declaration statement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D24FE9-CB0C-3FEE-6C8E-D056DE237ACC}"/>
              </a:ext>
            </a:extLst>
          </p:cNvPr>
          <p:cNvSpPr txBox="1">
            <a:spLocks/>
          </p:cNvSpPr>
          <p:nvPr/>
        </p:nvSpPr>
        <p:spPr>
          <a:xfrm>
            <a:off x="2455606" y="3144586"/>
            <a:ext cx="530943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B8E1AE-A825-E113-8452-2A97690E2629}"/>
              </a:ext>
            </a:extLst>
          </p:cNvPr>
          <p:cNvSpPr txBox="1">
            <a:spLocks/>
          </p:cNvSpPr>
          <p:nvPr/>
        </p:nvSpPr>
        <p:spPr>
          <a:xfrm>
            <a:off x="2455606" y="3893408"/>
            <a:ext cx="4572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DFD92BF-D535-F4CF-DE0D-9E24B7692EBE}"/>
              </a:ext>
            </a:extLst>
          </p:cNvPr>
          <p:cNvSpPr txBox="1">
            <a:spLocks/>
          </p:cNvSpPr>
          <p:nvPr/>
        </p:nvSpPr>
        <p:spPr>
          <a:xfrm>
            <a:off x="2465438" y="4736965"/>
            <a:ext cx="526026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DED090E-B132-6970-17A5-70E907A6F8D0}"/>
              </a:ext>
            </a:extLst>
          </p:cNvPr>
          <p:cNvSpPr txBox="1">
            <a:spLocks/>
          </p:cNvSpPr>
          <p:nvPr/>
        </p:nvSpPr>
        <p:spPr>
          <a:xfrm>
            <a:off x="498987" y="2501513"/>
            <a:ext cx="3325761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3333FF"/>
                </a:solidFill>
              </a:rPr>
              <a:t>Numerical types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D549B90-8836-C971-91D5-6BB1C97D7DA3}"/>
              </a:ext>
            </a:extLst>
          </p:cNvPr>
          <p:cNvSpPr txBox="1">
            <a:spLocks/>
          </p:cNvSpPr>
          <p:nvPr/>
        </p:nvSpPr>
        <p:spPr>
          <a:xfrm>
            <a:off x="2465438" y="5485787"/>
            <a:ext cx="526026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3683FFC-6E6F-AF27-1CFB-0239C844E10F}"/>
              </a:ext>
            </a:extLst>
          </p:cNvPr>
          <p:cNvSpPr txBox="1">
            <a:spLocks/>
          </p:cNvSpPr>
          <p:nvPr/>
        </p:nvSpPr>
        <p:spPr>
          <a:xfrm>
            <a:off x="1328582" y="3189216"/>
            <a:ext cx="838201" cy="2540252"/>
          </a:xfrm>
          <a:prstGeom prst="rect">
            <a:avLst/>
          </a:prstGeom>
        </p:spPr>
        <p:txBody>
          <a:bodyPr vert="vert270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Integer types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B07CEC5-C946-1A91-3843-3077A0B20AC0}"/>
              </a:ext>
            </a:extLst>
          </p:cNvPr>
          <p:cNvSpPr txBox="1">
            <a:spLocks/>
          </p:cNvSpPr>
          <p:nvPr/>
        </p:nvSpPr>
        <p:spPr>
          <a:xfrm>
            <a:off x="6389740" y="3189215"/>
            <a:ext cx="564129" cy="2906785"/>
          </a:xfrm>
          <a:prstGeom prst="rect">
            <a:avLst/>
          </a:prstGeom>
        </p:spPr>
        <p:txBody>
          <a:bodyPr vert="vert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floating point types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9DEC39-833B-F3A9-38E7-165423E119FE}"/>
              </a:ext>
            </a:extLst>
          </p:cNvPr>
          <p:cNvSpPr txBox="1">
            <a:spLocks/>
          </p:cNvSpPr>
          <p:nvPr/>
        </p:nvSpPr>
        <p:spPr>
          <a:xfrm>
            <a:off x="4232172" y="3505200"/>
            <a:ext cx="838201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1.4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87EFC87-3077-35B8-FDF4-641FD8F173B7}"/>
              </a:ext>
            </a:extLst>
          </p:cNvPr>
          <p:cNvSpPr txBox="1">
            <a:spLocks/>
          </p:cNvSpPr>
          <p:nvPr/>
        </p:nvSpPr>
        <p:spPr>
          <a:xfrm>
            <a:off x="636792" y="3157974"/>
            <a:ext cx="635102" cy="2540252"/>
          </a:xfrm>
          <a:prstGeom prst="rect">
            <a:avLst/>
          </a:prstGeom>
        </p:spPr>
        <p:txBody>
          <a:bodyPr vert="vert270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Whole numbers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0B59FC9-C8AD-007B-7C36-6C831592A8C1}"/>
              </a:ext>
            </a:extLst>
          </p:cNvPr>
          <p:cNvSpPr txBox="1">
            <a:spLocks/>
          </p:cNvSpPr>
          <p:nvPr/>
        </p:nvSpPr>
        <p:spPr>
          <a:xfrm>
            <a:off x="7533353" y="3231942"/>
            <a:ext cx="564129" cy="2906785"/>
          </a:xfrm>
          <a:prstGeom prst="rect">
            <a:avLst/>
          </a:prstGeom>
        </p:spPr>
        <p:txBody>
          <a:bodyPr vert="vert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decimal fractions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B917022-3A2B-B313-53C3-B958EED4F766}"/>
              </a:ext>
            </a:extLst>
          </p:cNvPr>
          <p:cNvSpPr txBox="1">
            <a:spLocks/>
          </p:cNvSpPr>
          <p:nvPr/>
        </p:nvSpPr>
        <p:spPr>
          <a:xfrm>
            <a:off x="4232171" y="4459342"/>
            <a:ext cx="838201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2.7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DF074A1-2DD3-0F94-19F8-229CFAEE3B37}"/>
              </a:ext>
            </a:extLst>
          </p:cNvPr>
          <p:cNvSpPr txBox="1">
            <a:spLocks/>
          </p:cNvSpPr>
          <p:nvPr/>
        </p:nvSpPr>
        <p:spPr>
          <a:xfrm>
            <a:off x="4232170" y="5264229"/>
            <a:ext cx="177657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3.14159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5FEA6-2E1B-CAE6-1B98-32EA750AEA48}"/>
              </a:ext>
            </a:extLst>
          </p:cNvPr>
          <p:cNvCxnSpPr/>
          <p:nvPr/>
        </p:nvCxnSpPr>
        <p:spPr>
          <a:xfrm>
            <a:off x="636792" y="2939144"/>
            <a:ext cx="2563608" cy="0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7C90E8-ED0E-BC93-ACE9-75A062AA77A5}"/>
              </a:ext>
            </a:extLst>
          </p:cNvPr>
          <p:cNvCxnSpPr>
            <a:cxnSpLocks/>
          </p:cNvCxnSpPr>
          <p:nvPr/>
        </p:nvCxnSpPr>
        <p:spPr>
          <a:xfrm flipV="1">
            <a:off x="1981200" y="3258412"/>
            <a:ext cx="0" cy="24710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BB74C2-0153-A7E6-FFEB-7C62BBAA2935}"/>
              </a:ext>
            </a:extLst>
          </p:cNvPr>
          <p:cNvCxnSpPr>
            <a:cxnSpLocks/>
          </p:cNvCxnSpPr>
          <p:nvPr/>
        </p:nvCxnSpPr>
        <p:spPr>
          <a:xfrm flipV="1">
            <a:off x="6433283" y="3232840"/>
            <a:ext cx="0" cy="27432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64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/>
      <p:bldP spid="13" grpId="0"/>
      <p:bldP spid="14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BB4F4-0F9E-DA01-1A1B-5E37C206D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6F497-774E-4F72-EED8-58049C536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 Types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A4C55E-ADE4-A05B-64F5-3E2343FA249B}"/>
              </a:ext>
            </a:extLst>
          </p:cNvPr>
          <p:cNvSpPr txBox="1">
            <a:spLocks/>
          </p:cNvSpPr>
          <p:nvPr/>
        </p:nvSpPr>
        <p:spPr>
          <a:xfrm>
            <a:off x="3200400" y="2102574"/>
            <a:ext cx="41148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int   </a:t>
            </a:r>
            <a:r>
              <a:rPr lang="en-US" sz="3600" dirty="0" err="1"/>
              <a:t>favorite_number</a:t>
            </a:r>
            <a:r>
              <a:rPr lang="en-US" sz="3600" dirty="0"/>
              <a:t> ;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760E83-5796-8F69-4CB0-ED4F089ABC17}"/>
              </a:ext>
            </a:extLst>
          </p:cNvPr>
          <p:cNvSpPr txBox="1">
            <a:spLocks/>
          </p:cNvSpPr>
          <p:nvPr/>
        </p:nvSpPr>
        <p:spPr>
          <a:xfrm>
            <a:off x="2975797" y="1652314"/>
            <a:ext cx="9906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type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026F2AA-F8E4-6A84-B2E6-35026E7298A3}"/>
              </a:ext>
            </a:extLst>
          </p:cNvPr>
          <p:cNvSpPr txBox="1">
            <a:spLocks/>
          </p:cNvSpPr>
          <p:nvPr/>
        </p:nvSpPr>
        <p:spPr>
          <a:xfrm>
            <a:off x="4713340" y="1443115"/>
            <a:ext cx="1295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name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6D43D68-9AA6-137B-FA93-27DF7BEE5E1D}"/>
              </a:ext>
            </a:extLst>
          </p:cNvPr>
          <p:cNvSpPr txBox="1">
            <a:spLocks/>
          </p:cNvSpPr>
          <p:nvPr/>
        </p:nvSpPr>
        <p:spPr>
          <a:xfrm>
            <a:off x="491613" y="1223816"/>
            <a:ext cx="3650842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declaration statement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41A7AB-67D1-BD10-17E6-2997E650E497}"/>
              </a:ext>
            </a:extLst>
          </p:cNvPr>
          <p:cNvSpPr txBox="1">
            <a:spLocks/>
          </p:cNvSpPr>
          <p:nvPr/>
        </p:nvSpPr>
        <p:spPr>
          <a:xfrm>
            <a:off x="1248697" y="3888016"/>
            <a:ext cx="6858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int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94C3E1-C63A-9593-ED9D-42C0F835719C}"/>
              </a:ext>
            </a:extLst>
          </p:cNvPr>
          <p:cNvSpPr txBox="1">
            <a:spLocks/>
          </p:cNvSpPr>
          <p:nvPr/>
        </p:nvSpPr>
        <p:spPr>
          <a:xfrm>
            <a:off x="1248697" y="3177945"/>
            <a:ext cx="1897626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short int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37496E-C8C3-85F7-B672-C02E44F60193}"/>
              </a:ext>
            </a:extLst>
          </p:cNvPr>
          <p:cNvSpPr txBox="1">
            <a:spLocks/>
          </p:cNvSpPr>
          <p:nvPr/>
        </p:nvSpPr>
        <p:spPr>
          <a:xfrm>
            <a:off x="1219200" y="4718324"/>
            <a:ext cx="1897626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long int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27350B5-1319-7013-618E-892FCF326910}"/>
              </a:ext>
            </a:extLst>
          </p:cNvPr>
          <p:cNvSpPr txBox="1">
            <a:spLocks/>
          </p:cNvSpPr>
          <p:nvPr/>
        </p:nvSpPr>
        <p:spPr>
          <a:xfrm>
            <a:off x="1226574" y="5591408"/>
            <a:ext cx="2354826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long </a:t>
            </a:r>
            <a:r>
              <a:rPr lang="en-US" sz="3600" dirty="0" err="1">
                <a:solidFill>
                  <a:srgbClr val="0070C0"/>
                </a:solidFill>
              </a:rPr>
              <a:t>long</a:t>
            </a:r>
            <a:r>
              <a:rPr lang="en-US" sz="3600" dirty="0">
                <a:solidFill>
                  <a:srgbClr val="0070C0"/>
                </a:solidFill>
              </a:rPr>
              <a:t> int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7219EB-5238-3F4E-B355-FD7CAFDAE8D7}"/>
              </a:ext>
            </a:extLst>
          </p:cNvPr>
          <p:cNvSpPr txBox="1">
            <a:spLocks/>
          </p:cNvSpPr>
          <p:nvPr/>
        </p:nvSpPr>
        <p:spPr>
          <a:xfrm>
            <a:off x="484239" y="2467874"/>
            <a:ext cx="2481726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3333FF"/>
                </a:solidFill>
              </a:rPr>
              <a:t>integer types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8714697-699E-68EF-0C91-E555C174284C}"/>
              </a:ext>
            </a:extLst>
          </p:cNvPr>
          <p:cNvSpPr txBox="1">
            <a:spLocks/>
          </p:cNvSpPr>
          <p:nvPr/>
        </p:nvSpPr>
        <p:spPr>
          <a:xfrm>
            <a:off x="7467600" y="1598902"/>
            <a:ext cx="4572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5D15990-6DBE-F827-253E-59A7486E1EF4}"/>
              </a:ext>
            </a:extLst>
          </p:cNvPr>
          <p:cNvSpPr txBox="1">
            <a:spLocks/>
          </p:cNvSpPr>
          <p:nvPr/>
        </p:nvSpPr>
        <p:spPr>
          <a:xfrm>
            <a:off x="7927258" y="1598902"/>
            <a:ext cx="4572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37018A4-2DEE-2E64-DA8A-500022FA1D27}"/>
              </a:ext>
            </a:extLst>
          </p:cNvPr>
          <p:cNvSpPr txBox="1">
            <a:spLocks/>
          </p:cNvSpPr>
          <p:nvPr/>
        </p:nvSpPr>
        <p:spPr>
          <a:xfrm>
            <a:off x="7239000" y="2164090"/>
            <a:ext cx="916858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252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6C87CCE-A3BA-3B5E-64E3-71206EA49DA5}"/>
              </a:ext>
            </a:extLst>
          </p:cNvPr>
          <p:cNvSpPr txBox="1">
            <a:spLocks/>
          </p:cNvSpPr>
          <p:nvPr/>
        </p:nvSpPr>
        <p:spPr>
          <a:xfrm>
            <a:off x="7927258" y="2144029"/>
            <a:ext cx="4572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84E121D-EBD1-BBBC-D563-E552B1519363}"/>
              </a:ext>
            </a:extLst>
          </p:cNvPr>
          <p:cNvSpPr txBox="1">
            <a:spLocks/>
          </p:cNvSpPr>
          <p:nvPr/>
        </p:nvSpPr>
        <p:spPr>
          <a:xfrm>
            <a:off x="6783029" y="2690583"/>
            <a:ext cx="1372829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32,002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1E2C408-C3F4-6333-7325-E799166920AC}"/>
              </a:ext>
            </a:extLst>
          </p:cNvPr>
          <p:cNvSpPr txBox="1">
            <a:spLocks/>
          </p:cNvSpPr>
          <p:nvPr/>
        </p:nvSpPr>
        <p:spPr>
          <a:xfrm>
            <a:off x="7927258" y="2709217"/>
            <a:ext cx="4572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A429B0C-F03A-0350-8036-941F321973E5}"/>
              </a:ext>
            </a:extLst>
          </p:cNvPr>
          <p:cNvSpPr txBox="1">
            <a:spLocks/>
          </p:cNvSpPr>
          <p:nvPr/>
        </p:nvSpPr>
        <p:spPr>
          <a:xfrm>
            <a:off x="4748980" y="3215213"/>
            <a:ext cx="3379839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32,002,001,004,622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AE0D612-4E4B-88A0-7EE7-3D5A81DD77DD}"/>
              </a:ext>
            </a:extLst>
          </p:cNvPr>
          <p:cNvSpPr txBox="1">
            <a:spLocks/>
          </p:cNvSpPr>
          <p:nvPr/>
        </p:nvSpPr>
        <p:spPr>
          <a:xfrm>
            <a:off x="8114069" y="3061502"/>
            <a:ext cx="641555" cy="672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9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D0916-BDC5-1C28-52EA-7ABAEC967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D320B-C7E8-BF06-3E5D-90677F79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 Types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87F31C-D069-67E9-96C6-B05B2B33BBEC}"/>
              </a:ext>
            </a:extLst>
          </p:cNvPr>
          <p:cNvSpPr txBox="1">
            <a:spLocks/>
          </p:cNvSpPr>
          <p:nvPr/>
        </p:nvSpPr>
        <p:spPr>
          <a:xfrm>
            <a:off x="3200400" y="2102574"/>
            <a:ext cx="41148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int   </a:t>
            </a:r>
            <a:r>
              <a:rPr lang="en-US" sz="3600" dirty="0" err="1"/>
              <a:t>MyNum</a:t>
            </a:r>
            <a:r>
              <a:rPr lang="en-US" sz="3600" dirty="0"/>
              <a:t>;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A96BD7-849D-7AF2-FB72-69725B4F6B95}"/>
              </a:ext>
            </a:extLst>
          </p:cNvPr>
          <p:cNvSpPr txBox="1">
            <a:spLocks/>
          </p:cNvSpPr>
          <p:nvPr/>
        </p:nvSpPr>
        <p:spPr>
          <a:xfrm>
            <a:off x="2975797" y="1652314"/>
            <a:ext cx="9906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type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9135F0-A568-B604-29E3-A0711D6453A8}"/>
              </a:ext>
            </a:extLst>
          </p:cNvPr>
          <p:cNvSpPr txBox="1">
            <a:spLocks/>
          </p:cNvSpPr>
          <p:nvPr/>
        </p:nvSpPr>
        <p:spPr>
          <a:xfrm>
            <a:off x="4108042" y="1591195"/>
            <a:ext cx="1295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name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5DD3415-5E65-748E-9E8B-0E0E7258A894}"/>
              </a:ext>
            </a:extLst>
          </p:cNvPr>
          <p:cNvSpPr txBox="1">
            <a:spLocks/>
          </p:cNvSpPr>
          <p:nvPr/>
        </p:nvSpPr>
        <p:spPr>
          <a:xfrm>
            <a:off x="491613" y="1223816"/>
            <a:ext cx="3650842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declaration statement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D59656-1812-0957-87EA-E02943A6866E}"/>
              </a:ext>
            </a:extLst>
          </p:cNvPr>
          <p:cNvSpPr txBox="1">
            <a:spLocks/>
          </p:cNvSpPr>
          <p:nvPr/>
        </p:nvSpPr>
        <p:spPr>
          <a:xfrm>
            <a:off x="685800" y="3894083"/>
            <a:ext cx="2893759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int </a:t>
            </a:r>
            <a:r>
              <a:rPr lang="en-US" sz="3600" dirty="0" err="1">
                <a:solidFill>
                  <a:srgbClr val="0070C0"/>
                </a:solidFill>
              </a:rPr>
              <a:t>MyNum</a:t>
            </a:r>
            <a:r>
              <a:rPr lang="en-US" sz="3600" dirty="0">
                <a:solidFill>
                  <a:srgbClr val="0070C0"/>
                </a:solidFill>
              </a:rPr>
              <a:t>;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D12C29-C342-BFFC-57EE-929CE4E8BF88}"/>
              </a:ext>
            </a:extLst>
          </p:cNvPr>
          <p:cNvSpPr txBox="1">
            <a:spLocks/>
          </p:cNvSpPr>
          <p:nvPr/>
        </p:nvSpPr>
        <p:spPr>
          <a:xfrm>
            <a:off x="609600" y="3214169"/>
            <a:ext cx="3780504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short int </a:t>
            </a:r>
            <a:r>
              <a:rPr lang="en-US" sz="3600" dirty="0" err="1">
                <a:solidFill>
                  <a:srgbClr val="0070C0"/>
                </a:solidFill>
              </a:rPr>
              <a:t>MyLittleNum</a:t>
            </a:r>
            <a:r>
              <a:rPr lang="en-US" sz="3600" dirty="0">
                <a:solidFill>
                  <a:srgbClr val="0070C0"/>
                </a:solidFill>
              </a:rPr>
              <a:t>;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DE71FD-4C2C-2FA0-B005-C95669A99539}"/>
              </a:ext>
            </a:extLst>
          </p:cNvPr>
          <p:cNvSpPr txBox="1">
            <a:spLocks/>
          </p:cNvSpPr>
          <p:nvPr/>
        </p:nvSpPr>
        <p:spPr>
          <a:xfrm>
            <a:off x="690716" y="4727736"/>
            <a:ext cx="37338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long int </a:t>
            </a:r>
            <a:r>
              <a:rPr lang="en-US" sz="3600" dirty="0" err="1">
                <a:solidFill>
                  <a:srgbClr val="0070C0"/>
                </a:solidFill>
              </a:rPr>
              <a:t>MyBigNum</a:t>
            </a:r>
            <a:r>
              <a:rPr lang="en-US" sz="3600" dirty="0">
                <a:solidFill>
                  <a:srgbClr val="0070C0"/>
                </a:solidFill>
              </a:rPr>
              <a:t>;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DC144EE-A2AD-834F-E701-4BF06C51F602}"/>
              </a:ext>
            </a:extLst>
          </p:cNvPr>
          <p:cNvSpPr txBox="1">
            <a:spLocks/>
          </p:cNvSpPr>
          <p:nvPr/>
        </p:nvSpPr>
        <p:spPr>
          <a:xfrm>
            <a:off x="612674" y="5634184"/>
            <a:ext cx="41148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long </a:t>
            </a:r>
            <a:r>
              <a:rPr lang="en-US" sz="3600" dirty="0" err="1">
                <a:solidFill>
                  <a:srgbClr val="0070C0"/>
                </a:solidFill>
              </a:rPr>
              <a:t>long</a:t>
            </a:r>
            <a:r>
              <a:rPr lang="en-US" sz="3600" dirty="0">
                <a:solidFill>
                  <a:srgbClr val="0070C0"/>
                </a:solidFill>
              </a:rPr>
              <a:t> int </a:t>
            </a:r>
            <a:r>
              <a:rPr lang="en-US" sz="3600" dirty="0" err="1">
                <a:solidFill>
                  <a:srgbClr val="0070C0"/>
                </a:solidFill>
              </a:rPr>
              <a:t>MyHugeNum</a:t>
            </a:r>
            <a:r>
              <a:rPr lang="en-US" sz="3600" dirty="0">
                <a:solidFill>
                  <a:srgbClr val="0070C0"/>
                </a:solidFill>
              </a:rPr>
              <a:t>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4FA3E-E80D-9BF6-F8F1-6AE9F3FA1D50}"/>
              </a:ext>
            </a:extLst>
          </p:cNvPr>
          <p:cNvSpPr txBox="1">
            <a:spLocks/>
          </p:cNvSpPr>
          <p:nvPr/>
        </p:nvSpPr>
        <p:spPr>
          <a:xfrm>
            <a:off x="5417574" y="3185319"/>
            <a:ext cx="3040626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short </a:t>
            </a:r>
            <a:r>
              <a:rPr lang="en-US" sz="3600" dirty="0" err="1">
                <a:solidFill>
                  <a:srgbClr val="0070C0"/>
                </a:solidFill>
              </a:rPr>
              <a:t>MyLittleNum</a:t>
            </a:r>
            <a:r>
              <a:rPr lang="en-US" sz="3600" dirty="0">
                <a:solidFill>
                  <a:srgbClr val="0070C0"/>
                </a:solidFill>
              </a:rPr>
              <a:t>;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54AE1E-DB2E-FAE1-6C48-C9BBE8A08855}"/>
              </a:ext>
            </a:extLst>
          </p:cNvPr>
          <p:cNvSpPr txBox="1">
            <a:spLocks/>
          </p:cNvSpPr>
          <p:nvPr/>
        </p:nvSpPr>
        <p:spPr>
          <a:xfrm>
            <a:off x="5417574" y="4718324"/>
            <a:ext cx="3269226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long </a:t>
            </a:r>
            <a:r>
              <a:rPr lang="en-US" sz="3600" dirty="0" err="1">
                <a:solidFill>
                  <a:srgbClr val="0070C0"/>
                </a:solidFill>
              </a:rPr>
              <a:t>MyBigNum</a:t>
            </a:r>
            <a:r>
              <a:rPr lang="en-US" sz="3600" dirty="0">
                <a:solidFill>
                  <a:srgbClr val="0070C0"/>
                </a:solidFill>
              </a:rPr>
              <a:t>;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B837D0-FEC6-0934-ADD1-C3C79C36C481}"/>
              </a:ext>
            </a:extLst>
          </p:cNvPr>
          <p:cNvSpPr txBox="1">
            <a:spLocks/>
          </p:cNvSpPr>
          <p:nvPr/>
        </p:nvSpPr>
        <p:spPr>
          <a:xfrm>
            <a:off x="5326627" y="5638800"/>
            <a:ext cx="3741174" cy="530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long </a:t>
            </a:r>
            <a:r>
              <a:rPr lang="en-US" sz="3600" dirty="0" err="1">
                <a:solidFill>
                  <a:srgbClr val="0070C0"/>
                </a:solidFill>
              </a:rPr>
              <a:t>long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MyHugeNum</a:t>
            </a:r>
            <a:r>
              <a:rPr lang="en-US" sz="3600" dirty="0">
                <a:solidFill>
                  <a:srgbClr val="0070C0"/>
                </a:solidFill>
              </a:rPr>
              <a:t>;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3EBDDB-3B9E-57B3-7851-5475FC4A3222}"/>
              </a:ext>
            </a:extLst>
          </p:cNvPr>
          <p:cNvSpPr txBox="1">
            <a:spLocks/>
          </p:cNvSpPr>
          <p:nvPr/>
        </p:nvSpPr>
        <p:spPr>
          <a:xfrm>
            <a:off x="484239" y="2467874"/>
            <a:ext cx="2481726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3333FF"/>
                </a:solidFill>
              </a:rPr>
              <a:t>integer types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07C028EE-5A01-CDF2-B9FB-E0938058F14D}"/>
              </a:ext>
            </a:extLst>
          </p:cNvPr>
          <p:cNvSpPr/>
          <p:nvPr/>
        </p:nvSpPr>
        <p:spPr>
          <a:xfrm>
            <a:off x="4453088" y="3286049"/>
            <a:ext cx="499912" cy="27115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322B2BD0-2BCF-C552-691E-73563D9342EB}"/>
              </a:ext>
            </a:extLst>
          </p:cNvPr>
          <p:cNvSpPr/>
          <p:nvPr/>
        </p:nvSpPr>
        <p:spPr>
          <a:xfrm>
            <a:off x="4460462" y="4826428"/>
            <a:ext cx="499912" cy="27115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9963DB52-2259-AC76-05F7-707703053521}"/>
              </a:ext>
            </a:extLst>
          </p:cNvPr>
          <p:cNvSpPr/>
          <p:nvPr/>
        </p:nvSpPr>
        <p:spPr>
          <a:xfrm>
            <a:off x="4778323" y="5715000"/>
            <a:ext cx="499912" cy="27115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3" grpId="0"/>
      <p:bldP spid="6" grpId="0"/>
      <p:bldP spid="9" grpId="0"/>
      <p:bldP spid="14" grpId="0" animBg="1"/>
      <p:bldP spid="1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70AA4-B804-C77C-C4F8-D0D2600F4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B585-99AB-F087-5784-07C5B31C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 Types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4D01B8-3115-6808-276F-16DD10326E31}"/>
              </a:ext>
            </a:extLst>
          </p:cNvPr>
          <p:cNvSpPr txBox="1">
            <a:spLocks/>
          </p:cNvSpPr>
          <p:nvPr/>
        </p:nvSpPr>
        <p:spPr>
          <a:xfrm>
            <a:off x="990599" y="1987043"/>
            <a:ext cx="7848601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signed</a:t>
            </a:r>
            <a:r>
              <a:rPr lang="en-US" sz="3600" dirty="0"/>
              <a:t> numbers can be positive or negative (or zero)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686F1C-78B3-1405-FD3B-265D353D1A9D}"/>
              </a:ext>
            </a:extLst>
          </p:cNvPr>
          <p:cNvSpPr txBox="1">
            <a:spLocks/>
          </p:cNvSpPr>
          <p:nvPr/>
        </p:nvSpPr>
        <p:spPr>
          <a:xfrm>
            <a:off x="3352800" y="1317521"/>
            <a:ext cx="53340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signed</a:t>
            </a:r>
            <a:r>
              <a:rPr lang="en-US" sz="3600" dirty="0">
                <a:solidFill>
                  <a:srgbClr val="0070C0"/>
                </a:solidFill>
              </a:rPr>
              <a:t> or </a:t>
            </a:r>
            <a:r>
              <a:rPr lang="en-US" sz="3600" dirty="0">
                <a:solidFill>
                  <a:srgbClr val="FF0000"/>
                </a:solidFill>
              </a:rPr>
              <a:t>unsigned</a:t>
            </a:r>
            <a:r>
              <a:rPr lang="en-US" sz="3600" dirty="0">
                <a:solidFill>
                  <a:srgbClr val="0070C0"/>
                </a:solidFill>
              </a:rPr>
              <a:t> modifiers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D17F28-14E3-C282-2003-7B8BE3D9B6FC}"/>
              </a:ext>
            </a:extLst>
          </p:cNvPr>
          <p:cNvSpPr txBox="1">
            <a:spLocks/>
          </p:cNvSpPr>
          <p:nvPr/>
        </p:nvSpPr>
        <p:spPr>
          <a:xfrm>
            <a:off x="1110736" y="3177945"/>
            <a:ext cx="3384139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signed int </a:t>
            </a:r>
            <a:r>
              <a:rPr lang="en-US" sz="3600" dirty="0" err="1">
                <a:solidFill>
                  <a:srgbClr val="0070C0"/>
                </a:solidFill>
              </a:rPr>
              <a:t>MyNum</a:t>
            </a:r>
            <a:r>
              <a:rPr lang="en-US" sz="3600" dirty="0">
                <a:solidFill>
                  <a:srgbClr val="0070C0"/>
                </a:solidFill>
              </a:rPr>
              <a:t>;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9E1C447-1F8D-33DB-A7C8-B268E2C39627}"/>
              </a:ext>
            </a:extLst>
          </p:cNvPr>
          <p:cNvSpPr txBox="1">
            <a:spLocks/>
          </p:cNvSpPr>
          <p:nvPr/>
        </p:nvSpPr>
        <p:spPr>
          <a:xfrm>
            <a:off x="750629" y="1321206"/>
            <a:ext cx="2481726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3333FF"/>
                </a:solidFill>
              </a:rPr>
              <a:t>integer types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6360B249-CE51-3C08-5BC3-C0AB6A889A0C}"/>
              </a:ext>
            </a:extLst>
          </p:cNvPr>
          <p:cNvSpPr/>
          <p:nvPr/>
        </p:nvSpPr>
        <p:spPr>
          <a:xfrm>
            <a:off x="4797988" y="3297498"/>
            <a:ext cx="499912" cy="27115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561D086-E937-9E48-536A-562F1E9D3E6B}"/>
              </a:ext>
            </a:extLst>
          </p:cNvPr>
          <p:cNvSpPr txBox="1">
            <a:spLocks/>
          </p:cNvSpPr>
          <p:nvPr/>
        </p:nvSpPr>
        <p:spPr>
          <a:xfrm>
            <a:off x="990599" y="2522552"/>
            <a:ext cx="7170173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unsigned</a:t>
            </a:r>
            <a:r>
              <a:rPr lang="en-US" sz="3600" dirty="0"/>
              <a:t> numbers can only be positive or zero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E10B22F-A617-4498-E22A-2834B73949B9}"/>
              </a:ext>
            </a:extLst>
          </p:cNvPr>
          <p:cNvSpPr txBox="1">
            <a:spLocks/>
          </p:cNvSpPr>
          <p:nvPr/>
        </p:nvSpPr>
        <p:spPr>
          <a:xfrm>
            <a:off x="1086158" y="3965329"/>
            <a:ext cx="4019242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unsigned int </a:t>
            </a:r>
            <a:r>
              <a:rPr lang="en-US" sz="3600" dirty="0" err="1">
                <a:solidFill>
                  <a:srgbClr val="0070C0"/>
                </a:solidFill>
              </a:rPr>
              <a:t>MyPosNum</a:t>
            </a:r>
            <a:r>
              <a:rPr lang="en-US" sz="3600" dirty="0">
                <a:solidFill>
                  <a:srgbClr val="0070C0"/>
                </a:solidFill>
              </a:rPr>
              <a:t>;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59F5C46-67CE-1698-3F6B-5FD00218BE2D}"/>
              </a:ext>
            </a:extLst>
          </p:cNvPr>
          <p:cNvSpPr txBox="1">
            <a:spLocks/>
          </p:cNvSpPr>
          <p:nvPr/>
        </p:nvSpPr>
        <p:spPr>
          <a:xfrm>
            <a:off x="5796886" y="3246472"/>
            <a:ext cx="2800656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int </a:t>
            </a:r>
            <a:r>
              <a:rPr lang="en-US" sz="3600" dirty="0" err="1">
                <a:solidFill>
                  <a:srgbClr val="0070C0"/>
                </a:solidFill>
              </a:rPr>
              <a:t>MyNum</a:t>
            </a:r>
            <a:r>
              <a:rPr lang="en-US" sz="3600" dirty="0">
                <a:solidFill>
                  <a:srgbClr val="0070C0"/>
                </a:solidFill>
              </a:rPr>
              <a:t>;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74C6440-C186-1501-5197-E9867A99921F}"/>
              </a:ext>
            </a:extLst>
          </p:cNvPr>
          <p:cNvSpPr txBox="1">
            <a:spLocks/>
          </p:cNvSpPr>
          <p:nvPr/>
        </p:nvSpPr>
        <p:spPr>
          <a:xfrm>
            <a:off x="863243" y="4672313"/>
            <a:ext cx="5136127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unsigned long </a:t>
            </a:r>
            <a:r>
              <a:rPr lang="en-US" sz="3600" dirty="0" err="1">
                <a:solidFill>
                  <a:srgbClr val="0070C0"/>
                </a:solidFill>
              </a:rPr>
              <a:t>MyBigPosNum</a:t>
            </a:r>
            <a:r>
              <a:rPr lang="en-US" sz="3600" dirty="0">
                <a:solidFill>
                  <a:srgbClr val="0070C0"/>
                </a:solidFill>
              </a:rPr>
              <a:t>;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4D2CA0C-4427-DE95-0506-ABF960FB2512}"/>
              </a:ext>
            </a:extLst>
          </p:cNvPr>
          <p:cNvSpPr txBox="1">
            <a:spLocks/>
          </p:cNvSpPr>
          <p:nvPr/>
        </p:nvSpPr>
        <p:spPr>
          <a:xfrm>
            <a:off x="855870" y="5312671"/>
            <a:ext cx="417333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signed long </a:t>
            </a:r>
            <a:r>
              <a:rPr lang="en-US" sz="3600" dirty="0" err="1">
                <a:solidFill>
                  <a:srgbClr val="0070C0"/>
                </a:solidFill>
              </a:rPr>
              <a:t>MyBigNum</a:t>
            </a:r>
            <a:r>
              <a:rPr lang="en-US" sz="3600" dirty="0">
                <a:solidFill>
                  <a:srgbClr val="0070C0"/>
                </a:solidFill>
              </a:rPr>
              <a:t>;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C8BBAC0-0688-35AD-4F22-611F7630EAB2}"/>
              </a:ext>
            </a:extLst>
          </p:cNvPr>
          <p:cNvSpPr txBox="1">
            <a:spLocks/>
          </p:cNvSpPr>
          <p:nvPr/>
        </p:nvSpPr>
        <p:spPr>
          <a:xfrm>
            <a:off x="5999371" y="5312671"/>
            <a:ext cx="2992229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long </a:t>
            </a:r>
            <a:r>
              <a:rPr lang="en-US" sz="3600" dirty="0" err="1">
                <a:solidFill>
                  <a:srgbClr val="0070C0"/>
                </a:solidFill>
              </a:rPr>
              <a:t>MyBigNum</a:t>
            </a:r>
            <a:r>
              <a:rPr lang="en-US" sz="3600" dirty="0">
                <a:solidFill>
                  <a:srgbClr val="0070C0"/>
                </a:solidFill>
              </a:rPr>
              <a:t>; </a:t>
            </a:r>
          </a:p>
        </p:txBody>
      </p:sp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C17435E3-A7D7-4163-E6B1-F475C7B4BB30}"/>
              </a:ext>
            </a:extLst>
          </p:cNvPr>
          <p:cNvSpPr/>
          <p:nvPr/>
        </p:nvSpPr>
        <p:spPr>
          <a:xfrm>
            <a:off x="5242514" y="5404902"/>
            <a:ext cx="499912" cy="27115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8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 animBg="1"/>
      <p:bldP spid="18" grpId="0"/>
      <p:bldP spid="19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4022E-0622-D6B9-9D65-CE3E58AD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Range of C Integer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137DD7-ACBD-4BC8-ACA9-A792DE523A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743643"/>
              </p:ext>
            </p:extLst>
          </p:nvPr>
        </p:nvGraphicFramePr>
        <p:xfrm>
          <a:off x="457200" y="914400"/>
          <a:ext cx="8229600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23536601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648672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53402818"/>
                    </a:ext>
                  </a:extLst>
                </a:gridCol>
              </a:tblGrid>
              <a:tr h="41656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 Standard Minimum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Visual Studio 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87138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dirty="0"/>
                        <a:t>signed short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-32768 to +32767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-32768 to +32767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8180817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unsigned short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to +65535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to +65535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06701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dirty="0"/>
                        <a:t>signed 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-32768 to +32767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-2147483648 to +2147483647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508971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unsigned 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 to +65535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to 4294967296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991570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dirty="0"/>
                        <a:t>signed long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-2147483648 to +2147483647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-2147483648 to +2147483647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8326467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unsigned long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to 4294967296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to 4294967296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9109561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dirty="0"/>
                        <a:t>signed long </a:t>
                      </a:r>
                      <a:r>
                        <a:rPr lang="en-US" dirty="0" err="1"/>
                        <a:t>long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-9223372036854775808 to 9223372036854775807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-9223372036854775808 to 9223372036854775807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4005520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unsigned long </a:t>
                      </a:r>
                      <a:r>
                        <a:rPr lang="en-US" dirty="0" err="1"/>
                        <a:t>long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to 18446744073709551615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to 18446744073709551615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8722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809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40CC6-2F42-8FD7-13B3-A655E1A94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05FA3-677E-D4D5-DF8F-8937D299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Range of C Integer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1536E4-0949-3B9F-0E29-B9ACC9870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201050"/>
              </p:ext>
            </p:extLst>
          </p:nvPr>
        </p:nvGraphicFramePr>
        <p:xfrm>
          <a:off x="457200" y="914400"/>
          <a:ext cx="82296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423536601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648672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953402818"/>
                    </a:ext>
                  </a:extLst>
                </a:gridCol>
              </a:tblGrid>
              <a:tr h="41656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 Standard Minimum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Visual Studio 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87138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8180817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0670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508971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99157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832646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910956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400552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872269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C66945B-0A6B-CFE3-734E-B91D75E40370}"/>
              </a:ext>
            </a:extLst>
          </p:cNvPr>
          <p:cNvSpPr txBox="1"/>
          <p:nvPr/>
        </p:nvSpPr>
        <p:spPr>
          <a:xfrm>
            <a:off x="1084621" y="136453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37DAA-4BA8-0718-64E7-AA4969F6042E}"/>
              </a:ext>
            </a:extLst>
          </p:cNvPr>
          <p:cNvSpPr txBox="1"/>
          <p:nvPr/>
        </p:nvSpPr>
        <p:spPr>
          <a:xfrm>
            <a:off x="1770421" y="136453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C95A22-194A-B7A6-D26F-91DAF2867991}"/>
              </a:ext>
            </a:extLst>
          </p:cNvPr>
          <p:cNvSpPr txBox="1"/>
          <p:nvPr/>
        </p:nvSpPr>
        <p:spPr>
          <a:xfrm>
            <a:off x="3326776" y="139131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-32,768 to +32,767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2C14A1-9645-D81B-9445-F367757061A5}"/>
              </a:ext>
            </a:extLst>
          </p:cNvPr>
          <p:cNvSpPr txBox="1"/>
          <p:nvPr/>
        </p:nvSpPr>
        <p:spPr>
          <a:xfrm>
            <a:off x="997974" y="177042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unsigned short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3EE03-852C-FE3E-2CC2-2122021E3216}"/>
              </a:ext>
            </a:extLst>
          </p:cNvPr>
          <p:cNvSpPr txBox="1"/>
          <p:nvPr/>
        </p:nvSpPr>
        <p:spPr>
          <a:xfrm>
            <a:off x="3441076" y="179751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 to +65,535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328D4-69C7-94AF-B639-857D1CC91F55}"/>
              </a:ext>
            </a:extLst>
          </p:cNvPr>
          <p:cNvSpPr txBox="1"/>
          <p:nvPr/>
        </p:nvSpPr>
        <p:spPr>
          <a:xfrm>
            <a:off x="1173726" y="2297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E2FF54-542E-0DE4-20CE-3E62EDCA8F83}"/>
              </a:ext>
            </a:extLst>
          </p:cNvPr>
          <p:cNvSpPr txBox="1"/>
          <p:nvPr/>
        </p:nvSpPr>
        <p:spPr>
          <a:xfrm>
            <a:off x="1859526" y="2297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5ADD74-47A7-C170-0F81-A7193AB14C67}"/>
              </a:ext>
            </a:extLst>
          </p:cNvPr>
          <p:cNvSpPr txBox="1"/>
          <p:nvPr/>
        </p:nvSpPr>
        <p:spPr>
          <a:xfrm>
            <a:off x="3265631" y="227864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-32,768 to +32,767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5E242B-D7C1-0A71-5EB7-DD14FC580B9D}"/>
              </a:ext>
            </a:extLst>
          </p:cNvPr>
          <p:cNvSpPr txBox="1"/>
          <p:nvPr/>
        </p:nvSpPr>
        <p:spPr>
          <a:xfrm>
            <a:off x="1048150" y="272873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unsigned int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40A6FC-22DE-B053-5767-3488D6986221}"/>
              </a:ext>
            </a:extLst>
          </p:cNvPr>
          <p:cNvSpPr txBox="1"/>
          <p:nvPr/>
        </p:nvSpPr>
        <p:spPr>
          <a:xfrm>
            <a:off x="3488086" y="271535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 to +65,535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CB496B-DB22-9313-91E4-341941D0C717}"/>
              </a:ext>
            </a:extLst>
          </p:cNvPr>
          <p:cNvSpPr txBox="1"/>
          <p:nvPr/>
        </p:nvSpPr>
        <p:spPr>
          <a:xfrm>
            <a:off x="1294169" y="323113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CCDEDF-23F2-4033-A41E-D74E4FF8C36C}"/>
              </a:ext>
            </a:extLst>
          </p:cNvPr>
          <p:cNvSpPr txBox="1"/>
          <p:nvPr/>
        </p:nvSpPr>
        <p:spPr>
          <a:xfrm>
            <a:off x="3165770" y="310517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-2,147,483,648 to +2,147,483,647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70AECF-5820-DF11-46B1-48055A26FE46}"/>
              </a:ext>
            </a:extLst>
          </p:cNvPr>
          <p:cNvSpPr txBox="1"/>
          <p:nvPr/>
        </p:nvSpPr>
        <p:spPr>
          <a:xfrm>
            <a:off x="870554" y="3769433"/>
            <a:ext cx="162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unsigned long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21CE6F-D68A-6E3A-DC7A-42C9559BF11F}"/>
              </a:ext>
            </a:extLst>
          </p:cNvPr>
          <p:cNvSpPr txBox="1"/>
          <p:nvPr/>
        </p:nvSpPr>
        <p:spPr>
          <a:xfrm>
            <a:off x="3165770" y="378811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 to 4,294,967,296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46DDF-9003-CFD2-831B-D80BB4FBBA56}"/>
              </a:ext>
            </a:extLst>
          </p:cNvPr>
          <p:cNvSpPr txBox="1"/>
          <p:nvPr/>
        </p:nvSpPr>
        <p:spPr>
          <a:xfrm>
            <a:off x="1111722" y="4246896"/>
            <a:ext cx="130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 </a:t>
            </a:r>
            <a:r>
              <a:rPr lang="en-US" dirty="0" err="1"/>
              <a:t>long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F59F77-E737-90F6-F81D-3294240D1EBB}"/>
              </a:ext>
            </a:extLst>
          </p:cNvPr>
          <p:cNvSpPr txBox="1"/>
          <p:nvPr/>
        </p:nvSpPr>
        <p:spPr>
          <a:xfrm>
            <a:off x="2727563" y="4121980"/>
            <a:ext cx="301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-9,223,372,036,854,775,808 to 9,223,372,036,854,775,807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DC965E-C1C6-3FF0-9B26-C51F96340986}"/>
              </a:ext>
            </a:extLst>
          </p:cNvPr>
          <p:cNvSpPr txBox="1"/>
          <p:nvPr/>
        </p:nvSpPr>
        <p:spPr>
          <a:xfrm>
            <a:off x="646256" y="4727744"/>
            <a:ext cx="207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unsigned long long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AEFF8F-3588-6061-5BBA-FF95ABB4DDED}"/>
              </a:ext>
            </a:extLst>
          </p:cNvPr>
          <p:cNvSpPr txBox="1"/>
          <p:nvPr/>
        </p:nvSpPr>
        <p:spPr>
          <a:xfrm>
            <a:off x="2616398" y="4655906"/>
            <a:ext cx="317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 to 18,446,744,073,709,551,615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967F5D-6705-26DA-CD10-6865426BBAE4}"/>
              </a:ext>
            </a:extLst>
          </p:cNvPr>
          <p:cNvSpPr txBox="1"/>
          <p:nvPr/>
        </p:nvSpPr>
        <p:spPr>
          <a:xfrm>
            <a:off x="5713156" y="5636861"/>
            <a:ext cx="3016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-9 quintillion, 223 quadrillion, 372 trillion, 36 billion, 854 million, 775 thousand, 808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430C0D-8647-4AF0-DD0D-9E39546656DA}"/>
              </a:ext>
            </a:extLst>
          </p:cNvPr>
          <p:cNvSpPr txBox="1"/>
          <p:nvPr/>
        </p:nvSpPr>
        <p:spPr>
          <a:xfrm>
            <a:off x="6268679" y="132766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-32,768 to +32,767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ED4F63-C171-7780-81F2-7462B292BC48}"/>
              </a:ext>
            </a:extLst>
          </p:cNvPr>
          <p:cNvSpPr txBox="1"/>
          <p:nvPr/>
        </p:nvSpPr>
        <p:spPr>
          <a:xfrm>
            <a:off x="6382979" y="173386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 to +65,535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F903D4-5D4C-F78B-9E6F-F7564113471B}"/>
              </a:ext>
            </a:extLst>
          </p:cNvPr>
          <p:cNvSpPr txBox="1"/>
          <p:nvPr/>
        </p:nvSpPr>
        <p:spPr>
          <a:xfrm>
            <a:off x="6085553" y="213605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-2,147,483,648 to +2,147,483,647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725482-9416-C47C-59D4-CA38C07BF310}"/>
              </a:ext>
            </a:extLst>
          </p:cNvPr>
          <p:cNvSpPr txBox="1"/>
          <p:nvPr/>
        </p:nvSpPr>
        <p:spPr>
          <a:xfrm>
            <a:off x="6181417" y="273862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 to 4,294,967,296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64CB4A-239E-272E-2FA3-55D1AB8532DF}"/>
              </a:ext>
            </a:extLst>
          </p:cNvPr>
          <p:cNvSpPr txBox="1"/>
          <p:nvPr/>
        </p:nvSpPr>
        <p:spPr>
          <a:xfrm>
            <a:off x="6337302" y="307472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-2,147,483,648 to +2,147,483,647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D424F6-AC91-DEE0-CBE4-EC56578573D3}"/>
              </a:ext>
            </a:extLst>
          </p:cNvPr>
          <p:cNvSpPr txBox="1"/>
          <p:nvPr/>
        </p:nvSpPr>
        <p:spPr>
          <a:xfrm>
            <a:off x="6337302" y="375766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 to 4,294,967,296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818EF5-7ADA-F8F1-4F79-34006A91B906}"/>
              </a:ext>
            </a:extLst>
          </p:cNvPr>
          <p:cNvSpPr txBox="1"/>
          <p:nvPr/>
        </p:nvSpPr>
        <p:spPr>
          <a:xfrm>
            <a:off x="5723129" y="4127298"/>
            <a:ext cx="301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-9,223,372,036,854,775,808 to 9,223,372,036,854,775,807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B8165C-7AEA-E203-FF6C-C9A600575B36}"/>
              </a:ext>
            </a:extLst>
          </p:cNvPr>
          <p:cNvSpPr txBox="1"/>
          <p:nvPr/>
        </p:nvSpPr>
        <p:spPr>
          <a:xfrm>
            <a:off x="5631628" y="4661224"/>
            <a:ext cx="317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 to 18,446,744,073,709,551,615</a:t>
            </a:r>
          </a:p>
        </p:txBody>
      </p:sp>
    </p:spTree>
    <p:extLst>
      <p:ext uri="{BB962C8B-B14F-4D97-AF65-F5344CB8AC3E}">
        <p14:creationId xmlns:p14="http://schemas.microsoft.com/office/powerpoint/2010/main" val="178020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  <p:bldP spid="7" grpId="0"/>
      <p:bldP spid="8" grpId="0"/>
      <p:bldP spid="9" grpId="0"/>
      <p:bldP spid="9" grpId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E586B-295C-F1B3-B200-60D65DA1E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9462-103A-0017-E771-EAA36760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 Types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4EB527-DDD7-7E41-F20A-E6939774C35D}"/>
              </a:ext>
            </a:extLst>
          </p:cNvPr>
          <p:cNvSpPr txBox="1">
            <a:spLocks/>
          </p:cNvSpPr>
          <p:nvPr/>
        </p:nvSpPr>
        <p:spPr>
          <a:xfrm>
            <a:off x="4816268" y="1755195"/>
            <a:ext cx="280834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float      pi ;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FB7C54-7D53-63F7-11C5-7EE0AC5F1146}"/>
              </a:ext>
            </a:extLst>
          </p:cNvPr>
          <p:cNvSpPr txBox="1">
            <a:spLocks/>
          </p:cNvSpPr>
          <p:nvPr/>
        </p:nvSpPr>
        <p:spPr>
          <a:xfrm>
            <a:off x="4786469" y="1312677"/>
            <a:ext cx="9906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type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0C030-3827-08DE-AE3E-1D5C17A0C4FF}"/>
              </a:ext>
            </a:extLst>
          </p:cNvPr>
          <p:cNvSpPr txBox="1">
            <a:spLocks/>
          </p:cNvSpPr>
          <p:nvPr/>
        </p:nvSpPr>
        <p:spPr>
          <a:xfrm>
            <a:off x="5839132" y="1297929"/>
            <a:ext cx="1295400" cy="516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name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14E14A-6F1C-BECC-B466-C24B5EE4F617}"/>
              </a:ext>
            </a:extLst>
          </p:cNvPr>
          <p:cNvSpPr txBox="1">
            <a:spLocks/>
          </p:cNvSpPr>
          <p:nvPr/>
        </p:nvSpPr>
        <p:spPr>
          <a:xfrm>
            <a:off x="624195" y="1748720"/>
            <a:ext cx="3650842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declaration statement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881763-D3D5-7CC4-C235-BB227B38D072}"/>
              </a:ext>
            </a:extLst>
          </p:cNvPr>
          <p:cNvSpPr txBox="1">
            <a:spLocks/>
          </p:cNvSpPr>
          <p:nvPr/>
        </p:nvSpPr>
        <p:spPr>
          <a:xfrm>
            <a:off x="1305843" y="3022048"/>
            <a:ext cx="1189703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float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C7FCACE-47C9-D4F4-2AD4-3AF78E6D800A}"/>
              </a:ext>
            </a:extLst>
          </p:cNvPr>
          <p:cNvSpPr txBox="1">
            <a:spLocks/>
          </p:cNvSpPr>
          <p:nvPr/>
        </p:nvSpPr>
        <p:spPr>
          <a:xfrm>
            <a:off x="1305843" y="3907206"/>
            <a:ext cx="1897626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double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330D660-1C2A-349E-E840-765AED889A0D}"/>
              </a:ext>
            </a:extLst>
          </p:cNvPr>
          <p:cNvSpPr txBox="1">
            <a:spLocks/>
          </p:cNvSpPr>
          <p:nvPr/>
        </p:nvSpPr>
        <p:spPr>
          <a:xfrm>
            <a:off x="591775" y="2345179"/>
            <a:ext cx="3325761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3333FF"/>
                </a:solidFill>
              </a:rPr>
              <a:t>floating point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B6ED1-1926-CC81-A773-69D2D999CD78}"/>
              </a:ext>
            </a:extLst>
          </p:cNvPr>
          <p:cNvSpPr txBox="1">
            <a:spLocks/>
          </p:cNvSpPr>
          <p:nvPr/>
        </p:nvSpPr>
        <p:spPr>
          <a:xfrm>
            <a:off x="1305843" y="4822704"/>
            <a:ext cx="1897626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long double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83516-1856-92FC-E6D3-930E08DF3BEC}"/>
              </a:ext>
            </a:extLst>
          </p:cNvPr>
          <p:cNvSpPr txBox="1"/>
          <p:nvPr/>
        </p:nvSpPr>
        <p:spPr>
          <a:xfrm>
            <a:off x="4034911" y="3966221"/>
            <a:ext cx="1621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± 1.7 * 10 </a:t>
            </a:r>
            <a:r>
              <a:rPr lang="en-US" baseline="30000" dirty="0"/>
              <a:t>±308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DAD319-D597-4E75-FA65-9550F3D50F03}"/>
              </a:ext>
            </a:extLst>
          </p:cNvPr>
          <p:cNvSpPr txBox="1"/>
          <p:nvPr/>
        </p:nvSpPr>
        <p:spPr>
          <a:xfrm>
            <a:off x="5866783" y="3966221"/>
            <a:ext cx="265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15-16 digits of precision</a:t>
            </a:r>
            <a:endParaRPr lang="en-US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F1B398-6A3A-70BF-0D2F-AFBAC7F7355D}"/>
              </a:ext>
            </a:extLst>
          </p:cNvPr>
          <p:cNvSpPr txBox="1"/>
          <p:nvPr/>
        </p:nvSpPr>
        <p:spPr>
          <a:xfrm>
            <a:off x="4005414" y="3059668"/>
            <a:ext cx="1621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± 3.4 * 10 </a:t>
            </a:r>
            <a:r>
              <a:rPr lang="en-US" baseline="30000" dirty="0"/>
              <a:t>±38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2FE554-1C2E-6514-23DF-2DCC7993877B}"/>
              </a:ext>
            </a:extLst>
          </p:cNvPr>
          <p:cNvSpPr txBox="1"/>
          <p:nvPr/>
        </p:nvSpPr>
        <p:spPr>
          <a:xfrm>
            <a:off x="5837286" y="3059668"/>
            <a:ext cx="265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6-7 digits of precision</a:t>
            </a:r>
            <a:endParaRPr lang="en-US" baseline="300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D912AB1-813D-B8F2-5E02-8D98A0FB026B}"/>
              </a:ext>
            </a:extLst>
          </p:cNvPr>
          <p:cNvGrpSpPr/>
          <p:nvPr/>
        </p:nvGrpSpPr>
        <p:grpSpPr>
          <a:xfrm>
            <a:off x="1342714" y="4872774"/>
            <a:ext cx="1897626" cy="310714"/>
            <a:chOff x="685800" y="2953300"/>
            <a:chExt cx="1219200" cy="4757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922E82B-BC92-7294-E977-C4EA26B71C5B}"/>
                </a:ext>
              </a:extLst>
            </p:cNvPr>
            <p:cNvCxnSpPr/>
            <p:nvPr/>
          </p:nvCxnSpPr>
          <p:spPr>
            <a:xfrm>
              <a:off x="685800" y="2969342"/>
              <a:ext cx="1219200" cy="45965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C451F67-0382-B89F-A8BF-7C6A642568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0" y="2953300"/>
              <a:ext cx="1219200" cy="45965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FF379F2-55C4-B790-3174-CECCD6CAF7E4}"/>
              </a:ext>
            </a:extLst>
          </p:cNvPr>
          <p:cNvSpPr txBox="1">
            <a:spLocks/>
          </p:cNvSpPr>
          <p:nvPr/>
        </p:nvSpPr>
        <p:spPr>
          <a:xfrm>
            <a:off x="3648378" y="4872774"/>
            <a:ext cx="45720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same as double in Visual Studio</a:t>
            </a:r>
          </a:p>
        </p:txBody>
      </p:sp>
    </p:spTree>
    <p:extLst>
      <p:ext uri="{BB962C8B-B14F-4D97-AF65-F5344CB8AC3E}">
        <p14:creationId xmlns:p14="http://schemas.microsoft.com/office/powerpoint/2010/main" val="117291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16" grpId="0"/>
      <p:bldP spid="8" grpId="0"/>
      <p:bldP spid="11" grpId="0"/>
      <p:bldP spid="3" grpId="0"/>
      <p:bldP spid="6" grpId="0"/>
      <p:bldP spid="9" grpId="0"/>
      <p:bldP spid="10" grpId="0"/>
      <p:bldP spid="24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0CA8B-4786-96CA-6938-89C3E707F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A0C1F-2DE9-7B20-42FF-B4BDC21EE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 Types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3353E2-714A-C0C2-B832-A845AEB56C01}"/>
              </a:ext>
            </a:extLst>
          </p:cNvPr>
          <p:cNvSpPr txBox="1">
            <a:spLocks/>
          </p:cNvSpPr>
          <p:nvPr/>
        </p:nvSpPr>
        <p:spPr>
          <a:xfrm>
            <a:off x="1583561" y="2139767"/>
            <a:ext cx="4817239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Designed to hold characters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4F3DD1D-3E2D-0927-4487-918344CACD0D}"/>
              </a:ext>
            </a:extLst>
          </p:cNvPr>
          <p:cNvSpPr txBox="1">
            <a:spLocks/>
          </p:cNvSpPr>
          <p:nvPr/>
        </p:nvSpPr>
        <p:spPr>
          <a:xfrm>
            <a:off x="832666" y="1388025"/>
            <a:ext cx="3799248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3333FF"/>
                </a:solidFill>
              </a:rPr>
              <a:t>char (character) type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B346600-928C-0BE0-911D-2709350CD6CC}"/>
              </a:ext>
            </a:extLst>
          </p:cNvPr>
          <p:cNvSpPr txBox="1">
            <a:spLocks/>
          </p:cNvSpPr>
          <p:nvPr/>
        </p:nvSpPr>
        <p:spPr>
          <a:xfrm>
            <a:off x="5181600" y="3349258"/>
            <a:ext cx="280834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char      letter ;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52F816-BD22-9078-B284-0E3979D8EC5B}"/>
              </a:ext>
            </a:extLst>
          </p:cNvPr>
          <p:cNvSpPr txBox="1">
            <a:spLocks/>
          </p:cNvSpPr>
          <p:nvPr/>
        </p:nvSpPr>
        <p:spPr>
          <a:xfrm>
            <a:off x="981071" y="3349258"/>
            <a:ext cx="3650842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declaration statement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A57EFAE-BEAA-E19E-CD9B-F14810789238}"/>
              </a:ext>
            </a:extLst>
          </p:cNvPr>
          <p:cNvSpPr txBox="1">
            <a:spLocks/>
          </p:cNvSpPr>
          <p:nvPr/>
        </p:nvSpPr>
        <p:spPr>
          <a:xfrm>
            <a:off x="1676401" y="2764832"/>
            <a:ext cx="28956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Uses ASCII code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8D9005F-6039-2554-4A29-B4C971986835}"/>
              </a:ext>
            </a:extLst>
          </p:cNvPr>
          <p:cNvSpPr txBox="1">
            <a:spLocks/>
          </p:cNvSpPr>
          <p:nvPr/>
        </p:nvSpPr>
        <p:spPr>
          <a:xfrm>
            <a:off x="4876799" y="2766145"/>
            <a:ext cx="2362201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8-bit size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9E4579E-394B-235F-B7AB-3526DD8D53DF}"/>
              </a:ext>
            </a:extLst>
          </p:cNvPr>
          <p:cNvSpPr txBox="1">
            <a:spLocks/>
          </p:cNvSpPr>
          <p:nvPr/>
        </p:nvSpPr>
        <p:spPr>
          <a:xfrm>
            <a:off x="6934201" y="2008859"/>
            <a:ext cx="16002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‘A’ = 65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97BBA9C-A50F-91EF-5B0D-CC302DA66C09}"/>
              </a:ext>
            </a:extLst>
          </p:cNvPr>
          <p:cNvSpPr txBox="1">
            <a:spLocks/>
          </p:cNvSpPr>
          <p:nvPr/>
        </p:nvSpPr>
        <p:spPr>
          <a:xfrm>
            <a:off x="7086600" y="2679058"/>
            <a:ext cx="16002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‘7’ = 55</a:t>
            </a:r>
          </a:p>
        </p:txBody>
      </p:sp>
    </p:spTree>
    <p:extLst>
      <p:ext uri="{BB962C8B-B14F-4D97-AF65-F5344CB8AC3E}">
        <p14:creationId xmlns:p14="http://schemas.microsoft.com/office/powerpoint/2010/main" val="360031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5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00BA3-19B8-62FE-E14D-6935B9CB4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E2C8-06A5-7E5A-BF93-2A41B599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 Types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88E8BA-1B6B-ACBF-6766-76F678EA91B5}"/>
              </a:ext>
            </a:extLst>
          </p:cNvPr>
          <p:cNvSpPr txBox="1">
            <a:spLocks/>
          </p:cNvSpPr>
          <p:nvPr/>
        </p:nvSpPr>
        <p:spPr>
          <a:xfrm>
            <a:off x="533400" y="264978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Some people use the char type as another integer type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7F5CA7A-62A3-148B-3BAF-F6F9A6D81FE8}"/>
              </a:ext>
            </a:extLst>
          </p:cNvPr>
          <p:cNvSpPr txBox="1">
            <a:spLocks/>
          </p:cNvSpPr>
          <p:nvPr/>
        </p:nvSpPr>
        <p:spPr>
          <a:xfrm>
            <a:off x="762000" y="1185824"/>
            <a:ext cx="1897627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3333FF"/>
                </a:solidFill>
              </a:rPr>
              <a:t>char type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F3677C-9253-97E2-02C0-9C6C61F8345E}"/>
              </a:ext>
            </a:extLst>
          </p:cNvPr>
          <p:cNvSpPr txBox="1">
            <a:spLocks/>
          </p:cNvSpPr>
          <p:nvPr/>
        </p:nvSpPr>
        <p:spPr>
          <a:xfrm>
            <a:off x="5807340" y="1882212"/>
            <a:ext cx="280834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char      letter ;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61E7EA-E270-A822-A2B2-C3534643D8CB}"/>
              </a:ext>
            </a:extLst>
          </p:cNvPr>
          <p:cNvSpPr txBox="1">
            <a:spLocks/>
          </p:cNvSpPr>
          <p:nvPr/>
        </p:nvSpPr>
        <p:spPr>
          <a:xfrm>
            <a:off x="533400" y="1882212"/>
            <a:ext cx="3650842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declaration statement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38B9DC2-E5E6-2030-47FC-DCF4A98A542C}"/>
              </a:ext>
            </a:extLst>
          </p:cNvPr>
          <p:cNvSpPr txBox="1">
            <a:spLocks/>
          </p:cNvSpPr>
          <p:nvPr/>
        </p:nvSpPr>
        <p:spPr>
          <a:xfrm>
            <a:off x="568960" y="3347974"/>
            <a:ext cx="697484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Even smaller than a short int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549DAA-2B44-CFC4-D506-CA6C99062D08}"/>
              </a:ext>
            </a:extLst>
          </p:cNvPr>
          <p:cNvSpPr txBox="1">
            <a:spLocks/>
          </p:cNvSpPr>
          <p:nvPr/>
        </p:nvSpPr>
        <p:spPr>
          <a:xfrm>
            <a:off x="600377" y="4069965"/>
            <a:ext cx="4962223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It can be </a:t>
            </a:r>
            <a:r>
              <a:rPr lang="en-US" sz="3600" dirty="0">
                <a:solidFill>
                  <a:srgbClr val="FF0000"/>
                </a:solidFill>
              </a:rPr>
              <a:t>signed</a:t>
            </a:r>
            <a:r>
              <a:rPr lang="en-US" sz="3600" dirty="0">
                <a:solidFill>
                  <a:srgbClr val="0070C0"/>
                </a:solidFill>
              </a:rPr>
              <a:t> or </a:t>
            </a:r>
            <a:r>
              <a:rPr lang="en-US" sz="3600" dirty="0">
                <a:solidFill>
                  <a:srgbClr val="FF0000"/>
                </a:solidFill>
              </a:rPr>
              <a:t>unsigned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E4D4EC3-987C-1214-5192-1F8070D6E1BD}"/>
              </a:ext>
            </a:extLst>
          </p:cNvPr>
          <p:cNvSpPr txBox="1">
            <a:spLocks/>
          </p:cNvSpPr>
          <p:nvPr/>
        </p:nvSpPr>
        <p:spPr>
          <a:xfrm>
            <a:off x="2281388" y="4797062"/>
            <a:ext cx="5567212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signed char range: -128 to 127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D8768-614B-55D7-12F0-E35CFC659D17}"/>
              </a:ext>
            </a:extLst>
          </p:cNvPr>
          <p:cNvSpPr txBox="1">
            <a:spLocks/>
          </p:cNvSpPr>
          <p:nvPr/>
        </p:nvSpPr>
        <p:spPr>
          <a:xfrm>
            <a:off x="2358821" y="5562600"/>
            <a:ext cx="5567212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unsigned char range: 0 to 255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E6E37F9-3185-9E77-45F7-9BF934924836}"/>
              </a:ext>
            </a:extLst>
          </p:cNvPr>
          <p:cNvSpPr/>
          <p:nvPr/>
        </p:nvSpPr>
        <p:spPr>
          <a:xfrm>
            <a:off x="2057400" y="3833033"/>
            <a:ext cx="3276600" cy="96122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4182BDF-72C7-41C0-C98A-94F98455D9A7}"/>
              </a:ext>
            </a:extLst>
          </p:cNvPr>
          <p:cNvSpPr txBox="1">
            <a:spLocks/>
          </p:cNvSpPr>
          <p:nvPr/>
        </p:nvSpPr>
        <p:spPr>
          <a:xfrm>
            <a:off x="5886642" y="3307463"/>
            <a:ext cx="2876358" cy="1199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default is implementation dependent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4D406B-9A27-D501-8CED-0D23FAB76F44}"/>
              </a:ext>
            </a:extLst>
          </p:cNvPr>
          <p:cNvSpPr txBox="1">
            <a:spLocks/>
          </p:cNvSpPr>
          <p:nvPr/>
        </p:nvSpPr>
        <p:spPr>
          <a:xfrm>
            <a:off x="4478943" y="1828392"/>
            <a:ext cx="1407699" cy="580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signed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D34183-F03C-B081-E6A9-EE6740109D18}"/>
              </a:ext>
            </a:extLst>
          </p:cNvPr>
          <p:cNvSpPr txBox="1">
            <a:spLocks/>
          </p:cNvSpPr>
          <p:nvPr/>
        </p:nvSpPr>
        <p:spPr>
          <a:xfrm>
            <a:off x="4037710" y="1821216"/>
            <a:ext cx="1843142" cy="580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unsigned</a:t>
            </a:r>
          </a:p>
        </p:txBody>
      </p:sp>
    </p:spTree>
    <p:extLst>
      <p:ext uri="{BB962C8B-B14F-4D97-AF65-F5344CB8AC3E}">
        <p14:creationId xmlns:p14="http://schemas.microsoft.com/office/powerpoint/2010/main" val="197428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3" grpId="0"/>
      <p:bldP spid="4" grpId="0" animBg="1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FAC4C-8690-2B61-90AF-ED8C95BBC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8907F-6651-A5A6-A2C7-942AC9EB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 Types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185B856-7B6A-D633-2D2B-01FC96B85DF8}"/>
              </a:ext>
            </a:extLst>
          </p:cNvPr>
          <p:cNvSpPr txBox="1">
            <a:spLocks/>
          </p:cNvSpPr>
          <p:nvPr/>
        </p:nvSpPr>
        <p:spPr>
          <a:xfrm>
            <a:off x="832665" y="1388025"/>
            <a:ext cx="4044135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3333FF"/>
                </a:solidFill>
              </a:rPr>
              <a:t>bool (Boolean) type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EC84985-7D61-00B1-57A9-660BBA7A6356}"/>
              </a:ext>
            </a:extLst>
          </p:cNvPr>
          <p:cNvSpPr txBox="1">
            <a:spLocks/>
          </p:cNvSpPr>
          <p:nvPr/>
        </p:nvSpPr>
        <p:spPr>
          <a:xfrm>
            <a:off x="5802260" y="1999886"/>
            <a:ext cx="280834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bool      </a:t>
            </a:r>
            <a:r>
              <a:rPr lang="en-US" sz="3600" dirty="0" err="1"/>
              <a:t>FirstTime</a:t>
            </a:r>
            <a:r>
              <a:rPr lang="en-US" sz="3600" dirty="0"/>
              <a:t> ;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4185D03-6DFE-2621-D3BB-D79B90326C44}"/>
              </a:ext>
            </a:extLst>
          </p:cNvPr>
          <p:cNvSpPr txBox="1">
            <a:spLocks/>
          </p:cNvSpPr>
          <p:nvPr/>
        </p:nvSpPr>
        <p:spPr>
          <a:xfrm>
            <a:off x="744408" y="2023567"/>
            <a:ext cx="3650842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declaration statement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B48228-1F00-A068-1ED7-119555DFB693}"/>
              </a:ext>
            </a:extLst>
          </p:cNvPr>
          <p:cNvSpPr txBox="1">
            <a:spLocks/>
          </p:cNvSpPr>
          <p:nvPr/>
        </p:nvSpPr>
        <p:spPr>
          <a:xfrm>
            <a:off x="2819400" y="2745093"/>
            <a:ext cx="38100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Either   0      or     1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B38D35-3910-13D0-0369-3A9F297A7970}"/>
              </a:ext>
            </a:extLst>
          </p:cNvPr>
          <p:cNvSpPr txBox="1">
            <a:spLocks/>
          </p:cNvSpPr>
          <p:nvPr/>
        </p:nvSpPr>
        <p:spPr>
          <a:xfrm>
            <a:off x="3810000" y="3377303"/>
            <a:ext cx="28194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false   or   true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79ABD2-0BFE-0C21-5BA3-F9BD12DF3ECE}"/>
              </a:ext>
            </a:extLst>
          </p:cNvPr>
          <p:cNvSpPr txBox="1">
            <a:spLocks/>
          </p:cNvSpPr>
          <p:nvPr/>
        </p:nvSpPr>
        <p:spPr>
          <a:xfrm>
            <a:off x="2470567" y="4127620"/>
            <a:ext cx="50292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use only one bit of memory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F85FA4-FE14-5F81-86CC-AEE91D5E2849}"/>
              </a:ext>
            </a:extLst>
          </p:cNvPr>
          <p:cNvSpPr txBox="1">
            <a:spLocks/>
          </p:cNvSpPr>
          <p:nvPr/>
        </p:nvSpPr>
        <p:spPr>
          <a:xfrm>
            <a:off x="5715000" y="1422797"/>
            <a:ext cx="9906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type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3C5999-ABC3-43D1-1794-48E201481825}"/>
              </a:ext>
            </a:extLst>
          </p:cNvPr>
          <p:cNvSpPr txBox="1">
            <a:spLocks/>
          </p:cNvSpPr>
          <p:nvPr/>
        </p:nvSpPr>
        <p:spPr>
          <a:xfrm>
            <a:off x="6767663" y="1408049"/>
            <a:ext cx="1295400" cy="516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81614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8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D6B63-04A6-27E7-C468-FF4F8B902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20BB-4E8B-55D5-8033-F7ECE83E0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886310-FB2B-AED3-92F4-682BA1F5CCA8}"/>
              </a:ext>
            </a:extLst>
          </p:cNvPr>
          <p:cNvSpPr txBox="1">
            <a:spLocks/>
          </p:cNvSpPr>
          <p:nvPr/>
        </p:nvSpPr>
        <p:spPr>
          <a:xfrm>
            <a:off x="341501" y="1570906"/>
            <a:ext cx="6262223" cy="6115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The memory has a physical address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B792BC-B71B-0620-C989-10AA5856B391}"/>
              </a:ext>
            </a:extLst>
          </p:cNvPr>
          <p:cNvSpPr txBox="1">
            <a:spLocks/>
          </p:cNvSpPr>
          <p:nvPr/>
        </p:nvSpPr>
        <p:spPr>
          <a:xfrm>
            <a:off x="914400" y="3886200"/>
            <a:ext cx="4916299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The information is in the third file in the top drawer</a:t>
            </a:r>
          </a:p>
        </p:txBody>
      </p:sp>
      <p:pic>
        <p:nvPicPr>
          <p:cNvPr id="5" name="Picture 4" descr="A close-up of a computer chip">
            <a:extLst>
              <a:ext uri="{FF2B5EF4-FFF2-40B4-BE49-F238E27FC236}">
                <a16:creationId xmlns:a16="http://schemas.microsoft.com/office/drawing/2014/main" id="{B90A9B1B-57F7-84A0-FDFD-CB26B8708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8753" b="46575"/>
          <a:stretch/>
        </p:blipFill>
        <p:spPr>
          <a:xfrm>
            <a:off x="6608804" y="1140235"/>
            <a:ext cx="2319866" cy="11569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A35EA-8526-9AD0-0A36-B99F02FDE4BC}"/>
              </a:ext>
            </a:extLst>
          </p:cNvPr>
          <p:cNvSpPr txBox="1">
            <a:spLocks/>
          </p:cNvSpPr>
          <p:nvPr/>
        </p:nvSpPr>
        <p:spPr>
          <a:xfrm>
            <a:off x="6172201" y="470926"/>
            <a:ext cx="1295399" cy="4434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0xFF0AE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18BB50-C352-D73B-E6FF-33410FFC1572}"/>
              </a:ext>
            </a:extLst>
          </p:cNvPr>
          <p:cNvCxnSpPr>
            <a:cxnSpLocks/>
          </p:cNvCxnSpPr>
          <p:nvPr/>
        </p:nvCxnSpPr>
        <p:spPr>
          <a:xfrm>
            <a:off x="7162800" y="914400"/>
            <a:ext cx="152400" cy="5417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DD84EB-D9B7-8473-A193-DCA7690C2561}"/>
              </a:ext>
            </a:extLst>
          </p:cNvPr>
          <p:cNvGrpSpPr/>
          <p:nvPr/>
        </p:nvGrpSpPr>
        <p:grpSpPr>
          <a:xfrm>
            <a:off x="5297299" y="3648675"/>
            <a:ext cx="3281404" cy="2497471"/>
            <a:chOff x="5297299" y="3312062"/>
            <a:chExt cx="3281404" cy="2497471"/>
          </a:xfrm>
        </p:grpSpPr>
        <p:pic>
          <p:nvPicPr>
            <p:cNvPr id="17" name="Picture 16" descr="A file cabinet with files in it&#10;&#10;Description automatically generated">
              <a:extLst>
                <a:ext uri="{FF2B5EF4-FFF2-40B4-BE49-F238E27FC236}">
                  <a16:creationId xmlns:a16="http://schemas.microsoft.com/office/drawing/2014/main" id="{C1CF5B39-7683-972E-5819-07E96D4D9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3312062"/>
              <a:ext cx="1873103" cy="2497471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2F2AAFD-8D8F-277E-968C-E4DAD4C1E3BB}"/>
                </a:ext>
              </a:extLst>
            </p:cNvPr>
            <p:cNvCxnSpPr>
              <a:cxnSpLocks/>
            </p:cNvCxnSpPr>
            <p:nvPr/>
          </p:nvCxnSpPr>
          <p:spPr>
            <a:xfrm>
              <a:off x="5297299" y="3733800"/>
              <a:ext cx="2170301" cy="14373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6A5DA79-9070-6398-9916-36BF9C46F805}"/>
              </a:ext>
            </a:extLst>
          </p:cNvPr>
          <p:cNvSpPr txBox="1">
            <a:spLocks/>
          </p:cNvSpPr>
          <p:nvPr/>
        </p:nvSpPr>
        <p:spPr>
          <a:xfrm>
            <a:off x="457200" y="3136555"/>
            <a:ext cx="1878184" cy="584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Analogy:</a:t>
            </a:r>
          </a:p>
        </p:txBody>
      </p:sp>
    </p:spTree>
    <p:extLst>
      <p:ext uri="{BB962C8B-B14F-4D97-AF65-F5344CB8AC3E}">
        <p14:creationId xmlns:p14="http://schemas.microsoft.com/office/powerpoint/2010/main" val="404941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F5C2-505A-3A56-7CA3-23AE7DD5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75F4F-FEE8-CA6E-4A6F-5E5A24C0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1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C0632-0E1A-0E3B-6620-D6A8F61BB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032E-5A96-DAE2-DC96-9FF2F7424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56AD248-6BDD-23BE-7C8A-D7844A8D6587}"/>
              </a:ext>
            </a:extLst>
          </p:cNvPr>
          <p:cNvSpPr txBox="1">
            <a:spLocks/>
          </p:cNvSpPr>
          <p:nvPr/>
        </p:nvSpPr>
        <p:spPr>
          <a:xfrm>
            <a:off x="339578" y="1367647"/>
            <a:ext cx="6262223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Variables</a:t>
            </a:r>
            <a:r>
              <a:rPr lang="en-US" sz="3600" dirty="0"/>
              <a:t> let us refer to the information in memory by a name instead of its location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59FAE4-78F8-2403-EFD6-4A4576C2B1FD}"/>
              </a:ext>
            </a:extLst>
          </p:cNvPr>
          <p:cNvSpPr txBox="1">
            <a:spLocks/>
          </p:cNvSpPr>
          <p:nvPr/>
        </p:nvSpPr>
        <p:spPr>
          <a:xfrm>
            <a:off x="468923" y="3605291"/>
            <a:ext cx="4916299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Instead of saying the location of the file, we can give the file a name</a:t>
            </a:r>
          </a:p>
        </p:txBody>
      </p:sp>
      <p:pic>
        <p:nvPicPr>
          <p:cNvPr id="5" name="Picture 4" descr="A close-up of a computer chip">
            <a:extLst>
              <a:ext uri="{FF2B5EF4-FFF2-40B4-BE49-F238E27FC236}">
                <a16:creationId xmlns:a16="http://schemas.microsoft.com/office/drawing/2014/main" id="{CF4A9D49-8EBF-5F95-5ABD-15054A4BF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8753" b="46575"/>
          <a:stretch/>
        </p:blipFill>
        <p:spPr>
          <a:xfrm>
            <a:off x="6608804" y="1140235"/>
            <a:ext cx="2319866" cy="11569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3EF06-BF49-C0BF-3F11-B2B83C6BBBF7}"/>
              </a:ext>
            </a:extLst>
          </p:cNvPr>
          <p:cNvSpPr txBox="1">
            <a:spLocks/>
          </p:cNvSpPr>
          <p:nvPr/>
        </p:nvSpPr>
        <p:spPr>
          <a:xfrm>
            <a:off x="6172201" y="470926"/>
            <a:ext cx="1295399" cy="4434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0xFF0AE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28AE01-6C78-E76D-44F5-388D1847FC48}"/>
              </a:ext>
            </a:extLst>
          </p:cNvPr>
          <p:cNvCxnSpPr>
            <a:cxnSpLocks/>
          </p:cNvCxnSpPr>
          <p:nvPr/>
        </p:nvCxnSpPr>
        <p:spPr>
          <a:xfrm>
            <a:off x="7162800" y="914400"/>
            <a:ext cx="152400" cy="5417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file cabinet with files in it&#10;&#10;Description automatically generated">
            <a:extLst>
              <a:ext uri="{FF2B5EF4-FFF2-40B4-BE49-F238E27FC236}">
                <a16:creationId xmlns:a16="http://schemas.microsoft.com/office/drawing/2014/main" id="{48E7510F-599E-E2A4-8DE5-CA82043E7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23" y="3605291"/>
            <a:ext cx="1873103" cy="2497471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BC5211-BF28-89F0-8301-DBE1977CDA28}"/>
              </a:ext>
            </a:extLst>
          </p:cNvPr>
          <p:cNvCxnSpPr>
            <a:cxnSpLocks/>
          </p:cNvCxnSpPr>
          <p:nvPr/>
        </p:nvCxnSpPr>
        <p:spPr>
          <a:xfrm>
            <a:off x="5309022" y="4027029"/>
            <a:ext cx="2170301" cy="1437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CB0660A-F7AC-BC4C-6DE7-2190D3760C47}"/>
              </a:ext>
            </a:extLst>
          </p:cNvPr>
          <p:cNvSpPr txBox="1"/>
          <p:nvPr/>
        </p:nvSpPr>
        <p:spPr>
          <a:xfrm rot="1140000">
            <a:off x="7396282" y="4062192"/>
            <a:ext cx="4274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FF0000"/>
                </a:solidFill>
              </a:rPr>
              <a:t>CS 285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5C1025-D6F5-3650-FF46-35E117AB63A7}"/>
              </a:ext>
            </a:extLst>
          </p:cNvPr>
          <p:cNvSpPr txBox="1">
            <a:spLocks/>
          </p:cNvSpPr>
          <p:nvPr/>
        </p:nvSpPr>
        <p:spPr>
          <a:xfrm>
            <a:off x="7479323" y="189332"/>
            <a:ext cx="960843" cy="4434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slope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C5B8BB-8D9E-3928-5C98-21CDDD0C575A}"/>
              </a:ext>
            </a:extLst>
          </p:cNvPr>
          <p:cNvGrpSpPr/>
          <p:nvPr/>
        </p:nvGrpSpPr>
        <p:grpSpPr>
          <a:xfrm>
            <a:off x="6181434" y="470926"/>
            <a:ext cx="1190340" cy="406842"/>
            <a:chOff x="6172201" y="485700"/>
            <a:chExt cx="1190340" cy="40684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8B17CF0-2B57-9F48-B33E-C9B3B77B10C4}"/>
                </a:ext>
              </a:extLst>
            </p:cNvPr>
            <p:cNvCxnSpPr/>
            <p:nvPr/>
          </p:nvCxnSpPr>
          <p:spPr>
            <a:xfrm>
              <a:off x="6172201" y="485700"/>
              <a:ext cx="1190340" cy="36043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509C83B-588A-5548-B8B8-3B5F66964E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2201" y="532104"/>
              <a:ext cx="1190340" cy="36043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426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6119-C30A-43F8-B1B5-E9C7495B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AF2B9-5333-72A8-B92F-0C9FD6DB310A}"/>
              </a:ext>
            </a:extLst>
          </p:cNvPr>
          <p:cNvSpPr txBox="1">
            <a:spLocks/>
          </p:cNvSpPr>
          <p:nvPr/>
        </p:nvSpPr>
        <p:spPr>
          <a:xfrm>
            <a:off x="833718" y="2402117"/>
            <a:ext cx="6629400" cy="11466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Instead of saying where the information is located, we can refer to the information by name: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D653F6-6D4C-779D-B272-428BCB7C13DC}"/>
              </a:ext>
            </a:extLst>
          </p:cNvPr>
          <p:cNvSpPr txBox="1">
            <a:spLocks/>
          </p:cNvSpPr>
          <p:nvPr/>
        </p:nvSpPr>
        <p:spPr>
          <a:xfrm>
            <a:off x="838200" y="3882564"/>
            <a:ext cx="2590800" cy="13752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The programming class file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B51800-52D7-2E3C-52CD-9269C1BFB4A4}"/>
              </a:ext>
            </a:extLst>
          </p:cNvPr>
          <p:cNvSpPr txBox="1">
            <a:spLocks/>
          </p:cNvSpPr>
          <p:nvPr/>
        </p:nvSpPr>
        <p:spPr>
          <a:xfrm>
            <a:off x="5715002" y="4114800"/>
            <a:ext cx="1676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slope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E40B3E-6426-905B-67CF-B38E8A6D1440}"/>
              </a:ext>
            </a:extLst>
          </p:cNvPr>
          <p:cNvSpPr txBox="1">
            <a:spLocks/>
          </p:cNvSpPr>
          <p:nvPr/>
        </p:nvSpPr>
        <p:spPr>
          <a:xfrm>
            <a:off x="990600" y="1376199"/>
            <a:ext cx="7848600" cy="6074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A name that refers to digital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03546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CABE2-D207-0E42-7584-97F30048B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19F73-B344-8555-EA33-21875B93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4FF57-1828-4D42-0081-C5C80F3FAD30}"/>
              </a:ext>
            </a:extLst>
          </p:cNvPr>
          <p:cNvSpPr txBox="1">
            <a:spLocks/>
          </p:cNvSpPr>
          <p:nvPr/>
        </p:nvSpPr>
        <p:spPr>
          <a:xfrm>
            <a:off x="914400" y="1905000"/>
            <a:ext cx="7014882" cy="685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There are rules for naming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206C41-568F-0AE5-9DED-39FB6B4C7087}"/>
              </a:ext>
            </a:extLst>
          </p:cNvPr>
          <p:cNvSpPr txBox="1">
            <a:spLocks/>
          </p:cNvSpPr>
          <p:nvPr/>
        </p:nvSpPr>
        <p:spPr>
          <a:xfrm>
            <a:off x="1447800" y="2736809"/>
            <a:ext cx="31242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C language </a:t>
            </a:r>
            <a:r>
              <a:rPr lang="en-US" sz="3600" dirty="0">
                <a:solidFill>
                  <a:srgbClr val="FF0000"/>
                </a:solidFill>
              </a:rPr>
              <a:t>syntax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D01608-C0B4-D25A-C1CA-007ADA13C22C}"/>
              </a:ext>
            </a:extLst>
          </p:cNvPr>
          <p:cNvSpPr txBox="1">
            <a:spLocks/>
          </p:cNvSpPr>
          <p:nvPr/>
        </p:nvSpPr>
        <p:spPr>
          <a:xfrm>
            <a:off x="914400" y="3578449"/>
            <a:ext cx="66294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C is a </a:t>
            </a:r>
            <a:r>
              <a:rPr lang="en-US" sz="3600" dirty="0">
                <a:solidFill>
                  <a:srgbClr val="FF0000"/>
                </a:solidFill>
              </a:rPr>
              <a:t>strictly typed </a:t>
            </a:r>
            <a:r>
              <a:rPr lang="en-US" sz="3600" dirty="0"/>
              <a:t>language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749A23-61C9-D77E-5838-EE940F36D6F9}"/>
              </a:ext>
            </a:extLst>
          </p:cNvPr>
          <p:cNvSpPr txBox="1">
            <a:spLocks/>
          </p:cNvSpPr>
          <p:nvPr/>
        </p:nvSpPr>
        <p:spPr>
          <a:xfrm>
            <a:off x="2691205" y="4242126"/>
            <a:ext cx="5983941" cy="843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</a:rPr>
              <a:t>Before a variable is used, it must be declared to be of a certain type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6D742-B943-B236-D9E8-3012318C2B3A}"/>
              </a:ext>
            </a:extLst>
          </p:cNvPr>
          <p:cNvSpPr txBox="1">
            <a:spLocks/>
          </p:cNvSpPr>
          <p:nvPr/>
        </p:nvSpPr>
        <p:spPr>
          <a:xfrm>
            <a:off x="4585447" y="2720079"/>
            <a:ext cx="4343400" cy="5343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rgbClr val="7030A0"/>
                </a:solidFill>
              </a:rPr>
              <a:t>rules for writing programs</a:t>
            </a:r>
          </a:p>
        </p:txBody>
      </p:sp>
    </p:spTree>
    <p:extLst>
      <p:ext uri="{BB962C8B-B14F-4D97-AF65-F5344CB8AC3E}">
        <p14:creationId xmlns:p14="http://schemas.microsoft.com/office/powerpoint/2010/main" val="270862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2AB0F-D475-647E-4263-760B1EA70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188D-983F-B277-454E-F4EF9FAB4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Syntax for Declaring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E9F2F-BAB6-4C82-0610-C1F1AA3B502B}"/>
              </a:ext>
            </a:extLst>
          </p:cNvPr>
          <p:cNvSpPr txBox="1">
            <a:spLocks/>
          </p:cNvSpPr>
          <p:nvPr/>
        </p:nvSpPr>
        <p:spPr>
          <a:xfrm>
            <a:off x="904568" y="2511273"/>
            <a:ext cx="2590800" cy="685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Example: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C91EAB-DB0B-DBED-E5D2-C15DEF244EE7}"/>
              </a:ext>
            </a:extLst>
          </p:cNvPr>
          <p:cNvSpPr txBox="1">
            <a:spLocks/>
          </p:cNvSpPr>
          <p:nvPr/>
        </p:nvSpPr>
        <p:spPr>
          <a:xfrm>
            <a:off x="3200400" y="2652714"/>
            <a:ext cx="41148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int   </a:t>
            </a:r>
            <a:r>
              <a:rPr lang="en-US" sz="3600" dirty="0" err="1"/>
              <a:t>favorite_number</a:t>
            </a:r>
            <a:r>
              <a:rPr lang="en-US" sz="3600" dirty="0"/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13068C-A426-8632-F3C6-D1C0B6B80885}"/>
              </a:ext>
            </a:extLst>
          </p:cNvPr>
          <p:cNvSpPr txBox="1">
            <a:spLocks/>
          </p:cNvSpPr>
          <p:nvPr/>
        </p:nvSpPr>
        <p:spPr>
          <a:xfrm>
            <a:off x="3000068" y="1776341"/>
            <a:ext cx="9906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type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E34E8C-77BE-B0EE-04A8-05FEBBF90073}"/>
              </a:ext>
            </a:extLst>
          </p:cNvPr>
          <p:cNvSpPr txBox="1">
            <a:spLocks/>
          </p:cNvSpPr>
          <p:nvPr/>
        </p:nvSpPr>
        <p:spPr>
          <a:xfrm>
            <a:off x="4724400" y="1860552"/>
            <a:ext cx="1295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name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F399D2-17B7-206D-BA0C-A220D68CDD25}"/>
              </a:ext>
            </a:extLst>
          </p:cNvPr>
          <p:cNvSpPr txBox="1">
            <a:spLocks/>
          </p:cNvSpPr>
          <p:nvPr/>
        </p:nvSpPr>
        <p:spPr>
          <a:xfrm>
            <a:off x="6753532" y="1587504"/>
            <a:ext cx="2181533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Semicolon at end of statement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CECC82-5B4D-8672-033A-F1415C735AEB}"/>
              </a:ext>
            </a:extLst>
          </p:cNvPr>
          <p:cNvCxnSpPr/>
          <p:nvPr/>
        </p:nvCxnSpPr>
        <p:spPr>
          <a:xfrm flipH="1">
            <a:off x="6792246" y="2165352"/>
            <a:ext cx="256868" cy="4873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E9BF85-3C5B-D345-F63A-2D080DE36A23}"/>
              </a:ext>
            </a:extLst>
          </p:cNvPr>
          <p:cNvSpPr txBox="1">
            <a:spLocks/>
          </p:cNvSpPr>
          <p:nvPr/>
        </p:nvSpPr>
        <p:spPr>
          <a:xfrm>
            <a:off x="5034730" y="2652714"/>
            <a:ext cx="18669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/>
              <a:t>;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DB28663-64D7-E5F2-8B31-7F961AF06C8B}"/>
              </a:ext>
            </a:extLst>
          </p:cNvPr>
          <p:cNvSpPr txBox="1">
            <a:spLocks/>
          </p:cNvSpPr>
          <p:nvPr/>
        </p:nvSpPr>
        <p:spPr>
          <a:xfrm>
            <a:off x="2826158" y="4127350"/>
            <a:ext cx="3650842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declaration statement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89D500-420C-8CA6-214C-20A5BA52C93A}"/>
              </a:ext>
            </a:extLst>
          </p:cNvPr>
          <p:cNvSpPr txBox="1">
            <a:spLocks/>
          </p:cNvSpPr>
          <p:nvPr/>
        </p:nvSpPr>
        <p:spPr>
          <a:xfrm>
            <a:off x="6553200" y="3330649"/>
            <a:ext cx="1346200" cy="396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white space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DA4BDC8D-C9D5-1274-65CA-667B9A1A28D5}"/>
              </a:ext>
            </a:extLst>
          </p:cNvPr>
          <p:cNvSpPr/>
          <p:nvPr/>
        </p:nvSpPr>
        <p:spPr>
          <a:xfrm rot="16200000">
            <a:off x="7015741" y="2753458"/>
            <a:ext cx="199988" cy="856130"/>
          </a:xfrm>
          <a:prstGeom prst="lef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E8FE19-C212-D453-3E4E-D1D0DC454AAB}"/>
              </a:ext>
            </a:extLst>
          </p:cNvPr>
          <p:cNvSpPr txBox="1">
            <a:spLocks/>
          </p:cNvSpPr>
          <p:nvPr/>
        </p:nvSpPr>
        <p:spPr>
          <a:xfrm>
            <a:off x="3990668" y="4662631"/>
            <a:ext cx="4399321" cy="396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Allocates memory for the variable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FD792456-1E0A-5C48-2DC7-CDF4D9CA57B4}"/>
              </a:ext>
            </a:extLst>
          </p:cNvPr>
          <p:cNvSpPr/>
          <p:nvPr/>
        </p:nvSpPr>
        <p:spPr>
          <a:xfrm rot="16200000">
            <a:off x="5406213" y="1588311"/>
            <a:ext cx="363573" cy="4622800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4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10209 0.002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10" grpId="0"/>
      <p:bldP spid="16" grpId="0"/>
      <p:bldP spid="8" grpId="0"/>
      <p:bldP spid="11" grpId="0" animBg="1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6FB06-BDDA-51FB-A973-9995E17B7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DDAFA-758C-218C-9017-B7D94D8E3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 Names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80FE7D-3E9E-C1A7-C9EB-56DF19022067}"/>
              </a:ext>
            </a:extLst>
          </p:cNvPr>
          <p:cNvSpPr txBox="1">
            <a:spLocks/>
          </p:cNvSpPr>
          <p:nvPr/>
        </p:nvSpPr>
        <p:spPr>
          <a:xfrm>
            <a:off x="1981200" y="1605302"/>
            <a:ext cx="41148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int   </a:t>
            </a:r>
            <a:r>
              <a:rPr lang="en-US" sz="3600" dirty="0" err="1"/>
              <a:t>favorite_number</a:t>
            </a:r>
            <a:r>
              <a:rPr lang="en-US" sz="3600" dirty="0"/>
              <a:t> ;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0A63442-4C3A-F45E-413C-287F7AA61831}"/>
              </a:ext>
            </a:extLst>
          </p:cNvPr>
          <p:cNvSpPr txBox="1">
            <a:spLocks/>
          </p:cNvSpPr>
          <p:nvPr/>
        </p:nvSpPr>
        <p:spPr>
          <a:xfrm>
            <a:off x="533400" y="2461909"/>
            <a:ext cx="8229600" cy="9670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The first character of a variable name </a:t>
            </a:r>
            <a:r>
              <a:rPr lang="en-US" sz="3600" i="1" dirty="0">
                <a:solidFill>
                  <a:srgbClr val="0070C0"/>
                </a:solidFill>
              </a:rPr>
              <a:t>should</a:t>
            </a:r>
            <a:r>
              <a:rPr lang="en-US" sz="3600" dirty="0">
                <a:solidFill>
                  <a:srgbClr val="0070C0"/>
                </a:solidFill>
              </a:rPr>
              <a:t> be either a </a:t>
            </a:r>
            <a:r>
              <a:rPr lang="en-US" sz="3600" dirty="0">
                <a:solidFill>
                  <a:srgbClr val="FF0000"/>
                </a:solidFill>
              </a:rPr>
              <a:t>lower-case letter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7A83F12-5773-DA16-9F1C-D57FDA6CDD30}"/>
              </a:ext>
            </a:extLst>
          </p:cNvPr>
          <p:cNvSpPr txBox="1">
            <a:spLocks/>
          </p:cNvSpPr>
          <p:nvPr/>
        </p:nvSpPr>
        <p:spPr>
          <a:xfrm>
            <a:off x="533400" y="3354313"/>
            <a:ext cx="8229600" cy="641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a b c d e f g h </a:t>
            </a:r>
            <a:r>
              <a:rPr lang="en-US" sz="3600" dirty="0" err="1">
                <a:solidFill>
                  <a:srgbClr val="0070C0"/>
                </a:solidFill>
              </a:rPr>
              <a:t>i</a:t>
            </a:r>
            <a:r>
              <a:rPr lang="en-US" sz="3600" dirty="0">
                <a:solidFill>
                  <a:srgbClr val="0070C0"/>
                </a:solidFill>
              </a:rPr>
              <a:t> j k l m n o p q r s t u v w x y z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A99DE3-3CA6-B6DD-D824-628AB08F6FB0}"/>
              </a:ext>
            </a:extLst>
          </p:cNvPr>
          <p:cNvSpPr txBox="1">
            <a:spLocks/>
          </p:cNvSpPr>
          <p:nvPr/>
        </p:nvSpPr>
        <p:spPr>
          <a:xfrm>
            <a:off x="1295400" y="3786918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or an </a:t>
            </a:r>
            <a:r>
              <a:rPr lang="en-US" sz="3600" dirty="0">
                <a:solidFill>
                  <a:srgbClr val="FF0000"/>
                </a:solidFill>
              </a:rPr>
              <a:t>upper-case letter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41E2276-FFB2-FF5E-1D4A-A53EBA3326C2}"/>
              </a:ext>
            </a:extLst>
          </p:cNvPr>
          <p:cNvSpPr txBox="1">
            <a:spLocks/>
          </p:cNvSpPr>
          <p:nvPr/>
        </p:nvSpPr>
        <p:spPr>
          <a:xfrm>
            <a:off x="545691" y="4445789"/>
            <a:ext cx="8229600" cy="609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A B C D E F G H I J K L M N O P Q R S T U V W X Y Z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F63912-E57B-8F13-34B2-E9F58273CF75}"/>
              </a:ext>
            </a:extLst>
          </p:cNvPr>
          <p:cNvCxnSpPr>
            <a:cxnSpLocks/>
          </p:cNvCxnSpPr>
          <p:nvPr/>
        </p:nvCxnSpPr>
        <p:spPr>
          <a:xfrm flipV="1">
            <a:off x="2514600" y="2011528"/>
            <a:ext cx="228600" cy="3972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39B4DF4-D8E1-0BFB-B695-9C09BCDD2882}"/>
              </a:ext>
            </a:extLst>
          </p:cNvPr>
          <p:cNvSpPr/>
          <p:nvPr/>
        </p:nvSpPr>
        <p:spPr>
          <a:xfrm>
            <a:off x="2667000" y="1605302"/>
            <a:ext cx="228600" cy="406226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F05BDB-2B31-9EDD-3779-EF0EECCD63FB}"/>
              </a:ext>
            </a:extLst>
          </p:cNvPr>
          <p:cNvSpPr txBox="1">
            <a:spLocks/>
          </p:cNvSpPr>
          <p:nvPr/>
        </p:nvSpPr>
        <p:spPr>
          <a:xfrm>
            <a:off x="494071" y="5072726"/>
            <a:ext cx="8229600" cy="9670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Technically, the first character </a:t>
            </a:r>
            <a:r>
              <a:rPr lang="en-US" sz="3600" i="1" dirty="0">
                <a:solidFill>
                  <a:srgbClr val="0070C0"/>
                </a:solidFill>
              </a:rPr>
              <a:t>could</a:t>
            </a:r>
            <a:r>
              <a:rPr lang="en-US" sz="3600" dirty="0">
                <a:solidFill>
                  <a:srgbClr val="0070C0"/>
                </a:solidFill>
              </a:rPr>
              <a:t> also be an </a:t>
            </a:r>
            <a:r>
              <a:rPr lang="en-US" sz="3600" dirty="0">
                <a:solidFill>
                  <a:srgbClr val="FF0000"/>
                </a:solidFill>
              </a:rPr>
              <a:t>underscore</a:t>
            </a:r>
            <a:r>
              <a:rPr lang="en-US" sz="3600" dirty="0">
                <a:solidFill>
                  <a:srgbClr val="0070C0"/>
                </a:solidFill>
              </a:rPr>
              <a:t> ( _ ), but that is not recommended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58AFFD8-DB5F-88C5-C206-7B75DF9934B3}"/>
              </a:ext>
            </a:extLst>
          </p:cNvPr>
          <p:cNvSpPr txBox="1">
            <a:spLocks/>
          </p:cNvSpPr>
          <p:nvPr/>
        </p:nvSpPr>
        <p:spPr>
          <a:xfrm>
            <a:off x="5899355" y="3801812"/>
            <a:ext cx="2819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capital letters</a:t>
            </a:r>
          </a:p>
        </p:txBody>
      </p:sp>
    </p:spTree>
    <p:extLst>
      <p:ext uri="{BB962C8B-B14F-4D97-AF65-F5344CB8AC3E}">
        <p14:creationId xmlns:p14="http://schemas.microsoft.com/office/powerpoint/2010/main" val="284746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B25CD-805C-3845-1E6C-87CEEF119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A7281-BE4E-1DFE-2612-3CC0064F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 Names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358FDC-D650-37F1-CDEE-8B8ECE3563AD}"/>
              </a:ext>
            </a:extLst>
          </p:cNvPr>
          <p:cNvSpPr txBox="1">
            <a:spLocks/>
          </p:cNvSpPr>
          <p:nvPr/>
        </p:nvSpPr>
        <p:spPr>
          <a:xfrm>
            <a:off x="1981200" y="1605302"/>
            <a:ext cx="4114800" cy="487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int   </a:t>
            </a:r>
            <a:r>
              <a:rPr lang="en-US" sz="3600" dirty="0" err="1"/>
              <a:t>favorite_number</a:t>
            </a:r>
            <a:r>
              <a:rPr lang="en-US" sz="3600" dirty="0"/>
              <a:t> ;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280AD3E-9E2A-4605-4635-470DEFCDCC46}"/>
              </a:ext>
            </a:extLst>
          </p:cNvPr>
          <p:cNvSpPr txBox="1">
            <a:spLocks/>
          </p:cNvSpPr>
          <p:nvPr/>
        </p:nvSpPr>
        <p:spPr>
          <a:xfrm>
            <a:off x="533400" y="2461909"/>
            <a:ext cx="8229600" cy="1489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Any other characters of a variable name can be a lower-case letter, an upper-case letter, an underscore, or a </a:t>
            </a:r>
            <a:r>
              <a:rPr lang="en-US" sz="3600" dirty="0">
                <a:solidFill>
                  <a:srgbClr val="FF0000"/>
                </a:solidFill>
              </a:rPr>
              <a:t>digit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4B53198-4104-AAFB-B93A-0995A37580E2}"/>
              </a:ext>
            </a:extLst>
          </p:cNvPr>
          <p:cNvSpPr txBox="1">
            <a:spLocks/>
          </p:cNvSpPr>
          <p:nvPr/>
        </p:nvSpPr>
        <p:spPr>
          <a:xfrm>
            <a:off x="2514599" y="4267200"/>
            <a:ext cx="3962401" cy="641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0 1 2 3 4 5 6 7 8 9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4305E5-507C-5A07-21C9-8F5618AA9F8E}"/>
              </a:ext>
            </a:extLst>
          </p:cNvPr>
          <p:cNvCxnSpPr>
            <a:cxnSpLocks/>
          </p:cNvCxnSpPr>
          <p:nvPr/>
        </p:nvCxnSpPr>
        <p:spPr>
          <a:xfrm flipV="1">
            <a:off x="2781300" y="2011528"/>
            <a:ext cx="228600" cy="3972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4B12ACA-7FE9-C097-39DB-3E2627AE46D0}"/>
              </a:ext>
            </a:extLst>
          </p:cNvPr>
          <p:cNvSpPr/>
          <p:nvPr/>
        </p:nvSpPr>
        <p:spPr>
          <a:xfrm>
            <a:off x="2895600" y="1605302"/>
            <a:ext cx="2590800" cy="406226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3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67305</TotalTime>
  <Words>1265</Words>
  <Application>Microsoft Office PowerPoint</Application>
  <PresentationFormat>On-screen Show (4:3)</PresentationFormat>
  <Paragraphs>389</Paragraphs>
  <Slides>30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Office Theme</vt:lpstr>
      <vt:lpstr>Basis of Software</vt:lpstr>
      <vt:lpstr>What are variables?</vt:lpstr>
      <vt:lpstr>Variables</vt:lpstr>
      <vt:lpstr>Variables</vt:lpstr>
      <vt:lpstr>Variables</vt:lpstr>
      <vt:lpstr>Variables</vt:lpstr>
      <vt:lpstr>Syntax for Declaring Variables</vt:lpstr>
      <vt:lpstr>Variable Names</vt:lpstr>
      <vt:lpstr>Variable Names</vt:lpstr>
      <vt:lpstr>Variable Names</vt:lpstr>
      <vt:lpstr>Variable Names</vt:lpstr>
      <vt:lpstr>Variable Names</vt:lpstr>
      <vt:lpstr>Variable Names</vt:lpstr>
      <vt:lpstr>Length of Variable Names</vt:lpstr>
      <vt:lpstr>Length of Variable Names</vt:lpstr>
      <vt:lpstr>Length of Variable Names</vt:lpstr>
      <vt:lpstr>Length of Variable Names</vt:lpstr>
      <vt:lpstr>Reserved Words</vt:lpstr>
      <vt:lpstr>Reserved Words</vt:lpstr>
      <vt:lpstr>Variable Types</vt:lpstr>
      <vt:lpstr>Variable Types</vt:lpstr>
      <vt:lpstr>Variable Types</vt:lpstr>
      <vt:lpstr>Variable Types</vt:lpstr>
      <vt:lpstr>Range of C Integer Types</vt:lpstr>
      <vt:lpstr>Range of C Integer Types</vt:lpstr>
      <vt:lpstr>Variable Types</vt:lpstr>
      <vt:lpstr>Variable Types</vt:lpstr>
      <vt:lpstr>Variable Types</vt:lpstr>
      <vt:lpstr>Variable Types</vt:lpstr>
      <vt:lpstr>PowerPoint Presentation</vt:lpstr>
    </vt:vector>
  </TitlesOfParts>
  <Company>Kirkwood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2</dc:title>
  <dc:creator>Windows User</dc:creator>
  <cp:lastModifiedBy>Kendall Stephenson</cp:lastModifiedBy>
  <cp:revision>610</cp:revision>
  <cp:lastPrinted>2020-04-08T20:37:48Z</cp:lastPrinted>
  <dcterms:created xsi:type="dcterms:W3CDTF">2016-08-24T18:09:17Z</dcterms:created>
  <dcterms:modified xsi:type="dcterms:W3CDTF">2025-05-12T23:18:47Z</dcterms:modified>
</cp:coreProperties>
</file>