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4" r:id="rId10"/>
    <p:sldId id="278" r:id="rId11"/>
    <p:sldId id="279" r:id="rId12"/>
    <p:sldId id="281" r:id="rId13"/>
    <p:sldId id="280" r:id="rId14"/>
    <p:sldId id="273" r:id="rId15"/>
    <p:sldId id="274" r:id="rId16"/>
    <p:sldId id="275" r:id="rId17"/>
    <p:sldId id="266" r:id="rId18"/>
    <p:sldId id="276" r:id="rId19"/>
    <p:sldId id="277" r:id="rId20"/>
    <p:sldId id="267" r:id="rId21"/>
    <p:sldId id="282" r:id="rId22"/>
    <p:sldId id="270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B3BA8-594E-4334-8B08-1C5F2387D101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C6C15-6875-4B26-BF50-04382E041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14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C6C15-6875-4B26-BF50-04382E0417C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2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6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2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1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6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5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0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7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5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2F69E-9109-4437-8E84-AFA457E642A5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E753-4044-43EA-8C52-3F854436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0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Français</a:t>
            </a:r>
            <a:r>
              <a:rPr lang="en-US" dirty="0" smtClean="0"/>
              <a:t> 103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9, </a:t>
            </a:r>
            <a:r>
              <a:rPr lang="en-US" dirty="0" err="1" smtClean="0"/>
              <a:t>leçon</a:t>
            </a:r>
            <a:r>
              <a:rPr lang="en-US" dirty="0" smtClean="0"/>
              <a:t>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Où</a:t>
            </a:r>
            <a:r>
              <a:rPr lang="en-US" dirty="0" smtClean="0"/>
              <a:t> se </a:t>
            </a:r>
            <a:r>
              <a:rPr lang="en-US" dirty="0" err="1" smtClean="0"/>
              <a:t>trouve</a:t>
            </a:r>
            <a:r>
              <a:rPr lang="en-US" dirty="0" smtClean="0"/>
              <a:t>…?</a:t>
            </a:r>
            <a:br>
              <a:rPr lang="en-US" dirty="0" smtClean="0"/>
            </a:br>
            <a:r>
              <a:rPr lang="en-US" sz="4000" dirty="0" err="1" smtClean="0"/>
              <a:t>C’est</a:t>
            </a:r>
            <a:r>
              <a:rPr lang="en-US" sz="4000" dirty="0" smtClean="0"/>
              <a:t> en/au/aux + nom du pays.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486400"/>
          </a:xfrm>
        </p:spPr>
        <p:txBody>
          <a:bodyPr>
            <a:normAutofit fontScale="55000" lnSpcReduction="20000"/>
          </a:bodyPr>
          <a:lstStyle/>
          <a:p>
            <a:r>
              <a:rPr lang="en-US" sz="3800" b="1" dirty="0" smtClean="0"/>
              <a:t>Dakar?</a:t>
            </a:r>
          </a:p>
          <a:p>
            <a:r>
              <a:rPr lang="en-US" sz="3800" b="1" dirty="0" smtClean="0"/>
              <a:t>Tokyo?</a:t>
            </a:r>
          </a:p>
          <a:p>
            <a:r>
              <a:rPr lang="en-US" sz="3800" b="1" dirty="0" smtClean="0"/>
              <a:t>Paris?</a:t>
            </a:r>
          </a:p>
          <a:p>
            <a:r>
              <a:rPr lang="en-US" sz="3800" b="1" dirty="0" err="1" smtClean="0"/>
              <a:t>Lisbonne</a:t>
            </a:r>
            <a:r>
              <a:rPr lang="en-US" sz="3800" b="1" dirty="0" smtClean="0"/>
              <a:t>?</a:t>
            </a:r>
          </a:p>
          <a:p>
            <a:r>
              <a:rPr lang="en-US" sz="3800" b="1" dirty="0" err="1" smtClean="0"/>
              <a:t>Bruxelles</a:t>
            </a:r>
            <a:r>
              <a:rPr lang="en-US" sz="3800" b="1" dirty="0" smtClean="0"/>
              <a:t>?</a:t>
            </a:r>
          </a:p>
          <a:p>
            <a:r>
              <a:rPr lang="en-US" sz="3800" b="1" dirty="0" smtClean="0"/>
              <a:t>Ottawa?</a:t>
            </a:r>
          </a:p>
          <a:p>
            <a:r>
              <a:rPr lang="en-US" sz="3800" b="1" dirty="0" smtClean="0"/>
              <a:t>Rabat?</a:t>
            </a:r>
          </a:p>
          <a:p>
            <a:r>
              <a:rPr lang="en-US" sz="3800" b="1" dirty="0" err="1" smtClean="0"/>
              <a:t>Hanoï</a:t>
            </a:r>
            <a:r>
              <a:rPr lang="en-US" sz="3800" b="1" dirty="0" smtClean="0"/>
              <a:t>?</a:t>
            </a:r>
          </a:p>
          <a:p>
            <a:r>
              <a:rPr lang="en-US" sz="3800" b="1" dirty="0" smtClean="0"/>
              <a:t>Buenos Aires?</a:t>
            </a:r>
          </a:p>
          <a:p>
            <a:r>
              <a:rPr lang="en-US" sz="3800" b="1" dirty="0" smtClean="0"/>
              <a:t>Amsterdam?</a:t>
            </a:r>
          </a:p>
          <a:p>
            <a:r>
              <a:rPr lang="en-US" sz="3800" b="1" dirty="0" smtClean="0"/>
              <a:t>Madrid</a:t>
            </a:r>
          </a:p>
          <a:p>
            <a:r>
              <a:rPr lang="en-US" sz="3800" b="1" dirty="0" smtClean="0"/>
              <a:t>Alger?</a:t>
            </a:r>
          </a:p>
          <a:p>
            <a:r>
              <a:rPr lang="en-US" sz="3800" b="1" dirty="0" err="1" smtClean="0"/>
              <a:t>Pékin</a:t>
            </a:r>
            <a:r>
              <a:rPr lang="en-US" sz="3800" b="1" dirty="0" smtClean="0"/>
              <a:t>?</a:t>
            </a:r>
          </a:p>
          <a:p>
            <a:r>
              <a:rPr lang="en-US" sz="3800" b="1" dirty="0" smtClean="0"/>
              <a:t>Yaoundé?</a:t>
            </a:r>
          </a:p>
          <a:p>
            <a:r>
              <a:rPr lang="en-US" sz="3800" b="1" dirty="0" smtClean="0"/>
              <a:t>Delhi?</a:t>
            </a:r>
          </a:p>
          <a:p>
            <a:r>
              <a:rPr lang="en-US" sz="3800" b="1" dirty="0" smtClean="0"/>
              <a:t>Brasilia?</a:t>
            </a:r>
          </a:p>
          <a:p>
            <a:r>
              <a:rPr lang="en-US" sz="3800" b="1" dirty="0" smtClean="0"/>
              <a:t>Berne?</a:t>
            </a:r>
          </a:p>
          <a:p>
            <a:endParaRPr lang="en-US" sz="3800" b="1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000" dirty="0" err="1" smtClean="0"/>
              <a:t>Choix</a:t>
            </a:r>
            <a:r>
              <a:rPr lang="en-US" sz="4000" dirty="0" smtClean="0"/>
              <a:t> de pays: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5100" dirty="0" err="1" smtClean="0"/>
              <a:t>Algérie</a:t>
            </a:r>
            <a:r>
              <a:rPr lang="en-US" sz="5100" dirty="0" smtClean="0"/>
              <a:t>, Argentine, </a:t>
            </a:r>
            <a:r>
              <a:rPr lang="en-US" sz="5100" dirty="0" err="1" smtClean="0"/>
              <a:t>Belgique</a:t>
            </a:r>
            <a:r>
              <a:rPr lang="en-US" sz="5100" dirty="0" smtClean="0"/>
              <a:t>, </a:t>
            </a:r>
            <a:r>
              <a:rPr lang="en-US" sz="5100" dirty="0" err="1" smtClean="0"/>
              <a:t>Brésil</a:t>
            </a:r>
            <a:r>
              <a:rPr lang="en-US" sz="5100" dirty="0" smtClean="0"/>
              <a:t>, Cameroun, Canada, Chine, </a:t>
            </a:r>
            <a:r>
              <a:rPr lang="en-US" sz="5100" dirty="0" err="1" smtClean="0"/>
              <a:t>Espagne</a:t>
            </a:r>
            <a:r>
              <a:rPr lang="en-US" sz="5100" dirty="0" smtClean="0"/>
              <a:t>, France, </a:t>
            </a:r>
            <a:r>
              <a:rPr lang="en-US" sz="5100" dirty="0" err="1" smtClean="0"/>
              <a:t>Inde</a:t>
            </a:r>
            <a:r>
              <a:rPr lang="en-US" sz="5100" dirty="0" smtClean="0"/>
              <a:t>, </a:t>
            </a:r>
            <a:r>
              <a:rPr lang="en-US" sz="5100" dirty="0" err="1" smtClean="0"/>
              <a:t>Japon</a:t>
            </a:r>
            <a:r>
              <a:rPr lang="en-US" sz="5100" dirty="0" smtClean="0"/>
              <a:t>, </a:t>
            </a:r>
            <a:r>
              <a:rPr lang="en-US" sz="5100" dirty="0" err="1" smtClean="0"/>
              <a:t>Maroc</a:t>
            </a:r>
            <a:r>
              <a:rPr lang="en-US" sz="5100" dirty="0" smtClean="0"/>
              <a:t>, Pays-Bas, Portugal, </a:t>
            </a:r>
            <a:r>
              <a:rPr lang="en-US" sz="5100" dirty="0" err="1" smtClean="0"/>
              <a:t>Sénégal</a:t>
            </a:r>
            <a:r>
              <a:rPr lang="en-US" sz="5100" dirty="0" smtClean="0"/>
              <a:t>, Suisse, Vietnam </a:t>
            </a:r>
            <a:endParaRPr lang="en-US" sz="5100" dirty="0"/>
          </a:p>
        </p:txBody>
      </p:sp>
    </p:spTree>
    <p:extLst>
      <p:ext uri="{BB962C8B-B14F-4D97-AF65-F5344CB8AC3E}">
        <p14:creationId xmlns:p14="http://schemas.microsoft.com/office/powerpoint/2010/main" val="264590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…</a:t>
            </a:r>
          </a:p>
          <a:p>
            <a:pPr lvl="1">
              <a:buNone/>
            </a:pPr>
            <a:r>
              <a:rPr lang="en-US" dirty="0" smtClean="0"/>
              <a:t>			___France</a:t>
            </a:r>
          </a:p>
          <a:p>
            <a:pPr lvl="1">
              <a:buNone/>
            </a:pPr>
            <a:r>
              <a:rPr lang="en-US" dirty="0" smtClean="0"/>
              <a:t>			___Canada</a:t>
            </a:r>
          </a:p>
          <a:p>
            <a:pPr lvl="1">
              <a:buNone/>
            </a:pPr>
            <a:r>
              <a:rPr lang="en-US" dirty="0" smtClean="0"/>
              <a:t>			___</a:t>
            </a:r>
            <a:r>
              <a:rPr lang="en-US" dirty="0" err="1" smtClean="0"/>
              <a:t>Belgique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		___</a:t>
            </a:r>
            <a:r>
              <a:rPr lang="en-US" dirty="0" err="1" smtClean="0"/>
              <a:t>Mexique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		___</a:t>
            </a:r>
            <a:r>
              <a:rPr lang="en-US" dirty="0" err="1" smtClean="0"/>
              <a:t>Brésil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		___</a:t>
            </a:r>
            <a:r>
              <a:rPr lang="en-US" dirty="0" err="1" smtClean="0"/>
              <a:t>Inde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		___Suisse</a:t>
            </a:r>
          </a:p>
          <a:p>
            <a:pPr lvl="1">
              <a:buNone/>
            </a:pPr>
            <a:r>
              <a:rPr lang="en-US" dirty="0" smtClean="0"/>
              <a:t>			___Pays-Bas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vais</a:t>
            </a:r>
            <a:r>
              <a:rPr lang="en-US" dirty="0"/>
              <a:t>…</a:t>
            </a:r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err="1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France</a:t>
            </a:r>
            <a:endParaRPr lang="en-US" dirty="0"/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smtClean="0">
                <a:solidFill>
                  <a:srgbClr val="0070C0"/>
                </a:solidFill>
              </a:rPr>
              <a:t>au</a:t>
            </a:r>
            <a:r>
              <a:rPr lang="en-US" dirty="0" smtClean="0"/>
              <a:t> Canada</a:t>
            </a:r>
            <a:endParaRPr lang="en-US" dirty="0"/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err="1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</a:t>
            </a:r>
            <a:r>
              <a:rPr lang="en-US" dirty="0" err="1" smtClean="0"/>
              <a:t>Belgique</a:t>
            </a:r>
            <a:endParaRPr lang="en-US" dirty="0"/>
          </a:p>
          <a:p>
            <a:pPr lvl="1">
              <a:buNone/>
            </a:pPr>
            <a:r>
              <a:rPr lang="en-US" dirty="0"/>
              <a:t>		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rgbClr val="0070C0"/>
                </a:solidFill>
              </a:rPr>
              <a:t>au</a:t>
            </a:r>
            <a:r>
              <a:rPr lang="en-US" dirty="0" smtClean="0"/>
              <a:t> </a:t>
            </a:r>
            <a:r>
              <a:rPr lang="en-US" dirty="0" err="1" smtClean="0"/>
              <a:t>Mexique</a:t>
            </a:r>
            <a:endParaRPr lang="en-US" dirty="0"/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smtClean="0">
                <a:solidFill>
                  <a:srgbClr val="0070C0"/>
                </a:solidFill>
              </a:rPr>
              <a:t>au</a:t>
            </a:r>
            <a:r>
              <a:rPr lang="en-US" dirty="0" smtClean="0"/>
              <a:t> </a:t>
            </a:r>
            <a:r>
              <a:rPr lang="en-US" dirty="0" err="1" smtClean="0"/>
              <a:t>Brésil</a:t>
            </a:r>
            <a:endParaRPr lang="en-US" dirty="0"/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err="1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</a:t>
            </a:r>
            <a:r>
              <a:rPr lang="en-US" dirty="0" err="1" smtClean="0"/>
              <a:t>Inde</a:t>
            </a:r>
            <a:endParaRPr lang="en-US" dirty="0"/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err="1" smtClean="0">
                <a:solidFill>
                  <a:srgbClr val="FF0000"/>
                </a:solidFill>
              </a:rPr>
              <a:t>en</a:t>
            </a:r>
            <a:r>
              <a:rPr lang="en-US" dirty="0" smtClean="0"/>
              <a:t> Suisse</a:t>
            </a:r>
            <a:endParaRPr lang="en-US" dirty="0"/>
          </a:p>
          <a:p>
            <a:pPr lvl="1">
              <a:buNone/>
            </a:pPr>
            <a:r>
              <a:rPr lang="en-US" dirty="0"/>
              <a:t>			</a:t>
            </a:r>
            <a:r>
              <a:rPr lang="en-US" b="1" dirty="0" smtClean="0">
                <a:solidFill>
                  <a:srgbClr val="7030A0"/>
                </a:solidFill>
              </a:rPr>
              <a:t>aux</a:t>
            </a:r>
            <a:r>
              <a:rPr lang="en-US" dirty="0" smtClean="0"/>
              <a:t> Pays-Bas</a:t>
            </a:r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551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…</a:t>
            </a:r>
          </a:p>
          <a:p>
            <a:pPr lvl="3">
              <a:buNone/>
            </a:pPr>
            <a:r>
              <a:rPr lang="en-US" sz="2400" dirty="0"/>
              <a:t>	___</a:t>
            </a:r>
            <a:r>
              <a:rPr lang="en-US" sz="2400" dirty="0" err="1"/>
              <a:t>États</a:t>
            </a:r>
            <a:r>
              <a:rPr lang="en-US" sz="2400" dirty="0"/>
              <a:t>-Unis</a:t>
            </a:r>
          </a:p>
          <a:p>
            <a:pPr lvl="3">
              <a:buNone/>
            </a:pPr>
            <a:r>
              <a:rPr lang="en-US" sz="2400" dirty="0"/>
              <a:t>	___Pays-Bas</a:t>
            </a:r>
          </a:p>
          <a:p>
            <a:pPr lvl="3">
              <a:buNone/>
            </a:pPr>
            <a:r>
              <a:rPr lang="en-US" sz="2400" dirty="0"/>
              <a:t>	___France</a:t>
            </a:r>
          </a:p>
          <a:p>
            <a:pPr lvl="3">
              <a:buNone/>
            </a:pPr>
            <a:r>
              <a:rPr lang="en-US" sz="2400" dirty="0"/>
              <a:t>	___Portugal</a:t>
            </a:r>
          </a:p>
          <a:p>
            <a:pPr lvl="3">
              <a:buNone/>
            </a:pPr>
            <a:r>
              <a:rPr lang="en-US" sz="2400" dirty="0"/>
              <a:t>	___</a:t>
            </a:r>
            <a:r>
              <a:rPr lang="en-US" sz="2400" dirty="0" err="1"/>
              <a:t>Angleterre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___</a:t>
            </a:r>
            <a:r>
              <a:rPr lang="en-US" sz="2400" dirty="0" err="1"/>
              <a:t>Maroc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___</a:t>
            </a:r>
            <a:r>
              <a:rPr lang="en-US" sz="2400" dirty="0" err="1"/>
              <a:t>Brésil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___Canada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…</a:t>
            </a:r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7030A0"/>
                </a:solidFill>
              </a:rPr>
              <a:t>des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err="1" smtClean="0"/>
              <a:t>États</a:t>
            </a:r>
            <a:r>
              <a:rPr lang="en-US" sz="2400" dirty="0" smtClean="0"/>
              <a:t>-Unis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7030A0"/>
                </a:solidFill>
              </a:rPr>
              <a:t>des </a:t>
            </a:r>
            <a:r>
              <a:rPr lang="en-US" sz="2400" dirty="0" smtClean="0"/>
              <a:t>Pays-Bas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0070C0"/>
                </a:solidFill>
              </a:rPr>
              <a:t>de</a:t>
            </a:r>
            <a:r>
              <a:rPr lang="en-US" sz="2400" dirty="0" smtClean="0"/>
              <a:t> France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du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Portugal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err="1" smtClean="0">
                <a:solidFill>
                  <a:srgbClr val="00B050"/>
                </a:solidFill>
              </a:rPr>
              <a:t>d’</a:t>
            </a:r>
            <a:r>
              <a:rPr lang="en-US" sz="2400" dirty="0" err="1" smtClean="0"/>
              <a:t>Angleterre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du</a:t>
            </a:r>
            <a:r>
              <a:rPr lang="en-US" sz="2400" b="1" dirty="0" smtClean="0"/>
              <a:t> </a:t>
            </a:r>
            <a:r>
              <a:rPr lang="en-US" sz="2400" dirty="0" err="1" smtClean="0"/>
              <a:t>Maroc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du</a:t>
            </a:r>
            <a:r>
              <a:rPr lang="en-US" sz="2400" dirty="0" smtClean="0"/>
              <a:t> </a:t>
            </a:r>
            <a:r>
              <a:rPr lang="en-US" sz="2400" dirty="0" err="1" smtClean="0"/>
              <a:t>Brésil</a:t>
            </a:r>
            <a:endParaRPr lang="en-US" sz="2400" dirty="0"/>
          </a:p>
          <a:p>
            <a:pPr lvl="3">
              <a:buNone/>
            </a:pPr>
            <a:r>
              <a:rPr lang="en-US" sz="2400" dirty="0"/>
              <a:t>	</a:t>
            </a:r>
            <a:r>
              <a:rPr lang="en-US" sz="2400" b="1" dirty="0" smtClean="0">
                <a:solidFill>
                  <a:srgbClr val="FF0000"/>
                </a:solidFill>
              </a:rPr>
              <a:t>du</a:t>
            </a:r>
            <a:r>
              <a:rPr lang="en-US" sz="2400" b="1" dirty="0" smtClean="0"/>
              <a:t> </a:t>
            </a:r>
            <a:r>
              <a:rPr lang="en-US" sz="2400" dirty="0" smtClean="0"/>
              <a:t>Canada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Vrai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faux?  </a:t>
            </a:r>
            <a:r>
              <a:rPr lang="en-US" i="1" dirty="0" smtClean="0"/>
              <a:t>Vie et Culture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Médecins</a:t>
            </a:r>
            <a:r>
              <a:rPr lang="en-US" dirty="0" smtClean="0"/>
              <a:t> sans </a:t>
            </a:r>
            <a:r>
              <a:rPr lang="en-US" dirty="0" err="1" smtClean="0"/>
              <a:t>frontières</a:t>
            </a:r>
            <a:r>
              <a:rPr lang="en-US" dirty="0" smtClean="0"/>
              <a:t> </a:t>
            </a:r>
            <a:r>
              <a:rPr lang="en-US" dirty="0" err="1" smtClean="0"/>
              <a:t>maintient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politique</a:t>
            </a:r>
            <a:r>
              <a:rPr lang="en-US" dirty="0" smtClean="0"/>
              <a:t> de </a:t>
            </a:r>
            <a:r>
              <a:rPr lang="en-US" dirty="0" err="1" smtClean="0"/>
              <a:t>neutralité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Comité</a:t>
            </a:r>
            <a:r>
              <a:rPr lang="en-US" dirty="0" smtClean="0"/>
              <a:t> international de la Croix-Rouge </a:t>
            </a:r>
            <a:r>
              <a:rPr lang="en-US" dirty="0" err="1" smtClean="0"/>
              <a:t>est</a:t>
            </a:r>
            <a:r>
              <a:rPr lang="en-US" dirty="0" smtClean="0"/>
              <a:t> à </a:t>
            </a:r>
            <a:r>
              <a:rPr lang="en-US" dirty="0" err="1" smtClean="0"/>
              <a:t>l’origine</a:t>
            </a:r>
            <a:r>
              <a:rPr lang="en-US" dirty="0" smtClean="0"/>
              <a:t> des Conventions de </a:t>
            </a:r>
            <a:r>
              <a:rPr lang="en-US" dirty="0" err="1" smtClean="0"/>
              <a:t>Génève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PSF </a:t>
            </a:r>
            <a:r>
              <a:rPr lang="en-US" dirty="0" err="1" smtClean="0"/>
              <a:t>est</a:t>
            </a:r>
            <a:r>
              <a:rPr lang="en-US" dirty="0" smtClean="0"/>
              <a:t> la plus </a:t>
            </a:r>
            <a:r>
              <a:rPr lang="en-US" dirty="0" err="1" smtClean="0"/>
              <a:t>grande</a:t>
            </a:r>
            <a:r>
              <a:rPr lang="en-US" dirty="0" smtClean="0"/>
              <a:t> association </a:t>
            </a:r>
            <a:r>
              <a:rPr lang="en-US" dirty="0" err="1" smtClean="0"/>
              <a:t>humanitaire</a:t>
            </a:r>
            <a:r>
              <a:rPr lang="en-US" dirty="0" smtClean="0"/>
              <a:t> </a:t>
            </a:r>
            <a:r>
              <a:rPr lang="en-US" dirty="0" err="1" smtClean="0"/>
              <a:t>pharmaceutique</a:t>
            </a:r>
            <a:r>
              <a:rPr lang="en-US" dirty="0" smtClean="0"/>
              <a:t> en Europe.</a:t>
            </a:r>
          </a:p>
          <a:p>
            <a:r>
              <a:rPr lang="en-US" dirty="0" err="1" smtClean="0"/>
              <a:t>Médecins</a:t>
            </a:r>
            <a:r>
              <a:rPr lang="en-US" dirty="0" smtClean="0"/>
              <a:t> sans </a:t>
            </a:r>
            <a:r>
              <a:rPr lang="en-US" dirty="0" err="1" smtClean="0"/>
              <a:t>frontières</a:t>
            </a:r>
            <a:r>
              <a:rPr lang="en-US" dirty="0" smtClean="0"/>
              <a:t> </a:t>
            </a:r>
            <a:r>
              <a:rPr lang="en-US" dirty="0" err="1" smtClean="0"/>
              <a:t>n’intervient</a:t>
            </a:r>
            <a:r>
              <a:rPr lang="en-US" dirty="0" smtClean="0"/>
              <a:t> pas </a:t>
            </a:r>
            <a:r>
              <a:rPr lang="en-US" dirty="0" err="1" smtClean="0"/>
              <a:t>dans</a:t>
            </a:r>
            <a:r>
              <a:rPr lang="en-US" dirty="0" smtClean="0"/>
              <a:t> des situations de </a:t>
            </a:r>
            <a:r>
              <a:rPr lang="en-US" dirty="0" err="1" smtClean="0"/>
              <a:t>conflits</a:t>
            </a:r>
            <a:r>
              <a:rPr lang="en-US" dirty="0" smtClean="0"/>
              <a:t> </a:t>
            </a:r>
            <a:r>
              <a:rPr lang="en-US" dirty="0" err="1" smtClean="0"/>
              <a:t>armés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6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10026"/>
            <a:ext cx="8610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Les </a:t>
            </a:r>
            <a:r>
              <a:rPr lang="en-US" sz="2800" b="1" dirty="0" err="1" smtClean="0"/>
              <a:t>États-Unis</a:t>
            </a:r>
            <a:endParaRPr lang="en-US" sz="2800" b="1" dirty="0" smtClean="0"/>
          </a:p>
          <a:p>
            <a:pPr algn="ctr"/>
            <a:endParaRPr lang="en-US" sz="2400" dirty="0" smtClean="0"/>
          </a:p>
          <a:p>
            <a:r>
              <a:rPr lang="en-US" sz="2400" dirty="0" smtClean="0"/>
              <a:t>American </a:t>
            </a:r>
            <a:r>
              <a:rPr lang="en-US" sz="2400" dirty="0" smtClean="0"/>
              <a:t>states that are feminine follow the same rules as countries. (All states ending in </a:t>
            </a:r>
            <a:r>
              <a:rPr lang="en-US" sz="2400" b="1" dirty="0" smtClean="0"/>
              <a:t>e</a:t>
            </a:r>
            <a:r>
              <a:rPr lang="en-US" sz="2400" dirty="0" smtClean="0"/>
              <a:t> in French are feminine, </a:t>
            </a:r>
            <a:r>
              <a:rPr lang="en-US" sz="2400" i="1" dirty="0" smtClean="0"/>
              <a:t>except </a:t>
            </a:r>
            <a:r>
              <a:rPr lang="en-US" sz="2400" b="1" i="1" dirty="0" smtClean="0"/>
              <a:t>le Maine</a:t>
            </a:r>
            <a:r>
              <a:rPr lang="en-US" sz="2400" i="1" dirty="0" smtClean="0"/>
              <a:t> and </a:t>
            </a:r>
            <a:r>
              <a:rPr lang="en-US" sz="2400" b="1" i="1" dirty="0" smtClean="0"/>
              <a:t>le New Hampshire</a:t>
            </a:r>
            <a:r>
              <a:rPr lang="en-US" sz="2400" dirty="0" smtClean="0"/>
              <a:t>.)</a:t>
            </a:r>
            <a:endParaRPr lang="en-US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fr-FR" sz="2400" dirty="0" smtClean="0"/>
              <a:t>la Californie</a:t>
            </a:r>
            <a:endParaRPr lang="en-US" sz="2400" dirty="0" smtClean="0"/>
          </a:p>
          <a:p>
            <a:r>
              <a:rPr lang="fr-FR" sz="2400" dirty="0" smtClean="0"/>
              <a:t>la Caroline du Nord</a:t>
            </a:r>
            <a:endParaRPr lang="en-US" sz="2400" dirty="0" smtClean="0"/>
          </a:p>
          <a:p>
            <a:r>
              <a:rPr lang="en-US" sz="2400" dirty="0" smtClean="0"/>
              <a:t>la Caroline du </a:t>
            </a:r>
            <a:r>
              <a:rPr lang="en-US" sz="2400" dirty="0" err="1" smtClean="0"/>
              <a:t>Sud</a:t>
            </a:r>
            <a:endParaRPr lang="en-US" sz="2400" dirty="0" smtClean="0"/>
          </a:p>
          <a:p>
            <a:r>
              <a:rPr lang="en-US" sz="2400" dirty="0" smtClean="0"/>
              <a:t>la </a:t>
            </a:r>
            <a:r>
              <a:rPr lang="en-US" sz="2400" dirty="0" err="1" smtClean="0"/>
              <a:t>Floride</a:t>
            </a:r>
            <a:endParaRPr lang="en-US" sz="2400" dirty="0" smtClean="0"/>
          </a:p>
          <a:p>
            <a:r>
              <a:rPr lang="fr-FR" sz="2400" dirty="0" smtClean="0"/>
              <a:t>la Géorgie</a:t>
            </a:r>
            <a:endParaRPr lang="en-US" sz="2400" dirty="0" smtClean="0"/>
          </a:p>
          <a:p>
            <a:r>
              <a:rPr lang="fr-FR" sz="2400" dirty="0" smtClean="0"/>
              <a:t>la Louisiane</a:t>
            </a:r>
            <a:endParaRPr lang="en-US" sz="2400" dirty="0" smtClean="0"/>
          </a:p>
          <a:p>
            <a:r>
              <a:rPr lang="fr-FR" sz="2400" dirty="0" smtClean="0"/>
              <a:t>la Pennsylvanie</a:t>
            </a:r>
            <a:endParaRPr lang="en-US" sz="2400" dirty="0" smtClean="0"/>
          </a:p>
          <a:p>
            <a:r>
              <a:rPr lang="fr-FR" sz="2400" dirty="0" smtClean="0"/>
              <a:t>la Virginie</a:t>
            </a:r>
            <a:endParaRPr lang="en-US" sz="2400" dirty="0" smtClean="0"/>
          </a:p>
          <a:p>
            <a:r>
              <a:rPr lang="fr-FR" sz="2400" dirty="0" smtClean="0"/>
              <a:t>la Virginie-Occidentale</a:t>
            </a:r>
            <a:endParaRPr lang="en-US" sz="2400" dirty="0" smtClean="0"/>
          </a:p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Elle habite </a:t>
            </a:r>
            <a:r>
              <a:rPr lang="fr-FR" sz="2400" b="1" dirty="0" smtClean="0"/>
              <a:t>en</a:t>
            </a:r>
            <a:r>
              <a:rPr lang="fr-FR" sz="2400" dirty="0" smtClean="0"/>
              <a:t> Californie.  </a:t>
            </a:r>
            <a:r>
              <a:rPr lang="en-US" sz="2400" dirty="0" smtClean="0"/>
              <a:t>Elle </a:t>
            </a:r>
            <a:r>
              <a:rPr lang="en-US" sz="2400" dirty="0" err="1" smtClean="0"/>
              <a:t>vient</a:t>
            </a:r>
            <a:r>
              <a:rPr lang="en-US" sz="2400" dirty="0" smtClean="0"/>
              <a:t> </a:t>
            </a:r>
            <a:r>
              <a:rPr lang="en-US" sz="2400" b="1" dirty="0" smtClean="0"/>
              <a:t>de</a:t>
            </a:r>
            <a:r>
              <a:rPr lang="en-US" sz="2400" dirty="0" smtClean="0"/>
              <a:t> </a:t>
            </a:r>
            <a:r>
              <a:rPr lang="en-US" sz="2400" dirty="0" err="1" smtClean="0"/>
              <a:t>Californie</a:t>
            </a:r>
            <a:r>
              <a:rPr lang="en-US" sz="2400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6106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There are different rules for some masculine American states and special cases.</a:t>
            </a:r>
          </a:p>
          <a:p>
            <a:pPr marL="514350" indent="-514350"/>
            <a:endParaRPr lang="en-US" sz="2800" dirty="0" smtClean="0"/>
          </a:p>
          <a:p>
            <a:r>
              <a:rPr lang="en-US" sz="2800" dirty="0" smtClean="0"/>
              <a:t>a.  Masculine states that begin with a consonant.</a:t>
            </a:r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fr-FR" sz="2800" dirty="0" smtClean="0"/>
              <a:t>le Connecticut		le Delaware</a:t>
            </a:r>
            <a:endParaRPr lang="en-US" sz="2800" dirty="0" smtClean="0"/>
          </a:p>
          <a:p>
            <a:r>
              <a:rPr lang="fr-FR" sz="2800" dirty="0" smtClean="0"/>
              <a:t>	le Kansas			le Kentucky</a:t>
            </a:r>
            <a:endParaRPr lang="en-US" sz="2800" dirty="0" smtClean="0"/>
          </a:p>
          <a:p>
            <a:r>
              <a:rPr lang="fr-FR" sz="2800" dirty="0" smtClean="0"/>
              <a:t>	le Maine			le New Hampshire</a:t>
            </a:r>
            <a:endParaRPr lang="en-US" sz="2800" dirty="0" smtClean="0"/>
          </a:p>
          <a:p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/>
              <a:t>Je vais </a:t>
            </a:r>
            <a:r>
              <a:rPr lang="fr-FR" sz="2800" b="1" dirty="0" smtClean="0"/>
              <a:t>au</a:t>
            </a:r>
            <a:r>
              <a:rPr lang="fr-FR" sz="2800" dirty="0" smtClean="0"/>
              <a:t> Kansas.  Je viens </a:t>
            </a:r>
            <a:r>
              <a:rPr lang="fr-FR" sz="2800" b="1" dirty="0" smtClean="0"/>
              <a:t>du</a:t>
            </a:r>
            <a:r>
              <a:rPr lang="fr-FR" sz="2800" dirty="0" smtClean="0"/>
              <a:t> Connecticut (ou </a:t>
            </a:r>
            <a:r>
              <a:rPr lang="fr-FR" sz="2800" b="1" dirty="0" smtClean="0"/>
              <a:t>de l’état du</a:t>
            </a:r>
            <a:r>
              <a:rPr lang="fr-FR" sz="2800" dirty="0" smtClean="0"/>
              <a:t> Connecticut).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458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 startAt="2"/>
            </a:pPr>
            <a:r>
              <a:rPr lang="en-US" sz="2800" dirty="0" smtClean="0"/>
              <a:t>Masculine states that begin with a vowel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514350" indent="-514350"/>
            <a:r>
              <a:rPr lang="en-US" sz="2800" dirty="0" smtClean="0"/>
              <a:t>		</a:t>
            </a:r>
            <a:r>
              <a:rPr lang="en-US" sz="2800" dirty="0" err="1" smtClean="0"/>
              <a:t>l’Alabama</a:t>
            </a:r>
            <a:r>
              <a:rPr lang="en-US" sz="2800" dirty="0" smtClean="0"/>
              <a:t>			</a:t>
            </a:r>
            <a:r>
              <a:rPr lang="en-US" sz="2800" dirty="0" err="1" smtClean="0"/>
              <a:t>l’Alaska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l’Arizona</a:t>
            </a:r>
            <a:r>
              <a:rPr lang="en-US" sz="2800" dirty="0" smtClean="0"/>
              <a:t>			</a:t>
            </a:r>
            <a:r>
              <a:rPr lang="en-US" sz="2800" dirty="0" err="1" smtClean="0"/>
              <a:t>l’Arkansas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l’Idaho</a:t>
            </a:r>
            <a:r>
              <a:rPr lang="en-US" sz="2800" dirty="0" smtClean="0"/>
              <a:t>			</a:t>
            </a:r>
            <a:r>
              <a:rPr lang="en-US" sz="2800" dirty="0" err="1" smtClean="0"/>
              <a:t>l’Illinois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l’Indiana</a:t>
            </a:r>
            <a:r>
              <a:rPr lang="en-US" sz="2800" dirty="0" smtClean="0"/>
              <a:t>			</a:t>
            </a:r>
            <a:r>
              <a:rPr lang="en-US" sz="2800" dirty="0" err="1" smtClean="0"/>
              <a:t>l’Iowa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l’Ohio</a:t>
            </a:r>
            <a:r>
              <a:rPr lang="en-US" sz="2800" dirty="0" smtClean="0"/>
              <a:t>				</a:t>
            </a:r>
            <a:r>
              <a:rPr lang="en-US" sz="2800" dirty="0" err="1" smtClean="0"/>
              <a:t>l’Oklahoma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l’Oregon</a:t>
            </a:r>
            <a:r>
              <a:rPr lang="en-US" sz="2800" dirty="0" smtClean="0"/>
              <a:t>			</a:t>
            </a:r>
            <a:r>
              <a:rPr lang="en-US" sz="2800" dirty="0" err="1" smtClean="0"/>
              <a:t>l’Utah</a:t>
            </a:r>
            <a:endParaRPr lang="en-US" sz="2800" dirty="0" smtClean="0"/>
          </a:p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fr-FR" sz="2800" dirty="0" smtClean="0"/>
              <a:t>Nous voyageons </a:t>
            </a:r>
            <a:r>
              <a:rPr lang="fr-FR" sz="2800" b="1" dirty="0" smtClean="0"/>
              <a:t>en</a:t>
            </a:r>
            <a:r>
              <a:rPr lang="fr-FR" sz="2800" dirty="0" smtClean="0"/>
              <a:t> Utah (ou Nous voyageons </a:t>
            </a:r>
            <a:r>
              <a:rPr lang="fr-FR" sz="2800" b="1" dirty="0" smtClean="0"/>
              <a:t>dans l’état de l</a:t>
            </a:r>
            <a:r>
              <a:rPr lang="fr-FR" sz="2800" dirty="0" smtClean="0"/>
              <a:t>’Utah).   </a:t>
            </a:r>
            <a:r>
              <a:rPr lang="en-US" sz="2800" dirty="0" smtClean="0"/>
              <a:t>Nous </a:t>
            </a:r>
            <a:r>
              <a:rPr lang="en-US" sz="2800" dirty="0" err="1" smtClean="0"/>
              <a:t>venons</a:t>
            </a:r>
            <a:r>
              <a:rPr lang="en-US" sz="2800" dirty="0" smtClean="0"/>
              <a:t> </a:t>
            </a:r>
            <a:r>
              <a:rPr lang="en-US" sz="2800" b="1" dirty="0" err="1" smtClean="0"/>
              <a:t>d</a:t>
            </a:r>
            <a:r>
              <a:rPr lang="en-US" sz="2800" dirty="0" err="1" smtClean="0"/>
              <a:t>’Alaska</a:t>
            </a:r>
            <a:r>
              <a:rPr lang="en-US" sz="2800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4724400"/>
            <a:ext cx="8534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the states of New York and Washington, the expression </a:t>
            </a:r>
            <a:r>
              <a:rPr lang="en-US" sz="2800" i="1" dirty="0" err="1" smtClean="0"/>
              <a:t>dans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l’état</a:t>
            </a:r>
            <a:r>
              <a:rPr lang="en-US" sz="2800" i="1" dirty="0" smtClean="0"/>
              <a:t> de </a:t>
            </a:r>
            <a:r>
              <a:rPr lang="en-US" sz="2800" dirty="0" smtClean="0"/>
              <a:t>must be used.</a:t>
            </a:r>
          </a:p>
          <a:p>
            <a:pPr marL="514350" indent="-514350">
              <a:buAutoNum type="arabicPeriod" startAt="3"/>
            </a:pPr>
            <a:endParaRPr lang="en-US" sz="2800" dirty="0" smtClean="0"/>
          </a:p>
          <a:p>
            <a:r>
              <a:rPr lang="fr-FR" sz="2800" dirty="0" smtClean="0"/>
              <a:t>Mon université se trouve </a:t>
            </a:r>
            <a:r>
              <a:rPr lang="fr-FR" sz="2800" b="1" dirty="0" smtClean="0"/>
              <a:t>dans l’état de</a:t>
            </a:r>
            <a:r>
              <a:rPr lang="fr-FR" sz="2800" dirty="0" smtClean="0"/>
              <a:t> New York.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98713" y="609601"/>
          <a:ext cx="6520070" cy="4267199"/>
        </p:xfrm>
        <a:graphic>
          <a:graphicData uri="http://schemas.openxmlformats.org/drawingml/2006/table">
            <a:tbl>
              <a:tblPr firstRow="1">
                <a:tableStyleId>{775DCB02-9BB8-47FD-8907-85C794F793BA}</a:tableStyleId>
              </a:tblPr>
              <a:tblGrid>
                <a:gridCol w="6520070"/>
              </a:tblGrid>
              <a:tr h="426719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VENIR  (TO COME, TO COME FROM)</a:t>
                      </a:r>
                    </a:p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SINGULIER                                                   PLURIEL</a:t>
                      </a:r>
                    </a:p>
                    <a:p>
                      <a:endParaRPr lang="en-US" sz="2000" dirty="0" smtClean="0"/>
                    </a:p>
                    <a:p>
                      <a:r>
                        <a:rPr lang="en-US" sz="2000" dirty="0" smtClean="0"/>
                        <a:t>JE  VIENS                                                       NOUS</a:t>
                      </a:r>
                      <a:r>
                        <a:rPr lang="en-US" sz="2000" baseline="0" dirty="0" smtClean="0"/>
                        <a:t> VENONS</a:t>
                      </a:r>
                    </a:p>
                    <a:p>
                      <a:r>
                        <a:rPr lang="en-US" sz="2000" baseline="0" dirty="0" smtClean="0"/>
                        <a:t>TU VIENS                                                      VOUS VENEZ</a:t>
                      </a:r>
                    </a:p>
                    <a:p>
                      <a:r>
                        <a:rPr lang="en-US" sz="2000" baseline="0" dirty="0" smtClean="0"/>
                        <a:t>IL/ELLE/ON VIENT                                      ILS/ELLES VIENNENT</a:t>
                      </a:r>
                    </a:p>
                    <a:p>
                      <a:endParaRPr lang="en-US" sz="2000" baseline="0" dirty="0" smtClean="0"/>
                    </a:p>
                    <a:p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IMPÉRATIF:  </a:t>
                      </a:r>
                      <a:r>
                        <a:rPr lang="en-US" sz="2000" baseline="0" dirty="0" err="1" smtClean="0"/>
                        <a:t>Viens</a:t>
                      </a:r>
                      <a:r>
                        <a:rPr lang="en-US" sz="2000" baseline="0" dirty="0" smtClean="0"/>
                        <a:t>!  </a:t>
                      </a:r>
                      <a:r>
                        <a:rPr lang="en-US" sz="2000" baseline="0" dirty="0" err="1" smtClean="0"/>
                        <a:t>Venez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ici</a:t>
                      </a:r>
                      <a:r>
                        <a:rPr lang="en-US" sz="2000" baseline="0" dirty="0" smtClean="0"/>
                        <a:t>!  </a:t>
                      </a:r>
                      <a:r>
                        <a:rPr lang="en-US" sz="2000" baseline="0" dirty="0" err="1" smtClean="0"/>
                        <a:t>Venons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voir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ces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cartes</a:t>
                      </a:r>
                      <a:r>
                        <a:rPr lang="en-US" sz="2000" baseline="0" dirty="0" smtClean="0"/>
                        <a:t>!</a:t>
                      </a:r>
                    </a:p>
                    <a:p>
                      <a:r>
                        <a:rPr lang="en-US" sz="2000" baseline="0" dirty="0" smtClean="0"/>
                        <a:t>PASSÉ COMPOSÉ:  Je </a:t>
                      </a:r>
                      <a:r>
                        <a:rPr lang="en-US" sz="2000" baseline="0" dirty="0" err="1" smtClean="0"/>
                        <a:t>suis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venu</a:t>
                      </a:r>
                      <a:r>
                        <a:rPr lang="en-US" sz="2000" baseline="0" dirty="0" smtClean="0"/>
                        <a:t>/e </a:t>
                      </a:r>
                      <a:r>
                        <a:rPr lang="en-US" sz="2000" baseline="0" dirty="0" err="1" smtClean="0"/>
                        <a:t>hier</a:t>
                      </a:r>
                      <a:r>
                        <a:rPr lang="en-US" sz="2000" baseline="0" dirty="0" smtClean="0"/>
                        <a:t>.</a:t>
                      </a:r>
                    </a:p>
                    <a:p>
                      <a:r>
                        <a:rPr lang="en-US" sz="2000" baseline="0" dirty="0" smtClean="0"/>
                        <a:t>FUTUR:  Je </a:t>
                      </a:r>
                      <a:r>
                        <a:rPr lang="en-US" sz="2000" baseline="0" dirty="0" err="1" smtClean="0"/>
                        <a:t>viendrai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demain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5410200"/>
            <a:ext cx="777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Devenir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/>
              <a:t>(to become), </a:t>
            </a:r>
            <a:r>
              <a:rPr lang="en-US" sz="2000" b="1" dirty="0" err="1" smtClean="0">
                <a:solidFill>
                  <a:srgbClr val="FF0000"/>
                </a:solidFill>
              </a:rPr>
              <a:t>revenir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/>
              <a:t>(to come back), </a:t>
            </a:r>
            <a:r>
              <a:rPr lang="en-US" sz="2000" b="1" dirty="0" err="1" smtClean="0">
                <a:solidFill>
                  <a:srgbClr val="FF0000"/>
                </a:solidFill>
              </a:rPr>
              <a:t>tenir</a:t>
            </a:r>
            <a:r>
              <a:rPr lang="en-US" sz="2000" b="1" dirty="0" smtClean="0"/>
              <a:t> (to hold), </a:t>
            </a:r>
            <a:r>
              <a:rPr lang="en-US" sz="2000" b="1" dirty="0" err="1" smtClean="0">
                <a:solidFill>
                  <a:srgbClr val="FF0000"/>
                </a:solidFill>
              </a:rPr>
              <a:t>retenir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smtClean="0"/>
              <a:t>(to hold, to book), </a:t>
            </a:r>
            <a:r>
              <a:rPr lang="en-US" sz="2000" b="1" dirty="0" err="1" smtClean="0">
                <a:solidFill>
                  <a:srgbClr val="FF0000"/>
                </a:solidFill>
              </a:rPr>
              <a:t>maintenir</a:t>
            </a:r>
            <a:r>
              <a:rPr lang="en-US" sz="2000" b="1" dirty="0" smtClean="0"/>
              <a:t> (to affirm, to uphold), </a:t>
            </a:r>
            <a:r>
              <a:rPr lang="en-US" sz="2000" b="1" dirty="0" err="1" smtClean="0">
                <a:solidFill>
                  <a:srgbClr val="FF0000"/>
                </a:solidFill>
              </a:rPr>
              <a:t>soutenir</a:t>
            </a:r>
            <a:r>
              <a:rPr lang="en-US" sz="2000" b="1" dirty="0" smtClean="0"/>
              <a:t>(to support), and </a:t>
            </a:r>
            <a:r>
              <a:rPr lang="en-US" sz="2000" b="1" dirty="0" err="1" smtClean="0">
                <a:solidFill>
                  <a:srgbClr val="FF0000"/>
                </a:solidFill>
              </a:rPr>
              <a:t>obtenir</a:t>
            </a:r>
            <a:r>
              <a:rPr lang="en-US" sz="2000" b="1" dirty="0" smtClean="0"/>
              <a:t> (to obtain) are conjugated like </a:t>
            </a:r>
            <a:r>
              <a:rPr lang="en-US" sz="2000" b="1" dirty="0" err="1" smtClean="0"/>
              <a:t>venir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 smtClean="0"/>
              <a:t>Venir</a:t>
            </a:r>
            <a:r>
              <a:rPr lang="en-US" dirty="0" smtClean="0"/>
              <a:t> de + </a:t>
            </a:r>
            <a:r>
              <a:rPr lang="en-US" dirty="0" err="1" smtClean="0"/>
              <a:t>infinitif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Venir</a:t>
            </a:r>
            <a:r>
              <a:rPr lang="en-US" dirty="0" smtClean="0"/>
              <a:t> de + </a:t>
            </a:r>
            <a:r>
              <a:rPr lang="en-US" dirty="0" err="1" smtClean="0"/>
              <a:t>infinitif</a:t>
            </a:r>
            <a:r>
              <a:rPr lang="en-US" dirty="0" smtClean="0"/>
              <a:t> = </a:t>
            </a:r>
            <a:r>
              <a:rPr lang="en-US" i="1" dirty="0" smtClean="0"/>
              <a:t>to have just done something</a:t>
            </a:r>
          </a:p>
          <a:p>
            <a:pPr>
              <a:buNone/>
            </a:pPr>
            <a:r>
              <a:rPr lang="en-US" u="sng" dirty="0" err="1" smtClean="0"/>
              <a:t>Exemples</a:t>
            </a:r>
            <a:r>
              <a:rPr lang="en-US" dirty="0" smtClean="0"/>
              <a:t>:	Nous </a:t>
            </a:r>
            <a:r>
              <a:rPr lang="en-US" dirty="0" err="1" smtClean="0"/>
              <a:t>venons</a:t>
            </a:r>
            <a:r>
              <a:rPr lang="en-US" dirty="0" smtClean="0"/>
              <a:t> </a:t>
            </a:r>
            <a:r>
              <a:rPr lang="en-US" dirty="0" err="1" smtClean="0"/>
              <a:t>d’acheter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billets.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Le tram </a:t>
            </a:r>
            <a:r>
              <a:rPr lang="en-US" dirty="0" err="1" smtClean="0"/>
              <a:t>vient</a:t>
            </a:r>
            <a:r>
              <a:rPr lang="en-US" dirty="0" smtClean="0"/>
              <a:t> de </a:t>
            </a:r>
            <a:r>
              <a:rPr lang="en-US" dirty="0" err="1" smtClean="0"/>
              <a:t>partir</a:t>
            </a:r>
            <a:r>
              <a:rPr lang="en-US" dirty="0" smtClean="0"/>
              <a:t> sans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passagers</a:t>
            </a:r>
            <a:r>
              <a:rPr lang="en-US" dirty="0" smtClean="0"/>
              <a:t>.</a:t>
            </a:r>
          </a:p>
        </p:txBody>
      </p:sp>
      <p:pic>
        <p:nvPicPr>
          <p:cNvPr id="2050" name="Picture 2" descr="http://www.pariscool.com/album/galleries/toutes/040042_prendre_le_bus_en_marche_pont_louis_philipp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362200"/>
            <a:ext cx="5181600" cy="34457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venez</a:t>
            </a:r>
            <a:r>
              <a:rPr lang="en-US" dirty="0" smtClean="0"/>
              <a:t> de faire, </a:t>
            </a:r>
            <a:r>
              <a:rPr lang="en-US" dirty="0" err="1" smtClean="0"/>
              <a:t>juste</a:t>
            </a:r>
            <a:r>
              <a:rPr lang="en-US" dirty="0" smtClean="0"/>
              <a:t> </a:t>
            </a:r>
            <a:r>
              <a:rPr lang="en-US" dirty="0" err="1" smtClean="0"/>
              <a:t>avant</a:t>
            </a:r>
            <a:r>
              <a:rPr lang="en-US" dirty="0" smtClean="0"/>
              <a:t> </a:t>
            </a:r>
            <a:r>
              <a:rPr lang="en-US" dirty="0" err="1" smtClean="0"/>
              <a:t>d’arriver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?  </a:t>
            </a:r>
            <a:r>
              <a:rPr lang="en-US" dirty="0" err="1" smtClean="0"/>
              <a:t>Expliquez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err="1" smtClean="0"/>
              <a:t>Modèle</a:t>
            </a:r>
            <a:r>
              <a:rPr lang="en-US" dirty="0" smtClean="0"/>
              <a:t>:  </a:t>
            </a:r>
            <a:r>
              <a:rPr lang="en-US" dirty="0" err="1" smtClean="0"/>
              <a:t>Moi</a:t>
            </a:r>
            <a:r>
              <a:rPr lang="en-US" dirty="0" smtClean="0"/>
              <a:t>, je </a:t>
            </a:r>
            <a:r>
              <a:rPr lang="en-US" dirty="0" err="1" smtClean="0"/>
              <a:t>viens</a:t>
            </a:r>
            <a:r>
              <a:rPr lang="en-US" dirty="0" smtClean="0"/>
              <a:t> de </a:t>
            </a:r>
            <a:r>
              <a:rPr lang="en-US" dirty="0" err="1" smtClean="0"/>
              <a:t>prendre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petit </a:t>
            </a:r>
            <a:r>
              <a:rPr lang="en-US" dirty="0" err="1" smtClean="0"/>
              <a:t>déjeuner</a:t>
            </a:r>
            <a:r>
              <a:rPr lang="en-US" dirty="0" smtClean="0"/>
              <a:t> chez </a:t>
            </a:r>
            <a:r>
              <a:rPr lang="en-US" dirty="0" err="1" smtClean="0"/>
              <a:t>moi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Moi</a:t>
            </a:r>
            <a:r>
              <a:rPr lang="en-US" dirty="0" smtClean="0"/>
              <a:t>, je </a:t>
            </a:r>
            <a:r>
              <a:rPr lang="en-US" dirty="0" err="1" smtClean="0"/>
              <a:t>viens</a:t>
            </a:r>
            <a:r>
              <a:rPr lang="en-US" dirty="0" smtClean="0"/>
              <a:t> de </a:t>
            </a:r>
            <a:r>
              <a:rPr lang="en-US" dirty="0" err="1" smtClean="0"/>
              <a:t>travailler</a:t>
            </a:r>
            <a:r>
              <a:rPr lang="en-US" dirty="0" smtClean="0"/>
              <a:t> au Hilltop.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 continents---7 </a:t>
            </a:r>
            <a:r>
              <a:rPr lang="en-US" dirty="0" err="1" smtClean="0"/>
              <a:t>ou</a:t>
            </a:r>
            <a:r>
              <a:rPr lang="en-US" dirty="0" smtClean="0"/>
              <a:t> 5?</a:t>
            </a:r>
            <a:br>
              <a:rPr lang="en-US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pic>
        <p:nvPicPr>
          <p:cNvPr id="4" name="Content Placeholder 3" descr="Continental_models_6 and 5 interactive map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75363"/>
            <a:ext cx="8229600" cy="41756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Complétez</a:t>
            </a:r>
            <a:r>
              <a:rPr lang="en-US" dirty="0" smtClean="0"/>
              <a:t> les phrases.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800600" cy="4800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______ </a:t>
            </a:r>
            <a:r>
              <a:rPr lang="en-US" dirty="0" err="1" smtClean="0"/>
              <a:t>maintenant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________de </a:t>
            </a:r>
            <a:r>
              <a:rPr lang="en-US" dirty="0" err="1" smtClean="0"/>
              <a:t>Génève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3. Il _______son billet à la main.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Il ______des places au </a:t>
            </a:r>
            <a:r>
              <a:rPr lang="en-US" dirty="0" err="1" smtClean="0"/>
              <a:t>cinéma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5. Je ______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vrai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6. Le </a:t>
            </a:r>
            <a:r>
              <a:rPr lang="en-US" dirty="0" err="1" smtClean="0"/>
              <a:t>Sénat</a:t>
            </a:r>
            <a:r>
              <a:rPr lang="en-US" dirty="0" smtClean="0"/>
              <a:t> _____le </a:t>
            </a:r>
            <a:r>
              <a:rPr lang="en-US" dirty="0" err="1" smtClean="0"/>
              <a:t>Président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7. Je </a:t>
            </a:r>
            <a:r>
              <a:rPr lang="en-US" dirty="0" err="1" smtClean="0"/>
              <a:t>vais</a:t>
            </a:r>
            <a:r>
              <a:rPr lang="en-US" dirty="0" smtClean="0"/>
              <a:t> _________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diplôme</a:t>
            </a:r>
            <a:r>
              <a:rPr lang="en-US" dirty="0" smtClean="0"/>
              <a:t> au </a:t>
            </a:r>
            <a:r>
              <a:rPr lang="en-US" dirty="0" err="1" smtClean="0"/>
              <a:t>mois</a:t>
            </a:r>
            <a:r>
              <a:rPr lang="en-US" dirty="0" smtClean="0"/>
              <a:t> de </a:t>
            </a:r>
            <a:r>
              <a:rPr lang="en-US" dirty="0" err="1" smtClean="0"/>
              <a:t>mai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4038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300" dirty="0" err="1" smtClean="0"/>
              <a:t>Choix</a:t>
            </a:r>
            <a:r>
              <a:rPr lang="en-US" sz="3300" dirty="0" smtClean="0"/>
              <a:t> de </a:t>
            </a:r>
            <a:r>
              <a:rPr lang="en-US" sz="3300" dirty="0" err="1" smtClean="0"/>
              <a:t>verbes</a:t>
            </a:r>
            <a:r>
              <a:rPr lang="en-US" sz="3300" dirty="0" smtClean="0"/>
              <a:t>:</a:t>
            </a:r>
          </a:p>
          <a:p>
            <a:endParaRPr lang="en-US" sz="3300" dirty="0" smtClean="0"/>
          </a:p>
          <a:p>
            <a:r>
              <a:rPr lang="en-US" sz="4000" dirty="0" err="1" smtClean="0"/>
              <a:t>Maintenir</a:t>
            </a:r>
            <a:r>
              <a:rPr lang="en-US" sz="4000" dirty="0" smtClean="0"/>
              <a:t> (to uphold)</a:t>
            </a:r>
          </a:p>
          <a:p>
            <a:r>
              <a:rPr lang="en-US" sz="4000" dirty="0" err="1" smtClean="0"/>
              <a:t>Revenir</a:t>
            </a:r>
            <a:r>
              <a:rPr lang="en-US" sz="4000" dirty="0" smtClean="0"/>
              <a:t> (to return)</a:t>
            </a:r>
          </a:p>
          <a:p>
            <a:r>
              <a:rPr lang="en-US" sz="4000" dirty="0" err="1" smtClean="0"/>
              <a:t>Soutenir</a:t>
            </a:r>
            <a:r>
              <a:rPr lang="en-US" sz="4000" dirty="0" smtClean="0"/>
              <a:t> (to support)</a:t>
            </a:r>
          </a:p>
          <a:p>
            <a:r>
              <a:rPr lang="en-US" sz="4000" dirty="0" err="1" smtClean="0"/>
              <a:t>Obtenir</a:t>
            </a:r>
            <a:r>
              <a:rPr lang="en-US" sz="4000" dirty="0" smtClean="0"/>
              <a:t> (to obtain)</a:t>
            </a:r>
          </a:p>
          <a:p>
            <a:r>
              <a:rPr lang="en-US" sz="4000" dirty="0" err="1" smtClean="0"/>
              <a:t>Tenir</a:t>
            </a:r>
            <a:r>
              <a:rPr lang="en-US" sz="4000" dirty="0" smtClean="0"/>
              <a:t> (to hold)</a:t>
            </a:r>
          </a:p>
          <a:p>
            <a:r>
              <a:rPr lang="en-US" sz="4000" dirty="0" err="1" smtClean="0"/>
              <a:t>Retenir</a:t>
            </a:r>
            <a:r>
              <a:rPr lang="en-US" sz="4000" dirty="0" smtClean="0"/>
              <a:t> (to retain/hold)</a:t>
            </a:r>
          </a:p>
          <a:p>
            <a:r>
              <a:rPr lang="en-US" sz="4000" dirty="0" err="1" smtClean="0"/>
              <a:t>Devenir</a:t>
            </a:r>
            <a:r>
              <a:rPr lang="en-US" sz="4000" dirty="0" smtClean="0"/>
              <a:t> (to become)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953000" y="1524000"/>
            <a:ext cx="0" cy="464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Qu’est-ce</a:t>
            </a:r>
            <a:r>
              <a:rPr lang="en-US" dirty="0"/>
              <a:t> que </a:t>
            </a:r>
            <a:r>
              <a:rPr lang="en-US" dirty="0" err="1"/>
              <a:t>tu</a:t>
            </a:r>
            <a:r>
              <a:rPr lang="en-US" dirty="0"/>
              <a:t> ______ </a:t>
            </a:r>
            <a:r>
              <a:rPr lang="en-US" dirty="0" err="1"/>
              <a:t>maintenant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est-ce</a:t>
            </a:r>
            <a:r>
              <a:rPr lang="en-US" dirty="0"/>
              <a:t> que </a:t>
            </a:r>
            <a:r>
              <a:rPr lang="en-US" dirty="0" err="1"/>
              <a:t>tu</a:t>
            </a:r>
            <a:r>
              <a:rPr lang="en-US" dirty="0"/>
              <a:t> ________de </a:t>
            </a:r>
            <a:r>
              <a:rPr lang="en-US" dirty="0" err="1"/>
              <a:t>Génève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3. Il _______son billet à la main.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4. Il ______des places au </a:t>
            </a:r>
            <a:r>
              <a:rPr lang="en-US" dirty="0" err="1"/>
              <a:t>cinéma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5. Je ______que </a:t>
            </a:r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/>
              <a:t>vrai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6. Le </a:t>
            </a:r>
            <a:r>
              <a:rPr lang="en-US" dirty="0" err="1"/>
              <a:t>Sénat</a:t>
            </a:r>
            <a:r>
              <a:rPr lang="en-US" dirty="0"/>
              <a:t> _____le </a:t>
            </a:r>
            <a:r>
              <a:rPr lang="en-US" dirty="0" err="1"/>
              <a:t>Président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7. Je </a:t>
            </a:r>
            <a:r>
              <a:rPr lang="en-US" dirty="0" err="1"/>
              <a:t>vais</a:t>
            </a:r>
            <a:r>
              <a:rPr lang="en-US" dirty="0"/>
              <a:t> _________mon </a:t>
            </a:r>
            <a:r>
              <a:rPr lang="en-US" dirty="0" err="1"/>
              <a:t>diplôme</a:t>
            </a:r>
            <a:r>
              <a:rPr lang="en-US" dirty="0"/>
              <a:t> au </a:t>
            </a:r>
            <a:r>
              <a:rPr lang="en-US" dirty="0" err="1"/>
              <a:t>mois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Qu’est-ce</a:t>
            </a:r>
            <a:r>
              <a:rPr lang="en-US" dirty="0"/>
              <a:t> que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deviens</a:t>
            </a:r>
            <a:r>
              <a:rPr lang="en-US" b="1" dirty="0" smtClean="0"/>
              <a:t> </a:t>
            </a:r>
            <a:r>
              <a:rPr lang="en-US" dirty="0" err="1" smtClean="0"/>
              <a:t>maintenant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est-ce</a:t>
            </a:r>
            <a:r>
              <a:rPr lang="en-US" dirty="0"/>
              <a:t> que </a:t>
            </a:r>
            <a:r>
              <a:rPr lang="en-US" dirty="0" err="1"/>
              <a:t>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reviens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de </a:t>
            </a:r>
            <a:r>
              <a:rPr lang="en-US" dirty="0" err="1"/>
              <a:t>Génève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3. Il </a:t>
            </a:r>
            <a:r>
              <a:rPr lang="en-US" b="1" dirty="0" err="1" smtClean="0">
                <a:solidFill>
                  <a:srgbClr val="FF0000"/>
                </a:solidFill>
              </a:rPr>
              <a:t>tient</a:t>
            </a:r>
            <a:r>
              <a:rPr lang="en-US" dirty="0" smtClean="0"/>
              <a:t> son </a:t>
            </a:r>
            <a:r>
              <a:rPr lang="en-US" dirty="0"/>
              <a:t>billet à la main.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4. Il </a:t>
            </a:r>
            <a:r>
              <a:rPr lang="en-US" b="1" dirty="0" err="1" smtClean="0">
                <a:solidFill>
                  <a:srgbClr val="FF0000"/>
                </a:solidFill>
              </a:rPr>
              <a:t>retient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des </a:t>
            </a:r>
            <a:r>
              <a:rPr lang="en-US" dirty="0"/>
              <a:t>places au </a:t>
            </a:r>
            <a:r>
              <a:rPr lang="en-US" dirty="0" err="1"/>
              <a:t>cinéma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5. Je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maintiens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que </a:t>
            </a:r>
            <a:r>
              <a:rPr lang="en-US" dirty="0" err="1"/>
              <a:t>c’est</a:t>
            </a:r>
            <a:r>
              <a:rPr lang="en-US" dirty="0"/>
              <a:t> </a:t>
            </a:r>
            <a:r>
              <a:rPr lang="en-US" dirty="0" err="1"/>
              <a:t>vrai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6. Le </a:t>
            </a:r>
            <a:r>
              <a:rPr lang="en-US" dirty="0" err="1"/>
              <a:t>Sénat</a:t>
            </a:r>
            <a:r>
              <a:rPr lang="en-US" dirty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soutient</a:t>
            </a:r>
            <a:r>
              <a:rPr lang="en-US" dirty="0" smtClean="0"/>
              <a:t> le </a:t>
            </a:r>
            <a:r>
              <a:rPr lang="en-US" dirty="0" err="1"/>
              <a:t>Président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7. Je </a:t>
            </a:r>
            <a:r>
              <a:rPr lang="en-US" dirty="0" err="1"/>
              <a:t>vais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obtenir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mon </a:t>
            </a:r>
            <a:r>
              <a:rPr lang="en-US" dirty="0" err="1"/>
              <a:t>diplôme</a:t>
            </a:r>
            <a:r>
              <a:rPr lang="en-US" dirty="0"/>
              <a:t> au </a:t>
            </a:r>
            <a:r>
              <a:rPr lang="en-US" dirty="0" err="1"/>
              <a:t>mois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6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381000"/>
            <a:ext cx="80772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en-US" sz="2400" i="1" dirty="0" err="1" smtClean="0"/>
              <a:t>Une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réunion</a:t>
            </a:r>
            <a:r>
              <a:rPr lang="en-US" sz="2400" i="1" dirty="0" smtClean="0"/>
              <a:t> de </a:t>
            </a:r>
            <a:r>
              <a:rPr lang="en-US" sz="2400" i="1" dirty="0" err="1" smtClean="0"/>
              <a:t>famille</a:t>
            </a:r>
            <a:r>
              <a:rPr lang="en-US" sz="2400" dirty="0" smtClean="0"/>
              <a:t>.  </a:t>
            </a:r>
            <a:r>
              <a:rPr lang="fr-FR" sz="2400" dirty="0" smtClean="0"/>
              <a:t>Thérèse et Vincent Dubois parlent de la réunion de famille qui va bientôt se passer.  </a:t>
            </a:r>
            <a:r>
              <a:rPr lang="en-US" sz="2400" dirty="0" err="1" smtClean="0"/>
              <a:t>Utilisez</a:t>
            </a:r>
            <a:r>
              <a:rPr lang="en-US" sz="2400" dirty="0" smtClean="0"/>
              <a:t> le </a:t>
            </a:r>
            <a:r>
              <a:rPr lang="en-US" sz="2400" dirty="0" err="1" smtClean="0"/>
              <a:t>présent</a:t>
            </a:r>
            <a:r>
              <a:rPr lang="en-US" sz="2400" dirty="0" smtClean="0"/>
              <a:t> de “</a:t>
            </a:r>
            <a:r>
              <a:rPr lang="en-US" sz="2400" dirty="0" err="1" smtClean="0"/>
              <a:t>venir</a:t>
            </a:r>
            <a:r>
              <a:rPr lang="en-US" sz="2400" dirty="0" smtClean="0"/>
              <a:t>” pour completer </a:t>
            </a:r>
            <a:r>
              <a:rPr lang="en-US" sz="2400" dirty="0" err="1" smtClean="0"/>
              <a:t>leur</a:t>
            </a:r>
            <a:r>
              <a:rPr lang="en-US" sz="2400" dirty="0" smtClean="0"/>
              <a:t> conversation.</a:t>
            </a:r>
          </a:p>
          <a:p>
            <a:pPr marL="457200" indent="-457200"/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Thérèse:  Suzanne </a:t>
            </a:r>
            <a:r>
              <a:rPr lang="fr-FR" sz="2800" dirty="0" smtClean="0"/>
              <a:t>___avec </a:t>
            </a:r>
            <a:r>
              <a:rPr lang="fr-FR" sz="2800" dirty="0" smtClean="0"/>
              <a:t>ses parents?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Vincent:  Non, elle et son petit ami </a:t>
            </a:r>
            <a:r>
              <a:rPr lang="fr-FR" sz="2800" dirty="0" smtClean="0"/>
              <a:t>_____ensemble</a:t>
            </a:r>
            <a:r>
              <a:rPr lang="fr-FR" sz="2800" dirty="0" smtClean="0"/>
              <a:t>.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Thérèse:  Bon, d’accord, et ton père, il </a:t>
            </a:r>
            <a:r>
              <a:rPr lang="fr-FR" sz="2800" dirty="0" smtClean="0"/>
              <a:t>______n’est-ce </a:t>
            </a:r>
            <a:r>
              <a:rPr lang="fr-FR" sz="2800" dirty="0" smtClean="0"/>
              <a:t>pas?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Vincent:  Oui, et Paulette </a:t>
            </a:r>
            <a:r>
              <a:rPr lang="fr-FR" sz="2800" dirty="0" err="1" smtClean="0"/>
              <a:t>Gilmard</a:t>
            </a:r>
            <a:r>
              <a:rPr lang="fr-FR" sz="2800" dirty="0" smtClean="0"/>
              <a:t> </a:t>
            </a:r>
            <a:r>
              <a:rPr lang="fr-FR" sz="2800" dirty="0" smtClean="0"/>
              <a:t>____________ avec </a:t>
            </a:r>
            <a:r>
              <a:rPr lang="fr-FR" sz="2800" dirty="0" smtClean="0"/>
              <a:t>lui.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Thérèse:  Et toi, tu </a:t>
            </a:r>
            <a:r>
              <a:rPr lang="fr-FR" sz="2800" dirty="0" smtClean="0"/>
              <a:t>______________ ou </a:t>
            </a:r>
            <a:r>
              <a:rPr lang="fr-FR" sz="2800" dirty="0" smtClean="0"/>
              <a:t>non?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fr-FR" sz="2800" dirty="0" smtClean="0"/>
              <a:t>Vincent:  Moi, je ne sais pas.  </a:t>
            </a:r>
            <a:r>
              <a:rPr lang="en-US" sz="2800" dirty="0" smtClean="0"/>
              <a:t>Je </a:t>
            </a:r>
            <a:r>
              <a:rPr lang="en-US" sz="2800" dirty="0" err="1" smtClean="0"/>
              <a:t>dois</a:t>
            </a:r>
            <a:r>
              <a:rPr lang="en-US" sz="2800" dirty="0" smtClean="0"/>
              <a:t> </a:t>
            </a:r>
            <a:r>
              <a:rPr lang="en-US" sz="2800" dirty="0" err="1" smtClean="0"/>
              <a:t>travailler</a:t>
            </a:r>
            <a:r>
              <a:rPr lang="en-US" sz="2800" dirty="0" smtClean="0"/>
              <a:t>, </a:t>
            </a:r>
            <a:r>
              <a:rPr lang="en-US" sz="2800" dirty="0" err="1" smtClean="0"/>
              <a:t>mais</a:t>
            </a:r>
            <a:r>
              <a:rPr lang="en-US" sz="2800" dirty="0" smtClean="0"/>
              <a:t>, </a:t>
            </a:r>
            <a:r>
              <a:rPr lang="en-US" sz="2800" dirty="0" err="1" smtClean="0"/>
              <a:t>oui</a:t>
            </a:r>
            <a:r>
              <a:rPr lang="en-US" sz="2800" dirty="0" smtClean="0"/>
              <a:t>, je </a:t>
            </a:r>
            <a:r>
              <a:rPr lang="en-US" sz="2800" dirty="0" smtClean="0"/>
              <a:t>_________!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458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 startAt="2"/>
            </a:pPr>
            <a:r>
              <a:rPr lang="en-US" sz="2400" i="1" dirty="0" smtClean="0"/>
              <a:t>Après la </a:t>
            </a:r>
            <a:r>
              <a:rPr lang="en-US" sz="2400" i="1" dirty="0" err="1" smtClean="0"/>
              <a:t>réunion</a:t>
            </a:r>
            <a:r>
              <a:rPr lang="en-US" sz="2400" i="1" dirty="0" smtClean="0"/>
              <a:t> de </a:t>
            </a:r>
            <a:r>
              <a:rPr lang="en-US" sz="2400" i="1" dirty="0" err="1" smtClean="0"/>
              <a:t>famille</a:t>
            </a:r>
            <a:r>
              <a:rPr lang="en-US" sz="2400" dirty="0" smtClean="0"/>
              <a:t>.  </a:t>
            </a:r>
            <a:r>
              <a:rPr lang="fr-FR" sz="2400" dirty="0" smtClean="0"/>
              <a:t>Des membres de la famille ne sont pas partis avec les mêmes personnes avec qui ils sont arrivés.  Utilisez “venir” et “partir” au passé composé pour </a:t>
            </a:r>
            <a:r>
              <a:rPr lang="fr-FR" sz="2400" dirty="0" err="1" smtClean="0"/>
              <a:t>compl</a:t>
            </a:r>
            <a:r>
              <a:rPr lang="en-US" sz="2400" dirty="0"/>
              <a:t>é</a:t>
            </a:r>
            <a:r>
              <a:rPr lang="fr-FR" sz="2400" dirty="0" smtClean="0"/>
              <a:t>ter </a:t>
            </a:r>
            <a:r>
              <a:rPr lang="fr-FR" sz="2400" dirty="0" smtClean="0"/>
              <a:t>les phrases.  </a:t>
            </a:r>
            <a:r>
              <a:rPr lang="en-US" sz="2400" dirty="0" err="1" smtClean="0"/>
              <a:t>N’oubliez</a:t>
            </a:r>
            <a:r>
              <a:rPr lang="en-US" sz="2400" dirty="0" smtClean="0"/>
              <a:t> pas de faire </a:t>
            </a:r>
            <a:r>
              <a:rPr lang="en-US" sz="2400" dirty="0" err="1" smtClean="0"/>
              <a:t>l’accord</a:t>
            </a:r>
            <a:r>
              <a:rPr lang="en-US" sz="2400" dirty="0" smtClean="0"/>
              <a:t> </a:t>
            </a:r>
            <a:r>
              <a:rPr lang="en-US" sz="2400" dirty="0" err="1" smtClean="0"/>
              <a:t>si</a:t>
            </a:r>
            <a:r>
              <a:rPr lang="en-US" sz="2400" dirty="0" smtClean="0"/>
              <a:t> </a:t>
            </a:r>
            <a:r>
              <a:rPr lang="en-US" sz="2400" dirty="0" err="1" smtClean="0"/>
              <a:t>nécessaire</a:t>
            </a:r>
            <a:r>
              <a:rPr lang="en-US" sz="2400" dirty="0" smtClean="0"/>
              <a:t>!</a:t>
            </a:r>
          </a:p>
          <a:p>
            <a:pPr marL="342900" indent="-342900"/>
            <a:endParaRPr lang="en-US" dirty="0" smtClean="0"/>
          </a:p>
          <a:p>
            <a:r>
              <a:rPr lang="en-US" sz="2800" dirty="0" smtClean="0"/>
              <a:t>1.  </a:t>
            </a:r>
            <a:r>
              <a:rPr lang="en-US" sz="2800" dirty="0" err="1" smtClean="0"/>
              <a:t>Cédric</a:t>
            </a:r>
            <a:r>
              <a:rPr lang="en-US" sz="2800" dirty="0" smtClean="0"/>
              <a:t> </a:t>
            </a:r>
            <a:r>
              <a:rPr lang="en-US" sz="2800" dirty="0" err="1" smtClean="0"/>
              <a:t>Rasquin</a:t>
            </a:r>
            <a:r>
              <a:rPr lang="en-US" sz="2800" dirty="0" smtClean="0"/>
              <a:t> ___________ avec </a:t>
            </a:r>
            <a:r>
              <a:rPr lang="en-US" sz="2800" dirty="0" err="1" smtClean="0"/>
              <a:t>sa</a:t>
            </a:r>
            <a:r>
              <a:rPr lang="en-US" sz="2800" dirty="0" smtClean="0"/>
              <a:t> mere et son </a:t>
            </a:r>
            <a:r>
              <a:rPr lang="en-US" sz="2800" dirty="0" err="1" smtClean="0"/>
              <a:t>mari</a:t>
            </a:r>
            <a:r>
              <a:rPr lang="en-US" sz="2800" dirty="0" smtClean="0"/>
              <a:t> (son beau-</a:t>
            </a:r>
            <a:r>
              <a:rPr lang="en-US" sz="2800" dirty="0" err="1" smtClean="0"/>
              <a:t>père</a:t>
            </a:r>
            <a:r>
              <a:rPr lang="en-US" sz="2800" dirty="0" smtClean="0"/>
              <a:t>)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il</a:t>
            </a:r>
            <a:r>
              <a:rPr lang="en-US" sz="2800" dirty="0" smtClean="0"/>
              <a:t> ______________ avec son </a:t>
            </a:r>
            <a:r>
              <a:rPr lang="en-US" sz="2800" dirty="0" err="1" smtClean="0"/>
              <a:t>père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2.  Jacques Dubois et Paulette </a:t>
            </a:r>
            <a:r>
              <a:rPr lang="en-US" sz="2800" dirty="0" err="1" smtClean="0"/>
              <a:t>Gilmard</a:t>
            </a:r>
            <a:r>
              <a:rPr lang="en-US" sz="2800" dirty="0" smtClean="0"/>
              <a:t> _______________ ensemble, </a:t>
            </a:r>
            <a:r>
              <a:rPr lang="en-US" sz="2800" dirty="0" err="1" smtClean="0"/>
              <a:t>mais</a:t>
            </a:r>
            <a:r>
              <a:rPr lang="en-US" sz="2800" dirty="0" smtClean="0"/>
              <a:t> Paulette ___________________ </a:t>
            </a:r>
            <a:r>
              <a:rPr lang="en-US" sz="2800" dirty="0" err="1" smtClean="0"/>
              <a:t>seule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3.  Suzanne _____________________ avec son petit </a:t>
            </a:r>
            <a:r>
              <a:rPr lang="en-US" sz="2800" dirty="0" err="1" smtClean="0"/>
              <a:t>ami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elle</a:t>
            </a:r>
            <a:r>
              <a:rPr lang="en-US" sz="2800" dirty="0" smtClean="0"/>
              <a:t> __________________ avec </a:t>
            </a:r>
            <a:r>
              <a:rPr lang="en-US" sz="2800" dirty="0" err="1" smtClean="0"/>
              <a:t>ses</a:t>
            </a:r>
            <a:r>
              <a:rPr lang="en-US" sz="2800" dirty="0" smtClean="0"/>
              <a:t> parents.</a:t>
            </a:r>
          </a:p>
          <a:p>
            <a:r>
              <a:rPr lang="en-US" sz="2800" dirty="0" smtClean="0"/>
              <a:t>4.  Jean </a:t>
            </a:r>
            <a:r>
              <a:rPr lang="en-US" sz="2800" dirty="0" err="1" smtClean="0"/>
              <a:t>Rasquin</a:t>
            </a:r>
            <a:r>
              <a:rPr lang="en-US" sz="2800" dirty="0" smtClean="0"/>
              <a:t> __________ </a:t>
            </a:r>
            <a:r>
              <a:rPr lang="en-US" sz="2800" dirty="0" err="1" smtClean="0"/>
              <a:t>seul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il</a:t>
            </a:r>
            <a:r>
              <a:rPr lang="en-US" sz="2800" dirty="0" smtClean="0"/>
              <a:t> ___________ avec son </a:t>
            </a:r>
            <a:r>
              <a:rPr lang="en-US" sz="2800" dirty="0" err="1" smtClean="0"/>
              <a:t>fils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err="1" smtClean="0"/>
              <a:t>L’Afrique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l’Algérie</a:t>
            </a:r>
            <a:r>
              <a:rPr lang="en-US" sz="2800" dirty="0" smtClean="0"/>
              <a:t>  (</a:t>
            </a:r>
            <a:r>
              <a:rPr lang="en-US" sz="2800" dirty="0" err="1" smtClean="0"/>
              <a:t>algérien</a:t>
            </a:r>
            <a:r>
              <a:rPr lang="en-US" sz="2800" dirty="0" smtClean="0"/>
              <a:t>/</a:t>
            </a:r>
            <a:r>
              <a:rPr lang="en-US" sz="2800" dirty="0" err="1" smtClean="0"/>
              <a:t>ienne</a:t>
            </a:r>
            <a:r>
              <a:rPr lang="en-US" sz="2800" dirty="0" smtClean="0"/>
              <a:t>)</a:t>
            </a:r>
          </a:p>
          <a:p>
            <a:r>
              <a:rPr lang="en-US" sz="2800" b="1" dirty="0" smtClean="0">
                <a:solidFill>
                  <a:srgbClr val="002060"/>
                </a:solidFill>
              </a:rPr>
              <a:t>Le Cameroun </a:t>
            </a:r>
            <a:r>
              <a:rPr lang="en-US" sz="2800" dirty="0" smtClean="0"/>
              <a:t>(</a:t>
            </a:r>
            <a:r>
              <a:rPr lang="en-US" sz="2800" dirty="0" err="1" smtClean="0"/>
              <a:t>camerounais</a:t>
            </a:r>
            <a:r>
              <a:rPr lang="en-US" sz="2800" dirty="0" smtClean="0"/>
              <a:t>/e)</a:t>
            </a:r>
          </a:p>
          <a:p>
            <a:r>
              <a:rPr lang="en-US" sz="2800" b="1" dirty="0" smtClean="0">
                <a:solidFill>
                  <a:srgbClr val="002060"/>
                </a:solidFill>
              </a:rPr>
              <a:t>La Côte d’Ivoire</a:t>
            </a:r>
            <a:r>
              <a:rPr lang="en-US" sz="2800" dirty="0" smtClean="0"/>
              <a:t> (</a:t>
            </a:r>
            <a:r>
              <a:rPr lang="en-US" sz="2800" dirty="0" err="1" smtClean="0"/>
              <a:t>ivoirien</a:t>
            </a:r>
            <a:r>
              <a:rPr lang="en-US" sz="2800" dirty="0" smtClean="0"/>
              <a:t>/</a:t>
            </a:r>
            <a:r>
              <a:rPr lang="en-US" sz="2800" dirty="0" err="1" smtClean="0"/>
              <a:t>ienne</a:t>
            </a:r>
            <a:r>
              <a:rPr lang="en-US" sz="2800" dirty="0" smtClean="0"/>
              <a:t>)</a:t>
            </a:r>
          </a:p>
          <a:p>
            <a:r>
              <a:rPr lang="en-US" sz="2800" b="1" dirty="0" smtClean="0">
                <a:solidFill>
                  <a:srgbClr val="002060"/>
                </a:solidFill>
              </a:rPr>
              <a:t>Le </a:t>
            </a:r>
            <a:r>
              <a:rPr lang="en-US" sz="2800" b="1" dirty="0" err="1" smtClean="0">
                <a:solidFill>
                  <a:srgbClr val="002060"/>
                </a:solidFill>
              </a:rPr>
              <a:t>Maroc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marocain</a:t>
            </a:r>
            <a:r>
              <a:rPr lang="en-US" sz="2800" dirty="0" smtClean="0"/>
              <a:t>/e)</a:t>
            </a:r>
          </a:p>
          <a:p>
            <a:r>
              <a:rPr lang="en-US" sz="2800" b="1" dirty="0" smtClean="0">
                <a:solidFill>
                  <a:srgbClr val="002060"/>
                </a:solidFill>
              </a:rPr>
              <a:t>Le </a:t>
            </a:r>
            <a:r>
              <a:rPr lang="en-US" sz="2800" b="1" dirty="0" err="1" smtClean="0">
                <a:solidFill>
                  <a:srgbClr val="002060"/>
                </a:solidFill>
              </a:rPr>
              <a:t>Sénégal</a:t>
            </a:r>
            <a:r>
              <a:rPr lang="en-US" sz="2800" dirty="0" smtClean="0"/>
              <a:t> (</a:t>
            </a:r>
            <a:r>
              <a:rPr lang="en-US" sz="2800" dirty="0" err="1" smtClean="0"/>
              <a:t>sénégalais</a:t>
            </a:r>
            <a:r>
              <a:rPr lang="en-US" sz="2800" dirty="0" smtClean="0"/>
              <a:t>/e)</a:t>
            </a:r>
          </a:p>
          <a:p>
            <a:endParaRPr lang="en-US" sz="2000" dirty="0" smtClean="0"/>
          </a:p>
        </p:txBody>
      </p:sp>
      <p:pic>
        <p:nvPicPr>
          <p:cNvPr id="5" name="Picture 4" descr="carte-afriqu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295400"/>
            <a:ext cx="4526280" cy="4548226"/>
          </a:xfrm>
          <a:prstGeom prst="rect">
            <a:avLst/>
          </a:prstGeom>
        </p:spPr>
      </p:pic>
      <p:pic>
        <p:nvPicPr>
          <p:cNvPr id="8" name="Picture 7" descr="afr_m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066800"/>
            <a:ext cx="4802124" cy="4767072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err="1" smtClean="0"/>
              <a:t>L’Asie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276600" cy="4691063"/>
          </a:xfrm>
        </p:spPr>
        <p:txBody>
          <a:bodyPr>
            <a:normAutofit/>
          </a:bodyPr>
          <a:lstStyle/>
          <a:p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La Chine  </a:t>
            </a:r>
            <a:r>
              <a:rPr lang="en-US" sz="2400" dirty="0" smtClean="0"/>
              <a:t>(</a:t>
            </a:r>
            <a:r>
              <a:rPr lang="en-US" sz="2400" dirty="0" err="1" smtClean="0"/>
              <a:t>chinois</a:t>
            </a:r>
            <a:r>
              <a:rPr lang="en-US" sz="2400" dirty="0" smtClean="0"/>
              <a:t>/e)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La </a:t>
            </a:r>
            <a:r>
              <a:rPr lang="en-US" sz="2400" b="1" dirty="0" err="1" smtClean="0">
                <a:solidFill>
                  <a:srgbClr val="002060"/>
                </a:solidFill>
              </a:rPr>
              <a:t>Corée</a:t>
            </a:r>
            <a:r>
              <a:rPr lang="en-US" sz="2400" b="1" dirty="0" smtClean="0">
                <a:solidFill>
                  <a:srgbClr val="002060"/>
                </a:solidFill>
              </a:rPr>
              <a:t>  </a:t>
            </a:r>
            <a:r>
              <a:rPr lang="en-US" sz="2400" dirty="0" smtClean="0"/>
              <a:t>(</a:t>
            </a:r>
            <a:r>
              <a:rPr lang="en-US" sz="2400" dirty="0" err="1" smtClean="0"/>
              <a:t>coréen</a:t>
            </a:r>
            <a:r>
              <a:rPr lang="en-US" sz="2400" dirty="0" smtClean="0"/>
              <a:t>/</a:t>
            </a:r>
            <a:r>
              <a:rPr lang="en-US" sz="2400" dirty="0" err="1" smtClean="0"/>
              <a:t>coréenne</a:t>
            </a:r>
            <a:r>
              <a:rPr lang="en-US" sz="2400" dirty="0" smtClean="0"/>
              <a:t>)</a:t>
            </a:r>
          </a:p>
          <a:p>
            <a:r>
              <a:rPr lang="en-US" sz="2400" b="1" dirty="0" err="1" smtClean="0">
                <a:solidFill>
                  <a:srgbClr val="002060"/>
                </a:solidFill>
              </a:rPr>
              <a:t>L’Inde</a:t>
            </a:r>
            <a:r>
              <a:rPr lang="en-US" sz="2400" dirty="0" smtClean="0"/>
              <a:t>  (</a:t>
            </a:r>
            <a:r>
              <a:rPr lang="en-US" sz="2400" dirty="0" err="1" smtClean="0"/>
              <a:t>indien</a:t>
            </a:r>
            <a:r>
              <a:rPr lang="en-US" sz="2400" dirty="0" smtClean="0"/>
              <a:t>/</a:t>
            </a:r>
            <a:r>
              <a:rPr lang="en-US" sz="2400" dirty="0" err="1" smtClean="0"/>
              <a:t>indienne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002060"/>
                </a:solidFill>
              </a:rPr>
              <a:t>le </a:t>
            </a:r>
            <a:r>
              <a:rPr lang="en-US" sz="2400" b="1" dirty="0" err="1" smtClean="0">
                <a:solidFill>
                  <a:srgbClr val="002060"/>
                </a:solidFill>
              </a:rPr>
              <a:t>Japon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japonais</a:t>
            </a:r>
            <a:r>
              <a:rPr lang="en-US" sz="2400" dirty="0" smtClean="0"/>
              <a:t>/</a:t>
            </a:r>
            <a:r>
              <a:rPr lang="en-US" sz="2400" dirty="0" err="1" smtClean="0"/>
              <a:t>japonaise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Le Vietnam </a:t>
            </a:r>
            <a:r>
              <a:rPr lang="en-US" sz="2400" dirty="0" smtClean="0"/>
              <a:t>(</a:t>
            </a:r>
            <a:r>
              <a:rPr lang="en-US" sz="2400" dirty="0" err="1" smtClean="0"/>
              <a:t>vietnamien</a:t>
            </a:r>
            <a:r>
              <a:rPr lang="en-US" sz="2400" dirty="0" smtClean="0"/>
              <a:t>/</a:t>
            </a:r>
          </a:p>
          <a:p>
            <a:r>
              <a:rPr lang="en-US" sz="2400" dirty="0" err="1" smtClean="0"/>
              <a:t>vietnamienne</a:t>
            </a:r>
            <a:r>
              <a:rPr lang="en-US" sz="2400" dirty="0" smtClean="0"/>
              <a:t>)</a:t>
            </a:r>
          </a:p>
        </p:txBody>
      </p:sp>
      <p:pic>
        <p:nvPicPr>
          <p:cNvPr id="5" name="Picture 4" descr="ASIE-mapOK-cli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752599"/>
            <a:ext cx="4999673" cy="39624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L’Océanie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l’Australie</a:t>
            </a:r>
            <a:r>
              <a:rPr lang="en-US" dirty="0" smtClean="0"/>
              <a:t>  (</a:t>
            </a:r>
            <a:r>
              <a:rPr lang="en-US" dirty="0" err="1" smtClean="0"/>
              <a:t>australien</a:t>
            </a:r>
            <a:r>
              <a:rPr lang="en-US" dirty="0" smtClean="0"/>
              <a:t>/</a:t>
            </a:r>
            <a:r>
              <a:rPr lang="en-US" dirty="0" err="1" smtClean="0"/>
              <a:t>australienne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" name="Content Placeholder 4" descr="Carte_oceanie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53386" y="1600200"/>
            <a:ext cx="4837228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L’Amérique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u="sng" dirty="0" smtClean="0"/>
              <a:t>Du Nord: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Le Canada </a:t>
            </a:r>
            <a:r>
              <a:rPr lang="en-US" sz="2000" dirty="0" smtClean="0"/>
              <a:t>(</a:t>
            </a:r>
            <a:r>
              <a:rPr lang="en-US" sz="2000" dirty="0" err="1" smtClean="0"/>
              <a:t>canadien</a:t>
            </a:r>
            <a:r>
              <a:rPr lang="en-US" sz="2000" dirty="0" smtClean="0"/>
              <a:t>/</a:t>
            </a:r>
            <a:r>
              <a:rPr lang="en-US" sz="2000" dirty="0" err="1" smtClean="0"/>
              <a:t>canadienne</a:t>
            </a:r>
            <a:r>
              <a:rPr lang="en-US" sz="2000" dirty="0" smtClean="0"/>
              <a:t>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Les </a:t>
            </a:r>
            <a:r>
              <a:rPr lang="en-US" sz="2000" b="1" dirty="0" err="1" smtClean="0">
                <a:solidFill>
                  <a:srgbClr val="002060"/>
                </a:solidFill>
              </a:rPr>
              <a:t>États-Unis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américain</a:t>
            </a:r>
            <a:r>
              <a:rPr lang="en-US" sz="2000" dirty="0" smtClean="0"/>
              <a:t>/e)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Le </a:t>
            </a:r>
            <a:r>
              <a:rPr lang="en-US" sz="2000" b="1" dirty="0" err="1" smtClean="0">
                <a:solidFill>
                  <a:srgbClr val="002060"/>
                </a:solidFill>
              </a:rPr>
              <a:t>Mexiqu</a:t>
            </a:r>
            <a:r>
              <a:rPr lang="en-US" sz="2000" dirty="0" err="1" smtClean="0"/>
              <a:t>e</a:t>
            </a:r>
            <a:r>
              <a:rPr lang="en-US" sz="2000" dirty="0" smtClean="0"/>
              <a:t> (</a:t>
            </a:r>
            <a:r>
              <a:rPr lang="en-US" sz="2000" dirty="0" err="1" smtClean="0"/>
              <a:t>mexicain</a:t>
            </a:r>
            <a:r>
              <a:rPr lang="en-US" sz="2000" dirty="0" smtClean="0"/>
              <a:t>/e)</a:t>
            </a:r>
          </a:p>
          <a:p>
            <a:endParaRPr lang="en-US" sz="2000" dirty="0"/>
          </a:p>
          <a:p>
            <a:r>
              <a:rPr lang="en-US" sz="2000" u="sng" dirty="0" smtClean="0"/>
              <a:t>Du </a:t>
            </a:r>
            <a:r>
              <a:rPr lang="en-US" sz="2000" u="sng" dirty="0" err="1" smtClean="0"/>
              <a:t>Sud</a:t>
            </a:r>
            <a:r>
              <a:rPr lang="en-US" sz="2000" u="sng" dirty="0" smtClean="0"/>
              <a:t>:</a:t>
            </a:r>
          </a:p>
          <a:p>
            <a:r>
              <a:rPr lang="en-US" sz="2000" b="1" dirty="0" err="1" smtClean="0">
                <a:solidFill>
                  <a:srgbClr val="002060"/>
                </a:solidFill>
              </a:rPr>
              <a:t>L’Argentine</a:t>
            </a:r>
            <a:r>
              <a:rPr lang="en-US" sz="2000" dirty="0" smtClean="0"/>
              <a:t>  (</a:t>
            </a:r>
            <a:r>
              <a:rPr lang="en-US" sz="2000" dirty="0" err="1" smtClean="0"/>
              <a:t>argentin</a:t>
            </a:r>
            <a:r>
              <a:rPr lang="en-US" sz="2000" dirty="0" smtClean="0"/>
              <a:t>/e)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Le </a:t>
            </a:r>
            <a:r>
              <a:rPr lang="en-US" sz="2000" b="1" dirty="0" err="1" smtClean="0">
                <a:solidFill>
                  <a:srgbClr val="002060"/>
                </a:solidFill>
              </a:rPr>
              <a:t>Brésil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brésilien</a:t>
            </a:r>
            <a:r>
              <a:rPr lang="en-US" sz="2000" dirty="0" smtClean="0"/>
              <a:t>/</a:t>
            </a:r>
            <a:r>
              <a:rPr lang="en-US" sz="2000" dirty="0" err="1" smtClean="0"/>
              <a:t>brésilienne</a:t>
            </a:r>
            <a:r>
              <a:rPr lang="en-US" sz="2000" dirty="0" smtClean="0"/>
              <a:t>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La </a:t>
            </a:r>
            <a:r>
              <a:rPr lang="en-US" sz="2000" b="1" dirty="0" err="1" smtClean="0">
                <a:solidFill>
                  <a:srgbClr val="002060"/>
                </a:solidFill>
              </a:rPr>
              <a:t>Colombie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colombien</a:t>
            </a:r>
            <a:r>
              <a:rPr lang="en-US" sz="2000" dirty="0" smtClean="0"/>
              <a:t>/</a:t>
            </a:r>
            <a:r>
              <a:rPr lang="en-US" sz="2000" dirty="0" err="1" smtClean="0"/>
              <a:t>bienne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5" name="Picture 4" descr="carte-ameriqu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1295400"/>
            <a:ext cx="4381500" cy="4867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L’Europe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</a:rPr>
              <a:t>L’Allemagne</a:t>
            </a:r>
            <a:r>
              <a:rPr lang="en-US" sz="2000" dirty="0" smtClean="0"/>
              <a:t>  (</a:t>
            </a:r>
            <a:r>
              <a:rPr lang="en-US" sz="2000" dirty="0" err="1" smtClean="0"/>
              <a:t>allemand</a:t>
            </a:r>
            <a:r>
              <a:rPr lang="en-US" sz="2000" dirty="0" smtClean="0"/>
              <a:t>/e)</a:t>
            </a:r>
          </a:p>
          <a:p>
            <a:r>
              <a:rPr lang="en-US" sz="2000" b="1" dirty="0" err="1" smtClean="0">
                <a:solidFill>
                  <a:srgbClr val="002060"/>
                </a:solidFill>
              </a:rPr>
              <a:t>L’Angleterre</a:t>
            </a:r>
            <a:r>
              <a:rPr lang="en-US" sz="2000" dirty="0" smtClean="0"/>
              <a:t>  (</a:t>
            </a:r>
            <a:r>
              <a:rPr lang="en-US" sz="2000" dirty="0" err="1" smtClean="0"/>
              <a:t>anglais</a:t>
            </a:r>
            <a:r>
              <a:rPr lang="en-US" sz="2000" dirty="0" smtClean="0"/>
              <a:t>/e)</a:t>
            </a:r>
          </a:p>
          <a:p>
            <a:r>
              <a:rPr lang="en-US" sz="2000" b="1" dirty="0" err="1" smtClean="0">
                <a:solidFill>
                  <a:srgbClr val="002060"/>
                </a:solidFill>
              </a:rPr>
              <a:t>L’Autriche</a:t>
            </a:r>
            <a:r>
              <a:rPr lang="en-US" sz="2000" dirty="0" smtClean="0"/>
              <a:t>  (</a:t>
            </a:r>
            <a:r>
              <a:rPr lang="en-US" sz="2000" dirty="0" err="1" smtClean="0"/>
              <a:t>autrichien</a:t>
            </a:r>
            <a:r>
              <a:rPr lang="en-US" sz="2000" dirty="0" smtClean="0"/>
              <a:t>/ne)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La </a:t>
            </a:r>
            <a:r>
              <a:rPr lang="en-US" sz="2000" b="1" dirty="0" err="1" smtClean="0">
                <a:solidFill>
                  <a:srgbClr val="002060"/>
                </a:solidFill>
              </a:rPr>
              <a:t>Belgique</a:t>
            </a:r>
            <a:r>
              <a:rPr lang="en-US" sz="2000" dirty="0" smtClean="0"/>
              <a:t>  (</a:t>
            </a:r>
            <a:r>
              <a:rPr lang="en-US" sz="2000" dirty="0" err="1" smtClean="0"/>
              <a:t>belge</a:t>
            </a:r>
            <a:r>
              <a:rPr lang="en-US" sz="2000" dirty="0" smtClean="0"/>
              <a:t>)</a:t>
            </a:r>
          </a:p>
          <a:p>
            <a:r>
              <a:rPr lang="en-US" sz="2000" b="1" dirty="0" err="1" smtClean="0">
                <a:solidFill>
                  <a:srgbClr val="002060"/>
                </a:solidFill>
              </a:rPr>
              <a:t>L’Espagne</a:t>
            </a:r>
            <a:r>
              <a:rPr lang="en-US" sz="2000" dirty="0" smtClean="0"/>
              <a:t>  (</a:t>
            </a:r>
            <a:r>
              <a:rPr lang="en-US" sz="2000" dirty="0" err="1" smtClean="0"/>
              <a:t>espagnol</a:t>
            </a:r>
            <a:r>
              <a:rPr lang="en-US" sz="2000" dirty="0" smtClean="0"/>
              <a:t>/e)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La France</a:t>
            </a:r>
            <a:r>
              <a:rPr lang="en-US" sz="2000" dirty="0" smtClean="0"/>
              <a:t>  (</a:t>
            </a:r>
            <a:r>
              <a:rPr lang="en-US" sz="2000" dirty="0" err="1" smtClean="0"/>
              <a:t>français</a:t>
            </a:r>
            <a:r>
              <a:rPr lang="en-US" sz="2000" dirty="0" smtClean="0"/>
              <a:t>/e)</a:t>
            </a:r>
          </a:p>
          <a:p>
            <a:r>
              <a:rPr lang="en-US" sz="2000" b="1" dirty="0" err="1" smtClean="0">
                <a:solidFill>
                  <a:srgbClr val="002060"/>
                </a:solidFill>
              </a:rPr>
              <a:t>L’Italie</a:t>
            </a:r>
            <a:r>
              <a:rPr lang="en-US" sz="2000" dirty="0" smtClean="0"/>
              <a:t>  (</a:t>
            </a:r>
            <a:r>
              <a:rPr lang="en-US" sz="2000" dirty="0" err="1" smtClean="0"/>
              <a:t>italien</a:t>
            </a:r>
            <a:r>
              <a:rPr lang="en-US" sz="2000" dirty="0" smtClean="0"/>
              <a:t>/ne)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Les Pays-Bas  </a:t>
            </a:r>
            <a:r>
              <a:rPr lang="en-US" sz="2000" dirty="0" smtClean="0"/>
              <a:t>(</a:t>
            </a:r>
            <a:r>
              <a:rPr lang="en-US" sz="2000" dirty="0" err="1" smtClean="0"/>
              <a:t>néerlandais</a:t>
            </a:r>
            <a:r>
              <a:rPr lang="en-US" sz="2000" dirty="0" smtClean="0"/>
              <a:t>/e)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Le Portugal  </a:t>
            </a:r>
            <a:r>
              <a:rPr lang="en-US" sz="2000" dirty="0" smtClean="0"/>
              <a:t>(</a:t>
            </a:r>
            <a:r>
              <a:rPr lang="en-US" sz="2000" dirty="0" err="1" smtClean="0"/>
              <a:t>portugais</a:t>
            </a:r>
            <a:r>
              <a:rPr lang="en-US" sz="2000" dirty="0" smtClean="0"/>
              <a:t>/e)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La Suisse  </a:t>
            </a:r>
            <a:r>
              <a:rPr lang="en-US" sz="2000" dirty="0" smtClean="0"/>
              <a:t>(</a:t>
            </a:r>
            <a:r>
              <a:rPr lang="en-US" sz="2000" dirty="0" err="1" smtClean="0"/>
              <a:t>suisse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pic>
        <p:nvPicPr>
          <p:cNvPr id="5" name="Picture 4" descr="europ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1981200"/>
            <a:ext cx="42672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52400"/>
            <a:ext cx="8458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Les pays et les nationalités</a:t>
            </a:r>
          </a:p>
          <a:p>
            <a:pPr algn="ctr"/>
            <a:endParaRPr lang="en-US" sz="2800" dirty="0" smtClean="0"/>
          </a:p>
          <a:p>
            <a:r>
              <a:rPr lang="fr-FR" sz="2800" dirty="0" smtClean="0"/>
              <a:t>Si une personne vient de Paris, elle vient </a:t>
            </a:r>
            <a:r>
              <a:rPr lang="fr-FR" sz="2800" b="1" u="sng" dirty="0" smtClean="0"/>
              <a:t>de</a:t>
            </a:r>
            <a:r>
              <a:rPr lang="fr-FR" sz="2800" u="sng" dirty="0" smtClean="0"/>
              <a:t> France</a:t>
            </a:r>
            <a:r>
              <a:rPr lang="fr-FR" sz="2800" dirty="0" smtClean="0"/>
              <a:t> et elle est </a:t>
            </a:r>
            <a:r>
              <a:rPr lang="fr-FR" sz="2800" u="sng" dirty="0" smtClean="0"/>
              <a:t>française</a:t>
            </a:r>
            <a:r>
              <a:rPr lang="fr-FR" sz="2800" dirty="0" smtClean="0"/>
              <a:t>.</a:t>
            </a:r>
            <a:endParaRPr lang="en-US" sz="2800" dirty="0" smtClean="0"/>
          </a:p>
          <a:p>
            <a:r>
              <a:rPr lang="fr-FR" sz="2800" dirty="0" smtClean="0"/>
              <a:t> </a:t>
            </a:r>
            <a:endParaRPr lang="en-US" sz="2800" dirty="0" smtClean="0"/>
          </a:p>
          <a:p>
            <a:r>
              <a:rPr lang="en-US" sz="2800" dirty="0" err="1" smtClean="0"/>
              <a:t>Alors</a:t>
            </a:r>
            <a:r>
              <a:rPr lang="en-US" sz="2800" dirty="0" smtClean="0"/>
              <a:t>,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une</a:t>
            </a:r>
            <a:r>
              <a:rPr lang="en-US" sz="2800" dirty="0" smtClean="0"/>
              <a:t> </a:t>
            </a:r>
            <a:r>
              <a:rPr lang="en-US" sz="2800" dirty="0" err="1" smtClean="0"/>
              <a:t>personne</a:t>
            </a:r>
            <a:r>
              <a:rPr lang="en-US" sz="2800" dirty="0" smtClean="0"/>
              <a:t> </a:t>
            </a:r>
            <a:r>
              <a:rPr lang="en-US" sz="2800" dirty="0" err="1" smtClean="0"/>
              <a:t>vient</a:t>
            </a:r>
            <a:r>
              <a:rPr lang="en-US" sz="2800" dirty="0" smtClean="0"/>
              <a:t> de…</a:t>
            </a:r>
          </a:p>
          <a:p>
            <a:r>
              <a:rPr lang="en-US" sz="2800" dirty="0" smtClean="0"/>
              <a:t> 	Berlin				Istanbul</a:t>
            </a:r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Barcelone</a:t>
            </a:r>
            <a:r>
              <a:rPr lang="en-US" sz="2800" dirty="0" smtClean="0"/>
              <a:t>			</a:t>
            </a:r>
            <a:r>
              <a:rPr lang="en-US" sz="2800" dirty="0" err="1" smtClean="0"/>
              <a:t>Londres</a:t>
            </a:r>
            <a:endParaRPr lang="en-US" sz="2800" dirty="0" smtClean="0"/>
          </a:p>
          <a:p>
            <a:r>
              <a:rPr lang="en-US" sz="2800" dirty="0" smtClean="0"/>
              <a:t>	Casablanca			Florence</a:t>
            </a:r>
          </a:p>
          <a:p>
            <a:r>
              <a:rPr lang="en-US" sz="2800" dirty="0" smtClean="0"/>
              <a:t>	Tunis				Johannesburg</a:t>
            </a:r>
          </a:p>
          <a:p>
            <a:r>
              <a:rPr lang="en-US" sz="2800" dirty="0" smtClean="0"/>
              <a:t>	Chicago			Mexico (=</a:t>
            </a:r>
            <a:r>
              <a:rPr lang="en-US" sz="2800" i="1" dirty="0" smtClean="0"/>
              <a:t>Mexico City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	Genève			Tokyo</a:t>
            </a:r>
          </a:p>
          <a:p>
            <a:r>
              <a:rPr lang="en-US" sz="2800" dirty="0" smtClean="0"/>
              <a:t>	Rio de Janeiro		Sydney</a:t>
            </a:r>
          </a:p>
          <a:p>
            <a:r>
              <a:rPr lang="en-US" sz="2800" dirty="0" smtClean="0"/>
              <a:t>	Dakar				Hanoi</a:t>
            </a:r>
          </a:p>
          <a:p>
            <a:r>
              <a:rPr lang="en-US" sz="2800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95300" y="1447800"/>
          <a:ext cx="81534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752600"/>
                <a:gridCol w="1600200"/>
                <a:gridCol w="1676400"/>
                <a:gridCol w="1981200"/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Feminine Country or continent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Masculine country beginning with a vowel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Masculine</a:t>
                      </a:r>
                      <a:r>
                        <a:rPr lang="en-US" sz="2000" baseline="0" dirty="0" smtClean="0"/>
                        <a:t> country beginning with a consonant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Plural country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To, at, in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 Suisse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En </a:t>
                      </a:r>
                      <a:r>
                        <a:rPr lang="en-US" sz="2000" dirty="0" err="1" smtClean="0"/>
                        <a:t>Haïti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Au </a:t>
                      </a:r>
                      <a:r>
                        <a:rPr lang="en-US" sz="2000" dirty="0" err="1" smtClean="0"/>
                        <a:t>Maroc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Aux Pays-Bas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From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 </a:t>
                      </a:r>
                      <a:r>
                        <a:rPr lang="en-US" sz="2000" dirty="0" err="1" smtClean="0"/>
                        <a:t>Belgique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r>
                        <a:rPr lang="en-US" sz="2000" dirty="0" err="1" smtClean="0"/>
                        <a:t>D’Afrique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D’Iran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Du Canada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Des </a:t>
                      </a:r>
                      <a:r>
                        <a:rPr lang="en-US" sz="2000" dirty="0" err="1" smtClean="0"/>
                        <a:t>États-Unis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600" y="4572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Prépositions</a:t>
            </a:r>
            <a:r>
              <a:rPr lang="en-US" sz="2800" b="1" dirty="0" smtClean="0"/>
              <a:t> avec des pays et des continents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4648200"/>
            <a:ext cx="7651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general, names of countries that end in any letter but –e are masculine.</a:t>
            </a:r>
          </a:p>
          <a:p>
            <a:r>
              <a:rPr lang="en-US" sz="2400" i="1" dirty="0" smtClean="0"/>
              <a:t>Exceptions</a:t>
            </a:r>
            <a:r>
              <a:rPr lang="en-US" sz="2400" dirty="0" smtClean="0"/>
              <a:t>:  </a:t>
            </a:r>
            <a:r>
              <a:rPr lang="en-US" sz="2400" b="1" dirty="0" smtClean="0">
                <a:solidFill>
                  <a:srgbClr val="FF0000"/>
                </a:solidFill>
              </a:rPr>
              <a:t>le </a:t>
            </a:r>
            <a:r>
              <a:rPr lang="en-US" sz="2400" b="1" dirty="0" err="1" smtClean="0">
                <a:solidFill>
                  <a:srgbClr val="FF0000"/>
                </a:solidFill>
              </a:rPr>
              <a:t>Mexique</a:t>
            </a:r>
            <a:r>
              <a:rPr lang="en-US" sz="2400" b="1" dirty="0" smtClean="0">
                <a:solidFill>
                  <a:srgbClr val="FF0000"/>
                </a:solidFill>
              </a:rPr>
              <a:t>, le Mozambique, le </a:t>
            </a:r>
            <a:r>
              <a:rPr lang="en-US" sz="2400" b="1" dirty="0" err="1" smtClean="0">
                <a:solidFill>
                  <a:srgbClr val="FF0000"/>
                </a:solidFill>
              </a:rPr>
              <a:t>Cambodge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1520</TotalTime>
  <Words>865</Words>
  <Application>Microsoft Office PowerPoint</Application>
  <PresentationFormat>On-screen Show (4:3)</PresentationFormat>
  <Paragraphs>236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Français 103</vt:lpstr>
      <vt:lpstr>Les continents---7 ou 5?  </vt:lpstr>
      <vt:lpstr>PowerPoint Presentation</vt:lpstr>
      <vt:lpstr>PowerPoint Presentation</vt:lpstr>
      <vt:lpstr>L’Océanie l’Australie  (australien/australienne)</vt:lpstr>
      <vt:lpstr>PowerPoint Presentation</vt:lpstr>
      <vt:lpstr>PowerPoint Presentation</vt:lpstr>
      <vt:lpstr>PowerPoint Presentation</vt:lpstr>
      <vt:lpstr>PowerPoint Presentation</vt:lpstr>
      <vt:lpstr>Où se trouve…? C’est en/au/aux + nom du pays.</vt:lpstr>
      <vt:lpstr>PowerPoint Presentation</vt:lpstr>
      <vt:lpstr>PowerPoint Presentation</vt:lpstr>
      <vt:lpstr>Vrai ou faux?  Vie et Culture</vt:lpstr>
      <vt:lpstr>PowerPoint Presentation</vt:lpstr>
      <vt:lpstr>PowerPoint Presentation</vt:lpstr>
      <vt:lpstr>PowerPoint Presentation</vt:lpstr>
      <vt:lpstr>PowerPoint Presentation</vt:lpstr>
      <vt:lpstr>Venir de + infinitif</vt:lpstr>
      <vt:lpstr>PowerPoint Presentation</vt:lpstr>
      <vt:lpstr>Complétez les phrases.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103</dc:title>
  <dc:creator>Devan Baty</dc:creator>
  <cp:lastModifiedBy>Devan Baty</cp:lastModifiedBy>
  <cp:revision>49</cp:revision>
  <dcterms:created xsi:type="dcterms:W3CDTF">2012-04-05T20:52:19Z</dcterms:created>
  <dcterms:modified xsi:type="dcterms:W3CDTF">2017-03-21T19:51:12Z</dcterms:modified>
</cp:coreProperties>
</file>