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81" r:id="rId3"/>
    <p:sldId id="283" r:id="rId4"/>
    <p:sldId id="28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4" r:id="rId26"/>
  </p:sldIdLst>
  <p:sldSz cx="9144000" cy="5143500" type="screen16x9"/>
  <p:notesSz cx="6858000" cy="9144000"/>
  <p:embeddedFontLst>
    <p:embeddedFont>
      <p:font typeface="Lexend Exa" panose="020B0604020202020204" charset="0"/>
      <p:regular r:id="rId28"/>
      <p:bold r:id="rId29"/>
    </p:embeddedFont>
    <p:embeddedFont>
      <p:font typeface="Lexend Exa Medium" panose="020B0604020202020204" charset="0"/>
      <p:regular r:id="rId30"/>
      <p:bold r:id="rId31"/>
    </p:embeddedFont>
    <p:embeddedFont>
      <p:font typeface="Nuni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4A6659-33BB-4AD0-9863-4B11C4408E26}">
  <a:tblStyle styleId="{9A4A6659-33BB-4AD0-9863-4B11C4408E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69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8e7e82e6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8e7e82e6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839b9cbff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839b9cbff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839b9cbff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839b9cbff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839b9cbff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839b9cbff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8e7e82e65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58e7e82e65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8e7e82e6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8e7e82e6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839b9cbff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839b9cbff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8e7e82e6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58e7e82e6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58e7e82e6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58e7e82e6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58e7e82e6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58e7e82e6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ed1bc3f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ed1bc3f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839b9cbff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839b9cbff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839b9cbff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5839b9cbff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58e7e82e65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58e7e82e65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839b9cbff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5839b9cbff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8e7e82e65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8e7e82e65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960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047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ed1bc3f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ed1bc3f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946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839b9cbf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839b9cbf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839b9cbff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839b9cbff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839b9cbff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839b9cbff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8e7e82e6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8e7e82e6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8e7e82e6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8e7e82e6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hospital-health-medical-medicine-908436/" TargetMode="External"/><Relationship Id="rId13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12" Type="http://schemas.openxmlformats.org/officeDocument/2006/relationships/hyperlink" Target="https://freepngimg.com/png/27696-parents-transparent-imag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penclipart.org/detail/57853/ambulance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hyperlink" Target="https://freesvg.org/1523499074" TargetMode="External"/><Relationship Id="rId4" Type="http://schemas.openxmlformats.org/officeDocument/2006/relationships/hyperlink" Target="https://claretscience5.weebly.com/the-greenhouse-effect.html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s://pixabay.com/en/doctors-office-doctor-office-1944117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4: Day 1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Health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2" title="Screenshot 2025-05-14 at 6.46.34 AM.png"/>
          <p:cNvPicPr preferRelativeResize="0"/>
          <p:nvPr/>
        </p:nvPicPr>
        <p:blipFill rotWithShape="1">
          <a:blip r:embed="rId3">
            <a:alphaModFix/>
          </a:blip>
          <a:srcRect t="10066" r="49642" b="39649"/>
          <a:stretch/>
        </p:blipFill>
        <p:spPr>
          <a:xfrm>
            <a:off x="2080563" y="250950"/>
            <a:ext cx="4982875" cy="1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 txBox="1"/>
          <p:nvPr/>
        </p:nvSpPr>
        <p:spPr>
          <a:xfrm>
            <a:off x="236050" y="1941425"/>
            <a:ext cx="850110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</a:rPr>
              <a:t>What hurts in picture 1?</a:t>
            </a:r>
            <a:endParaRPr sz="18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His hand hurts. 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			</a:t>
            </a:r>
            <a:r>
              <a:rPr lang="en" sz="1800" b="1" dirty="0">
                <a:solidFill>
                  <a:srgbClr val="FF0000"/>
                </a:solidFill>
              </a:rPr>
              <a:t>What hurts in picture 2?</a:t>
            </a:r>
            <a:endParaRPr sz="18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			His foot hurts. 											</a:t>
            </a:r>
            <a:r>
              <a:rPr lang="en" sz="1800" b="1" dirty="0">
                <a:solidFill>
                  <a:srgbClr val="FF0000"/>
                </a:solidFill>
              </a:rPr>
              <a:t>What hurts in picture 3?</a:t>
            </a:r>
            <a:r>
              <a:rPr lang="en" sz="1800" b="1" dirty="0">
                <a:solidFill>
                  <a:schemeClr val="dk2"/>
                </a:solidFill>
              </a:rPr>
              <a:t>							Her arm hurts.</a:t>
            </a:r>
            <a:endParaRPr sz="1800" b="1" dirty="0">
              <a:solidFill>
                <a:schemeClr val="dk2"/>
              </a:solidFill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1647810" y="4524135"/>
            <a:ext cx="727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One partner read the </a:t>
            </a:r>
            <a:r>
              <a:rPr lang="en" sz="1800" b="1" dirty="0">
                <a:solidFill>
                  <a:srgbClr val="FF0000"/>
                </a:solidFill>
              </a:rPr>
              <a:t>question</a:t>
            </a:r>
            <a:r>
              <a:rPr lang="en" sz="1800" b="1" dirty="0">
                <a:solidFill>
                  <a:schemeClr val="dk2"/>
                </a:solidFill>
              </a:rPr>
              <a:t>. One partner answer the question.</a:t>
            </a:r>
            <a:endParaRPr sz="18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3" title="Screenshot 2025-05-14 at 6.46.34 AM.png"/>
          <p:cNvPicPr preferRelativeResize="0"/>
          <p:nvPr/>
        </p:nvPicPr>
        <p:blipFill rotWithShape="1">
          <a:blip r:embed="rId3">
            <a:alphaModFix/>
          </a:blip>
          <a:srcRect l="49538" t="14232" b="39648"/>
          <a:stretch/>
        </p:blipFill>
        <p:spPr>
          <a:xfrm>
            <a:off x="1860100" y="163700"/>
            <a:ext cx="5423776" cy="181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3"/>
          <p:cNvSpPr txBox="1"/>
          <p:nvPr/>
        </p:nvSpPr>
        <p:spPr>
          <a:xfrm>
            <a:off x="148950" y="1996775"/>
            <a:ext cx="884610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</a:rPr>
              <a:t>What is the injury in picture 4?</a:t>
            </a:r>
            <a:endParaRPr sz="18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His leg hurts. 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			</a:t>
            </a:r>
            <a:r>
              <a:rPr lang="en" sz="1800" b="1" dirty="0">
                <a:solidFill>
                  <a:srgbClr val="FF0000"/>
                </a:solidFill>
              </a:rPr>
              <a:t>What is the injury in picture 5?</a:t>
            </a:r>
            <a:endParaRPr sz="18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			His head hurts. 		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														</a:t>
            </a:r>
            <a:r>
              <a:rPr lang="en" sz="1800" b="1" dirty="0">
                <a:solidFill>
                  <a:srgbClr val="FF0000"/>
                </a:solidFill>
              </a:rPr>
              <a:t>What is the injury in picture 6? </a:t>
            </a:r>
            <a:endParaRPr sz="18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					Her stomach hurts.</a:t>
            </a:r>
            <a:endParaRPr sz="1800" b="1" dirty="0">
              <a:solidFill>
                <a:schemeClr val="dk2"/>
              </a:solidFill>
            </a:endParaRPr>
          </a:p>
        </p:txBody>
      </p:sp>
      <p:sp>
        <p:nvSpPr>
          <p:cNvPr id="217" name="Google Shape;217;p23"/>
          <p:cNvSpPr txBox="1"/>
          <p:nvPr/>
        </p:nvSpPr>
        <p:spPr>
          <a:xfrm>
            <a:off x="1607350" y="4418500"/>
            <a:ext cx="727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One partner read the </a:t>
            </a:r>
            <a:r>
              <a:rPr lang="en" sz="1800" b="1" dirty="0">
                <a:solidFill>
                  <a:srgbClr val="FF0000"/>
                </a:solidFill>
              </a:rPr>
              <a:t>question</a:t>
            </a:r>
            <a:r>
              <a:rPr lang="en" sz="1800" b="1" dirty="0">
                <a:solidFill>
                  <a:schemeClr val="dk2"/>
                </a:solidFill>
              </a:rPr>
              <a:t>. One partner answer the question.</a:t>
            </a:r>
            <a:endParaRPr sz="18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24"/>
          <p:cNvGrpSpPr/>
          <p:nvPr/>
        </p:nvGrpSpPr>
        <p:grpSpPr>
          <a:xfrm>
            <a:off x="3605296" y="247025"/>
            <a:ext cx="2118907" cy="1443826"/>
            <a:chOff x="3605296" y="247025"/>
            <a:chExt cx="2118907" cy="1443826"/>
          </a:xfrm>
        </p:grpSpPr>
        <p:pic>
          <p:nvPicPr>
            <p:cNvPr id="223" name="Google Shape;223;p24" title="Screenshot 2025-05-14 at 7.02.21 AM.png"/>
            <p:cNvPicPr preferRelativeResize="0"/>
            <p:nvPr/>
          </p:nvPicPr>
          <p:blipFill rotWithShape="1">
            <a:blip r:embed="rId3">
              <a:alphaModFix/>
            </a:blip>
            <a:srcRect l="12936" t="72927" r="54930"/>
            <a:stretch/>
          </p:blipFill>
          <p:spPr>
            <a:xfrm>
              <a:off x="4686927" y="409314"/>
              <a:ext cx="1037276" cy="1119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4" title="Screenshot 2025-05-14 at 7.02.21 AM.png"/>
            <p:cNvPicPr preferRelativeResize="0"/>
            <p:nvPr/>
          </p:nvPicPr>
          <p:blipFill rotWithShape="1">
            <a:blip r:embed="rId3">
              <a:alphaModFix/>
            </a:blip>
            <a:srcRect l="16747" r="60018" b="74748"/>
            <a:stretch/>
          </p:blipFill>
          <p:spPr>
            <a:xfrm>
              <a:off x="3605296" y="247025"/>
              <a:ext cx="1037276" cy="14438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5" name="Google Shape;225;p24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14795" t="24912" r="52162" b="49095"/>
          <a:stretch/>
        </p:blipFill>
        <p:spPr>
          <a:xfrm>
            <a:off x="268650" y="247025"/>
            <a:ext cx="1654099" cy="16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66958" b="74007"/>
          <a:stretch/>
        </p:blipFill>
        <p:spPr>
          <a:xfrm>
            <a:off x="2072250" y="321238"/>
            <a:ext cx="1488700" cy="149983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4"/>
          <p:cNvSpPr txBox="1"/>
          <p:nvPr/>
        </p:nvSpPr>
        <p:spPr>
          <a:xfrm>
            <a:off x="353225" y="1821075"/>
            <a:ext cx="1321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Doctor</a:t>
            </a:r>
            <a:endParaRPr sz="2400" b="1">
              <a:solidFill>
                <a:schemeClr val="dk2"/>
              </a:solidFill>
            </a:endParaRPr>
          </a:p>
        </p:txBody>
      </p:sp>
      <p:sp>
        <p:nvSpPr>
          <p:cNvPr id="228" name="Google Shape;228;p24"/>
          <p:cNvSpPr txBox="1"/>
          <p:nvPr/>
        </p:nvSpPr>
        <p:spPr>
          <a:xfrm>
            <a:off x="1922750" y="1804725"/>
            <a:ext cx="1577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Nurse</a:t>
            </a:r>
            <a:endParaRPr sz="2400" b="1">
              <a:solidFill>
                <a:schemeClr val="dk2"/>
              </a:solidFill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4131775" y="1804725"/>
            <a:ext cx="148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Medicine</a:t>
            </a:r>
            <a:endParaRPr sz="2400" b="1">
              <a:solidFill>
                <a:schemeClr val="dk2"/>
              </a:solidFill>
            </a:endParaRPr>
          </a:p>
        </p:txBody>
      </p:sp>
      <p:grpSp>
        <p:nvGrpSpPr>
          <p:cNvPr id="230" name="Google Shape;230;p24"/>
          <p:cNvGrpSpPr/>
          <p:nvPr/>
        </p:nvGrpSpPr>
        <p:grpSpPr>
          <a:xfrm>
            <a:off x="5885350" y="412975"/>
            <a:ext cx="2975296" cy="1102575"/>
            <a:chOff x="5885350" y="412975"/>
            <a:chExt cx="2975296" cy="1102575"/>
          </a:xfrm>
        </p:grpSpPr>
        <p:pic>
          <p:nvPicPr>
            <p:cNvPr id="231" name="Google Shape;231;p24" descr="Broken leg with the cast rests on the knee of the other leg. (Provided by Getty Images)"/>
            <p:cNvPicPr preferRelativeResize="0"/>
            <p:nvPr/>
          </p:nvPicPr>
          <p:blipFill rotWithShape="1">
            <a:blip r:embed="rId4">
              <a:alphaModFix/>
            </a:blip>
            <a:srcRect r="46230"/>
            <a:stretch/>
          </p:blipFill>
          <p:spPr>
            <a:xfrm>
              <a:off x="5885350" y="412975"/>
              <a:ext cx="1321201" cy="110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24" descr="Child's broken arm in cast (Provided by Getty Images)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06548" y="437500"/>
              <a:ext cx="1654098" cy="10628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3" name="Google Shape;233;p24"/>
          <p:cNvSpPr txBox="1"/>
          <p:nvPr/>
        </p:nvSpPr>
        <p:spPr>
          <a:xfrm>
            <a:off x="6898100" y="1690850"/>
            <a:ext cx="94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Cast</a:t>
            </a:r>
            <a:endParaRPr sz="2400" b="1">
              <a:solidFill>
                <a:schemeClr val="dk2"/>
              </a:solidFill>
            </a:endParaRPr>
          </a:p>
        </p:txBody>
      </p:sp>
      <p:pic>
        <p:nvPicPr>
          <p:cNvPr id="234" name="Google Shape;234;p24" descr="Hospital traumatology room vector illustration, cartoon trauma surgery room cabinet with doctor traumatologist and clinic medical equipment (Provided by Getty Images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650" y="2358825"/>
            <a:ext cx="4412498" cy="247987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 txBox="1"/>
          <p:nvPr/>
        </p:nvSpPr>
        <p:spPr>
          <a:xfrm>
            <a:off x="268650" y="4284600"/>
            <a:ext cx="2457600" cy="55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Doctor’s Office</a:t>
            </a:r>
            <a:endParaRPr sz="2400" b="1">
              <a:solidFill>
                <a:schemeClr val="dk2"/>
              </a:solidFill>
            </a:endParaRPr>
          </a:p>
        </p:txBody>
      </p:sp>
      <p:sp>
        <p:nvSpPr>
          <p:cNvPr id="236" name="Google Shape;236;p24"/>
          <p:cNvSpPr txBox="1"/>
          <p:nvPr/>
        </p:nvSpPr>
        <p:spPr>
          <a:xfrm>
            <a:off x="6069850" y="2767675"/>
            <a:ext cx="28542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Sometimes when we are hurt or we do not feel good we need to get help.</a:t>
            </a:r>
            <a:r>
              <a:rPr lang="en" sz="2400" b="1">
                <a:solidFill>
                  <a:schemeClr val="dk2"/>
                </a:solidFill>
              </a:rPr>
              <a:t> 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Repeat After Me!</a:t>
            </a:r>
            <a:endParaRPr sz="24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5" title="Screenshot 2025-05-14 at 6.53.1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70708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/>
        </p:nvSpPr>
        <p:spPr>
          <a:xfrm>
            <a:off x="4642575" y="1190075"/>
            <a:ext cx="4281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When we do not feel good it could be 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	a cold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	a fever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	a headache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	a sore throat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	a stomachache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	a toothache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Repeat After Me!</a:t>
            </a:r>
            <a:endParaRPr sz="24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 title="Screenshot 2025-05-14 at 6.53.12 AM.png"/>
          <p:cNvPicPr preferRelativeResize="0"/>
          <p:nvPr/>
        </p:nvPicPr>
        <p:blipFill rotWithShape="1">
          <a:blip r:embed="rId3">
            <a:alphaModFix/>
          </a:blip>
          <a:srcRect t="6575" b="46423"/>
          <a:stretch/>
        </p:blipFill>
        <p:spPr>
          <a:xfrm>
            <a:off x="2286650" y="62750"/>
            <a:ext cx="4570699" cy="227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 txBox="1"/>
          <p:nvPr/>
        </p:nvSpPr>
        <p:spPr>
          <a:xfrm>
            <a:off x="148949" y="2187681"/>
            <a:ext cx="8846100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What doesn’t feel good in picture 1?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His nose doesn’t feel good.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He is blowing it with a tissue.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		      </a:t>
            </a:r>
            <a:r>
              <a:rPr lang="en" sz="1600" b="1" dirty="0">
                <a:solidFill>
                  <a:srgbClr val="FF0000"/>
                </a:solidFill>
              </a:rPr>
              <a:t>What doesn’t feel good in picture 2?</a:t>
            </a:r>
            <a:endParaRPr sz="1600" b="1" dirty="0">
              <a:solidFill>
                <a:srgbClr val="FF0000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His head doesn’t feel good, it is warm. </a:t>
            </a:r>
            <a:endParaRPr sz="1600" b="1" dirty="0">
              <a:solidFill>
                <a:schemeClr val="dk2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He is checking his temperature for a fever.	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															</a:t>
            </a:r>
            <a:r>
              <a:rPr lang="en" sz="1600" b="1" dirty="0">
                <a:solidFill>
                  <a:srgbClr val="FF0000"/>
                </a:solidFill>
              </a:rPr>
              <a:t>Where is her pain in picture 3?</a:t>
            </a:r>
            <a:endParaRPr sz="1600" b="1" dirty="0">
              <a:solidFill>
                <a:srgbClr val="FF0000"/>
              </a:solidFill>
            </a:endParaRPr>
          </a:p>
          <a:p>
            <a:pPr marL="4572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	Her head doesn’t feel good. </a:t>
            </a:r>
            <a:endParaRPr sz="1600" b="1" dirty="0">
              <a:solidFill>
                <a:schemeClr val="dk2"/>
              </a:solidFill>
            </a:endParaRPr>
          </a:p>
          <a:p>
            <a:pPr marL="4572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	She has a headache.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249" name="Google Shape;249;p26"/>
          <p:cNvSpPr txBox="1"/>
          <p:nvPr/>
        </p:nvSpPr>
        <p:spPr>
          <a:xfrm>
            <a:off x="7173525" y="1407025"/>
            <a:ext cx="1821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One partner read the </a:t>
            </a:r>
            <a:r>
              <a:rPr lang="en" sz="1600" b="1" dirty="0">
                <a:solidFill>
                  <a:srgbClr val="FF0000"/>
                </a:solidFill>
              </a:rPr>
              <a:t>question</a:t>
            </a:r>
            <a:r>
              <a:rPr lang="en" sz="1600" b="1" dirty="0">
                <a:solidFill>
                  <a:schemeClr val="dk2"/>
                </a:solidFill>
              </a:rPr>
              <a:t>. One partner answer the question.</a:t>
            </a:r>
            <a:endParaRPr sz="16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/>
          <p:nvPr/>
        </p:nvSpPr>
        <p:spPr>
          <a:xfrm>
            <a:off x="148949" y="2174550"/>
            <a:ext cx="8846100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What doesn’t feel good in picture 4?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He has a pain in his throat.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It hurts to swallow.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			</a:t>
            </a:r>
            <a:r>
              <a:rPr lang="en" sz="1600" b="1" dirty="0">
                <a:solidFill>
                  <a:srgbClr val="FF0000"/>
                </a:solidFill>
              </a:rPr>
              <a:t>Where is her pain in picture 5?</a:t>
            </a:r>
            <a:endParaRPr sz="1600" b="1" dirty="0">
              <a:solidFill>
                <a:srgbClr val="FF0000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	Her stomach doesn’t feel good.</a:t>
            </a:r>
            <a:endParaRPr sz="1600" b="1" dirty="0">
              <a:solidFill>
                <a:schemeClr val="dk2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	She is holding her stomach. She has pain.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					</a:t>
            </a:r>
            <a:r>
              <a:rPr lang="en" sz="1600" b="1" dirty="0">
                <a:solidFill>
                  <a:srgbClr val="FF0000"/>
                </a:solidFill>
              </a:rPr>
              <a:t>What doesn’t feel good in picture 6?</a:t>
            </a:r>
            <a:endParaRPr sz="1600" b="1" dirty="0">
              <a:solidFill>
                <a:srgbClr val="FF0000"/>
              </a:solidFill>
            </a:endParaRPr>
          </a:p>
          <a:p>
            <a:pPr marL="4572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His tooth doesn’t feel good. </a:t>
            </a:r>
            <a:endParaRPr sz="1600" b="1" dirty="0">
              <a:solidFill>
                <a:schemeClr val="dk2"/>
              </a:solidFill>
            </a:endParaRPr>
          </a:p>
          <a:p>
            <a:pPr marL="4572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He is holding his jaw from his toothache.</a:t>
            </a:r>
            <a:endParaRPr sz="1600" b="1" dirty="0">
              <a:solidFill>
                <a:schemeClr val="dk2"/>
              </a:solidFill>
            </a:endParaRPr>
          </a:p>
        </p:txBody>
      </p:sp>
      <p:pic>
        <p:nvPicPr>
          <p:cNvPr id="255" name="Google Shape;255;p27" title="Screenshot 2025-05-14 at 6.53.12 AM.png"/>
          <p:cNvPicPr preferRelativeResize="0"/>
          <p:nvPr/>
        </p:nvPicPr>
        <p:blipFill rotWithShape="1">
          <a:blip r:embed="rId3">
            <a:alphaModFix/>
          </a:blip>
          <a:srcRect t="53576"/>
          <a:stretch/>
        </p:blipFill>
        <p:spPr>
          <a:xfrm>
            <a:off x="2286650" y="-1"/>
            <a:ext cx="4570699" cy="22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 txBox="1"/>
          <p:nvPr/>
        </p:nvSpPr>
        <p:spPr>
          <a:xfrm>
            <a:off x="7054450" y="1466550"/>
            <a:ext cx="1821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One partner read the </a:t>
            </a:r>
            <a:r>
              <a:rPr lang="en" sz="1600" b="1" dirty="0">
                <a:solidFill>
                  <a:srgbClr val="FF0000"/>
                </a:solidFill>
              </a:rPr>
              <a:t>question</a:t>
            </a:r>
            <a:r>
              <a:rPr lang="en" sz="1600" b="1" dirty="0">
                <a:solidFill>
                  <a:schemeClr val="dk2"/>
                </a:solidFill>
              </a:rPr>
              <a:t>. One partner answer the question.</a:t>
            </a:r>
            <a:endParaRPr sz="16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8" title="Screenshot 2025-05-14 at 6.51.1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99" y="225575"/>
            <a:ext cx="4866226" cy="44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 title="Screenshot 2025-05-14 at 6.51.54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589" y="1478787"/>
            <a:ext cx="3979512" cy="19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 txBox="1"/>
          <p:nvPr/>
        </p:nvSpPr>
        <p:spPr>
          <a:xfrm>
            <a:off x="6325200" y="3892450"/>
            <a:ext cx="2485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Read this out loud to your partner.</a:t>
            </a: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9" title="Screenshot 2025-05-14 at 6.51.19 AM.png"/>
          <p:cNvPicPr preferRelativeResize="0"/>
          <p:nvPr/>
        </p:nvPicPr>
        <p:blipFill rotWithShape="1">
          <a:blip r:embed="rId3">
            <a:alphaModFix/>
          </a:blip>
          <a:srcRect l="61951"/>
          <a:stretch/>
        </p:blipFill>
        <p:spPr>
          <a:xfrm>
            <a:off x="345075" y="256950"/>
            <a:ext cx="1946875" cy="463704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9"/>
          <p:cNvSpPr txBox="1"/>
          <p:nvPr/>
        </p:nvSpPr>
        <p:spPr>
          <a:xfrm>
            <a:off x="2664025" y="3132400"/>
            <a:ext cx="5964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</a:rPr>
              <a:t>What Hurts on Tony?</a:t>
            </a:r>
            <a:endParaRPr sz="20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Tony’s leg is hurt. He needs a cast. </a:t>
            </a: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Tony’s head hurts. He needs some medicine. </a:t>
            </a:r>
            <a:endParaRPr sz="2000" b="1" dirty="0">
              <a:solidFill>
                <a:schemeClr val="dk2"/>
              </a:solidFill>
            </a:endParaRPr>
          </a:p>
        </p:txBody>
      </p:sp>
      <p:sp>
        <p:nvSpPr>
          <p:cNvPr id="270" name="Google Shape;270;p29"/>
          <p:cNvSpPr txBox="1"/>
          <p:nvPr/>
        </p:nvSpPr>
        <p:spPr>
          <a:xfrm>
            <a:off x="7054450" y="1466550"/>
            <a:ext cx="1821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One partner read the </a:t>
            </a:r>
            <a:r>
              <a:rPr lang="en" sz="1600" b="1" dirty="0">
                <a:solidFill>
                  <a:srgbClr val="FF0000"/>
                </a:solidFill>
              </a:rPr>
              <a:t>question</a:t>
            </a:r>
            <a:r>
              <a:rPr lang="en" sz="1600" b="1" dirty="0">
                <a:solidFill>
                  <a:schemeClr val="dk2"/>
                </a:solidFill>
              </a:rPr>
              <a:t>. One partner answer the question.</a:t>
            </a:r>
            <a:endParaRPr sz="16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0" title="Screenshot 2025-05-14 at 6.51.19 AM.png"/>
          <p:cNvPicPr preferRelativeResize="0"/>
          <p:nvPr/>
        </p:nvPicPr>
        <p:blipFill rotWithShape="1">
          <a:blip r:embed="rId3">
            <a:alphaModFix/>
          </a:blip>
          <a:srcRect r="39338"/>
          <a:stretch/>
        </p:blipFill>
        <p:spPr>
          <a:xfrm>
            <a:off x="232000" y="225575"/>
            <a:ext cx="2951925" cy="44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0"/>
          <p:cNvSpPr txBox="1"/>
          <p:nvPr/>
        </p:nvSpPr>
        <p:spPr>
          <a:xfrm>
            <a:off x="3337100" y="2882550"/>
            <a:ext cx="52551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</a:rPr>
              <a:t>What Hurts on Mario?</a:t>
            </a:r>
            <a:endParaRPr sz="20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Mario’s arm and both hands are hurt. </a:t>
            </a: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He needs a Doctor to wrap each one in a cast.</a:t>
            </a:r>
            <a:endParaRPr sz="2000" b="1" dirty="0">
              <a:solidFill>
                <a:schemeClr val="dk2"/>
              </a:solidFill>
            </a:endParaRPr>
          </a:p>
        </p:txBody>
      </p:sp>
      <p:sp>
        <p:nvSpPr>
          <p:cNvPr id="277" name="Google Shape;277;p30"/>
          <p:cNvSpPr txBox="1"/>
          <p:nvPr/>
        </p:nvSpPr>
        <p:spPr>
          <a:xfrm>
            <a:off x="7054450" y="1466550"/>
            <a:ext cx="1821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One partner read the </a:t>
            </a:r>
            <a:r>
              <a:rPr lang="en" sz="1600" b="1" dirty="0">
                <a:solidFill>
                  <a:srgbClr val="FF0000"/>
                </a:solidFill>
              </a:rPr>
              <a:t>question</a:t>
            </a:r>
            <a:r>
              <a:rPr lang="en" sz="1600" b="1" dirty="0">
                <a:solidFill>
                  <a:schemeClr val="dk2"/>
                </a:solidFill>
              </a:rPr>
              <a:t>. One partner answer the question.</a:t>
            </a:r>
            <a:endParaRPr sz="16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1" title="Screenshot 2025-05-14 at 7.03.34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55499" cy="474112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 txBox="1"/>
          <p:nvPr/>
        </p:nvSpPr>
        <p:spPr>
          <a:xfrm>
            <a:off x="4893525" y="152400"/>
            <a:ext cx="4015200" cy="384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Why is everyone at the Doctor’s office?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</a:rPr>
              <a:t>He has wraps on his hands. He must have hurt his hands. 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He is using a kleenex. He must have a runny nose.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</a:rPr>
              <a:t>He is holding his head and his pants are ripped. He must have a headache and a hurt leg. 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She is holding her stomach. She must have a stomach ache. 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</a:rPr>
              <a:t>What does the nurse have?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The nurse has medicine.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4" name="Google Shape;277;p30">
            <a:extLst>
              <a:ext uri="{FF2B5EF4-FFF2-40B4-BE49-F238E27FC236}">
                <a16:creationId xmlns:a16="http://schemas.microsoft.com/office/drawing/2014/main" id="{D54DEE72-8A8A-4EFD-AD0C-1D847CCDE734}"/>
              </a:ext>
            </a:extLst>
          </p:cNvPr>
          <p:cNvSpPr txBox="1"/>
          <p:nvPr/>
        </p:nvSpPr>
        <p:spPr>
          <a:xfrm>
            <a:off x="7630789" y="3785561"/>
            <a:ext cx="127793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2"/>
                </a:solidFill>
              </a:rPr>
              <a:t>One partner read the </a:t>
            </a:r>
            <a:r>
              <a:rPr lang="en" sz="1200" b="1" dirty="0">
                <a:solidFill>
                  <a:srgbClr val="FF0000"/>
                </a:solidFill>
              </a:rPr>
              <a:t>question</a:t>
            </a:r>
            <a:r>
              <a:rPr lang="en" sz="1200" b="1" dirty="0">
                <a:solidFill>
                  <a:schemeClr val="dk2"/>
                </a:solidFill>
              </a:rPr>
              <a:t>. One partner answer the question.</a:t>
            </a:r>
            <a:endParaRPr sz="12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 dirty="0">
                <a:latin typeface="Lexend Exa"/>
                <a:ea typeface="Lexend Exa"/>
                <a:cs typeface="Lexend Exa"/>
                <a:sym typeface="Lexend Exa"/>
              </a:rPr>
              <a:t>Review </a:t>
            </a:r>
            <a:r>
              <a:rPr lang="en-US" sz="4500" b="1" u="sng" dirty="0">
                <a:latin typeface="Lexend Exa"/>
                <a:ea typeface="Lexend Exa"/>
                <a:cs typeface="Lexend Exa"/>
                <a:sym typeface="Lexend Exa"/>
              </a:rPr>
              <a:t>from Videos</a:t>
            </a:r>
            <a:endParaRPr sz="4500" b="1" u="sng" dirty="0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3B06D0-0491-4A28-A69B-E3E575B64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148523"/>
              </p:ext>
            </p:extLst>
          </p:nvPr>
        </p:nvGraphicFramePr>
        <p:xfrm>
          <a:off x="252292" y="2168455"/>
          <a:ext cx="8639415" cy="2346960"/>
        </p:xfrm>
        <a:graphic>
          <a:graphicData uri="http://schemas.openxmlformats.org/drawingml/2006/table">
            <a:tbl>
              <a:tblPr firstRow="1" bandRow="1"/>
              <a:tblGrid>
                <a:gridCol w="2879805">
                  <a:extLst>
                    <a:ext uri="{9D8B030D-6E8A-4147-A177-3AD203B41FA5}">
                      <a16:colId xmlns:a16="http://schemas.microsoft.com/office/drawing/2014/main" val="1284404020"/>
                    </a:ext>
                  </a:extLst>
                </a:gridCol>
                <a:gridCol w="2879805">
                  <a:extLst>
                    <a:ext uri="{9D8B030D-6E8A-4147-A177-3AD203B41FA5}">
                      <a16:colId xmlns:a16="http://schemas.microsoft.com/office/drawing/2014/main" val="393539048"/>
                    </a:ext>
                  </a:extLst>
                </a:gridCol>
                <a:gridCol w="2879805">
                  <a:extLst>
                    <a:ext uri="{9D8B030D-6E8A-4147-A177-3AD203B41FA5}">
                      <a16:colId xmlns:a16="http://schemas.microsoft.com/office/drawing/2014/main" val="3581739630"/>
                    </a:ext>
                  </a:extLst>
                </a:gridCol>
              </a:tblGrid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playing basketball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taking a walk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to go shopping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455341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to drink some beer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listening to 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to play football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945985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playing computer games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to watch 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traveling in my free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426708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singing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dancing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watching movies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434065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eating delicious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to have a good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having a party with my friends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789291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to play badminton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playing video games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reading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840615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playing billiard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eating cake with my 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81035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110B959-463E-4B56-85F6-97B0DA58E3F2}"/>
              </a:ext>
            </a:extLst>
          </p:cNvPr>
          <p:cNvSpPr txBox="1"/>
          <p:nvPr/>
        </p:nvSpPr>
        <p:spPr>
          <a:xfrm>
            <a:off x="207470" y="970569"/>
            <a:ext cx="86394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These are the answers recorded in some of your videos. Repeat after me! </a:t>
            </a:r>
          </a:p>
          <a:p>
            <a:endParaRPr lang="en-US" sz="2800" dirty="0"/>
          </a:p>
          <a:p>
            <a:r>
              <a:rPr lang="en-US" sz="2800" dirty="0"/>
              <a:t>I like…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2" title="Screenshot 2025-05-14 at 6.56.5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575" y="298125"/>
            <a:ext cx="4128214" cy="227362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2"/>
          <p:cNvSpPr txBox="1"/>
          <p:nvPr/>
        </p:nvSpPr>
        <p:spPr>
          <a:xfrm>
            <a:off x="233025" y="298125"/>
            <a:ext cx="4568100" cy="4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What is the name of your medicine?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My medicine is called Colds Away.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What is your medicine used for?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My medicine is used for colds, headaches, and fevers.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many tablets are in the medicine box?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There are 24 tablets in the medicine box.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When is the medicine not good anymore?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We should not use the medicine after December 2018. It is expired.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many tablets can we take a day?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We should not take more than 8 tablets in 24 hours. 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5" name="Google Shape;277;p30">
            <a:extLst>
              <a:ext uri="{FF2B5EF4-FFF2-40B4-BE49-F238E27FC236}">
                <a16:creationId xmlns:a16="http://schemas.microsoft.com/office/drawing/2014/main" id="{9E39858F-013F-475A-B01D-EE324E698443}"/>
              </a:ext>
            </a:extLst>
          </p:cNvPr>
          <p:cNvSpPr txBox="1"/>
          <p:nvPr/>
        </p:nvSpPr>
        <p:spPr>
          <a:xfrm>
            <a:off x="7630789" y="3785561"/>
            <a:ext cx="127793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2"/>
                </a:solidFill>
              </a:rPr>
              <a:t>One partner read the </a:t>
            </a:r>
            <a:r>
              <a:rPr lang="en" sz="1200" b="1" dirty="0">
                <a:solidFill>
                  <a:srgbClr val="FF0000"/>
                </a:solidFill>
              </a:rPr>
              <a:t>question</a:t>
            </a:r>
            <a:r>
              <a:rPr lang="en" sz="1200" b="1" dirty="0">
                <a:solidFill>
                  <a:schemeClr val="dk2"/>
                </a:solidFill>
              </a:rPr>
              <a:t>. One partner answer the question.</a:t>
            </a:r>
            <a:endParaRPr sz="12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3" title="Screenshot 2025-05-14 at 6.55.07 AM.png"/>
          <p:cNvPicPr preferRelativeResize="0"/>
          <p:nvPr/>
        </p:nvPicPr>
        <p:blipFill rotWithShape="1">
          <a:blip r:embed="rId3">
            <a:alphaModFix/>
          </a:blip>
          <a:srcRect r="57553"/>
          <a:stretch/>
        </p:blipFill>
        <p:spPr>
          <a:xfrm>
            <a:off x="6388600" y="152425"/>
            <a:ext cx="2526226" cy="279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3"/>
          <p:cNvSpPr txBox="1"/>
          <p:nvPr/>
        </p:nvSpPr>
        <p:spPr>
          <a:xfrm>
            <a:off x="2275300" y="261725"/>
            <a:ext cx="4113300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Hello patient 1, I am the nurse, can you tell me why are you visiting today?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 am in pain. I have a toothache.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Hello patient 2, I am the nurse, can you tell me why you are visiting today?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My throat really hurts. Can you help my sore throat?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Hello patient 3, I am the nurse can you tell me why you are visiting today?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 feel really hot. I think I have a fever. </a:t>
            </a:r>
            <a:endParaRPr sz="1600" b="1" dirty="0">
              <a:solidFill>
                <a:schemeClr val="dk2"/>
              </a:solidFill>
            </a:endParaRPr>
          </a:p>
        </p:txBody>
      </p:sp>
      <p:pic>
        <p:nvPicPr>
          <p:cNvPr id="297" name="Google Shape;297;p33" title="Screenshot 2025-05-14 at 7.02.21 AM.png"/>
          <p:cNvPicPr preferRelativeResize="0"/>
          <p:nvPr/>
        </p:nvPicPr>
        <p:blipFill rotWithShape="1">
          <a:blip r:embed="rId4">
            <a:alphaModFix/>
          </a:blip>
          <a:srcRect l="66958" b="74007"/>
          <a:stretch/>
        </p:blipFill>
        <p:spPr>
          <a:xfrm>
            <a:off x="301200" y="261730"/>
            <a:ext cx="2057376" cy="207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3"/>
          <p:cNvSpPr txBox="1"/>
          <p:nvPr/>
        </p:nvSpPr>
        <p:spPr>
          <a:xfrm>
            <a:off x="1607350" y="4418500"/>
            <a:ext cx="727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One partner read the </a:t>
            </a:r>
            <a:r>
              <a:rPr lang="en" sz="1800" b="1" dirty="0">
                <a:solidFill>
                  <a:srgbClr val="FF0000"/>
                </a:solidFill>
              </a:rPr>
              <a:t>question</a:t>
            </a:r>
            <a:r>
              <a:rPr lang="en" sz="1800" b="1" dirty="0">
                <a:solidFill>
                  <a:schemeClr val="dk2"/>
                </a:solidFill>
              </a:rPr>
              <a:t>. One partner answer the question.</a:t>
            </a:r>
            <a:endParaRPr sz="18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/>
          <p:nvPr/>
        </p:nvSpPr>
        <p:spPr>
          <a:xfrm>
            <a:off x="1855075" y="459700"/>
            <a:ext cx="3606900" cy="3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  <a:latin typeface="+mj-lt"/>
              </a:rPr>
              <a:t>Hello patient 4, I am the doctor, can you tell me why are you visiting today?</a:t>
            </a:r>
            <a:endParaRPr sz="1600" b="1" dirty="0">
              <a:solidFill>
                <a:srgbClr val="FF0000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+mj-lt"/>
              </a:rPr>
              <a:t>I need a tissue. I have a cold.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b="1" dirty="0">
              <a:solidFill>
                <a:schemeClr val="dk2"/>
              </a:solidFill>
              <a:latin typeface="+mj-lt"/>
            </a:endParaRPr>
          </a:p>
          <a:p>
            <a:pPr lvl="0"/>
            <a:r>
              <a:rPr lang="en-US" sz="1600" b="1" dirty="0">
                <a:solidFill>
                  <a:srgbClr val="FF0000"/>
                </a:solidFill>
                <a:latin typeface="+mj-lt"/>
              </a:rPr>
              <a:t>Hello patient 5, I am the doctor, can you tell me why are you visiting today?</a:t>
            </a:r>
          </a:p>
          <a:p>
            <a:pPr lvl="0"/>
            <a:r>
              <a:rPr lang="en-US" sz="1600" b="1" dirty="0">
                <a:solidFill>
                  <a:schemeClr val="dk2"/>
                </a:solidFill>
                <a:latin typeface="+mj-lt"/>
              </a:rPr>
              <a:t>I am sick. I have a stomach ache. </a:t>
            </a:r>
            <a:endParaRPr lang="en-US" sz="1600" dirty="0">
              <a:solidFill>
                <a:schemeClr val="dk2"/>
              </a:solidFill>
              <a:latin typeface="+mj-lt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+mj-lt"/>
              </a:rPr>
              <a:t> </a:t>
            </a:r>
          </a:p>
          <a:p>
            <a:pPr lvl="0"/>
            <a:r>
              <a:rPr lang="en-US" sz="1600" b="1" dirty="0">
                <a:solidFill>
                  <a:srgbClr val="FF0000"/>
                </a:solidFill>
                <a:latin typeface="+mj-lt"/>
              </a:rPr>
              <a:t>Hello patient 5, I am the doctor, can you tell me why are you visiting today?</a:t>
            </a:r>
          </a:p>
          <a:p>
            <a:pPr lvl="0"/>
            <a:r>
              <a:rPr lang="en-US" sz="1600" b="1" dirty="0">
                <a:solidFill>
                  <a:schemeClr val="dk2"/>
                </a:solidFill>
                <a:latin typeface="+mj-lt"/>
              </a:rPr>
              <a:t>I am in pain. I have a headache. </a:t>
            </a:r>
            <a:endParaRPr lang="en-US" sz="1600" dirty="0">
              <a:solidFill>
                <a:schemeClr val="dk2"/>
              </a:solidFill>
              <a:latin typeface="+mj-lt"/>
              <a:ea typeface="Lexend Exa"/>
              <a:cs typeface="Lexend Exa"/>
              <a:sym typeface="Lexend Exa"/>
            </a:endParaRPr>
          </a:p>
        </p:txBody>
      </p:sp>
      <p:pic>
        <p:nvPicPr>
          <p:cNvPr id="304" name="Google Shape;304;p34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14795" t="24912" r="52162" b="49095"/>
          <a:stretch/>
        </p:blipFill>
        <p:spPr>
          <a:xfrm>
            <a:off x="268650" y="247025"/>
            <a:ext cx="1654099" cy="16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4000" y="247025"/>
            <a:ext cx="3243525" cy="277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4"/>
          <p:cNvSpPr txBox="1"/>
          <p:nvPr/>
        </p:nvSpPr>
        <p:spPr>
          <a:xfrm>
            <a:off x="1607350" y="4418500"/>
            <a:ext cx="727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One partner read the </a:t>
            </a:r>
            <a:r>
              <a:rPr lang="en" sz="1800" b="1" dirty="0">
                <a:solidFill>
                  <a:srgbClr val="FF0000"/>
                </a:solidFill>
              </a:rPr>
              <a:t>question</a:t>
            </a:r>
            <a:r>
              <a:rPr lang="en" sz="1800" b="1" dirty="0">
                <a:solidFill>
                  <a:schemeClr val="dk2"/>
                </a:solidFill>
              </a:rPr>
              <a:t>. One partner answer the question.</a:t>
            </a:r>
            <a:endParaRPr sz="18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5" title="Screenshot 2025-05-14 at 6.47.36 AM.png"/>
          <p:cNvPicPr preferRelativeResize="0"/>
          <p:nvPr/>
        </p:nvPicPr>
        <p:blipFill rotWithShape="1">
          <a:blip r:embed="rId3">
            <a:alphaModFix/>
          </a:blip>
          <a:srcRect t="6384" r="36640" b="21475"/>
          <a:stretch/>
        </p:blipFill>
        <p:spPr>
          <a:xfrm>
            <a:off x="250700" y="231450"/>
            <a:ext cx="2800275" cy="305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5"/>
          <p:cNvSpPr txBox="1"/>
          <p:nvPr/>
        </p:nvSpPr>
        <p:spPr>
          <a:xfrm>
            <a:off x="3050975" y="1116200"/>
            <a:ext cx="38598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Hello patient 1, I am the doctor, what brings you to the Doctor’s office today?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</a:rPr>
              <a:t>My head really hurts Can you help my headache?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Hello patient 2, I am the doctor, what brings you to the Doctor’s office today?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</a:rPr>
              <a:t>My hand hurts so bad. Can you put a cast on it?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Hello patient 3, I am the doctor, what brings you to the Doctor’s office today?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</a:rPr>
              <a:t>My stomach really hurts. Do you think I need medicine?</a:t>
            </a:r>
            <a:endParaRPr b="1" dirty="0">
              <a:solidFill>
                <a:schemeClr val="dk2"/>
              </a:solidFill>
            </a:endParaRPr>
          </a:p>
        </p:txBody>
      </p:sp>
      <p:sp>
        <p:nvSpPr>
          <p:cNvPr id="315" name="Google Shape;315;p35"/>
          <p:cNvSpPr txBox="1"/>
          <p:nvPr/>
        </p:nvSpPr>
        <p:spPr>
          <a:xfrm>
            <a:off x="1607350" y="4418500"/>
            <a:ext cx="727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One partner read the </a:t>
            </a:r>
            <a:r>
              <a:rPr lang="en" sz="1800" b="1" dirty="0">
                <a:solidFill>
                  <a:srgbClr val="FF0000"/>
                </a:solidFill>
              </a:rPr>
              <a:t>question</a:t>
            </a:r>
            <a:r>
              <a:rPr lang="en" sz="1800" b="1" dirty="0">
                <a:solidFill>
                  <a:schemeClr val="dk2"/>
                </a:solidFill>
              </a:rPr>
              <a:t>. One partner answer the question.</a:t>
            </a:r>
            <a:endParaRPr sz="18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925" y="630275"/>
            <a:ext cx="1181100" cy="34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2725" y="692188"/>
            <a:ext cx="1924050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6"/>
          <p:cNvSpPr txBox="1"/>
          <p:nvPr/>
        </p:nvSpPr>
        <p:spPr>
          <a:xfrm>
            <a:off x="4228825" y="1328850"/>
            <a:ext cx="4548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Hello patient 4, I am the nurse, what brings you to the Doctor’s office today?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</a:rPr>
              <a:t>My foot is in a lot of pain. Can you help my injury?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23" name="Google Shape;323;p36"/>
          <p:cNvSpPr txBox="1"/>
          <p:nvPr/>
        </p:nvSpPr>
        <p:spPr>
          <a:xfrm>
            <a:off x="4126775" y="2284600"/>
            <a:ext cx="4699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Hello patient 5, I am the nurse, what brings you to the Doctor’s office today?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</a:rPr>
              <a:t>My arm is in a lot of pain. Can you help my injury?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4228825" y="3240350"/>
            <a:ext cx="4749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Hello patient 6, I am the nurse, what brings you to the Doctor’s office today?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</a:rPr>
              <a:t>My leg is in a lot of pain. Can you help my injury?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25" name="Google Shape;325;p36"/>
          <p:cNvSpPr txBox="1"/>
          <p:nvPr/>
        </p:nvSpPr>
        <p:spPr>
          <a:xfrm>
            <a:off x="1607350" y="4418500"/>
            <a:ext cx="727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One partner read the </a:t>
            </a:r>
            <a:r>
              <a:rPr lang="en" sz="1800" b="1" dirty="0">
                <a:solidFill>
                  <a:srgbClr val="FF0000"/>
                </a:solidFill>
              </a:rPr>
              <a:t>question</a:t>
            </a:r>
            <a:r>
              <a:rPr lang="en" sz="1800" b="1" dirty="0">
                <a:solidFill>
                  <a:schemeClr val="dk2"/>
                </a:solidFill>
              </a:rPr>
              <a:t>. One partner answer the question.</a:t>
            </a:r>
            <a:endParaRPr sz="18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168966"/>
            <a:ext cx="7423500" cy="28055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I hope you stay </a:t>
            </a:r>
            <a:br>
              <a:rPr lang="en-US" sz="3600" dirty="0"/>
            </a:br>
            <a:r>
              <a:rPr lang="en-US" sz="3600" dirty="0"/>
              <a:t>healthy and safe</a:t>
            </a:r>
            <a:br>
              <a:rPr lang="en-US" sz="5800" dirty="0"/>
            </a:br>
            <a:r>
              <a:rPr lang="en-US" sz="5800" dirty="0"/>
              <a:t>Bye!</a:t>
            </a:r>
            <a:endParaRPr sz="5800" dirty="0"/>
          </a:p>
        </p:txBody>
      </p:sp>
    </p:spTree>
    <p:extLst>
      <p:ext uri="{BB962C8B-B14F-4D97-AF65-F5344CB8AC3E}">
        <p14:creationId xmlns:p14="http://schemas.microsoft.com/office/powerpoint/2010/main" val="564958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08D32-972B-498D-AB42-CAE449C08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14675" y="323681"/>
            <a:ext cx="1536181" cy="2248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52297-6C93-4ABF-8991-7B292FA9C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45055" y="3057273"/>
            <a:ext cx="2319214" cy="1768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966737-08AE-41C8-B6BE-FB6B43DB23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9676" t="7611" r="9145" b="10953"/>
          <a:stretch/>
        </p:blipFill>
        <p:spPr>
          <a:xfrm>
            <a:off x="2904646" y="2102915"/>
            <a:ext cx="2783660" cy="2094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479C10-7FEA-46FE-9EA2-67B1D2FE8C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291561" y="323681"/>
            <a:ext cx="1173346" cy="1173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B7039F-C7BF-4298-B328-28E689D2D7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177749" y="257429"/>
            <a:ext cx="1021114" cy="1021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5D0C57-B55F-491C-83C4-06C06FD42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83618" y="3160508"/>
            <a:ext cx="2224072" cy="16680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A9A5A5-F14A-475C-A16E-DDDB8E75A731}"/>
              </a:ext>
            </a:extLst>
          </p:cNvPr>
          <p:cNvSpPr txBox="1"/>
          <p:nvPr/>
        </p:nvSpPr>
        <p:spPr>
          <a:xfrm>
            <a:off x="202301" y="3127184"/>
            <a:ext cx="151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Doctor’s Office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A2999-0EF9-4999-A40E-E5B53F2DB87C}"/>
              </a:ext>
            </a:extLst>
          </p:cNvPr>
          <p:cNvSpPr txBox="1"/>
          <p:nvPr/>
        </p:nvSpPr>
        <p:spPr>
          <a:xfrm>
            <a:off x="202301" y="1579695"/>
            <a:ext cx="341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When you get sick, your grandma or grandpa might make you feel better.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109BC2-87C6-42A6-BBC2-C73C85E3B9D1}"/>
              </a:ext>
            </a:extLst>
          </p:cNvPr>
          <p:cNvSpPr txBox="1"/>
          <p:nvPr/>
        </p:nvSpPr>
        <p:spPr>
          <a:xfrm>
            <a:off x="5300624" y="1323814"/>
            <a:ext cx="341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When you get hurt, you might want your mom and dad to stay with you.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B52E43-6084-4A3E-AF51-9ACFBD63F137}"/>
              </a:ext>
            </a:extLst>
          </p:cNvPr>
          <p:cNvSpPr txBox="1"/>
          <p:nvPr/>
        </p:nvSpPr>
        <p:spPr>
          <a:xfrm>
            <a:off x="2612093" y="4134717"/>
            <a:ext cx="365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 that doesn’t work you may have to go to the Doctor’s Office, or to the Hospital or take an Ambulance to get their fast. </a:t>
            </a:r>
          </a:p>
        </p:txBody>
      </p:sp>
    </p:spTree>
    <p:extLst>
      <p:ext uri="{BB962C8B-B14F-4D97-AF65-F5344CB8AC3E}">
        <p14:creationId xmlns:p14="http://schemas.microsoft.com/office/powerpoint/2010/main" val="170122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 dirty="0">
                <a:latin typeface="Lexend Exa"/>
                <a:ea typeface="Lexend Exa"/>
                <a:cs typeface="Lexend Exa"/>
                <a:sym typeface="Lexend Exa"/>
              </a:rPr>
              <a:t>Review </a:t>
            </a:r>
            <a:r>
              <a:rPr lang="en-US" sz="4500" b="1" u="sng" dirty="0">
                <a:latin typeface="Lexend Exa"/>
                <a:ea typeface="Lexend Exa"/>
                <a:cs typeface="Lexend Exa"/>
                <a:sym typeface="Lexend Exa"/>
              </a:rPr>
              <a:t>Words</a:t>
            </a:r>
            <a:endParaRPr sz="4500" b="1" u="sng" dirty="0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3B06D0-0491-4A28-A69B-E3E575B64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469693"/>
              </p:ext>
            </p:extLst>
          </p:nvPr>
        </p:nvGraphicFramePr>
        <p:xfrm>
          <a:off x="252292" y="1492060"/>
          <a:ext cx="8639416" cy="3017520"/>
        </p:xfrm>
        <a:graphic>
          <a:graphicData uri="http://schemas.openxmlformats.org/drawingml/2006/table">
            <a:tbl>
              <a:tblPr firstRow="1" bandRow="1"/>
              <a:tblGrid>
                <a:gridCol w="2159854">
                  <a:extLst>
                    <a:ext uri="{9D8B030D-6E8A-4147-A177-3AD203B41FA5}">
                      <a16:colId xmlns:a16="http://schemas.microsoft.com/office/drawing/2014/main" val="1284404020"/>
                    </a:ext>
                  </a:extLst>
                </a:gridCol>
                <a:gridCol w="2159854">
                  <a:extLst>
                    <a:ext uri="{9D8B030D-6E8A-4147-A177-3AD203B41FA5}">
                      <a16:colId xmlns:a16="http://schemas.microsoft.com/office/drawing/2014/main" val="393539048"/>
                    </a:ext>
                  </a:extLst>
                </a:gridCol>
                <a:gridCol w="2159854">
                  <a:extLst>
                    <a:ext uri="{9D8B030D-6E8A-4147-A177-3AD203B41FA5}">
                      <a16:colId xmlns:a16="http://schemas.microsoft.com/office/drawing/2014/main" val="3581739630"/>
                    </a:ext>
                  </a:extLst>
                </a:gridCol>
                <a:gridCol w="2159854">
                  <a:extLst>
                    <a:ext uri="{9D8B030D-6E8A-4147-A177-3AD203B41FA5}">
                      <a16:colId xmlns:a16="http://schemas.microsoft.com/office/drawing/2014/main" val="1241892486"/>
                    </a:ext>
                  </a:extLst>
                </a:gridCol>
              </a:tblGrid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doctor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nurse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Doctor’s 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455341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grandmother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mother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mom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daughter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945985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grandfather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father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426708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injury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hurt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ouch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434065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fever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thermometer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broken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789291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wrap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2"/>
                          </a:solidFill>
                        </a:rPr>
                        <a:t>bandaid</a:t>
                      </a:r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ice pack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840615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sore throat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toothache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stomach 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headache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810359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cold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medicine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tablet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013424"/>
                  </a:ext>
                </a:extLst>
              </a:tr>
              <a:tr h="32533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runny nose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2"/>
                          </a:solidFill>
                        </a:rPr>
                        <a:t>kleenex</a:t>
                      </a:r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44361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110B959-463E-4B56-85F6-97B0DA58E3F2}"/>
              </a:ext>
            </a:extLst>
          </p:cNvPr>
          <p:cNvSpPr txBox="1"/>
          <p:nvPr/>
        </p:nvSpPr>
        <p:spPr>
          <a:xfrm>
            <a:off x="207470" y="970569"/>
            <a:ext cx="86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These are some words you may hear when you do not feel well or you get injured.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6B572A-C06B-49BA-8E63-3A0ECFDA066D}"/>
              </a:ext>
            </a:extLst>
          </p:cNvPr>
          <p:cNvSpPr/>
          <p:nvPr/>
        </p:nvSpPr>
        <p:spPr>
          <a:xfrm>
            <a:off x="327969" y="4594619"/>
            <a:ext cx="2571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dirty="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REPEAT AFTER ME!</a:t>
            </a:r>
          </a:p>
        </p:txBody>
      </p:sp>
    </p:spTree>
    <p:extLst>
      <p:ext uri="{BB962C8B-B14F-4D97-AF65-F5344CB8AC3E}">
        <p14:creationId xmlns:p14="http://schemas.microsoft.com/office/powerpoint/2010/main" val="1865015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7" title="Screenshot 2025-05-14 at 6.45.2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7288" y="152400"/>
            <a:ext cx="331377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/>
          <p:nvPr/>
        </p:nvSpPr>
        <p:spPr>
          <a:xfrm>
            <a:off x="307725" y="221450"/>
            <a:ext cx="53097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dirty="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is on health. </a:t>
            </a:r>
            <a:endParaRPr sz="2150" dirty="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dirty="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learn about body parts and injury. </a:t>
            </a:r>
            <a:endParaRPr sz="2150" dirty="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dirty="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talk about how to get treatment for injury and illness.</a:t>
            </a:r>
            <a:endParaRPr sz="2150" dirty="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dirty="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talk about medicine to take when you are sick. </a:t>
            </a:r>
            <a:endParaRPr sz="2150" dirty="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dirty="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b="1" dirty="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REPEAT AFTER ME!</a:t>
            </a:r>
            <a:endParaRPr sz="2150" b="1" dirty="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159" name="Google Shape;159;p17"/>
          <p:cNvGraphicFramePr/>
          <p:nvPr/>
        </p:nvGraphicFramePr>
        <p:xfrm>
          <a:off x="307725" y="3590100"/>
          <a:ext cx="5309700" cy="792420"/>
        </p:xfrm>
        <a:graphic>
          <a:graphicData uri="http://schemas.openxmlformats.org/drawingml/2006/table">
            <a:tbl>
              <a:tblPr>
                <a:noFill/>
                <a:tableStyleId>{9A4A6659-33BB-4AD0-9863-4B11C4408E26}</a:tableStyleId>
              </a:tblPr>
              <a:tblGrid>
                <a:gridCol w="17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head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stomach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hand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foot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leg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8" descr="Head shot of toddler (Provided by Getty Images)"/>
          <p:cNvPicPr preferRelativeResize="0"/>
          <p:nvPr/>
        </p:nvPicPr>
        <p:blipFill rotWithShape="1">
          <a:blip r:embed="rId3">
            <a:alphaModFix/>
          </a:blip>
          <a:srcRect l="35255" r="9188" b="9016"/>
          <a:stretch/>
        </p:blipFill>
        <p:spPr>
          <a:xfrm>
            <a:off x="312900" y="370644"/>
            <a:ext cx="2016548" cy="220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 descr="Accepting an award (Provided by Getty Images)"/>
          <p:cNvPicPr preferRelativeResize="0"/>
          <p:nvPr/>
        </p:nvPicPr>
        <p:blipFill rotWithShape="1">
          <a:blip r:embed="rId4">
            <a:alphaModFix/>
          </a:blip>
          <a:srcRect l="14748" t="27450" b="21893"/>
          <a:stretch/>
        </p:blipFill>
        <p:spPr>
          <a:xfrm>
            <a:off x="5196725" y="370650"/>
            <a:ext cx="3621048" cy="143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 descr="Child's Legs and Shadow at Beach (Provided by Getty Images)"/>
          <p:cNvPicPr preferRelativeResize="0"/>
          <p:nvPr/>
        </p:nvPicPr>
        <p:blipFill rotWithShape="1">
          <a:blip r:embed="rId5">
            <a:alphaModFix/>
          </a:blip>
          <a:srcRect l="8212" r="45310" b="20911"/>
          <a:stretch/>
        </p:blipFill>
        <p:spPr>
          <a:xfrm>
            <a:off x="3387300" y="2109512"/>
            <a:ext cx="2369398" cy="26617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 txBox="1"/>
          <p:nvPr/>
        </p:nvSpPr>
        <p:spPr>
          <a:xfrm>
            <a:off x="2329450" y="1210500"/>
            <a:ext cx="1321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HEAD</a:t>
            </a:r>
            <a:endParaRPr sz="24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7182200" y="1806850"/>
            <a:ext cx="132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ARM</a:t>
            </a:r>
            <a:endParaRPr sz="24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5756700" y="4217175"/>
            <a:ext cx="132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LEG</a:t>
            </a:r>
            <a:endParaRPr sz="24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223600" y="42326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/>
          <p:nvPr/>
        </p:nvSpPr>
        <p:spPr>
          <a:xfrm>
            <a:off x="2329450" y="1210500"/>
            <a:ext cx="1321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FOOT</a:t>
            </a:r>
            <a:endParaRPr sz="24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6" name="Google Shape;176;p19"/>
          <p:cNvSpPr txBox="1"/>
          <p:nvPr/>
        </p:nvSpPr>
        <p:spPr>
          <a:xfrm>
            <a:off x="5536600" y="1008275"/>
            <a:ext cx="1569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HAND</a:t>
            </a:r>
            <a:endParaRPr sz="24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7" name="Google Shape;177;p19"/>
          <p:cNvSpPr txBox="1"/>
          <p:nvPr/>
        </p:nvSpPr>
        <p:spPr>
          <a:xfrm>
            <a:off x="5536600" y="4217175"/>
            <a:ext cx="2101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STOMACH</a:t>
            </a:r>
            <a:endParaRPr sz="24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78" name="Google Shape;178;p19" title="Screenshot 2025-05-14 at 6.45.26 AM.png"/>
          <p:cNvPicPr preferRelativeResize="0"/>
          <p:nvPr/>
        </p:nvPicPr>
        <p:blipFill rotWithShape="1">
          <a:blip r:embed="rId3">
            <a:alphaModFix/>
          </a:blip>
          <a:srcRect l="34579" t="20216" r="29749" b="47692"/>
          <a:stretch/>
        </p:blipFill>
        <p:spPr>
          <a:xfrm>
            <a:off x="3650650" y="2648600"/>
            <a:ext cx="1675614" cy="220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 descr="Young man, close-up of hand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5899" y="370647"/>
            <a:ext cx="1675624" cy="25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 descr="Baby (3-6 months), close-up of foot, low section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150" y="370650"/>
            <a:ext cx="1675626" cy="255901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/>
          <p:nvPr/>
        </p:nvSpPr>
        <p:spPr>
          <a:xfrm>
            <a:off x="223600" y="42326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 descr="Head shot of toddler (Provided by Getty Images)"/>
          <p:cNvPicPr preferRelativeResize="0"/>
          <p:nvPr/>
        </p:nvPicPr>
        <p:blipFill rotWithShape="1">
          <a:blip r:embed="rId3">
            <a:alphaModFix/>
          </a:blip>
          <a:srcRect l="35255" r="9188" b="9016"/>
          <a:stretch/>
        </p:blipFill>
        <p:spPr>
          <a:xfrm>
            <a:off x="312900" y="370649"/>
            <a:ext cx="1648901" cy="179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 descr="Accepting an award (Provided by Getty Images)"/>
          <p:cNvPicPr preferRelativeResize="0"/>
          <p:nvPr/>
        </p:nvPicPr>
        <p:blipFill rotWithShape="1">
          <a:blip r:embed="rId4">
            <a:alphaModFix/>
          </a:blip>
          <a:srcRect l="14748" t="27450" b="21893"/>
          <a:stretch/>
        </p:blipFill>
        <p:spPr>
          <a:xfrm>
            <a:off x="5196725" y="370650"/>
            <a:ext cx="3621048" cy="143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 descr="Child's Legs and Shadow at Beach (Provided by Getty Images)"/>
          <p:cNvPicPr preferRelativeResize="0"/>
          <p:nvPr/>
        </p:nvPicPr>
        <p:blipFill rotWithShape="1">
          <a:blip r:embed="rId5">
            <a:alphaModFix/>
          </a:blip>
          <a:srcRect l="8212" r="45310" b="20911"/>
          <a:stretch/>
        </p:blipFill>
        <p:spPr>
          <a:xfrm>
            <a:off x="3397252" y="344375"/>
            <a:ext cx="1648901" cy="185234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 txBox="1"/>
          <p:nvPr/>
        </p:nvSpPr>
        <p:spPr>
          <a:xfrm>
            <a:off x="195375" y="2388425"/>
            <a:ext cx="2620800" cy="17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</a:rPr>
              <a:t>What part of the body do you see? </a:t>
            </a:r>
            <a:endParaRPr sz="20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I see a head. </a:t>
            </a:r>
            <a:endParaRPr sz="2000" b="1" dirty="0">
              <a:solidFill>
                <a:schemeClr val="dk2"/>
              </a:solidFill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2911300" y="2388425"/>
            <a:ext cx="2620800" cy="16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</a:rPr>
              <a:t>What part of the body do you see? </a:t>
            </a:r>
            <a:endParaRPr sz="20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I see a leg.</a:t>
            </a:r>
            <a:r>
              <a:rPr lang="en" sz="20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</a:t>
            </a:r>
            <a:endParaRPr sz="20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91" name="Google Shape;191;p20"/>
          <p:cNvSpPr txBox="1"/>
          <p:nvPr/>
        </p:nvSpPr>
        <p:spPr>
          <a:xfrm>
            <a:off x="5696850" y="2388425"/>
            <a:ext cx="3120900" cy="16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</a:rPr>
              <a:t>What part of the body do you see? </a:t>
            </a:r>
            <a:endParaRPr sz="20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I see an arm</a:t>
            </a:r>
            <a:r>
              <a:rPr lang="en" sz="2400" b="1" dirty="0">
                <a:solidFill>
                  <a:schemeClr val="dk2"/>
                </a:solidFill>
              </a:rPr>
              <a:t>. </a:t>
            </a:r>
            <a:endParaRPr sz="2400" b="1" dirty="0">
              <a:solidFill>
                <a:schemeClr val="dk2"/>
              </a:solidFill>
            </a:endParaRPr>
          </a:p>
        </p:txBody>
      </p:sp>
      <p:sp>
        <p:nvSpPr>
          <p:cNvPr id="192" name="Google Shape;192;p20"/>
          <p:cNvSpPr txBox="1"/>
          <p:nvPr/>
        </p:nvSpPr>
        <p:spPr>
          <a:xfrm>
            <a:off x="195375" y="4225025"/>
            <a:ext cx="8622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One partner read the </a:t>
            </a:r>
            <a:r>
              <a:rPr lang="en" sz="2000" b="1" dirty="0">
                <a:solidFill>
                  <a:srgbClr val="FF0000"/>
                </a:solidFill>
              </a:rPr>
              <a:t>question</a:t>
            </a:r>
            <a:r>
              <a:rPr lang="en" sz="2000" b="1" dirty="0">
                <a:solidFill>
                  <a:schemeClr val="dk2"/>
                </a:solidFill>
              </a:rPr>
              <a:t>. One partner answer the question.</a:t>
            </a:r>
            <a:endParaRPr sz="20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/>
          <p:nvPr/>
        </p:nvSpPr>
        <p:spPr>
          <a:xfrm>
            <a:off x="195375" y="2388425"/>
            <a:ext cx="2620800" cy="2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</a:rPr>
              <a:t>What part of the body do you see? </a:t>
            </a:r>
            <a:endParaRPr sz="20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I see a foot. I see 5 toes. </a:t>
            </a:r>
            <a:endParaRPr sz="2000" b="1" dirty="0">
              <a:solidFill>
                <a:schemeClr val="dk2"/>
              </a:solidFill>
            </a:endParaRPr>
          </a:p>
        </p:txBody>
      </p:sp>
      <p:pic>
        <p:nvPicPr>
          <p:cNvPr id="198" name="Google Shape;198;p21" title="Screenshot 2025-05-14 at 6.45.26 AM.png"/>
          <p:cNvPicPr preferRelativeResize="0"/>
          <p:nvPr/>
        </p:nvPicPr>
        <p:blipFill rotWithShape="1">
          <a:blip r:embed="rId3">
            <a:alphaModFix/>
          </a:blip>
          <a:srcRect l="34579" t="20216" r="29749" b="47692"/>
          <a:stretch/>
        </p:blipFill>
        <p:spPr>
          <a:xfrm>
            <a:off x="3596813" y="278975"/>
            <a:ext cx="1675614" cy="220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 descr="Young man, close-up of hand (Provided by Getty Images)"/>
          <p:cNvPicPr preferRelativeResize="0"/>
          <p:nvPr/>
        </p:nvPicPr>
        <p:blipFill rotWithShape="1">
          <a:blip r:embed="rId4">
            <a:alphaModFix/>
          </a:blip>
          <a:srcRect t="2543"/>
          <a:stretch/>
        </p:blipFill>
        <p:spPr>
          <a:xfrm>
            <a:off x="7105900" y="278988"/>
            <a:ext cx="1506442" cy="220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 descr="Baby (3-6 months), close-up of foot, low section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150" y="370650"/>
            <a:ext cx="1321200" cy="201776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1"/>
          <p:cNvSpPr txBox="1"/>
          <p:nvPr/>
        </p:nvSpPr>
        <p:spPr>
          <a:xfrm>
            <a:off x="6179650" y="2512025"/>
            <a:ext cx="2769000" cy="15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</a:rPr>
              <a:t>What part of the body do you see? </a:t>
            </a:r>
            <a:endParaRPr sz="20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I see a hand. I see 5 fingers. </a:t>
            </a:r>
            <a:endParaRPr sz="2000" b="1" dirty="0">
              <a:solidFill>
                <a:schemeClr val="dk2"/>
              </a:solidFill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3015325" y="2480075"/>
            <a:ext cx="2838600" cy="17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</a:rPr>
              <a:t>What part of the body do you see?</a:t>
            </a:r>
            <a:endParaRPr sz="20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 </a:t>
            </a: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I see a stomach. </a:t>
            </a:r>
            <a:endParaRPr sz="2000" b="1" dirty="0">
              <a:solidFill>
                <a:schemeClr val="dk2"/>
              </a:solidFill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195375" y="4225025"/>
            <a:ext cx="8622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One partner read the </a:t>
            </a:r>
            <a:r>
              <a:rPr lang="en" sz="2000" b="1" dirty="0">
                <a:solidFill>
                  <a:srgbClr val="FF0000"/>
                </a:solidFill>
              </a:rPr>
              <a:t>question</a:t>
            </a:r>
            <a:r>
              <a:rPr lang="en" sz="2000" b="1" dirty="0">
                <a:solidFill>
                  <a:schemeClr val="dk2"/>
                </a:solidFill>
              </a:rPr>
              <a:t>. One partner answer the question.</a:t>
            </a:r>
            <a:endParaRPr sz="20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1494</Words>
  <Application>Microsoft Office PowerPoint</Application>
  <PresentationFormat>On-screen Show (16:9)</PresentationFormat>
  <Paragraphs>235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Lexend Exa</vt:lpstr>
      <vt:lpstr>Arial</vt:lpstr>
      <vt:lpstr>Nunito</vt:lpstr>
      <vt:lpstr>Lexend Exa Medium</vt:lpstr>
      <vt:lpstr>Shift</vt:lpstr>
      <vt:lpstr>Lesson For  Unit 4: Day 1 Health </vt:lpstr>
      <vt:lpstr>Review from Videos</vt:lpstr>
      <vt:lpstr>PowerPoint Presentation</vt:lpstr>
      <vt:lpstr>Review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hope you stay  healthy and safe 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4: Day 1 Health</dc:title>
  <dc:creator>Corrine Neville</dc:creator>
  <cp:lastModifiedBy>Satin Bennett</cp:lastModifiedBy>
  <cp:revision>8</cp:revision>
  <dcterms:modified xsi:type="dcterms:W3CDTF">2025-05-15T20:50:58Z</dcterms:modified>
</cp:coreProperties>
</file>