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8" r:id="rId3"/>
    <p:sldId id="307" r:id="rId4"/>
    <p:sldId id="308" r:id="rId5"/>
    <p:sldId id="309" r:id="rId6"/>
    <p:sldId id="310" r:id="rId7"/>
    <p:sldId id="257" r:id="rId8"/>
    <p:sldId id="259" r:id="rId9"/>
    <p:sldId id="260" r:id="rId10"/>
    <p:sldId id="258" r:id="rId11"/>
    <p:sldId id="261" r:id="rId12"/>
    <p:sldId id="262" r:id="rId13"/>
    <p:sldId id="263" r:id="rId14"/>
    <p:sldId id="264" r:id="rId15"/>
    <p:sldId id="265" r:id="rId16"/>
    <p:sldId id="272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84" r:id="rId34"/>
    <p:sldId id="285" r:id="rId35"/>
    <p:sldId id="286" r:id="rId36"/>
    <p:sldId id="287" r:id="rId37"/>
    <p:sldId id="2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01161-6864-4284-95F0-69EA5D4D02B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5B23-4432-443C-AD49-329EA3FC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Q: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velocity function for a particle. Then find the velocity, position, and acceleration at t = 0.1, t =1, and t =10. Try to write a function that has the ability to move both in a positive and negative fashion.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25B23-4432-443C-AD49-329EA3FC39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9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74161-58BA-4F42-A4B0-04D14A618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971F4-5EEC-4341-9B62-2F44622F7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E6B03-9AD5-4198-A4BE-F61144E3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56706-D011-4973-9DAE-D8B2E04D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3D974-0513-4075-B1CE-76B96E9E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9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A3D9-D7DD-43E0-A740-893ED7A5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73FA9-A6A0-40D1-878C-2A0035419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C193E-1CA1-4EF1-9749-6E459D69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46FC5-C00A-4417-B935-1DA226C3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A8B6-E66C-42AE-81AB-E4BEB30A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7B773-CBBF-494A-B9C5-FF30D2DA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9978F-FCAB-407B-8C23-6182932A0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9270C-40DF-4A73-B429-1B93C73E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2FFB-D79D-4D3B-A39C-A43E1090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E92C2-C1C4-44F1-BA12-84A90678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8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C9E1-6769-4B2E-B1A2-6E2905B3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C13A-3AA5-4C6E-9B62-42505B06A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61D9-F240-4240-8409-5D4E428F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DD717-22D5-4A8A-B634-664BB456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08BFF-3B9E-4A9F-A43E-CA7FD910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3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E81C-4933-4462-8249-0D671C15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917F9-6A52-4DC7-995E-57C067854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2FCF7-D698-4859-B130-BC510186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6AAEC-181B-464D-A0B3-F8BE935A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76528-C1DC-4AC9-8876-D0BE18CB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7ACF-29E0-4A74-B804-481359B2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3D45F-C5B2-4DFD-BBCC-393A85F3C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0C8A4-CC32-493C-AAAA-6BF2CE770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0FA64-6C0B-4C95-8D9F-E2FE73C0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3CF07-883C-4E2B-8B5D-29A76CFA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3D01C-84DB-44E0-B084-08701C85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6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6092-731D-43A0-AF22-79FBC58D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36053-65F9-49A4-99AD-5D6CA38FE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39889-8740-4ADA-8217-9522C081B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AEDB8-2951-4C9F-BC68-086F72E07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D8746-DBAB-4917-B131-033DB1DA0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E06B9-FD90-4A63-8610-E41B345D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77769-7CCE-483F-AB01-487F1853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3E871-F39A-4BEC-A1D5-1BA49440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EB50-472F-44EC-99C5-3C38FC50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B30B6-D6FB-4CC6-82A8-3B89A463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18D1-13C8-47A0-A319-F27BA3AB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2ACC6-32D0-4229-9C27-D9BA54AC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CAA84-09DF-4438-BF12-B5FB02BD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4679A-5B11-4A7E-B28E-035B9AAA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DD25-4934-48CD-BB6A-C09461DA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5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1BA1-668C-4E71-9CD2-8C8F0BF5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00E1-9ED9-487D-A999-B7E84297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AD703-AC37-444E-9084-C0469824F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B3B51-1305-4A4C-B381-46023002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621FA-BAE2-4525-9055-8E12EAD8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EF1B5-1008-4B35-A5C0-E9168998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23B3-0853-44EC-864F-67194AC0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1B31D-5DE5-4684-8312-3A5D88C3F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1481D-EB69-41E1-9179-2865CEDC2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DD9E9-3CAC-4D85-AE52-6B42B0E8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D9733-72BE-47E6-87FE-C4ED4477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821E1-AC31-45CC-9309-51A3869F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1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C7CD9-175F-4010-A34B-9A53013D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EF1F5-8531-4401-BA03-E690AE531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FF9D7-61B7-4EA4-B945-8E1E176F8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06CAB-DE70-44DB-9381-8465BDB63F5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408FD-B86D-4FA9-A35D-4C87C5DE3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1B913-8E1C-46E4-B4F7-52F480AF2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B5F9-17EA-448A-9D51-CE9A7B9F5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D1EE5-3CD5-49C8-A321-F2CC36190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Beihua</a:t>
            </a:r>
            <a:r>
              <a:rPr lang="en-US" dirty="0"/>
              <a:t>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E0FE2-3959-4EBF-8A03-AE7DC0239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Physics 1</a:t>
            </a:r>
          </a:p>
          <a:p>
            <a:r>
              <a:rPr lang="en-US" dirty="0"/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11104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60A692-B295-4986-820F-C2346721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cause… Acceleration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29486F-CA01-4B9D-9C4F-D1313FA0D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you pull on an object hard enough to make it move (leave inertia), then maintain that same force, the object will begin to accelerate</a:t>
            </a:r>
          </a:p>
          <a:p>
            <a:endParaRPr lang="en-US" dirty="0"/>
          </a:p>
          <a:p>
            <a:r>
              <a:rPr lang="en-US" dirty="0"/>
              <a:t>Accelerate means to change </a:t>
            </a:r>
            <a:r>
              <a:rPr lang="en-US" i="1" dirty="0"/>
              <a:t>velocity</a:t>
            </a:r>
            <a:r>
              <a:rPr lang="en-US" dirty="0"/>
              <a:t> in regards to time, and it is a </a:t>
            </a:r>
            <a:r>
              <a:rPr lang="en-US" i="1" dirty="0"/>
              <a:t>vector</a:t>
            </a:r>
          </a:p>
          <a:p>
            <a:pPr lvl="1"/>
            <a:r>
              <a:rPr lang="en-US" dirty="0"/>
              <a:t>We will discuss vectors more in the next chapter</a:t>
            </a:r>
          </a:p>
          <a:p>
            <a:endParaRPr lang="en-US" dirty="0"/>
          </a:p>
          <a:p>
            <a:r>
              <a:rPr lang="en-US" dirty="0"/>
              <a:t>Picture someone snow skiing down a perfectly smooth mountain. Once they begin to move, if they stay completely straight with their body, they will go faster and faster down the mountain. That is acceleration</a:t>
            </a:r>
          </a:p>
          <a:p>
            <a:endParaRPr lang="en-US" dirty="0"/>
          </a:p>
          <a:p>
            <a:r>
              <a:rPr lang="en-US" dirty="0"/>
              <a:t>Any object undergoing net forces </a:t>
            </a:r>
            <a:r>
              <a:rPr lang="en-US" b="1" dirty="0"/>
              <a:t>not equal</a:t>
            </a:r>
            <a:r>
              <a:rPr lang="en-US" dirty="0"/>
              <a:t> to 0 will be accelerating</a:t>
            </a:r>
          </a:p>
          <a:p>
            <a:r>
              <a:rPr lang="en-US" dirty="0"/>
              <a:t>Represented by a in this class</a:t>
            </a:r>
          </a:p>
        </p:txBody>
      </p:sp>
    </p:spTree>
    <p:extLst>
      <p:ext uri="{BB962C8B-B14F-4D97-AF65-F5344CB8AC3E}">
        <p14:creationId xmlns:p14="http://schemas.microsoft.com/office/powerpoint/2010/main" val="410146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C7B9-DC0A-4C94-98A0-BEF86CC6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88BB7-32BA-4D0B-97A9-3FA4E5CD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just mentioned that acceleration is a change in velocity but we have not defined velocity yet</a:t>
            </a:r>
          </a:p>
          <a:p>
            <a:endParaRPr lang="en-US" dirty="0"/>
          </a:p>
          <a:p>
            <a:r>
              <a:rPr lang="en-US" dirty="0"/>
              <a:t>Velocity is the change in an object’s displacement in regards to time, and it is also a vector</a:t>
            </a:r>
          </a:p>
          <a:p>
            <a:endParaRPr lang="en-US" dirty="0"/>
          </a:p>
          <a:p>
            <a:r>
              <a:rPr lang="en-US" dirty="0"/>
              <a:t>Velocity is similar to speed, but velocity cares about direction whereas speed does not</a:t>
            </a:r>
          </a:p>
          <a:p>
            <a:endParaRPr lang="en-US" dirty="0"/>
          </a:p>
          <a:p>
            <a:r>
              <a:rPr lang="en-US" dirty="0"/>
              <a:t>Represented by V in this class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4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ED06-EA30-4FB7-BDB2-2906548B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71423-2E1F-4B31-AD87-96E85192A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Displacement is the change in an object’s position</a:t>
            </a:r>
          </a:p>
          <a:p>
            <a:endParaRPr lang="en-US" dirty="0"/>
          </a:p>
          <a:p>
            <a:r>
              <a:rPr lang="en-US" dirty="0"/>
              <a:t>It is also a vector and represented by s in this class</a:t>
            </a:r>
          </a:p>
        </p:txBody>
      </p:sp>
    </p:spTree>
    <p:extLst>
      <p:ext uri="{BB962C8B-B14F-4D97-AF65-F5344CB8AC3E}">
        <p14:creationId xmlns:p14="http://schemas.microsoft.com/office/powerpoint/2010/main" val="94498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095A-D193-4C79-A382-7B18D629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BADE-41D5-4F7B-805A-470A9B110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vector is any quantity that has both magnitude (amount) and direction</a:t>
            </a:r>
          </a:p>
          <a:p>
            <a:endParaRPr lang="en-US" dirty="0"/>
          </a:p>
          <a:p>
            <a:r>
              <a:rPr lang="en-US" dirty="0"/>
              <a:t>For vectors we care about where an object exists and how it is traveling through space so we take their direction into account </a:t>
            </a:r>
          </a:p>
          <a:p>
            <a:endParaRPr lang="en-US" dirty="0"/>
          </a:p>
          <a:p>
            <a:r>
              <a:rPr lang="en-US" dirty="0"/>
              <a:t>For now, we will consider objects to be moving along one axis so there is just positive and negative directions</a:t>
            </a:r>
          </a:p>
          <a:p>
            <a:pPr lvl="1"/>
            <a:r>
              <a:rPr lang="en-US" dirty="0"/>
              <a:t>However, we will soon consider more than one axis (x, y, z)</a:t>
            </a:r>
          </a:p>
        </p:txBody>
      </p:sp>
    </p:spTree>
    <p:extLst>
      <p:ext uri="{BB962C8B-B14F-4D97-AF65-F5344CB8AC3E}">
        <p14:creationId xmlns:p14="http://schemas.microsoft.com/office/powerpoint/2010/main" val="375202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70B4-6003-463D-9181-CB686C6F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B059F-4C89-4359-AAE0-AFE94335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Displacement – the change in an object’s position</a:t>
            </a:r>
          </a:p>
          <a:p>
            <a:r>
              <a:rPr lang="en-US" dirty="0"/>
              <a:t>Velocity – the change in an object’s position in regards to time</a:t>
            </a:r>
          </a:p>
          <a:p>
            <a:r>
              <a:rPr lang="en-US" dirty="0"/>
              <a:t>Acceleration – the change in an object’s velocity in regards to time</a:t>
            </a:r>
          </a:p>
          <a:p>
            <a:endParaRPr lang="en-US" dirty="0"/>
          </a:p>
          <a:p>
            <a:r>
              <a:rPr lang="en-US" dirty="0"/>
              <a:t>All of these things are vectors because direction matters!</a:t>
            </a:r>
          </a:p>
          <a:p>
            <a:endParaRPr lang="en-US" dirty="0"/>
          </a:p>
          <a:p>
            <a:r>
              <a:rPr lang="en-US" dirty="0"/>
              <a:t>Now let’s explore them mathematically</a:t>
            </a:r>
          </a:p>
        </p:txBody>
      </p:sp>
    </p:spTree>
    <p:extLst>
      <p:ext uri="{BB962C8B-B14F-4D97-AF65-F5344CB8AC3E}">
        <p14:creationId xmlns:p14="http://schemas.microsoft.com/office/powerpoint/2010/main" val="222971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156F-EB28-4939-BA26-233D4B68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1506-62B5-4081-B95A-AE03AD554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both velocity and acceleration, we are considering the change of something in regards to time</a:t>
            </a:r>
          </a:p>
          <a:p>
            <a:endParaRPr lang="en-US" dirty="0"/>
          </a:p>
          <a:p>
            <a:r>
              <a:rPr lang="en-US" dirty="0"/>
              <a:t>When we explore how variables change in regards to each other when in the same function, we use derivatives.</a:t>
            </a:r>
          </a:p>
          <a:p>
            <a:pPr lvl="1"/>
            <a:r>
              <a:rPr lang="en-US" dirty="0"/>
              <a:t>Example: How Y moves in relationship to X in Y = 5x+3</a:t>
            </a:r>
          </a:p>
          <a:p>
            <a:pPr lvl="1"/>
            <a:r>
              <a:rPr lang="en-US" dirty="0"/>
              <a:t>If we derive this in regards to X, we find that </a:t>
            </a:r>
            <a:r>
              <a:rPr lang="en-US" dirty="0" err="1"/>
              <a:t>dY</a:t>
            </a:r>
            <a:r>
              <a:rPr lang="en-US" dirty="0"/>
              <a:t> = 5 or that Y changes 5 times the value of X</a:t>
            </a:r>
          </a:p>
          <a:p>
            <a:endParaRPr lang="en-US" dirty="0"/>
          </a:p>
          <a:p>
            <a:r>
              <a:rPr lang="en-US" dirty="0"/>
              <a:t>In kinematics, we are looking at how motion of an object changes in regards to time, so all of our functions use time as a means to derive 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2413211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8582-600D-4E84-9CE7-228DBF08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7D7B-6382-43D8-9A2C-3B19434A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go from acceleration to velocity, we have to take the antiderivative in regards to time</a:t>
            </a:r>
          </a:p>
          <a:p>
            <a:endParaRPr lang="en-US" dirty="0"/>
          </a:p>
          <a:p>
            <a:r>
              <a:rPr lang="en-US" dirty="0"/>
              <a:t>In order to go from velocity to displacement, you have to take the antiderivative as well</a:t>
            </a:r>
          </a:p>
        </p:txBody>
      </p:sp>
    </p:spTree>
    <p:extLst>
      <p:ext uri="{BB962C8B-B14F-4D97-AF65-F5344CB8AC3E}">
        <p14:creationId xmlns:p14="http://schemas.microsoft.com/office/powerpoint/2010/main" val="33969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AF1B-3821-4F72-9804-A0644625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545FF98-06BD-422A-BEE8-EA7A45E538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9049571"/>
                  </p:ext>
                </p:extLst>
              </p:nvPr>
            </p:nvGraphicFramePr>
            <p:xfrm>
              <a:off x="838200" y="1825624"/>
              <a:ext cx="11090565" cy="29541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96855">
                      <a:extLst>
                        <a:ext uri="{9D8B030D-6E8A-4147-A177-3AD203B41FA5}">
                          <a16:colId xmlns:a16="http://schemas.microsoft.com/office/drawing/2014/main" val="3189989906"/>
                        </a:ext>
                      </a:extLst>
                    </a:gridCol>
                    <a:gridCol w="3696855">
                      <a:extLst>
                        <a:ext uri="{9D8B030D-6E8A-4147-A177-3AD203B41FA5}">
                          <a16:colId xmlns:a16="http://schemas.microsoft.com/office/drawing/2014/main" val="385854099"/>
                        </a:ext>
                      </a:extLst>
                    </a:gridCol>
                    <a:gridCol w="3696855">
                      <a:extLst>
                        <a:ext uri="{9D8B030D-6E8A-4147-A177-3AD203B41FA5}">
                          <a16:colId xmlns:a16="http://schemas.microsoft.com/office/drawing/2014/main" val="1839501582"/>
                        </a:ext>
                      </a:extLst>
                    </a:gridCol>
                  </a:tblGrid>
                  <a:tr h="54185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8450613"/>
                      </a:ext>
                    </a:extLst>
                  </a:tr>
                  <a:tr h="54185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Displacement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 object’s change in position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 = S</a:t>
                          </a:r>
                          <a:r>
                            <a:rPr lang="en-US" baseline="-25000" dirty="0"/>
                            <a:t>f </a:t>
                          </a:r>
                          <a:r>
                            <a:rPr lang="en-US" baseline="0" dirty="0"/>
                            <a:t>– S</a:t>
                          </a:r>
                          <a:r>
                            <a:rPr lang="en-US" baseline="-25000" dirty="0"/>
                            <a:t>o</a:t>
                          </a:r>
                          <a:r>
                            <a:rPr lang="en-US" baseline="0" dirty="0"/>
                            <a:t>= </a:t>
                          </a:r>
                          <a:r>
                            <a:rPr lang="el-GR" baseline="0" dirty="0"/>
                            <a:t>Δ</a:t>
                          </a:r>
                          <a:r>
                            <a:rPr lang="en-US" baseline="0" dirty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171758"/>
                      </a:ext>
                    </a:extLst>
                  </a:tr>
                  <a:tr h="93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 object’s change in displacement in regards to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i="0" dirty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9881192"/>
                      </a:ext>
                    </a:extLst>
                  </a:tr>
                  <a:tr h="93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Acceleration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 object’s change in velocity in regards to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 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0316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545FF98-06BD-422A-BEE8-EA7A45E538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9049571"/>
                  </p:ext>
                </p:extLst>
              </p:nvPr>
            </p:nvGraphicFramePr>
            <p:xfrm>
              <a:off x="838200" y="1825624"/>
              <a:ext cx="11090565" cy="29541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96855">
                      <a:extLst>
                        <a:ext uri="{9D8B030D-6E8A-4147-A177-3AD203B41FA5}">
                          <a16:colId xmlns:a16="http://schemas.microsoft.com/office/drawing/2014/main" val="3189989906"/>
                        </a:ext>
                      </a:extLst>
                    </a:gridCol>
                    <a:gridCol w="3696855">
                      <a:extLst>
                        <a:ext uri="{9D8B030D-6E8A-4147-A177-3AD203B41FA5}">
                          <a16:colId xmlns:a16="http://schemas.microsoft.com/office/drawing/2014/main" val="385854099"/>
                        </a:ext>
                      </a:extLst>
                    </a:gridCol>
                    <a:gridCol w="3696855">
                      <a:extLst>
                        <a:ext uri="{9D8B030D-6E8A-4147-A177-3AD203B41FA5}">
                          <a16:colId xmlns:a16="http://schemas.microsoft.com/office/drawing/2014/main" val="1839501582"/>
                        </a:ext>
                      </a:extLst>
                    </a:gridCol>
                  </a:tblGrid>
                  <a:tr h="54185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8450613"/>
                      </a:ext>
                    </a:extLst>
                  </a:tr>
                  <a:tr h="54185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Displacement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 object’s change in position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 = S</a:t>
                          </a:r>
                          <a:r>
                            <a:rPr lang="en-US" baseline="-25000" dirty="0"/>
                            <a:t>f </a:t>
                          </a:r>
                          <a:r>
                            <a:rPr lang="en-US" baseline="0" dirty="0"/>
                            <a:t>– S</a:t>
                          </a:r>
                          <a:r>
                            <a:rPr lang="en-US" baseline="-25000" dirty="0"/>
                            <a:t>o</a:t>
                          </a:r>
                          <a:r>
                            <a:rPr lang="en-US" baseline="0" dirty="0"/>
                            <a:t>= </a:t>
                          </a:r>
                          <a:r>
                            <a:rPr lang="el-GR" baseline="0" dirty="0"/>
                            <a:t>Δ</a:t>
                          </a:r>
                          <a:r>
                            <a:rPr lang="en-US" baseline="0" dirty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171758"/>
                      </a:ext>
                    </a:extLst>
                  </a:tr>
                  <a:tr h="93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 object’s change in displacement in regards to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8831" r="-659" b="-1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881192"/>
                      </a:ext>
                    </a:extLst>
                  </a:tr>
                  <a:tr h="93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Acceleration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 object’s change in velocity in regards to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8831" r="-659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90316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9E89D98C-71AE-483F-8C3E-9D853149F432}"/>
              </a:ext>
            </a:extLst>
          </p:cNvPr>
          <p:cNvSpPr/>
          <p:nvPr/>
        </p:nvSpPr>
        <p:spPr>
          <a:xfrm>
            <a:off x="2081349" y="2455816"/>
            <a:ext cx="2325188" cy="2124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Derivative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C5E8F149-3F80-4156-8810-89324AA9E5CE}"/>
              </a:ext>
            </a:extLst>
          </p:cNvPr>
          <p:cNvSpPr/>
          <p:nvPr/>
        </p:nvSpPr>
        <p:spPr>
          <a:xfrm>
            <a:off x="9309463" y="2455817"/>
            <a:ext cx="2453839" cy="26386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Anti-</a:t>
            </a:r>
          </a:p>
          <a:p>
            <a:pPr algn="ctr"/>
            <a:r>
              <a:rPr lang="en-US" dirty="0"/>
              <a:t>Derivative</a:t>
            </a:r>
          </a:p>
        </p:txBody>
      </p:sp>
    </p:spTree>
    <p:extLst>
      <p:ext uri="{BB962C8B-B14F-4D97-AF65-F5344CB8AC3E}">
        <p14:creationId xmlns:p14="http://schemas.microsoft.com/office/powerpoint/2010/main" val="8490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FD7A-25FF-4E38-8F10-A9C0D820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vs Instantaneous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52FE-6BB2-44E9-AB6E-FD4B9EB2A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acceleration/velocity means the average over a longer period of time</a:t>
            </a:r>
          </a:p>
          <a:p>
            <a:pPr lvl="1"/>
            <a:r>
              <a:rPr lang="en-US" dirty="0"/>
              <a:t>This is the final minus the initial divided by the time you are looking at</a:t>
            </a:r>
          </a:p>
          <a:p>
            <a:endParaRPr lang="en-US" dirty="0"/>
          </a:p>
          <a:p>
            <a:r>
              <a:rPr lang="en-US" dirty="0"/>
              <a:t>Instantaneous acceleration/velocity means the exact acceleration/velocity at a specific point in the object’s movement</a:t>
            </a:r>
          </a:p>
          <a:p>
            <a:pPr lvl="1"/>
            <a:r>
              <a:rPr lang="en-US" dirty="0"/>
              <a:t>This can only be done with derivatives </a:t>
            </a:r>
          </a:p>
        </p:txBody>
      </p:sp>
    </p:spTree>
    <p:extLst>
      <p:ext uri="{BB962C8B-B14F-4D97-AF65-F5344CB8AC3E}">
        <p14:creationId xmlns:p14="http://schemas.microsoft.com/office/powerpoint/2010/main" val="161147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FD45-8EB6-4F62-8BEB-8E8ABE20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1FD-78D8-4B21-BEB0-3CD7815D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spider moves along its web and travels 3 mm in 4 seconds. What is its average velocity?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4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086F-3D91-40F3-BB6C-7751489B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08C76-DFD3-473B-95FF-C7CA54400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on Monday</a:t>
            </a:r>
          </a:p>
          <a:p>
            <a:pPr lvl="1"/>
            <a:r>
              <a:rPr lang="en-US" dirty="0"/>
              <a:t>It will cover Tuesday and Thursdays’ lectures as well as the labs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Multiple Choice</a:t>
            </a:r>
          </a:p>
        </p:txBody>
      </p:sp>
    </p:spTree>
    <p:extLst>
      <p:ext uri="{BB962C8B-B14F-4D97-AF65-F5344CB8AC3E}">
        <p14:creationId xmlns:p14="http://schemas.microsoft.com/office/powerpoint/2010/main" val="4250505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1486-FD32-47FB-A172-69FFA135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44AB5-9CE2-4E13-86BD-6DDB6885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spider moves along its web to the right 5 mm, then moves back to the left 4 mm to capture a fly, before climbing 10 mm to the far right side of its web to rest. These changes happened in the span of 50 seconds. </a:t>
            </a:r>
          </a:p>
          <a:p>
            <a:r>
              <a:rPr lang="en-US" dirty="0"/>
              <a:t>a) What is the distance traveled by the spider? </a:t>
            </a:r>
          </a:p>
          <a:p>
            <a:r>
              <a:rPr lang="en-US" dirty="0"/>
              <a:t>b) What is its average speed (distance traveled/time)? </a:t>
            </a:r>
          </a:p>
          <a:p>
            <a:r>
              <a:rPr lang="en-US" dirty="0"/>
              <a:t>c) What is the displacement of the spider? </a:t>
            </a:r>
          </a:p>
          <a:p>
            <a:r>
              <a:rPr lang="en-US" dirty="0"/>
              <a:t>d) What is the average velocity?</a:t>
            </a:r>
            <a:endParaRPr lang="en-US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14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4723-D567-4257-AED3-504BD3F7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C861B-42C2-4964-8AF3-D46DCFC0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vehicle is driving back and forth along a perfectly straight roadway. It travels 14 m/s west then slows to a halt and reverses to a velocity of 12 m/s east. This change in velocity occurs within 45 seconds. What is the average acceleration of the vehicle?</a:t>
            </a:r>
          </a:p>
        </p:txBody>
      </p:sp>
    </p:spTree>
    <p:extLst>
      <p:ext uri="{BB962C8B-B14F-4D97-AF65-F5344CB8AC3E}">
        <p14:creationId xmlns:p14="http://schemas.microsoft.com/office/powerpoint/2010/main" val="100952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3B25-632C-48BC-9094-7D50C372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6E175-E85E-4D49-A6C5-11DD79634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particle is given a function for its position of s(t) = 5t^3 + 7t -4 meters. When t = 4 seconds, what is its: </a:t>
            </a:r>
          </a:p>
          <a:p>
            <a:r>
              <a:rPr lang="en-US" dirty="0"/>
              <a:t>a) position</a:t>
            </a:r>
          </a:p>
          <a:p>
            <a:r>
              <a:rPr lang="en-US" dirty="0"/>
              <a:t>b) instantaneous velocity </a:t>
            </a:r>
          </a:p>
          <a:p>
            <a:r>
              <a:rPr lang="en-US" dirty="0"/>
              <a:t>c) instantaneous acceleration?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01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0F28-4455-480D-BBDA-9067D4AB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908BA-F338-442A-9116-BB63FE325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acceleration of a particle starts at rest and is given as a(t) = 5t - 9 m/s^2. After 0.5 seconds, what is </a:t>
            </a:r>
          </a:p>
          <a:p>
            <a:r>
              <a:rPr lang="en-US" dirty="0"/>
              <a:t>a) the acceleration </a:t>
            </a:r>
          </a:p>
          <a:p>
            <a:r>
              <a:rPr lang="en-US" dirty="0"/>
              <a:t>b) the velocity </a:t>
            </a:r>
          </a:p>
          <a:p>
            <a:r>
              <a:rPr lang="en-US" dirty="0"/>
              <a:t>c) the position of the particle?</a:t>
            </a:r>
          </a:p>
        </p:txBody>
      </p:sp>
    </p:spTree>
    <p:extLst>
      <p:ext uri="{BB962C8B-B14F-4D97-AF65-F5344CB8AC3E}">
        <p14:creationId xmlns:p14="http://schemas.microsoft.com/office/powerpoint/2010/main" val="177102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3301-9389-4576-B913-578E3562A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Graphing Kinematics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AD60B-D0D3-49AB-AA95-7AC27A499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63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4C00-EF81-4B92-9AFE-2DA086DE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Relationships in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8AF71-70A2-4CFA-8142-99F83183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derivative finds “the instantaneous slope of the line tangent to a curve” according to its base definition</a:t>
            </a:r>
          </a:p>
          <a:p>
            <a:endParaRPr lang="en-US" dirty="0"/>
          </a:p>
          <a:p>
            <a:r>
              <a:rPr lang="en-US" dirty="0"/>
              <a:t>As mentioned earlier, in math, this is usually the relationship between x and y</a:t>
            </a:r>
          </a:p>
          <a:p>
            <a:endParaRPr lang="en-US" dirty="0"/>
          </a:p>
          <a:p>
            <a:r>
              <a:rPr lang="en-US" dirty="0"/>
              <a:t>In kinematics, we are instead wanting to see how objects move in relation with time</a:t>
            </a:r>
          </a:p>
        </p:txBody>
      </p:sp>
    </p:spTree>
    <p:extLst>
      <p:ext uri="{BB962C8B-B14F-4D97-AF65-F5344CB8AC3E}">
        <p14:creationId xmlns:p14="http://schemas.microsoft.com/office/powerpoint/2010/main" val="1653143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0190-B66B-4421-86AC-F63224B8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79F6-DF2D-442A-80BB-D43A309D2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all of these graphs, time will lie on the x axis</a:t>
            </a:r>
          </a:p>
          <a:p>
            <a:pPr lvl="1"/>
            <a:r>
              <a:rPr lang="en-US" dirty="0"/>
              <a:t>The x axis is almost always the “input variable” for a function</a:t>
            </a:r>
          </a:p>
          <a:p>
            <a:pPr lvl="1"/>
            <a:r>
              <a:rPr lang="en-US" dirty="0"/>
              <a:t>Also known as the variable the changes the rest of the function</a:t>
            </a:r>
          </a:p>
          <a:p>
            <a:endParaRPr lang="en-US" dirty="0"/>
          </a:p>
          <a:p>
            <a:r>
              <a:rPr lang="en-US" dirty="0"/>
              <a:t>The y axis will always be either position, velocity, or acceleration</a:t>
            </a:r>
          </a:p>
          <a:p>
            <a:pPr lvl="1"/>
            <a:r>
              <a:rPr lang="en-US" dirty="0"/>
              <a:t>This is the “output variable” for a function, or the number solved for by the input</a:t>
            </a:r>
          </a:p>
        </p:txBody>
      </p:sp>
    </p:spTree>
    <p:extLst>
      <p:ext uri="{BB962C8B-B14F-4D97-AF65-F5344CB8AC3E}">
        <p14:creationId xmlns:p14="http://schemas.microsoft.com/office/powerpoint/2010/main" val="247064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EDC2-B6A4-419F-A09E-CDAECC2D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vs Time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3AF29-E463-4184-8D30-8D8CBD56D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slope of the line for any graph is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a position versus time graph, we can substitute s for y and t for x</a:t>
                </a:r>
              </a:p>
              <a:p>
                <a:endParaRPr lang="en-US" dirty="0"/>
              </a:p>
              <a:p>
                <a:r>
                  <a:rPr lang="en-US" dirty="0"/>
                  <a:t>Therefore, the slope of the line for a s vs t graph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the SAME EQUATION as Velocity</a:t>
                </a:r>
              </a:p>
              <a:p>
                <a:endParaRPr lang="en-US" dirty="0"/>
              </a:p>
              <a:p>
                <a:r>
                  <a:rPr lang="en-US" dirty="0"/>
                  <a:t>Therefore, the slope of the line of a position vs time graph yields the </a:t>
                </a:r>
                <a:r>
                  <a:rPr lang="en-US" b="1" dirty="0"/>
                  <a:t>Velocity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3AF29-E463-4184-8D30-8D8CBD56D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942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F174-021A-4247-9249-EFB30F7E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vs Time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BE9B8-8124-4E5E-A3FF-82F6AEB41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Again, time is on the x axis, and velocity is on the y axis</a:t>
                </a:r>
              </a:p>
              <a:p>
                <a:endParaRPr lang="en-US" dirty="0"/>
              </a:p>
              <a:p>
                <a:r>
                  <a:rPr lang="en-US" dirty="0"/>
                  <a:t>Therefore, the slope of the line of a velocity vs time graph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, which is the equation for acceleration</a:t>
                </a:r>
              </a:p>
              <a:p>
                <a:endParaRPr lang="en-US" dirty="0"/>
              </a:p>
              <a:p>
                <a:r>
                  <a:rPr lang="en-US" dirty="0"/>
                  <a:t>The area under the curve of a velocity vs time graph is the same thing as the antiderivative</a:t>
                </a:r>
              </a:p>
              <a:p>
                <a:pPr lvl="1"/>
                <a:r>
                  <a:rPr lang="en-US" dirty="0"/>
                  <a:t>Therefore, the area under the curve of a velocity vs time graph yields the </a:t>
                </a:r>
                <a:r>
                  <a:rPr lang="en-US" b="1" dirty="0"/>
                  <a:t>position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BE9B8-8124-4E5E-A3FF-82F6AEB41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399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2D47-580A-4256-B0F5-0864DB32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vs Time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B9A3-2971-4DF5-AE31-72D419D4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acceleration vs time graph, the slope yields the </a:t>
            </a:r>
            <a:r>
              <a:rPr lang="en-US" b="1" dirty="0"/>
              <a:t>jerk</a:t>
            </a:r>
            <a:r>
              <a:rPr lang="en-US" dirty="0"/>
              <a:t> which is not a concept we will be working with much</a:t>
            </a:r>
          </a:p>
          <a:p>
            <a:endParaRPr lang="en-US" dirty="0"/>
          </a:p>
          <a:p>
            <a:r>
              <a:rPr lang="en-US" dirty="0"/>
              <a:t>The area under an acceleration vs time graph yields the velocity</a:t>
            </a:r>
          </a:p>
        </p:txBody>
      </p:sp>
    </p:spTree>
    <p:extLst>
      <p:ext uri="{BB962C8B-B14F-4D97-AF65-F5344CB8AC3E}">
        <p14:creationId xmlns:p14="http://schemas.microsoft.com/office/powerpoint/2010/main" val="12933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6D638E-C056-4150-8CD4-BC1F4B09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Solutions to these problems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B1BC8-65AE-406B-9D6A-55B4906DD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posted for you to access, we will not go over them today</a:t>
            </a:r>
          </a:p>
          <a:p>
            <a:r>
              <a:rPr lang="en-US" dirty="0"/>
              <a:t>If you have any questions after going over the solution, please ask on Tuesday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C6CF7-840F-490C-BA4E-4F44362AA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92" y="3277929"/>
            <a:ext cx="10657308" cy="24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41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73D5-F23A-42B0-BA2D-190DA87A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AAC9DF-3A6E-49D8-A482-817B9776D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448" y="1152218"/>
            <a:ext cx="6602872" cy="48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69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8A57-18B4-4CE6-91E4-C3D8993D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1822-D9D6-4E67-BFE7-85A2253B3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the V vs T and S vs T 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F2B7D-541C-42EE-BE93-FDA1157F0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843" y="2333795"/>
            <a:ext cx="5678561" cy="41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04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DDE0-C5DB-4F7A-8623-738212395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Kinematics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92450-D61C-44C2-9626-CAEFDBAD46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03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74A0-9D73-4CFC-AEA0-D2528C7D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me show you how to create the standard kinematics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2462A-2439-4EE8-A82F-3B87FA831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equations only work with constant acceleration</a:t>
            </a:r>
          </a:p>
          <a:p>
            <a:r>
              <a:rPr lang="en-US" dirty="0"/>
              <a:t>If accelerations varies, you will always need to integrate or derive</a:t>
            </a:r>
          </a:p>
        </p:txBody>
      </p:sp>
    </p:spTree>
    <p:extLst>
      <p:ext uri="{BB962C8B-B14F-4D97-AF65-F5344CB8AC3E}">
        <p14:creationId xmlns:p14="http://schemas.microsoft.com/office/powerpoint/2010/main" val="1571714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6FD7-D377-447F-8305-93B90512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5738C2-E70A-432D-9B1B-8B211341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087" y="2317528"/>
            <a:ext cx="9932990" cy="21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08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FA84-272E-4C14-9739-A1990873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7B8ED8-6C1D-467C-8CB3-1683FA8E5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43675"/>
            <a:ext cx="10721393" cy="15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37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46B6-E505-42C8-A977-180A03E7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1D53C5-22C5-4C99-B7A5-D5397C7F9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500" y="2264229"/>
            <a:ext cx="9562999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46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30D7-B8FD-4095-81B3-CDF05A86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Tomorrow’s Assignment/Lab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CF72E-A7A1-4C69-BABD-387F3E19E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Tomorrow’s lab will be working with kinematics graphs</a:t>
            </a:r>
          </a:p>
          <a:p>
            <a:endParaRPr lang="en-US" dirty="0"/>
          </a:p>
          <a:p>
            <a:r>
              <a:rPr lang="en-US" dirty="0"/>
              <a:t>I will provide you data and ask you to draw the graphs and answer questions</a:t>
            </a:r>
          </a:p>
          <a:p>
            <a:endParaRPr lang="en-US" dirty="0"/>
          </a:p>
          <a:p>
            <a:r>
              <a:rPr lang="en-US" dirty="0"/>
              <a:t>Come to next class with questions!</a:t>
            </a:r>
          </a:p>
        </p:txBody>
      </p:sp>
    </p:spTree>
    <p:extLst>
      <p:ext uri="{BB962C8B-B14F-4D97-AF65-F5344CB8AC3E}">
        <p14:creationId xmlns:p14="http://schemas.microsoft.com/office/powerpoint/2010/main" val="155834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FA4A-BAD0-4BC7-B7AD-1E35B9BD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880206-B8B8-45C1-9F26-52F60E9E2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186" y="940781"/>
            <a:ext cx="6635254" cy="4976439"/>
          </a:xfrm>
        </p:spPr>
      </p:pic>
    </p:spTree>
    <p:extLst>
      <p:ext uri="{BB962C8B-B14F-4D97-AF65-F5344CB8AC3E}">
        <p14:creationId xmlns:p14="http://schemas.microsoft.com/office/powerpoint/2010/main" val="52279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62F8-97DB-4489-9AB8-E7E1A91E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1BC024-6DE9-437D-9445-3CE3C3128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4021" y="1205184"/>
            <a:ext cx="6328231" cy="4746172"/>
          </a:xfrm>
        </p:spPr>
      </p:pic>
    </p:spTree>
    <p:extLst>
      <p:ext uri="{BB962C8B-B14F-4D97-AF65-F5344CB8AC3E}">
        <p14:creationId xmlns:p14="http://schemas.microsoft.com/office/powerpoint/2010/main" val="300462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C82B-9191-4B42-B88D-AB243F1B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0A06F-09E5-49CB-9C8D-EAF34C949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0672" y="940394"/>
            <a:ext cx="6762979" cy="5072233"/>
          </a:xfrm>
        </p:spPr>
      </p:pic>
    </p:spTree>
    <p:extLst>
      <p:ext uri="{BB962C8B-B14F-4D97-AF65-F5344CB8AC3E}">
        <p14:creationId xmlns:p14="http://schemas.microsoft.com/office/powerpoint/2010/main" val="112639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983E08-10EC-41BA-A085-321C3D74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Homework/Lab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84A3E-915E-434D-A3A7-56D1C2B40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need at least 2 questions from the class to move on</a:t>
            </a:r>
          </a:p>
        </p:txBody>
      </p:sp>
    </p:spTree>
    <p:extLst>
      <p:ext uri="{BB962C8B-B14F-4D97-AF65-F5344CB8AC3E}">
        <p14:creationId xmlns:p14="http://schemas.microsoft.com/office/powerpoint/2010/main" val="94780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FA8A-52A3-42B8-B73D-24500E001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1-D Kinematics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FCD6F-36F2-4CF2-BF70-896A9C88E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5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5F1D-6C97-4D3F-B0AB-904A8D2B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F1F4A-5D87-422B-8BDE-52C4A78B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Kinematics is the study of the motion of objects</a:t>
            </a:r>
          </a:p>
          <a:p>
            <a:endParaRPr lang="en-US" dirty="0"/>
          </a:p>
          <a:p>
            <a:r>
              <a:rPr lang="en-US" dirty="0"/>
              <a:t>In the previous lecture, we discussed how forces cause objects to accelerate, today we are going to define acceleration and how it relates to motion</a:t>
            </a:r>
          </a:p>
        </p:txBody>
      </p:sp>
    </p:spTree>
    <p:extLst>
      <p:ext uri="{BB962C8B-B14F-4D97-AF65-F5344CB8AC3E}">
        <p14:creationId xmlns:p14="http://schemas.microsoft.com/office/powerpoint/2010/main" val="809568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1415</Words>
  <Application>Microsoft Office PowerPoint</Application>
  <PresentationFormat>Widescreen</PresentationFormat>
  <Paragraphs>162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Beihua University</vt:lpstr>
      <vt:lpstr>Announcements</vt:lpstr>
      <vt:lpstr>Quick Solutions to these problems</vt:lpstr>
      <vt:lpstr>PowerPoint Presentation</vt:lpstr>
      <vt:lpstr>PowerPoint Presentation</vt:lpstr>
      <vt:lpstr>PowerPoint Presentation</vt:lpstr>
      <vt:lpstr>Questions from Homework/Lab</vt:lpstr>
      <vt:lpstr>1-D Kinematics</vt:lpstr>
      <vt:lpstr>Kinematics</vt:lpstr>
      <vt:lpstr>Forces cause… Acceleration</vt:lpstr>
      <vt:lpstr>Velocity</vt:lpstr>
      <vt:lpstr>Displacement</vt:lpstr>
      <vt:lpstr>Vector</vt:lpstr>
      <vt:lpstr>In summary…</vt:lpstr>
      <vt:lpstr>Mathematical Relationship</vt:lpstr>
      <vt:lpstr>Antiderivatives</vt:lpstr>
      <vt:lpstr>Kinematics Equations</vt:lpstr>
      <vt:lpstr>Average vs Instantaneous</vt:lpstr>
      <vt:lpstr>Example 1</vt:lpstr>
      <vt:lpstr>Example 2</vt:lpstr>
      <vt:lpstr>Example 3</vt:lpstr>
      <vt:lpstr>Example 4</vt:lpstr>
      <vt:lpstr>Example 5</vt:lpstr>
      <vt:lpstr>Graphing Kinematics</vt:lpstr>
      <vt:lpstr>Analyzing Relationships in Motion</vt:lpstr>
      <vt:lpstr>Setting Up the Graphs</vt:lpstr>
      <vt:lpstr>Position vs Time Graph</vt:lpstr>
      <vt:lpstr>Velocity vs Time Graph</vt:lpstr>
      <vt:lpstr>Acceleration vs Time Graph</vt:lpstr>
      <vt:lpstr>Example 6</vt:lpstr>
      <vt:lpstr>Example 7</vt:lpstr>
      <vt:lpstr>Kinematics Equations</vt:lpstr>
      <vt:lpstr>Let me show you how to create the standard kinematics equations</vt:lpstr>
      <vt:lpstr>Example 8 </vt:lpstr>
      <vt:lpstr>Example 9 </vt:lpstr>
      <vt:lpstr>Example 10 </vt:lpstr>
      <vt:lpstr>Tomorrow’s Assignment/Lab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Beihua University</dc:title>
  <dc:creator>Danielle Grimes</dc:creator>
  <cp:lastModifiedBy>Danielle Grimes</cp:lastModifiedBy>
  <cp:revision>26</cp:revision>
  <dcterms:created xsi:type="dcterms:W3CDTF">2025-06-03T01:33:55Z</dcterms:created>
  <dcterms:modified xsi:type="dcterms:W3CDTF">2025-06-11T14:57:15Z</dcterms:modified>
</cp:coreProperties>
</file>