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288" r:id="rId3"/>
    <p:sldId id="307" r:id="rId4"/>
    <p:sldId id="308" r:id="rId5"/>
    <p:sldId id="309" r:id="rId6"/>
    <p:sldId id="310" r:id="rId7"/>
    <p:sldId id="257" r:id="rId8"/>
    <p:sldId id="259" r:id="rId9"/>
    <p:sldId id="260" r:id="rId10"/>
    <p:sldId id="258" r:id="rId11"/>
    <p:sldId id="261" r:id="rId12"/>
    <p:sldId id="262" r:id="rId13"/>
    <p:sldId id="263" r:id="rId14"/>
    <p:sldId id="264" r:id="rId15"/>
    <p:sldId id="265" r:id="rId16"/>
    <p:sldId id="272" r:id="rId17"/>
    <p:sldId id="266" r:id="rId18"/>
    <p:sldId id="267" r:id="rId19"/>
    <p:sldId id="268" r:id="rId20"/>
    <p:sldId id="269" r:id="rId21"/>
    <p:sldId id="270" r:id="rId22"/>
    <p:sldId id="271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3" r:id="rId33"/>
    <p:sldId id="284" r:id="rId34"/>
    <p:sldId id="285" r:id="rId35"/>
    <p:sldId id="286" r:id="rId36"/>
    <p:sldId id="287" r:id="rId37"/>
    <p:sldId id="282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36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C01161-6864-4284-95F0-69EA5D4D02B3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525B23-4432-443C-AD49-329EA3FC39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581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Homework Q: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Create a velocity function for a particle. Then find the velocity, position, and acceleration at t = 0.1, t =1, and t =10. Try to write a function that has the ability to move both in a positive and negative fashion.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525B23-4432-443C-AD49-329EA3FC396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397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74161-58BA-4F42-A4B0-04D14A618B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C971F4-5EEC-4341-9B62-2F44622F74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FE6B03-9AD5-4198-A4BE-F61144E36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6CAB-DE70-44DB-9381-8465BDB63F59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556706-D011-4973-9DAE-D8B2E04D5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C3D974-0513-4075-B1CE-76B96E9E7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DB5F9-17EA-448A-9D51-CE9A7B9F50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994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9A3D9-D7DD-43E0-A740-893ED7A5B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A73FA9-A6A0-40D1-878C-2A0035419C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BC193E-1CA1-4EF1-9749-6E459D69F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6CAB-DE70-44DB-9381-8465BDB63F59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546FC5-C00A-4417-B935-1DA226C3A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BCA8B6-E66C-42AE-81AB-E4BEB30A6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DB5F9-17EA-448A-9D51-CE9A7B9F50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339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6F7B773-CBBF-494A-B9C5-FF30D2DACF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19978F-FCAB-407B-8C23-6182932A03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59270C-40DF-4A73-B429-1B93C73E1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6CAB-DE70-44DB-9381-8465BDB63F59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892FFB-D79D-4D3B-A39C-A43E10905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EE92C2-C1C4-44F1-BA12-84A90678C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DB5F9-17EA-448A-9D51-CE9A7B9F50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80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1C9E1-6769-4B2E-B1A2-6E2905B38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5C13A-3AA5-4C6E-9B62-42505B06A1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C61D9-F240-4240-8409-5D4E428F9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6CAB-DE70-44DB-9381-8465BDB63F59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ADD717-22D5-4A8A-B634-664BB4560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908BFF-3B9E-4A9F-A43E-CA7FD910A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DB5F9-17EA-448A-9D51-CE9A7B9F50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734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9E81C-4933-4462-8249-0D671C150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2917F9-6A52-4DC7-995E-57C0678549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62FCF7-D698-4859-B130-BC5101866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6CAB-DE70-44DB-9381-8465BDB63F59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A6AAEC-181B-464D-A0B3-F8BE935A0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E76528-C1DC-4AC9-8876-D0BE18CB4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DB5F9-17EA-448A-9D51-CE9A7B9F50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780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E7ACF-29E0-4A74-B804-481359B29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03D45F-C5B2-4DFD-BBCC-393A85F3C0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60C8A4-CC32-493C-AAAA-6BF2CE770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E0FA64-6C0B-4C95-8D9F-E2FE73C08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6CAB-DE70-44DB-9381-8465BDB63F59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43CF07-883C-4E2B-8B5D-29A76CFAF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23D01C-84DB-44E0-B084-08701C850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DB5F9-17EA-448A-9D51-CE9A7B9F50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367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96092-731D-43A0-AF22-79FBC58D3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136053-65F9-49A4-99AD-5D6CA38FEB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639889-8740-4ADA-8217-9522C081B5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EAEDB8-2951-4C9F-BC68-086F72E07D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3D8746-DBAB-4917-B131-033DB1DA0C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EE06B9-FD90-4A63-8610-E41B345D5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6CAB-DE70-44DB-9381-8465BDB63F59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7877769-7CCE-483F-AB01-487F18538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B3E871-F39A-4BEC-A1D5-1BA49440C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DB5F9-17EA-448A-9D51-CE9A7B9F50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51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1EB50-472F-44EC-99C5-3C38FC50C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5B30B6-D6FB-4CC6-82A8-3B89A4637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6CAB-DE70-44DB-9381-8465BDB63F59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918D1-13C8-47A0-A319-F27BA3AB5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92ACC6-32D0-4229-9C27-D9BA54AC3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DB5F9-17EA-448A-9D51-CE9A7B9F50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029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BCAA84-09DF-4438-BF12-B5FB02BDB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6CAB-DE70-44DB-9381-8465BDB63F59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24679A-5B11-4A7E-B28E-035B9AAA6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EADD25-4934-48CD-BB6A-C09461DA6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DB5F9-17EA-448A-9D51-CE9A7B9F50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052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A1BA1-668C-4E71-9CD2-8C8F0BF5B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8D00E1-9ED9-487D-A999-B7E8429762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AD703-AC37-444E-9084-C0469824FF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0B3B51-1305-4A4C-B381-460230029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6CAB-DE70-44DB-9381-8465BDB63F59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0621FA-BAE2-4525-9055-8E12EAD8C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4EF1B5-1008-4B35-A5C0-E9168998E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DB5F9-17EA-448A-9D51-CE9A7B9F50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764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623B3-0853-44EC-864F-67194AC05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71B31D-5DE5-4684-8312-3A5D88C3FB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61481D-EB69-41E1-9179-2865CEDC2A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DDD9E9-3CAC-4D85-AE52-6B42B0E80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06CAB-DE70-44DB-9381-8465BDB63F59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7D9733-72BE-47E6-87FE-C4ED44779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6821E1-AC31-45CC-9309-51A3869F4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DB5F9-17EA-448A-9D51-CE9A7B9F50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111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4C7CD9-175F-4010-A34B-9A53013DB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1EF1F5-8531-4401-BA03-E690AE531A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EFF9D7-61B7-4EA4-B945-8E1E176F86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106CAB-DE70-44DB-9381-8465BDB63F59}" type="datetimeFigureOut">
              <a:rPr lang="en-US" smtClean="0"/>
              <a:t>6/11/2025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E408FD-B86D-4FA9-A35D-4C87C5DE36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C1B913-8E1C-46E4-B4F7-52F480AF2B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4DB5F9-17EA-448A-9D51-CE9A7B9F50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14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D1EE5-3CD5-49C8-A321-F2CC361908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Beihua</a:t>
            </a:r>
            <a:r>
              <a:rPr lang="en-US" dirty="0"/>
              <a:t> University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5E0FE2-3959-4EBF-8A03-AE7DC0239C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Physics 1</a:t>
            </a:r>
          </a:p>
          <a:p>
            <a:r>
              <a:rPr lang="en-US" dirty="0"/>
              <a:t>Day 2</a:t>
            </a:r>
          </a:p>
        </p:txBody>
      </p:sp>
    </p:spTree>
    <p:extLst>
      <p:ext uri="{BB962C8B-B14F-4D97-AF65-F5344CB8AC3E}">
        <p14:creationId xmlns:p14="http://schemas.microsoft.com/office/powerpoint/2010/main" val="1110420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A60A692-B295-4986-820F-C23467214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Forces cause… Acceleration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B29486F-CA01-4B9D-9C4F-D1313FA0D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If you pull on an object hard enough to make it move (leave inertia), then maintain that same force, the object will begin to accelerate</a:t>
            </a:r>
          </a:p>
          <a:p>
            <a:endParaRPr lang="en-US" dirty="0"/>
          </a:p>
          <a:p>
            <a:r>
              <a:rPr lang="en-US" dirty="0"/>
              <a:t>Accelerate means to change </a:t>
            </a:r>
            <a:r>
              <a:rPr lang="en-US" i="1" dirty="0"/>
              <a:t>velocity</a:t>
            </a:r>
            <a:r>
              <a:rPr lang="en-US" dirty="0"/>
              <a:t> in regards to time, and it is a </a:t>
            </a:r>
            <a:r>
              <a:rPr lang="en-US" i="1" dirty="0"/>
              <a:t>vector</a:t>
            </a:r>
          </a:p>
          <a:p>
            <a:pPr lvl="1"/>
            <a:r>
              <a:rPr lang="en-US" dirty="0"/>
              <a:t>We will discuss vectors more in the next chapter</a:t>
            </a:r>
          </a:p>
          <a:p>
            <a:endParaRPr lang="en-US" dirty="0"/>
          </a:p>
          <a:p>
            <a:r>
              <a:rPr lang="en-US" dirty="0"/>
              <a:t>Picture someone snow skiing down a perfectly smooth mountain. Once they begin to move, if they stay completely straight with their body, they will go faster and faster down the mountain. That is acceleration</a:t>
            </a:r>
          </a:p>
          <a:p>
            <a:endParaRPr lang="en-US" dirty="0"/>
          </a:p>
          <a:p>
            <a:r>
              <a:rPr lang="en-US" dirty="0"/>
              <a:t>Any object undergoing net forces </a:t>
            </a:r>
            <a:r>
              <a:rPr lang="en-US" b="1" dirty="0"/>
              <a:t>not equal</a:t>
            </a:r>
            <a:r>
              <a:rPr lang="en-US" dirty="0"/>
              <a:t> to 0 will be accelerating</a:t>
            </a:r>
          </a:p>
          <a:p>
            <a:r>
              <a:rPr lang="en-US" dirty="0"/>
              <a:t>Represented by a in this class</a:t>
            </a:r>
          </a:p>
        </p:txBody>
      </p:sp>
    </p:spTree>
    <p:extLst>
      <p:ext uri="{BB962C8B-B14F-4D97-AF65-F5344CB8AC3E}">
        <p14:creationId xmlns:p14="http://schemas.microsoft.com/office/powerpoint/2010/main" val="41014665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4C7B9-DC0A-4C94-98A0-BEF86CC64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Velocity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988BB7-32BA-4D0B-97A9-3FA4E5CDB3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 just mentioned that acceleration is a change in velocity but we have not defined velocity yet</a:t>
            </a:r>
          </a:p>
          <a:p>
            <a:endParaRPr lang="en-US" dirty="0"/>
          </a:p>
          <a:p>
            <a:r>
              <a:rPr lang="en-US" dirty="0"/>
              <a:t>Velocity is the change in an object’s displacement in regards to time, and it is also a vector</a:t>
            </a:r>
          </a:p>
          <a:p>
            <a:endParaRPr lang="en-US" dirty="0"/>
          </a:p>
          <a:p>
            <a:r>
              <a:rPr lang="en-US" dirty="0"/>
              <a:t>Velocity is similar to speed, but velocity cares about direction whereas speed does not</a:t>
            </a:r>
          </a:p>
          <a:p>
            <a:endParaRPr lang="en-US" dirty="0"/>
          </a:p>
          <a:p>
            <a:r>
              <a:rPr lang="en-US" dirty="0"/>
              <a:t>Represented by V in this class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4413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DED06-EA30-4FB7-BDB2-2906548BF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Displacement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D71423-2E1F-4B31-AD87-96E85192A8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Displacement is the change in an object’s position</a:t>
            </a:r>
          </a:p>
          <a:p>
            <a:endParaRPr lang="en-US" dirty="0"/>
          </a:p>
          <a:p>
            <a:r>
              <a:rPr lang="en-US" dirty="0"/>
              <a:t>It is also a vector and represented by s in this class</a:t>
            </a:r>
          </a:p>
        </p:txBody>
      </p:sp>
    </p:spTree>
    <p:extLst>
      <p:ext uri="{BB962C8B-B14F-4D97-AF65-F5344CB8AC3E}">
        <p14:creationId xmlns:p14="http://schemas.microsoft.com/office/powerpoint/2010/main" val="944985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3095A-D193-4C79-A382-7B18D629B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Vector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90BADE-41D5-4F7B-805A-470A9B110F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vector is any quantity that has both magnitude (amount) and direction</a:t>
            </a:r>
          </a:p>
          <a:p>
            <a:endParaRPr lang="en-US" dirty="0"/>
          </a:p>
          <a:p>
            <a:r>
              <a:rPr lang="en-US" dirty="0"/>
              <a:t>For vectors we care about where an object exists and how it is traveling through space so we take their direction into account </a:t>
            </a:r>
          </a:p>
          <a:p>
            <a:endParaRPr lang="en-US" dirty="0"/>
          </a:p>
          <a:p>
            <a:r>
              <a:rPr lang="en-US" dirty="0"/>
              <a:t>For now, we will consider objects to be moving along one axis so there is just positive and negative directions</a:t>
            </a:r>
          </a:p>
          <a:p>
            <a:pPr lvl="1"/>
            <a:r>
              <a:rPr lang="en-US" dirty="0"/>
              <a:t>However, we will soon consider more than one axis (x, y, z)</a:t>
            </a:r>
          </a:p>
        </p:txBody>
      </p:sp>
    </p:spTree>
    <p:extLst>
      <p:ext uri="{BB962C8B-B14F-4D97-AF65-F5344CB8AC3E}">
        <p14:creationId xmlns:p14="http://schemas.microsoft.com/office/powerpoint/2010/main" val="37520256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570B4-6003-463D-9181-CB686C6FD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summary…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1B059F-4C89-4359-AAE0-AFE94335FD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Displacement – the change in an object’s position</a:t>
            </a:r>
          </a:p>
          <a:p>
            <a:r>
              <a:rPr lang="en-US" dirty="0"/>
              <a:t>Velocity – the change in an object’s position in regards to time</a:t>
            </a:r>
          </a:p>
          <a:p>
            <a:r>
              <a:rPr lang="en-US" dirty="0"/>
              <a:t>Acceleration – the change in an object’s velocity in regards to time</a:t>
            </a:r>
          </a:p>
          <a:p>
            <a:endParaRPr lang="en-US" dirty="0"/>
          </a:p>
          <a:p>
            <a:r>
              <a:rPr lang="en-US" dirty="0"/>
              <a:t>All of these things are vectors because direction matters!</a:t>
            </a:r>
          </a:p>
          <a:p>
            <a:endParaRPr lang="en-US" dirty="0"/>
          </a:p>
          <a:p>
            <a:r>
              <a:rPr lang="en-US" dirty="0"/>
              <a:t>Now let’s explore them mathematically</a:t>
            </a:r>
          </a:p>
        </p:txBody>
      </p:sp>
    </p:spTree>
    <p:extLst>
      <p:ext uri="{BB962C8B-B14F-4D97-AF65-F5344CB8AC3E}">
        <p14:creationId xmlns:p14="http://schemas.microsoft.com/office/powerpoint/2010/main" val="22297184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F156F-EB28-4939-BA26-233D4B681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Mathematical Relationship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671506-62B5-4081-B95A-AE03AD554A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For both velocity and acceleration, we are considering the change of something in regards to time</a:t>
            </a:r>
          </a:p>
          <a:p>
            <a:endParaRPr lang="en-US" dirty="0"/>
          </a:p>
          <a:p>
            <a:r>
              <a:rPr lang="en-US" dirty="0"/>
              <a:t>When we explore how variables change in regards to each other when in the same function, we use derivatives.</a:t>
            </a:r>
          </a:p>
          <a:p>
            <a:pPr lvl="1"/>
            <a:r>
              <a:rPr lang="en-US" dirty="0"/>
              <a:t>Example: How Y moves in relationship to X in Y = 5x+3</a:t>
            </a:r>
          </a:p>
          <a:p>
            <a:pPr lvl="1"/>
            <a:r>
              <a:rPr lang="en-US" dirty="0"/>
              <a:t>If we derive this in regards to X, we find that </a:t>
            </a:r>
            <a:r>
              <a:rPr lang="en-US" dirty="0" err="1"/>
              <a:t>dY</a:t>
            </a:r>
            <a:r>
              <a:rPr lang="en-US" dirty="0"/>
              <a:t> = 5 or that Y changes 5 times the value of X</a:t>
            </a:r>
          </a:p>
          <a:p>
            <a:endParaRPr lang="en-US" dirty="0"/>
          </a:p>
          <a:p>
            <a:r>
              <a:rPr lang="en-US" dirty="0"/>
              <a:t>In kinematics, we are looking at how motion of an object changes in regards to time, so all of our functions use time as a means to derive the relationship</a:t>
            </a:r>
          </a:p>
        </p:txBody>
      </p:sp>
    </p:spTree>
    <p:extLst>
      <p:ext uri="{BB962C8B-B14F-4D97-AF65-F5344CB8AC3E}">
        <p14:creationId xmlns:p14="http://schemas.microsoft.com/office/powerpoint/2010/main" val="24132110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A8582-600D-4E84-9CE7-228DBF085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Antiderivatives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827D7B-6382-43D8-9A2C-3B19434AD5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order to go from acceleration to velocity, we have to take the antiderivative in regards to time</a:t>
            </a:r>
          </a:p>
          <a:p>
            <a:endParaRPr lang="en-US" dirty="0"/>
          </a:p>
          <a:p>
            <a:r>
              <a:rPr lang="en-US" dirty="0"/>
              <a:t>In order to go from velocity to displacement, you have to take the antiderivative as well</a:t>
            </a:r>
          </a:p>
        </p:txBody>
      </p:sp>
    </p:spTree>
    <p:extLst>
      <p:ext uri="{BB962C8B-B14F-4D97-AF65-F5344CB8AC3E}">
        <p14:creationId xmlns:p14="http://schemas.microsoft.com/office/powerpoint/2010/main" val="3396942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7AF1B-3821-4F72-9804-A06446253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Kinematics Equations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D545FF98-06BD-422A-BEE8-EA7A45E53853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679049571"/>
                  </p:ext>
                </p:extLst>
              </p:nvPr>
            </p:nvGraphicFramePr>
            <p:xfrm>
              <a:off x="838200" y="1825624"/>
              <a:ext cx="11090565" cy="295419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696855">
                      <a:extLst>
                        <a:ext uri="{9D8B030D-6E8A-4147-A177-3AD203B41FA5}">
                          <a16:colId xmlns:a16="http://schemas.microsoft.com/office/drawing/2014/main" val="3189989906"/>
                        </a:ext>
                      </a:extLst>
                    </a:gridCol>
                    <a:gridCol w="3696855">
                      <a:extLst>
                        <a:ext uri="{9D8B030D-6E8A-4147-A177-3AD203B41FA5}">
                          <a16:colId xmlns:a16="http://schemas.microsoft.com/office/drawing/2014/main" val="385854099"/>
                        </a:ext>
                      </a:extLst>
                    </a:gridCol>
                    <a:gridCol w="3696855">
                      <a:extLst>
                        <a:ext uri="{9D8B030D-6E8A-4147-A177-3AD203B41FA5}">
                          <a16:colId xmlns:a16="http://schemas.microsoft.com/office/drawing/2014/main" val="1839501582"/>
                        </a:ext>
                      </a:extLst>
                    </a:gridCol>
                  </a:tblGrid>
                  <a:tr h="54185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Term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Definition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Equation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8450613"/>
                      </a:ext>
                    </a:extLst>
                  </a:tr>
                  <a:tr h="54185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Displacement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An object’s change in position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S = S</a:t>
                          </a:r>
                          <a:r>
                            <a:rPr lang="en-US" baseline="-25000" dirty="0"/>
                            <a:t>f </a:t>
                          </a:r>
                          <a:r>
                            <a:rPr lang="en-US" baseline="0" dirty="0"/>
                            <a:t>– S</a:t>
                          </a:r>
                          <a:r>
                            <a:rPr lang="en-US" baseline="-25000" dirty="0"/>
                            <a:t>o</a:t>
                          </a:r>
                          <a:r>
                            <a:rPr lang="en-US" baseline="0" dirty="0"/>
                            <a:t>= </a:t>
                          </a:r>
                          <a:r>
                            <a:rPr lang="el-GR" baseline="0" dirty="0"/>
                            <a:t>Δ</a:t>
                          </a:r>
                          <a:r>
                            <a:rPr lang="en-US" baseline="0" dirty="0"/>
                            <a:t>S</a:t>
                          </a: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02171758"/>
                      </a:ext>
                    </a:extLst>
                  </a:tr>
                  <a:tr h="935247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Velocity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An object’s change in displacement in regards to time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V =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US" dirty="0">
                                      <a:latin typeface="Cambria Math" panose="02040503050406030204" pitchFamily="18" charset="0"/>
                                    </a:rPr>
                                    <m:t>Δ</m:t>
                                  </m:r>
                                  <m: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n-US" i="0" dirty="0">
                                      <a:latin typeface="Cambria Math" panose="02040503050406030204" pitchFamily="18" charset="0"/>
                                    </a:rPr>
                                    <m:t>Δ</m:t>
                                  </m:r>
                                  <m: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den>
                              </m:f>
                            </m:oMath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89881192"/>
                      </a:ext>
                    </a:extLst>
                  </a:tr>
                  <a:tr h="935247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Acceleration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An object’s change in velocity in regards to time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a 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l-GR" i="0" smtClean="0">
                                      <a:latin typeface="Cambria Math" panose="02040503050406030204" pitchFamily="18" charset="0"/>
                                    </a:rPr>
                                    <m:t>Δ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l-GR" i="0" smtClean="0">
                                      <a:latin typeface="Cambria Math" panose="02040503050406030204" pitchFamily="18" charset="0"/>
                                    </a:rPr>
                                    <m:t>Δ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den>
                              </m:f>
                            </m:oMath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9903160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D545FF98-06BD-422A-BEE8-EA7A45E53853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679049571"/>
                  </p:ext>
                </p:extLst>
              </p:nvPr>
            </p:nvGraphicFramePr>
            <p:xfrm>
              <a:off x="838200" y="1825624"/>
              <a:ext cx="11090565" cy="295419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696855">
                      <a:extLst>
                        <a:ext uri="{9D8B030D-6E8A-4147-A177-3AD203B41FA5}">
                          <a16:colId xmlns:a16="http://schemas.microsoft.com/office/drawing/2014/main" val="3189989906"/>
                        </a:ext>
                      </a:extLst>
                    </a:gridCol>
                    <a:gridCol w="3696855">
                      <a:extLst>
                        <a:ext uri="{9D8B030D-6E8A-4147-A177-3AD203B41FA5}">
                          <a16:colId xmlns:a16="http://schemas.microsoft.com/office/drawing/2014/main" val="385854099"/>
                        </a:ext>
                      </a:extLst>
                    </a:gridCol>
                    <a:gridCol w="3696855">
                      <a:extLst>
                        <a:ext uri="{9D8B030D-6E8A-4147-A177-3AD203B41FA5}">
                          <a16:colId xmlns:a16="http://schemas.microsoft.com/office/drawing/2014/main" val="1839501582"/>
                        </a:ext>
                      </a:extLst>
                    </a:gridCol>
                  </a:tblGrid>
                  <a:tr h="54185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Term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Definition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Equation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8450613"/>
                      </a:ext>
                    </a:extLst>
                  </a:tr>
                  <a:tr h="54185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Displacement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An object’s change in position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S = S</a:t>
                          </a:r>
                          <a:r>
                            <a:rPr lang="en-US" baseline="-25000" dirty="0"/>
                            <a:t>f </a:t>
                          </a:r>
                          <a:r>
                            <a:rPr lang="en-US" baseline="0" dirty="0"/>
                            <a:t>– S</a:t>
                          </a:r>
                          <a:r>
                            <a:rPr lang="en-US" baseline="-25000" dirty="0"/>
                            <a:t>o</a:t>
                          </a:r>
                          <a:r>
                            <a:rPr lang="en-US" baseline="0" dirty="0"/>
                            <a:t>= </a:t>
                          </a:r>
                          <a:r>
                            <a:rPr lang="el-GR" baseline="0" dirty="0"/>
                            <a:t>Δ</a:t>
                          </a:r>
                          <a:r>
                            <a:rPr lang="en-US" baseline="0" dirty="0"/>
                            <a:t>S</a:t>
                          </a: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02171758"/>
                      </a:ext>
                    </a:extLst>
                  </a:tr>
                  <a:tr h="935247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Velocity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An object’s change in displacement in regards to time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00000" t="-118831" r="-659" b="-10129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89881192"/>
                      </a:ext>
                    </a:extLst>
                  </a:tr>
                  <a:tr h="935247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Acceleration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An object’s change in velocity in regards to time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00000" t="-218831" r="-659" b="-129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9903160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" name="Arrow: Down 4">
            <a:extLst>
              <a:ext uri="{FF2B5EF4-FFF2-40B4-BE49-F238E27FC236}">
                <a16:creationId xmlns:a16="http://schemas.microsoft.com/office/drawing/2014/main" id="{9E89D98C-71AE-483F-8C3E-9D853149F432}"/>
              </a:ext>
            </a:extLst>
          </p:cNvPr>
          <p:cNvSpPr/>
          <p:nvPr/>
        </p:nvSpPr>
        <p:spPr>
          <a:xfrm>
            <a:off x="2081349" y="2455816"/>
            <a:ext cx="2325188" cy="212489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Derivative</a:t>
            </a:r>
          </a:p>
        </p:txBody>
      </p:sp>
      <p:sp>
        <p:nvSpPr>
          <p:cNvPr id="6" name="Arrow: Up 5">
            <a:extLst>
              <a:ext uri="{FF2B5EF4-FFF2-40B4-BE49-F238E27FC236}">
                <a16:creationId xmlns:a16="http://schemas.microsoft.com/office/drawing/2014/main" id="{C5E8F149-3F80-4156-8810-89324AA9E5CE}"/>
              </a:ext>
            </a:extLst>
          </p:cNvPr>
          <p:cNvSpPr/>
          <p:nvPr/>
        </p:nvSpPr>
        <p:spPr>
          <a:xfrm>
            <a:off x="9309463" y="2455817"/>
            <a:ext cx="2453839" cy="263869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Anti-</a:t>
            </a:r>
          </a:p>
          <a:p>
            <a:pPr algn="ctr"/>
            <a:r>
              <a:rPr lang="en-US" dirty="0"/>
              <a:t>Derivative</a:t>
            </a:r>
          </a:p>
        </p:txBody>
      </p:sp>
    </p:spTree>
    <p:extLst>
      <p:ext uri="{BB962C8B-B14F-4D97-AF65-F5344CB8AC3E}">
        <p14:creationId xmlns:p14="http://schemas.microsoft.com/office/powerpoint/2010/main" val="84901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2FD7A-25FF-4E38-8F10-A9C0D8209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Average vs Instantaneous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ED52FE-6BB2-44E9-AB6E-FD4B9EB2AD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Average acceleration/velocity means the average over a longer period of time</a:t>
            </a:r>
          </a:p>
          <a:p>
            <a:pPr lvl="1"/>
            <a:r>
              <a:rPr lang="en-US" dirty="0"/>
              <a:t>This is the final minus the initial divided by the time you are looking at</a:t>
            </a:r>
          </a:p>
          <a:p>
            <a:endParaRPr lang="en-US" dirty="0"/>
          </a:p>
          <a:p>
            <a:r>
              <a:rPr lang="en-US" dirty="0"/>
              <a:t>Instantaneous acceleration/velocity means the exact acceleration/velocity at a specific point in the object’s movement</a:t>
            </a:r>
          </a:p>
          <a:p>
            <a:pPr lvl="1"/>
            <a:r>
              <a:rPr lang="en-US" dirty="0"/>
              <a:t>This can only be done with derivatives </a:t>
            </a:r>
          </a:p>
        </p:txBody>
      </p:sp>
    </p:spTree>
    <p:extLst>
      <p:ext uri="{BB962C8B-B14F-4D97-AF65-F5344CB8AC3E}">
        <p14:creationId xmlns:p14="http://schemas.microsoft.com/office/powerpoint/2010/main" val="16114759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DFD45-8EB6-4F62-8BEB-8E8ABE200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061FD-78D8-4B21-BEB0-3CD7815D44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spider moves along its web and travels 3 mm in 4 seconds. What is its average velocity?</a:t>
            </a:r>
            <a:endParaRPr lang="en-US" b="0" dirty="0">
              <a:effectLst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946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0086F-3D91-40F3-BB6C-7751489B2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608C76-DFD3-473B-95FF-C7CA54400A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Quiz on Monday</a:t>
            </a:r>
          </a:p>
          <a:p>
            <a:pPr lvl="1"/>
            <a:r>
              <a:rPr lang="en-US" dirty="0"/>
              <a:t>It will cover Tuesday and Thursdays’ lectures as well as the labs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Multiple Choice</a:t>
            </a:r>
          </a:p>
        </p:txBody>
      </p:sp>
    </p:spTree>
    <p:extLst>
      <p:ext uri="{BB962C8B-B14F-4D97-AF65-F5344CB8AC3E}">
        <p14:creationId xmlns:p14="http://schemas.microsoft.com/office/powerpoint/2010/main" val="42505053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31486-FD32-47FB-A172-69FFA135F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44AB5-9CE2-4E13-86BD-6DDB688531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 spider moves along its web to the right 5 mm, then moves back to the left 4 mm to capture a fly, before climbing 10 mm to the far right side of its web to rest. These changes happened in the span of 50 seconds. </a:t>
            </a:r>
          </a:p>
          <a:p>
            <a:r>
              <a:rPr lang="en-US" dirty="0"/>
              <a:t>a) What is the distance traveled by the spider? </a:t>
            </a:r>
          </a:p>
          <a:p>
            <a:r>
              <a:rPr lang="en-US" dirty="0"/>
              <a:t>b) What is its average speed (distance traveled/time)? </a:t>
            </a:r>
          </a:p>
          <a:p>
            <a:r>
              <a:rPr lang="en-US" dirty="0"/>
              <a:t>c) What is the displacement of the spider? </a:t>
            </a:r>
          </a:p>
          <a:p>
            <a:r>
              <a:rPr lang="en-US" dirty="0"/>
              <a:t>d) What is the average velocity?</a:t>
            </a:r>
            <a:endParaRPr lang="en-US" b="0" dirty="0">
              <a:effectLst/>
            </a:endParaRPr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4144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54723-D567-4257-AED3-504BD3F75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9C861B-42C2-4964-8AF3-D46DCFC0B2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vehicle is driving back and forth along a perfectly straight roadway. It travels 14 m/s west then slows to a halt and reverses to a velocity of 12 m/s east. This change in velocity occurs within 45 seconds. What is the average acceleration of the vehicle?</a:t>
            </a:r>
          </a:p>
        </p:txBody>
      </p:sp>
    </p:spTree>
    <p:extLst>
      <p:ext uri="{BB962C8B-B14F-4D97-AF65-F5344CB8AC3E}">
        <p14:creationId xmlns:p14="http://schemas.microsoft.com/office/powerpoint/2010/main" val="10095267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B3B25-632C-48BC-9094-7D50C3722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6E175-E85E-4D49-A6C5-11DD79634C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particle is given a function for its position of s(t) = 5t^3 + 7t -4 meters. When t = 4 seconds, what is its: </a:t>
            </a:r>
          </a:p>
          <a:p>
            <a:r>
              <a:rPr lang="en-US" dirty="0"/>
              <a:t>a) position</a:t>
            </a:r>
          </a:p>
          <a:p>
            <a:r>
              <a:rPr lang="en-US" dirty="0"/>
              <a:t>b) instantaneous velocity </a:t>
            </a:r>
          </a:p>
          <a:p>
            <a:r>
              <a:rPr lang="en-US" dirty="0"/>
              <a:t>c) instantaneous acceleration?</a:t>
            </a:r>
            <a:endParaRPr lang="en-US" b="0" dirty="0">
              <a:effectLst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1014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70F28-4455-480D-BBDA-9067D4AB8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0908BA-F338-442A-9116-BB63FE325D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acceleration of a particle starts at rest and is given as a(t) = 5t - 9 m/s^2. After 0.5 seconds, what is </a:t>
            </a:r>
          </a:p>
          <a:p>
            <a:r>
              <a:rPr lang="en-US" dirty="0"/>
              <a:t>a) the acceleration </a:t>
            </a:r>
          </a:p>
          <a:p>
            <a:r>
              <a:rPr lang="en-US" dirty="0"/>
              <a:t>b) the velocity </a:t>
            </a:r>
          </a:p>
          <a:p>
            <a:r>
              <a:rPr lang="en-US" dirty="0"/>
              <a:t>c) the position of the particle?</a:t>
            </a:r>
          </a:p>
        </p:txBody>
      </p:sp>
    </p:spTree>
    <p:extLst>
      <p:ext uri="{BB962C8B-B14F-4D97-AF65-F5344CB8AC3E}">
        <p14:creationId xmlns:p14="http://schemas.microsoft.com/office/powerpoint/2010/main" val="1771025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63301-9389-4576-B913-578E3562A9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Graphing Kinematics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BAD60B-D0D3-49AB-AA95-7AC27A499B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3632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A4C00-EF81-4B92-9AFE-2DA086DE3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Analyzing Relationships in Motion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58AF71-70A2-4CFA-8142-99F831836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derivative finds “the instantaneous slope of the line tangent to a curve” according to its base definition</a:t>
            </a:r>
          </a:p>
          <a:p>
            <a:endParaRPr lang="en-US" dirty="0"/>
          </a:p>
          <a:p>
            <a:r>
              <a:rPr lang="en-US" dirty="0"/>
              <a:t>As mentioned earlier, in math, this is usually the relationship between x and y</a:t>
            </a:r>
          </a:p>
          <a:p>
            <a:endParaRPr lang="en-US" dirty="0"/>
          </a:p>
          <a:p>
            <a:r>
              <a:rPr lang="en-US" dirty="0"/>
              <a:t>In kinematics, we are instead wanting to see how objects move in relation with time</a:t>
            </a:r>
          </a:p>
        </p:txBody>
      </p:sp>
    </p:spTree>
    <p:extLst>
      <p:ext uri="{BB962C8B-B14F-4D97-AF65-F5344CB8AC3E}">
        <p14:creationId xmlns:p14="http://schemas.microsoft.com/office/powerpoint/2010/main" val="16531432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C0190-B66B-4421-86AC-F63224B81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Setting Up the Graphs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8F79F6-DF2D-442A-80BB-D43A309D26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all of these graphs, time will lie on the x axis</a:t>
            </a:r>
          </a:p>
          <a:p>
            <a:pPr lvl="1"/>
            <a:r>
              <a:rPr lang="en-US" dirty="0"/>
              <a:t>The x axis is almost always the “input variable” for a function</a:t>
            </a:r>
          </a:p>
          <a:p>
            <a:pPr lvl="1"/>
            <a:r>
              <a:rPr lang="en-US" dirty="0"/>
              <a:t>Also known as the variable the changes the rest of the function</a:t>
            </a:r>
          </a:p>
          <a:p>
            <a:endParaRPr lang="en-US" dirty="0"/>
          </a:p>
          <a:p>
            <a:r>
              <a:rPr lang="en-US" dirty="0"/>
              <a:t>The y axis will always be either position, velocity, or acceleration</a:t>
            </a:r>
          </a:p>
          <a:p>
            <a:pPr lvl="1"/>
            <a:r>
              <a:rPr lang="en-US" dirty="0"/>
              <a:t>This is the “output variable” for a function, or the number solved for by the input</a:t>
            </a:r>
          </a:p>
        </p:txBody>
      </p:sp>
    </p:spTree>
    <p:extLst>
      <p:ext uri="{BB962C8B-B14F-4D97-AF65-F5344CB8AC3E}">
        <p14:creationId xmlns:p14="http://schemas.microsoft.com/office/powerpoint/2010/main" val="24706429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EEDC2-B6A4-419F-A09E-CDAECC2DF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Position vs Time Graph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53AF29-E463-4184-8D30-8D8CBD56D1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en-US" dirty="0"/>
                  <a:t>The slope of the line for any graph is the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l-GR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en-US" dirty="0"/>
              </a:p>
              <a:p>
                <a:r>
                  <a:rPr lang="en-US" dirty="0"/>
                  <a:t>For a position versus time graph, we can substitute s for y and t for x</a:t>
                </a:r>
              </a:p>
              <a:p>
                <a:endParaRPr lang="en-US" dirty="0"/>
              </a:p>
              <a:p>
                <a:r>
                  <a:rPr lang="en-US" dirty="0"/>
                  <a:t>Therefore, the slope of the line for a s vs t graph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l-GR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Which is the SAME EQUATION as Velocity</a:t>
                </a:r>
              </a:p>
              <a:p>
                <a:endParaRPr lang="en-US" dirty="0"/>
              </a:p>
              <a:p>
                <a:r>
                  <a:rPr lang="en-US" dirty="0"/>
                  <a:t>Therefore, the slope of the line of a position vs time graph yields the </a:t>
                </a:r>
                <a:r>
                  <a:rPr lang="en-US" b="1" dirty="0"/>
                  <a:t>Velocity</a:t>
                </a:r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53AF29-E463-4184-8D30-8D8CBD56D1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28" t="-9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59423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7F174-021A-4247-9249-EFB30F7E7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Velocity vs Time Graph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68BE9B8-8124-4E5E-A3FF-82F6AEB41EA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Again, time is on the x axis, and velocity is on the y axis</a:t>
                </a:r>
              </a:p>
              <a:p>
                <a:endParaRPr lang="en-US" dirty="0"/>
              </a:p>
              <a:p>
                <a:r>
                  <a:rPr lang="en-US" dirty="0"/>
                  <a:t>Therefore, the slope of the line of a velocity vs time graph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l-GR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dirty="0"/>
                  <a:t>, which is the equation for acceleration</a:t>
                </a:r>
              </a:p>
              <a:p>
                <a:endParaRPr lang="en-US" dirty="0"/>
              </a:p>
              <a:p>
                <a:r>
                  <a:rPr lang="en-US" dirty="0"/>
                  <a:t>The area under the curve of a velocity vs time graph is the same thing as the antiderivative</a:t>
                </a:r>
              </a:p>
              <a:p>
                <a:pPr lvl="1"/>
                <a:r>
                  <a:rPr lang="en-US" dirty="0"/>
                  <a:t>Therefore, the area under the curve of a velocity vs time graph yields the </a:t>
                </a:r>
                <a:r>
                  <a:rPr lang="en-US" b="1" dirty="0"/>
                  <a:t>position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68BE9B8-8124-4E5E-A3FF-82F6AEB41EA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r="-15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33997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E2D47-580A-4256-B0F5-0864DB325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Acceleration vs Time Graph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EFB9A3-2971-4DF5-AE31-72D419D49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an acceleration vs time graph, the slope yields the </a:t>
            </a:r>
            <a:r>
              <a:rPr lang="en-US" b="1" dirty="0"/>
              <a:t>jerk</a:t>
            </a:r>
            <a:r>
              <a:rPr lang="en-US" dirty="0"/>
              <a:t> which is not a concept we will be working with much</a:t>
            </a:r>
          </a:p>
          <a:p>
            <a:endParaRPr lang="en-US" dirty="0"/>
          </a:p>
          <a:p>
            <a:r>
              <a:rPr lang="en-US" dirty="0"/>
              <a:t>The area under an acceleration vs time graph yields the velocity</a:t>
            </a:r>
          </a:p>
        </p:txBody>
      </p:sp>
    </p:spTree>
    <p:extLst>
      <p:ext uri="{BB962C8B-B14F-4D97-AF65-F5344CB8AC3E}">
        <p14:creationId xmlns:p14="http://schemas.microsoft.com/office/powerpoint/2010/main" val="129338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66D638E-C056-4150-8CD4-BC1F4B098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Quick Solutions to these problems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3B1BC8-65AE-406B-9D6A-55B4906DD0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These are posted for you to access, we will not go over them today</a:t>
            </a:r>
          </a:p>
          <a:p>
            <a:r>
              <a:rPr lang="en-US" dirty="0"/>
              <a:t>If you have any questions after going over the solution, please ask on Tuesday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54C6CF7-840F-490C-BA4E-4F44362AA2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492" y="3277929"/>
            <a:ext cx="10657308" cy="249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5414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473D5-F23A-42B0-BA2D-190DA87A6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6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FAAC9DF-3A6E-49D8-A482-817B9776DF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7448" y="1152218"/>
            <a:ext cx="6602872" cy="4811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8696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08A57-18B4-4CE6-91E4-C3D8993D5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481822-D9D6-4E67-BFE7-85A2253B3F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Plot the V vs T and S vs T graphs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4F2B7D-541C-42EE-BE93-FDA1157F0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8843" y="2333795"/>
            <a:ext cx="5678561" cy="4178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1045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FDDE0-C5DB-4F7A-8623-7382123952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Kinematics Equations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092450-D61C-44C2-9626-CAEFDBAD46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0035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074A0-9D73-4CFC-AEA0-D2528C7D3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 me show you how to create the standard kinematics equations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62462A-2439-4EE8-A82F-3B87FA8317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These equations only work with constant acceleration</a:t>
            </a:r>
          </a:p>
          <a:p>
            <a:r>
              <a:rPr lang="en-US" dirty="0"/>
              <a:t>If accelerations varies, you will always need to integrate or derive</a:t>
            </a:r>
          </a:p>
        </p:txBody>
      </p:sp>
    </p:spTree>
    <p:extLst>
      <p:ext uri="{BB962C8B-B14F-4D97-AF65-F5344CB8AC3E}">
        <p14:creationId xmlns:p14="http://schemas.microsoft.com/office/powerpoint/2010/main" val="15717148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96FD7-D377-447F-8305-93B905127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8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15738C2-E70A-432D-9B1B-8B2113411E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4087" y="2317528"/>
            <a:ext cx="9932990" cy="2176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5083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BFA84-272E-4C14-9739-A19908735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9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07B8ED8-6C1D-467C-8CB3-1683FA8E5D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643675"/>
            <a:ext cx="10721393" cy="157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8377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B46B6-E505-42C8-A977-180A03E7A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10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21D53C5-22C5-4C99-B7A5-D5397C7F91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4500" y="2264229"/>
            <a:ext cx="9562999" cy="209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3461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E30D7-B8FD-4095-81B3-CDF05A866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Tomorrow’s Assignment/Lab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7CF72E-A7A1-4C69-BABD-387F3E19EA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Tomorrow’s lab will be working with kinematics graphs</a:t>
            </a:r>
          </a:p>
          <a:p>
            <a:endParaRPr lang="en-US" dirty="0"/>
          </a:p>
          <a:p>
            <a:r>
              <a:rPr lang="en-US" dirty="0"/>
              <a:t>I will provide you data and ask you to draw the graphs and answer questions</a:t>
            </a:r>
          </a:p>
          <a:p>
            <a:endParaRPr lang="en-US" dirty="0"/>
          </a:p>
          <a:p>
            <a:r>
              <a:rPr lang="en-US" dirty="0"/>
              <a:t>Come to next class with questions!</a:t>
            </a:r>
          </a:p>
        </p:txBody>
      </p:sp>
    </p:spTree>
    <p:extLst>
      <p:ext uri="{BB962C8B-B14F-4D97-AF65-F5344CB8AC3E}">
        <p14:creationId xmlns:p14="http://schemas.microsoft.com/office/powerpoint/2010/main" val="1558341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4FA4A-BAD0-4BC7-B7AD-1E35B9BDC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0880206-B8B8-45C1-9F26-52F60E9E25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19186" y="940781"/>
            <a:ext cx="6635254" cy="4976439"/>
          </a:xfrm>
        </p:spPr>
      </p:pic>
    </p:spTree>
    <p:extLst>
      <p:ext uri="{BB962C8B-B14F-4D97-AF65-F5344CB8AC3E}">
        <p14:creationId xmlns:p14="http://schemas.microsoft.com/office/powerpoint/2010/main" val="522798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F62F8-97DB-4489-9AB8-E7E1A91E8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51BC024-6DE9-437D-9445-3CE3C31281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14021" y="1205184"/>
            <a:ext cx="6328231" cy="4746172"/>
          </a:xfrm>
        </p:spPr>
      </p:pic>
    </p:spTree>
    <p:extLst>
      <p:ext uri="{BB962C8B-B14F-4D97-AF65-F5344CB8AC3E}">
        <p14:creationId xmlns:p14="http://schemas.microsoft.com/office/powerpoint/2010/main" val="3004621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5C82B-9191-4B42-B88D-AB243F1BE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F40A06F-09E5-49CB-9C8D-EAF34C9498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50672" y="940394"/>
            <a:ext cx="6762979" cy="5072233"/>
          </a:xfrm>
        </p:spPr>
      </p:pic>
    </p:spTree>
    <p:extLst>
      <p:ext uri="{BB962C8B-B14F-4D97-AF65-F5344CB8AC3E}">
        <p14:creationId xmlns:p14="http://schemas.microsoft.com/office/powerpoint/2010/main" val="1126392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9983E08-10EC-41BA-A085-321C3D74B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from Homework/Lab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984A3E-915E-434D-A3A7-56D1C2B407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need at least 2 questions from the class to move on</a:t>
            </a:r>
          </a:p>
        </p:txBody>
      </p:sp>
    </p:spTree>
    <p:extLst>
      <p:ext uri="{BB962C8B-B14F-4D97-AF65-F5344CB8AC3E}">
        <p14:creationId xmlns:p14="http://schemas.microsoft.com/office/powerpoint/2010/main" val="947809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5FA8A-52A3-42B8-B73D-24500E001B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1-D Kinematics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7FCD6F-36F2-4CF2-BF70-896A9C88E3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57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85F1D-6C97-4D3F-B0AB-904A8D2B0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Kinematics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F1F4A-5D87-422B-8BDE-52C4A78B3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Kinematics is the study of the motion of objects</a:t>
            </a:r>
          </a:p>
          <a:p>
            <a:endParaRPr lang="en-US" dirty="0"/>
          </a:p>
          <a:p>
            <a:r>
              <a:rPr lang="en-US" dirty="0"/>
              <a:t>In the previous lecture, we discussed how forces cause objects to accelerate, today we are going to define acceleration and how it relates to motion</a:t>
            </a:r>
          </a:p>
        </p:txBody>
      </p:sp>
    </p:spTree>
    <p:extLst>
      <p:ext uri="{BB962C8B-B14F-4D97-AF65-F5344CB8AC3E}">
        <p14:creationId xmlns:p14="http://schemas.microsoft.com/office/powerpoint/2010/main" val="8095687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822</TotalTime>
  <Words>1415</Words>
  <Application>Microsoft Office PowerPoint</Application>
  <PresentationFormat>Widescreen</PresentationFormat>
  <Paragraphs>162</Paragraphs>
  <Slides>37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Arial</vt:lpstr>
      <vt:lpstr>Calibri</vt:lpstr>
      <vt:lpstr>Calibri Light</vt:lpstr>
      <vt:lpstr>Cambria Math</vt:lpstr>
      <vt:lpstr>Office Theme</vt:lpstr>
      <vt:lpstr>Beihua University</vt:lpstr>
      <vt:lpstr>Announcements</vt:lpstr>
      <vt:lpstr>Quick Solutions to these problems</vt:lpstr>
      <vt:lpstr>PowerPoint Presentation</vt:lpstr>
      <vt:lpstr>PowerPoint Presentation</vt:lpstr>
      <vt:lpstr>PowerPoint Presentation</vt:lpstr>
      <vt:lpstr>Questions from Homework/Lab</vt:lpstr>
      <vt:lpstr>1-D Kinematics</vt:lpstr>
      <vt:lpstr>Kinematics</vt:lpstr>
      <vt:lpstr>Forces cause… Acceleration</vt:lpstr>
      <vt:lpstr>Velocity</vt:lpstr>
      <vt:lpstr>Displacement</vt:lpstr>
      <vt:lpstr>Vector</vt:lpstr>
      <vt:lpstr>In summary…</vt:lpstr>
      <vt:lpstr>Mathematical Relationship</vt:lpstr>
      <vt:lpstr>Antiderivatives</vt:lpstr>
      <vt:lpstr>Kinematics Equations</vt:lpstr>
      <vt:lpstr>Average vs Instantaneous</vt:lpstr>
      <vt:lpstr>Example 1</vt:lpstr>
      <vt:lpstr>Example 2</vt:lpstr>
      <vt:lpstr>Example 3</vt:lpstr>
      <vt:lpstr>Example 4</vt:lpstr>
      <vt:lpstr>Example 5</vt:lpstr>
      <vt:lpstr>Graphing Kinematics</vt:lpstr>
      <vt:lpstr>Analyzing Relationships in Motion</vt:lpstr>
      <vt:lpstr>Setting Up the Graphs</vt:lpstr>
      <vt:lpstr>Position vs Time Graph</vt:lpstr>
      <vt:lpstr>Velocity vs Time Graph</vt:lpstr>
      <vt:lpstr>Acceleration vs Time Graph</vt:lpstr>
      <vt:lpstr>Example 6</vt:lpstr>
      <vt:lpstr>Example 7</vt:lpstr>
      <vt:lpstr>Kinematics Equations</vt:lpstr>
      <vt:lpstr>Let me show you how to create the standard kinematics equations</vt:lpstr>
      <vt:lpstr>Example 8 </vt:lpstr>
      <vt:lpstr>Example 9 </vt:lpstr>
      <vt:lpstr>Example 10 </vt:lpstr>
      <vt:lpstr>Tomorrow’s Assignment/Lab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Beihua University</dc:title>
  <dc:creator>Danielle Grimes</dc:creator>
  <cp:lastModifiedBy>Danielle Grimes</cp:lastModifiedBy>
  <cp:revision>26</cp:revision>
  <dcterms:created xsi:type="dcterms:W3CDTF">2025-06-03T01:33:55Z</dcterms:created>
  <dcterms:modified xsi:type="dcterms:W3CDTF">2025-06-11T14:57:15Z</dcterms:modified>
</cp:coreProperties>
</file>