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crdownload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57" r:id="rId9"/>
    <p:sldId id="258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DB777-31E7-4551-8BAA-D3F27B5C1794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CD262-1C76-4DF3-9767-1452A4F78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5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0C49-632E-4D70-8ABB-F5936D9C6185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374D8-902E-4855-90FB-C06BD1C892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crdownload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103, </a:t>
            </a:r>
            <a:r>
              <a:rPr lang="en-US" dirty="0" err="1" smtClean="0"/>
              <a:t>Chapitre</a:t>
            </a:r>
            <a:r>
              <a:rPr lang="en-US" dirty="0" smtClean="0"/>
              <a:t>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Le </a:t>
            </a:r>
            <a:r>
              <a:rPr lang="en-US" sz="3600" b="1" dirty="0" err="1" smtClean="0"/>
              <a:t>Subjonctif</a:t>
            </a:r>
            <a:r>
              <a:rPr lang="en-US" sz="3600" b="1" dirty="0" smtClean="0"/>
              <a:t> avec des expressions de </a:t>
            </a:r>
            <a:r>
              <a:rPr lang="en-US" sz="3600" b="1" dirty="0" err="1" smtClean="0"/>
              <a:t>volonté</a:t>
            </a:r>
            <a:r>
              <a:rPr lang="en-US" sz="3600" b="1" dirty="0" smtClean="0"/>
              <a:t> (desire/wish)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err="1" smtClean="0"/>
              <a:t>J’aime</a:t>
            </a:r>
            <a:r>
              <a:rPr lang="en-US" b="1" dirty="0" smtClean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sois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 smtClean="0"/>
              <a:t>.</a:t>
            </a:r>
            <a:r>
              <a:rPr lang="en-US" b="1" dirty="0"/>
              <a:t> </a:t>
            </a:r>
            <a:endParaRPr lang="en-US" dirty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J’aime</a:t>
            </a:r>
            <a:r>
              <a:rPr lang="en-US" b="1" dirty="0" smtClean="0"/>
              <a:t> </a:t>
            </a:r>
            <a:r>
              <a:rPr lang="en-US" b="1" dirty="0" err="1"/>
              <a:t>mieux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sois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Je </a:t>
            </a:r>
            <a:r>
              <a:rPr lang="en-US" b="1" dirty="0" err="1"/>
              <a:t>préfère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sois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Je </a:t>
            </a:r>
            <a:r>
              <a:rPr lang="en-US" b="1" dirty="0" err="1"/>
              <a:t>demande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sois</a:t>
            </a:r>
            <a:r>
              <a:rPr lang="en-US" b="1" dirty="0"/>
              <a:t> </a:t>
            </a:r>
            <a:r>
              <a:rPr lang="en-US" b="1" dirty="0" err="1"/>
              <a:t>là</a:t>
            </a:r>
            <a:r>
              <a:rPr lang="en-US" b="1" dirty="0"/>
              <a:t>.</a:t>
            </a:r>
            <a:endParaRPr lang="en-US" dirty="0"/>
          </a:p>
          <a:p>
            <a:pPr>
              <a:buNone/>
            </a:pPr>
            <a:r>
              <a:rPr lang="en-US" b="1" dirty="0"/>
              <a:t>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Je </a:t>
            </a:r>
            <a:r>
              <a:rPr lang="en-US" b="1" dirty="0" err="1" smtClean="0"/>
              <a:t>désire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sois</a:t>
            </a:r>
            <a:r>
              <a:rPr lang="en-US" b="1" dirty="0" smtClean="0"/>
              <a:t> </a:t>
            </a:r>
            <a:r>
              <a:rPr lang="en-US" b="1" dirty="0" err="1" smtClean="0"/>
              <a:t>là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err="1" smtClean="0"/>
              <a:t>J’exige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sois</a:t>
            </a:r>
            <a:r>
              <a:rPr lang="en-US" b="1" dirty="0" smtClean="0"/>
              <a:t> </a:t>
            </a:r>
            <a:r>
              <a:rPr lang="en-US" b="1" dirty="0" err="1" smtClean="0"/>
              <a:t>là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Je </a:t>
            </a:r>
            <a:r>
              <a:rPr lang="en-US" b="1" dirty="0" err="1" smtClean="0"/>
              <a:t>souhaite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sois</a:t>
            </a:r>
            <a:r>
              <a:rPr lang="en-US" b="1" dirty="0" smtClean="0"/>
              <a:t> </a:t>
            </a:r>
            <a:r>
              <a:rPr lang="en-US" b="1" dirty="0" err="1" smtClean="0"/>
              <a:t>là</a:t>
            </a:r>
            <a:r>
              <a:rPr lang="en-US" b="1" dirty="0" smtClean="0"/>
              <a:t>.</a:t>
            </a:r>
            <a:endParaRPr lang="en-US" dirty="0" smtClean="0"/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Je </a:t>
            </a:r>
            <a:r>
              <a:rPr lang="en-US" b="1" dirty="0" err="1" smtClean="0"/>
              <a:t>veux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</a:t>
            </a:r>
            <a:r>
              <a:rPr lang="en-US" b="1" dirty="0" err="1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sois</a:t>
            </a:r>
            <a:r>
              <a:rPr lang="en-US" b="1" dirty="0" smtClean="0"/>
              <a:t> </a:t>
            </a:r>
            <a:r>
              <a:rPr lang="en-US" b="1" dirty="0" err="1" smtClean="0"/>
              <a:t>là</a:t>
            </a:r>
            <a:r>
              <a:rPr lang="en-US" b="1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Les pollutions</a:t>
            </a:r>
            <a:endParaRPr lang="en-US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Les pollutions </a:t>
            </a:r>
            <a:r>
              <a:rPr lang="en-US" u="sng" dirty="0" err="1" smtClean="0"/>
              <a:t>atmosph</a:t>
            </a:r>
            <a:r>
              <a:rPr lang="en-US" u="sng" dirty="0" err="1" smtClean="0">
                <a:latin typeface="Calibri"/>
                <a:cs typeface="Calibri"/>
              </a:rPr>
              <a:t>ériques</a:t>
            </a:r>
            <a:r>
              <a:rPr lang="en-US" u="sng" dirty="0" smtClean="0">
                <a:latin typeface="Calibri"/>
                <a:cs typeface="Calibri"/>
              </a:rPr>
              <a:t>:</a:t>
            </a:r>
          </a:p>
          <a:p>
            <a:r>
              <a:rPr lang="en-US" dirty="0" smtClean="0">
                <a:latin typeface="Calibri"/>
                <a:cs typeface="Calibri"/>
              </a:rPr>
              <a:t>Le </a:t>
            </a:r>
            <a:r>
              <a:rPr lang="en-US" dirty="0" err="1" smtClean="0">
                <a:latin typeface="Calibri"/>
                <a:cs typeface="Calibri"/>
              </a:rPr>
              <a:t>gaz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d’échappement</a:t>
            </a:r>
            <a:endParaRPr lang="en-US" dirty="0" smtClean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  <a:p>
            <a:endParaRPr lang="en-US" dirty="0" smtClean="0">
              <a:latin typeface="Calibri"/>
              <a:cs typeface="Calibri"/>
            </a:endParaRPr>
          </a:p>
          <a:p>
            <a:r>
              <a:rPr lang="en-US" dirty="0" smtClean="0">
                <a:latin typeface="Calibri"/>
                <a:cs typeface="Calibri"/>
              </a:rPr>
              <a:t>Les </a:t>
            </a:r>
            <a:r>
              <a:rPr lang="en-US" dirty="0" err="1" smtClean="0">
                <a:latin typeface="Calibri"/>
                <a:cs typeface="Calibri"/>
              </a:rPr>
              <a:t>gaz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toxiques</a:t>
            </a:r>
            <a:endParaRPr lang="en-US" dirty="0"/>
          </a:p>
        </p:txBody>
      </p:sp>
      <p:pic>
        <p:nvPicPr>
          <p:cNvPr id="6" name="Content Placeholder 5" descr="imagesgaz dechappemen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95400" y="2514600"/>
            <a:ext cx="2428875" cy="1885950"/>
          </a:xfrm>
        </p:spPr>
      </p:pic>
      <p:sp>
        <p:nvSpPr>
          <p:cNvPr id="7" name="TextBox 6"/>
          <p:cNvSpPr txBox="1"/>
          <p:nvPr/>
        </p:nvSpPr>
        <p:spPr>
          <a:xfrm>
            <a:off x="4343400" y="838200"/>
            <a:ext cx="3962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 smtClean="0"/>
              <a:t>Les pollutions de </a:t>
            </a:r>
            <a:r>
              <a:rPr lang="en-US" sz="2800" u="sng" dirty="0" err="1" smtClean="0"/>
              <a:t>l’eau</a:t>
            </a:r>
            <a:r>
              <a:rPr lang="en-US" sz="2800" u="sng" dirty="0" smtClean="0"/>
              <a:t> et du sol: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Les </a:t>
            </a:r>
            <a:r>
              <a:rPr lang="en-US" sz="2800" dirty="0" err="1" smtClean="0"/>
              <a:t>d</a:t>
            </a:r>
            <a:r>
              <a:rPr lang="en-US" sz="2800" dirty="0" err="1" smtClean="0">
                <a:latin typeface="Calibri"/>
                <a:cs typeface="Calibri"/>
              </a:rPr>
              <a:t>échets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n-US" sz="2800" dirty="0" err="1" smtClean="0">
                <a:latin typeface="Calibri"/>
                <a:cs typeface="Calibri"/>
              </a:rPr>
              <a:t>industriels</a:t>
            </a: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Calibri"/>
                <a:cs typeface="Calibri"/>
              </a:rPr>
              <a:t>Les </a:t>
            </a:r>
            <a:r>
              <a:rPr lang="en-US" sz="2800" dirty="0" err="1" smtClean="0">
                <a:latin typeface="Calibri"/>
                <a:cs typeface="Calibri"/>
              </a:rPr>
              <a:t>produits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n-US" sz="2800" dirty="0" err="1" smtClean="0">
                <a:latin typeface="Calibri"/>
                <a:cs typeface="Calibri"/>
              </a:rPr>
              <a:t>chimiques</a:t>
            </a: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Calibri"/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Calibri"/>
              <a:cs typeface="Calibri"/>
            </a:endParaRPr>
          </a:p>
          <a:p>
            <a:pPr algn="ctr"/>
            <a:r>
              <a:rPr lang="en-US" sz="2800" dirty="0" smtClean="0">
                <a:latin typeface="Calibri"/>
                <a:cs typeface="Calibri"/>
              </a:rPr>
              <a:t>(Des </a:t>
            </a:r>
            <a:r>
              <a:rPr lang="en-US" sz="2800" dirty="0" err="1" smtClean="0">
                <a:latin typeface="Calibri"/>
                <a:cs typeface="Calibri"/>
              </a:rPr>
              <a:t>usines</a:t>
            </a:r>
            <a:r>
              <a:rPr lang="en-US" sz="2800" dirty="0" smtClean="0">
                <a:latin typeface="Calibri"/>
                <a:cs typeface="Calibri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Calibri"/>
                <a:cs typeface="Calibri"/>
              </a:rPr>
              <a:t>Les </a:t>
            </a:r>
            <a:r>
              <a:rPr lang="en-US" sz="2800" dirty="0" err="1" smtClean="0"/>
              <a:t>d</a:t>
            </a:r>
            <a:r>
              <a:rPr lang="en-US" sz="2800" dirty="0" err="1" smtClean="0">
                <a:cs typeface="Calibri"/>
              </a:rPr>
              <a:t>échets</a:t>
            </a:r>
            <a:r>
              <a:rPr lang="en-US" sz="2800" dirty="0" smtClean="0">
                <a:cs typeface="Calibri"/>
              </a:rPr>
              <a:t> </a:t>
            </a:r>
            <a:r>
              <a:rPr lang="en-US" sz="2800" dirty="0" err="1" smtClean="0">
                <a:cs typeface="Calibri"/>
              </a:rPr>
              <a:t>domestiques</a:t>
            </a:r>
            <a:endParaRPr lang="en-US" sz="2800" dirty="0" smtClean="0">
              <a:cs typeface="Calibri"/>
            </a:endParaRPr>
          </a:p>
          <a:p>
            <a:pPr algn="ctr"/>
            <a:r>
              <a:rPr lang="en-US" sz="2800" dirty="0" smtClean="0">
                <a:latin typeface="Calibri"/>
                <a:cs typeface="Calibri"/>
              </a:rPr>
              <a:t>(des </a:t>
            </a:r>
            <a:r>
              <a:rPr lang="en-US" sz="2800" dirty="0" err="1" smtClean="0">
                <a:latin typeface="Calibri"/>
                <a:cs typeface="Calibri"/>
              </a:rPr>
              <a:t>maisons</a:t>
            </a:r>
            <a:r>
              <a:rPr lang="en-US" sz="2800" dirty="0" smtClean="0">
                <a:latin typeface="Calibri"/>
                <a:cs typeface="Calibri"/>
              </a:rPr>
              <a:t>)</a:t>
            </a:r>
          </a:p>
          <a:p>
            <a:endParaRPr lang="en-US" sz="2800" dirty="0"/>
          </a:p>
        </p:txBody>
      </p:sp>
      <p:pic>
        <p:nvPicPr>
          <p:cNvPr id="8" name="Picture 7" descr="dechets industriel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2667000"/>
            <a:ext cx="2466975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Les pollutions </a:t>
            </a:r>
            <a:r>
              <a:rPr lang="en-US" sz="3600" dirty="0" err="1" smtClean="0"/>
              <a:t>sonores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514600"/>
          </a:xfrm>
        </p:spPr>
        <p:txBody>
          <a:bodyPr/>
          <a:lstStyle/>
          <a:p>
            <a:r>
              <a:rPr lang="en-US" dirty="0" smtClean="0"/>
              <a:t>Le bruit des </a:t>
            </a:r>
            <a:r>
              <a:rPr lang="en-US" dirty="0" err="1" smtClean="0"/>
              <a:t>moteurs</a:t>
            </a:r>
            <a:endParaRPr lang="en-US" dirty="0" smtClean="0"/>
          </a:p>
          <a:p>
            <a:r>
              <a:rPr lang="en-US" dirty="0" smtClean="0"/>
              <a:t>Les </a:t>
            </a:r>
            <a:r>
              <a:rPr lang="en-US" dirty="0" err="1" smtClean="0"/>
              <a:t>st</a:t>
            </a:r>
            <a:r>
              <a:rPr lang="en-US" dirty="0" err="1" smtClean="0">
                <a:latin typeface="Calibri"/>
                <a:cs typeface="Calibri"/>
              </a:rPr>
              <a:t>éréos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mises</a:t>
            </a:r>
            <a:r>
              <a:rPr lang="en-US" dirty="0" smtClean="0">
                <a:latin typeface="Calibri"/>
                <a:cs typeface="Calibri"/>
              </a:rPr>
              <a:t> à fond</a:t>
            </a:r>
          </a:p>
          <a:p>
            <a:endParaRPr lang="en-US" dirty="0" smtClean="0">
              <a:latin typeface="Calibri"/>
            </a:endParaRPr>
          </a:p>
          <a:p>
            <a:r>
              <a:rPr lang="en-US" dirty="0" smtClean="0">
                <a:latin typeface="Calibri"/>
              </a:rPr>
              <a:t>Un </a:t>
            </a:r>
            <a:r>
              <a:rPr lang="en-US" dirty="0" err="1" smtClean="0">
                <a:latin typeface="Calibri"/>
              </a:rPr>
              <a:t>marteau</a:t>
            </a:r>
            <a:r>
              <a:rPr lang="en-US" dirty="0" smtClean="0">
                <a:latin typeface="Calibri"/>
              </a:rPr>
              <a:t> </a:t>
            </a:r>
            <a:r>
              <a:rPr lang="en-US" dirty="0" err="1" smtClean="0">
                <a:latin typeface="Calibri"/>
              </a:rPr>
              <a:t>piqueur</a:t>
            </a:r>
            <a:endParaRPr lang="en-US" dirty="0"/>
          </a:p>
        </p:txBody>
      </p:sp>
      <p:pic>
        <p:nvPicPr>
          <p:cNvPr id="5" name="Content Placeholder 4" descr="pollution sono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600200"/>
            <a:ext cx="3835622" cy="2520156"/>
          </a:xfrm>
        </p:spPr>
      </p:pic>
      <p:sp>
        <p:nvSpPr>
          <p:cNvPr id="6" name="TextBox 5"/>
          <p:cNvSpPr txBox="1"/>
          <p:nvPr/>
        </p:nvSpPr>
        <p:spPr>
          <a:xfrm>
            <a:off x="533400" y="48768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Y-a-t-</a:t>
            </a:r>
            <a:r>
              <a:rPr lang="en-US" sz="2800" dirty="0" err="1" smtClean="0"/>
              <a:t>il</a:t>
            </a:r>
            <a:r>
              <a:rPr lang="en-US" sz="2800" dirty="0" smtClean="0"/>
              <a:t> des </a:t>
            </a:r>
            <a:r>
              <a:rPr lang="en-US" sz="2800" dirty="0" err="1" smtClean="0"/>
              <a:t>probl</a:t>
            </a:r>
            <a:r>
              <a:rPr lang="en-US" sz="2800" dirty="0" err="1" smtClean="0">
                <a:latin typeface="Calibri"/>
                <a:cs typeface="Calibri"/>
              </a:rPr>
              <a:t>èmes</a:t>
            </a:r>
            <a:r>
              <a:rPr lang="en-US" sz="2800" dirty="0" smtClean="0">
                <a:latin typeface="Calibri"/>
                <a:cs typeface="Calibri"/>
              </a:rPr>
              <a:t> de pollution à Mount Vernon?</a:t>
            </a:r>
          </a:p>
          <a:p>
            <a:r>
              <a:rPr lang="en-US" sz="2800" dirty="0" smtClean="0">
                <a:latin typeface="Calibri"/>
                <a:cs typeface="Calibri"/>
              </a:rPr>
              <a:t>			…</a:t>
            </a:r>
            <a:r>
              <a:rPr lang="en-US" sz="2800" dirty="0" err="1" smtClean="0">
                <a:latin typeface="Calibri"/>
                <a:cs typeface="Calibri"/>
              </a:rPr>
              <a:t>dans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n-US" sz="2800" dirty="0" err="1" smtClean="0">
                <a:latin typeface="Calibri"/>
                <a:cs typeface="Calibri"/>
              </a:rPr>
              <a:t>l’état</a:t>
            </a:r>
            <a:r>
              <a:rPr lang="en-US" sz="2800" dirty="0" smtClean="0">
                <a:latin typeface="Calibri"/>
                <a:cs typeface="Calibri"/>
              </a:rPr>
              <a:t> </a:t>
            </a:r>
            <a:r>
              <a:rPr lang="en-US" sz="2800" dirty="0" err="1" smtClean="0">
                <a:latin typeface="Calibri"/>
                <a:cs typeface="Calibri"/>
              </a:rPr>
              <a:t>d’Iowa</a:t>
            </a:r>
            <a:r>
              <a:rPr lang="en-US" sz="2800" dirty="0" smtClean="0">
                <a:latin typeface="Calibri"/>
                <a:cs typeface="Calibri"/>
              </a:rPr>
              <a:t>? </a:t>
            </a:r>
            <a:endParaRPr lang="en-US" sz="2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33600" y="3733800"/>
            <a:ext cx="2286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4" y="2876550"/>
            <a:ext cx="2857500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101" y="2133600"/>
            <a:ext cx="3971925" cy="25860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572" y="2743200"/>
            <a:ext cx="2466975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03" y="228600"/>
            <a:ext cx="2762250" cy="1657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393" y="4964605"/>
            <a:ext cx="3683000" cy="184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745" y="150758"/>
            <a:ext cx="2457450" cy="1857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133350"/>
            <a:ext cx="2476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1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376362"/>
            <a:ext cx="69342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69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4933950" cy="3695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726377"/>
            <a:ext cx="4339590" cy="3044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590" y="586411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02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Pour </a:t>
            </a:r>
            <a:r>
              <a:rPr lang="en-US" dirty="0" err="1" smtClean="0"/>
              <a:t>r</a:t>
            </a:r>
            <a:r>
              <a:rPr lang="en-US" dirty="0" err="1"/>
              <a:t>é</a:t>
            </a:r>
            <a:r>
              <a:rPr lang="en-US" dirty="0" err="1" smtClean="0"/>
              <a:t>duire</a:t>
            </a:r>
            <a:r>
              <a:rPr lang="en-US" dirty="0" smtClean="0"/>
              <a:t> mon </a:t>
            </a:r>
            <a:r>
              <a:rPr lang="en-US" dirty="0" err="1" smtClean="0"/>
              <a:t>empreinte</a:t>
            </a:r>
            <a:r>
              <a:rPr lang="en-US" dirty="0" smtClean="0"/>
              <a:t> </a:t>
            </a:r>
            <a:r>
              <a:rPr lang="en-US" dirty="0" err="1"/>
              <a:t>é</a:t>
            </a:r>
            <a:r>
              <a:rPr lang="en-US" dirty="0" err="1" smtClean="0"/>
              <a:t>cologique</a:t>
            </a:r>
            <a:r>
              <a:rPr lang="en-US" dirty="0" smtClean="0"/>
              <a:t>, je…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Recycle les </a:t>
            </a:r>
            <a:r>
              <a:rPr lang="en-US" dirty="0" err="1" smtClean="0"/>
              <a:t>emballages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plastiques</a:t>
            </a:r>
            <a:r>
              <a:rPr lang="en-US" dirty="0" smtClean="0"/>
              <a:t>, le </a:t>
            </a:r>
            <a:r>
              <a:rPr lang="en-US" dirty="0" err="1" smtClean="0"/>
              <a:t>papier</a:t>
            </a:r>
            <a:r>
              <a:rPr lang="en-US" dirty="0" smtClean="0"/>
              <a:t>, et les </a:t>
            </a:r>
            <a:r>
              <a:rPr lang="en-US" dirty="0" err="1" smtClean="0"/>
              <a:t>bouteilles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verre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Prends</a:t>
            </a:r>
            <a:r>
              <a:rPr lang="en-US" dirty="0" smtClean="0"/>
              <a:t> le bus et </a:t>
            </a:r>
            <a:r>
              <a:rPr lang="en-US" dirty="0" err="1" smtClean="0"/>
              <a:t>fais</a:t>
            </a:r>
            <a:r>
              <a:rPr lang="en-US" dirty="0" smtClean="0"/>
              <a:t> du </a:t>
            </a:r>
            <a:r>
              <a:rPr lang="en-US" dirty="0" err="1" smtClean="0"/>
              <a:t>covoiturage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Ne laisse pas les </a:t>
            </a:r>
            <a:r>
              <a:rPr lang="en-US" dirty="0" err="1" smtClean="0"/>
              <a:t>lumières</a:t>
            </a:r>
            <a:r>
              <a:rPr lang="en-US" dirty="0" smtClean="0"/>
              <a:t> </a:t>
            </a:r>
            <a:r>
              <a:rPr lang="en-US" dirty="0" err="1" smtClean="0"/>
              <a:t>allumées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Ne </a:t>
            </a:r>
            <a:r>
              <a:rPr lang="en-US" dirty="0" err="1" smtClean="0"/>
              <a:t>gaspille</a:t>
            </a:r>
            <a:r>
              <a:rPr lang="en-US" dirty="0" smtClean="0"/>
              <a:t> pas </a:t>
            </a:r>
            <a:r>
              <a:rPr lang="en-US" dirty="0" err="1" smtClean="0"/>
              <a:t>l’eau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Utilise</a:t>
            </a:r>
            <a:r>
              <a:rPr lang="en-US" dirty="0" smtClean="0"/>
              <a:t> des sacs </a:t>
            </a:r>
            <a:r>
              <a:rPr lang="en-US" dirty="0" err="1" smtClean="0"/>
              <a:t>reutilisables</a:t>
            </a:r>
            <a:r>
              <a:rPr lang="en-US" dirty="0" smtClean="0"/>
              <a:t> au </a:t>
            </a:r>
            <a:r>
              <a:rPr lang="en-US" dirty="0" err="1" smtClean="0"/>
              <a:t>supermarché</a:t>
            </a:r>
            <a:endParaRPr lang="en-US" dirty="0" smtClean="0"/>
          </a:p>
          <a:p>
            <a:endParaRPr lang="en-US" dirty="0"/>
          </a:p>
          <a:p>
            <a:r>
              <a:rPr lang="en-US" sz="3600" b="1" dirty="0" err="1" smtClean="0">
                <a:solidFill>
                  <a:srgbClr val="7030A0"/>
                </a:solidFill>
              </a:rPr>
              <a:t>Quelquefois</a:t>
            </a:r>
            <a:r>
              <a:rPr lang="en-US" sz="3600" b="1" dirty="0" smtClean="0">
                <a:solidFill>
                  <a:srgbClr val="7030A0"/>
                </a:solidFill>
              </a:rPr>
              <a:t>?   </a:t>
            </a:r>
            <a:r>
              <a:rPr lang="en-US" sz="3600" b="1" dirty="0" err="1" smtClean="0">
                <a:solidFill>
                  <a:srgbClr val="7030A0"/>
                </a:solidFill>
              </a:rPr>
              <a:t>Souvent</a:t>
            </a:r>
            <a:r>
              <a:rPr lang="en-US" sz="3600" b="1" dirty="0" smtClean="0">
                <a:solidFill>
                  <a:srgbClr val="7030A0"/>
                </a:solidFill>
              </a:rPr>
              <a:t>?  </a:t>
            </a:r>
            <a:r>
              <a:rPr lang="en-US" sz="3600" b="1" dirty="0" err="1" smtClean="0">
                <a:solidFill>
                  <a:srgbClr val="7030A0"/>
                </a:solidFill>
              </a:rPr>
              <a:t>Toujours</a:t>
            </a:r>
            <a:r>
              <a:rPr lang="en-US" sz="3600" b="1" dirty="0" smtClean="0">
                <a:solidFill>
                  <a:srgbClr val="7030A0"/>
                </a:solidFill>
              </a:rPr>
              <a:t>?  </a:t>
            </a:r>
            <a:r>
              <a:rPr lang="en-US" sz="3600" b="1" dirty="0" err="1" smtClean="0">
                <a:solidFill>
                  <a:srgbClr val="7030A0"/>
                </a:solidFill>
              </a:rPr>
              <a:t>Jamais</a:t>
            </a:r>
            <a:r>
              <a:rPr lang="en-US" sz="3600" b="1" dirty="0" smtClean="0">
                <a:solidFill>
                  <a:srgbClr val="7030A0"/>
                </a:solidFill>
              </a:rPr>
              <a:t>?</a:t>
            </a:r>
            <a:endParaRPr lang="en-US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044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2133600"/>
          <a:ext cx="8305801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543"/>
                <a:gridCol w="1186543"/>
                <a:gridCol w="1186543"/>
                <a:gridCol w="1186543"/>
                <a:gridCol w="1186543"/>
                <a:gridCol w="1186543"/>
                <a:gridCol w="1186543"/>
              </a:tblGrid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boire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devoir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prendre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venir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aller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vouloir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Il </a:t>
                      </a:r>
                      <a:r>
                        <a:rPr lang="en-US" sz="2000" b="1" dirty="0" err="1" smtClean="0"/>
                        <a:t>faut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err="1" smtClean="0"/>
                        <a:t>que</a:t>
                      </a:r>
                      <a:r>
                        <a:rPr lang="en-US" sz="2000" b="1" dirty="0" smtClean="0"/>
                        <a:t>..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je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boive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doive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prenne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vienne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aille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veuille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tu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boives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doives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prennes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viennes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ailles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veuilles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Il/</a:t>
                      </a:r>
                      <a:r>
                        <a:rPr lang="en-US" sz="2000" b="1" dirty="0" err="1" smtClean="0"/>
                        <a:t>elle</a:t>
                      </a:r>
                      <a:r>
                        <a:rPr lang="en-US" sz="2000" b="1" dirty="0" smtClean="0"/>
                        <a:t>/on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boive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doive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prenne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vienne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aille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veuille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nous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buv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dev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pren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all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voul</a:t>
                      </a:r>
                      <a:r>
                        <a:rPr lang="en-US" sz="2000" b="1" dirty="0" err="1" smtClean="0"/>
                        <a:t>ions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vous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buv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dev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pren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all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voul</a:t>
                      </a:r>
                      <a:r>
                        <a:rPr lang="en-US" sz="2000" b="1" dirty="0" err="1" smtClean="0"/>
                        <a:t>iez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Ils</a:t>
                      </a:r>
                      <a:r>
                        <a:rPr lang="en-US" sz="2000" b="1" dirty="0" smtClean="0"/>
                        <a:t>/</a:t>
                      </a:r>
                      <a:r>
                        <a:rPr lang="en-US" sz="2000" b="1" dirty="0" err="1" smtClean="0"/>
                        <a:t>elles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boivent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doivent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prennent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viennent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aillent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veuillent</a:t>
                      </a:r>
                      <a:endParaRPr 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7800" y="7620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 </a:t>
            </a:r>
            <a:r>
              <a:rPr lang="en-US" sz="2400" b="1" dirty="0" err="1" smtClean="0"/>
              <a:t>subjonctif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quelques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verbes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irréguliers</a:t>
            </a:r>
            <a:endParaRPr lang="en-US" sz="2400" b="1" dirty="0" smtClean="0"/>
          </a:p>
          <a:p>
            <a:pPr algn="ctr"/>
            <a:r>
              <a:rPr lang="en-US" sz="2400" dirty="0" err="1" smtClean="0"/>
              <a:t>Verbes</a:t>
            </a:r>
            <a:r>
              <a:rPr lang="en-US" sz="2400" dirty="0" smtClean="0"/>
              <a:t> à double </a:t>
            </a:r>
            <a:r>
              <a:rPr lang="en-US" sz="2400" dirty="0" err="1" smtClean="0"/>
              <a:t>racine</a:t>
            </a:r>
            <a:r>
              <a:rPr lang="en-US" sz="2400" dirty="0" smtClean="0"/>
              <a:t> (Double-stem verbs)</a:t>
            </a:r>
          </a:p>
          <a:p>
            <a:pPr algn="ctr"/>
            <a:endParaRPr lang="en-US" sz="2400" b="1" dirty="0" smtClean="0"/>
          </a:p>
          <a:p>
            <a:pPr algn="ctr"/>
            <a:endParaRPr lang="en-US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1447800"/>
          <a:ext cx="8610600" cy="5147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120"/>
                <a:gridCol w="1722120"/>
                <a:gridCol w="1722120"/>
                <a:gridCol w="1722120"/>
                <a:gridCol w="1722120"/>
              </a:tblGrid>
              <a:tr h="4254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préférer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acheter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appeler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nettoyer</a:t>
                      </a:r>
                      <a:endParaRPr lang="en-US" sz="2400" dirty="0"/>
                    </a:p>
                  </a:txBody>
                  <a:tcPr/>
                </a:tc>
              </a:tr>
              <a:tr h="98907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Il </a:t>
                      </a:r>
                      <a:r>
                        <a:rPr lang="en-US" sz="2400" dirty="0" err="1" smtClean="0"/>
                        <a:t>faut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que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</a:tr>
              <a:tr h="5423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préfère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achète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appelle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nettoie</a:t>
                      </a:r>
                      <a:endParaRPr lang="en-US" sz="2800" dirty="0"/>
                    </a:p>
                  </a:txBody>
                  <a:tcPr/>
                </a:tc>
              </a:tr>
              <a:tr h="542398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préfères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achètes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appelles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nettoies</a:t>
                      </a:r>
                      <a:endParaRPr lang="en-US" sz="2800" dirty="0"/>
                    </a:p>
                  </a:txBody>
                  <a:tcPr/>
                </a:tc>
              </a:tr>
              <a:tr h="5423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Il/</a:t>
                      </a:r>
                      <a:r>
                        <a:rPr lang="en-US" sz="2800" dirty="0" err="1" smtClean="0"/>
                        <a:t>elle</a:t>
                      </a:r>
                      <a:r>
                        <a:rPr lang="en-US" sz="2800" dirty="0" smtClean="0"/>
                        <a:t>/on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préfère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achète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appelle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nettoie</a:t>
                      </a:r>
                      <a:endParaRPr lang="en-US" sz="2800" dirty="0"/>
                    </a:p>
                  </a:txBody>
                  <a:tcPr/>
                </a:tc>
              </a:tr>
              <a:tr h="98907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nous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préférions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achetions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appelions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nettoyions</a:t>
                      </a:r>
                      <a:endParaRPr lang="en-US" sz="2800" dirty="0"/>
                    </a:p>
                  </a:txBody>
                  <a:tcPr/>
                </a:tc>
              </a:tr>
              <a:tr h="542398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vous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préfériez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achetiez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appeliez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nettoyiez</a:t>
                      </a:r>
                      <a:endParaRPr lang="en-US" sz="2800" dirty="0"/>
                    </a:p>
                  </a:txBody>
                  <a:tcPr/>
                </a:tc>
              </a:tr>
              <a:tr h="542398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Ils</a:t>
                      </a: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elles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préfèrent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achètent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appellent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nettoient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533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 </a:t>
            </a:r>
            <a:r>
              <a:rPr lang="en-US" sz="2400" dirty="0" err="1" smtClean="0"/>
              <a:t>subjonctif</a:t>
            </a:r>
            <a:r>
              <a:rPr lang="en-US" sz="2400" dirty="0" smtClean="0"/>
              <a:t> des </a:t>
            </a:r>
            <a:r>
              <a:rPr lang="en-US" sz="2400" dirty="0" err="1" smtClean="0"/>
              <a:t>verbes</a:t>
            </a:r>
            <a:r>
              <a:rPr lang="en-US" sz="2400" dirty="0" smtClean="0"/>
              <a:t> en –</a:t>
            </a:r>
            <a:r>
              <a:rPr lang="en-US" sz="2400" dirty="0" err="1" smtClean="0"/>
              <a:t>er</a:t>
            </a:r>
            <a:r>
              <a:rPr lang="en-US" sz="2400" dirty="0" smtClean="0"/>
              <a:t> avec des </a:t>
            </a:r>
            <a:r>
              <a:rPr lang="en-US" sz="2400" dirty="0" err="1" smtClean="0"/>
              <a:t>changements</a:t>
            </a:r>
            <a:r>
              <a:rPr lang="en-US" sz="2400" dirty="0" smtClean="0"/>
              <a:t> </a:t>
            </a:r>
            <a:r>
              <a:rPr lang="en-US" sz="2400" dirty="0" err="1" smtClean="0"/>
              <a:t>orthographiques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247</Words>
  <Application>Microsoft Office PowerPoint</Application>
  <PresentationFormat>On-screen Show (4:3)</PresentationFormat>
  <Paragraphs>139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FR 103, Chapitre 10</vt:lpstr>
      <vt:lpstr>Les pollutions</vt:lpstr>
      <vt:lpstr>Les pollutions sonores</vt:lpstr>
      <vt:lpstr>PowerPoint Presentation</vt:lpstr>
      <vt:lpstr>PowerPoint Presentation</vt:lpstr>
      <vt:lpstr>PowerPoint Presentation</vt:lpstr>
      <vt:lpstr>Pour réduire mon empreinte écologique, je…</vt:lpstr>
      <vt:lpstr>PowerPoint Presentation</vt:lpstr>
      <vt:lpstr>PowerPoint Presentation</vt:lpstr>
      <vt:lpstr>Le Subjonctif avec des expressions de volonté (desire/wish)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103, Chapitre 10</dc:title>
  <dc:creator>Devan Baty</dc:creator>
  <cp:lastModifiedBy>Devan Baty</cp:lastModifiedBy>
  <cp:revision>13</cp:revision>
  <dcterms:created xsi:type="dcterms:W3CDTF">2012-04-17T03:19:51Z</dcterms:created>
  <dcterms:modified xsi:type="dcterms:W3CDTF">2017-11-08T02:25:56Z</dcterms:modified>
</cp:coreProperties>
</file>