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18" r:id="rId2"/>
    <p:sldId id="320" r:id="rId3"/>
    <p:sldId id="256" r:id="rId4"/>
    <p:sldId id="264" r:id="rId5"/>
    <p:sldId id="267" r:id="rId6"/>
    <p:sldId id="268" r:id="rId7"/>
    <p:sldId id="269" r:id="rId8"/>
    <p:sldId id="271" r:id="rId9"/>
    <p:sldId id="274" r:id="rId10"/>
    <p:sldId id="273" r:id="rId11"/>
    <p:sldId id="289" r:id="rId12"/>
    <p:sldId id="258" r:id="rId13"/>
    <p:sldId id="275" r:id="rId14"/>
    <p:sldId id="322" r:id="rId15"/>
    <p:sldId id="276" r:id="rId16"/>
    <p:sldId id="290" r:id="rId17"/>
    <p:sldId id="291" r:id="rId18"/>
    <p:sldId id="294" r:id="rId19"/>
    <p:sldId id="278" r:id="rId20"/>
    <p:sldId id="323" r:id="rId21"/>
    <p:sldId id="292" r:id="rId22"/>
    <p:sldId id="307" r:id="rId23"/>
    <p:sldId id="308" r:id="rId24"/>
    <p:sldId id="306" r:id="rId25"/>
    <p:sldId id="309" r:id="rId26"/>
    <p:sldId id="310" r:id="rId27"/>
    <p:sldId id="312" r:id="rId28"/>
    <p:sldId id="313" r:id="rId29"/>
    <p:sldId id="315" r:id="rId30"/>
    <p:sldId id="316" r:id="rId31"/>
    <p:sldId id="297" r:id="rId32"/>
    <p:sldId id="300" r:id="rId33"/>
    <p:sldId id="303" r:id="rId34"/>
    <p:sldId id="32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0" autoAdjust="0"/>
    <p:restoredTop sz="86436" autoAdjust="0"/>
  </p:normalViewPr>
  <p:slideViewPr>
    <p:cSldViewPr snapToGrid="0">
      <p:cViewPr varScale="1">
        <p:scale>
          <a:sx n="58" d="100"/>
          <a:sy n="58" d="100"/>
        </p:scale>
        <p:origin x="240" y="56"/>
      </p:cViewPr>
      <p:guideLst/>
    </p:cSldViewPr>
  </p:slideViewPr>
  <p:outlineViewPr>
    <p:cViewPr>
      <p:scale>
        <a:sx n="33" d="100"/>
        <a:sy n="33" d="100"/>
      </p:scale>
      <p:origin x="0" y="-17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4D9F9-D5C5-4C66-B60F-7BDF962A8D89}"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3C893-D8E0-4A19-8931-1C7B222E709E}" type="slidenum">
              <a:rPr lang="en-US" smtClean="0"/>
              <a:t>‹#›</a:t>
            </a:fld>
            <a:endParaRPr lang="en-US"/>
          </a:p>
        </p:txBody>
      </p:sp>
    </p:spTree>
    <p:extLst>
      <p:ext uri="{BB962C8B-B14F-4D97-AF65-F5344CB8AC3E}">
        <p14:creationId xmlns:p14="http://schemas.microsoft.com/office/powerpoint/2010/main" val="415266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3C893-D8E0-4A19-8931-1C7B222E709E}" type="slidenum">
              <a:rPr lang="en-US" smtClean="0"/>
              <a:t>15</a:t>
            </a:fld>
            <a:endParaRPr lang="en-US"/>
          </a:p>
        </p:txBody>
      </p:sp>
    </p:spTree>
    <p:extLst>
      <p:ext uri="{BB962C8B-B14F-4D97-AF65-F5344CB8AC3E}">
        <p14:creationId xmlns:p14="http://schemas.microsoft.com/office/powerpoint/2010/main" val="224797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3C893-D8E0-4A19-8931-1C7B222E709E}" type="slidenum">
              <a:rPr lang="en-US" smtClean="0"/>
              <a:t>16</a:t>
            </a:fld>
            <a:endParaRPr lang="en-US"/>
          </a:p>
        </p:txBody>
      </p:sp>
    </p:spTree>
    <p:extLst>
      <p:ext uri="{BB962C8B-B14F-4D97-AF65-F5344CB8AC3E}">
        <p14:creationId xmlns:p14="http://schemas.microsoft.com/office/powerpoint/2010/main" val="140671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3C893-D8E0-4A19-8931-1C7B222E709E}" type="slidenum">
              <a:rPr lang="en-US" smtClean="0"/>
              <a:t>17</a:t>
            </a:fld>
            <a:endParaRPr lang="en-US"/>
          </a:p>
        </p:txBody>
      </p:sp>
    </p:spTree>
    <p:extLst>
      <p:ext uri="{BB962C8B-B14F-4D97-AF65-F5344CB8AC3E}">
        <p14:creationId xmlns:p14="http://schemas.microsoft.com/office/powerpoint/2010/main" val="51731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3C893-D8E0-4A19-8931-1C7B222E709E}" type="slidenum">
              <a:rPr lang="en-US" smtClean="0"/>
              <a:t>18</a:t>
            </a:fld>
            <a:endParaRPr lang="en-US"/>
          </a:p>
        </p:txBody>
      </p:sp>
    </p:spTree>
    <p:extLst>
      <p:ext uri="{BB962C8B-B14F-4D97-AF65-F5344CB8AC3E}">
        <p14:creationId xmlns:p14="http://schemas.microsoft.com/office/powerpoint/2010/main" val="326777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C9F2-0A02-4DDD-BCDD-796030BE5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103506-B1CF-4CC1-B083-6FF038945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03125-1B84-4ABA-8B96-874760ADD9CA}"/>
              </a:ext>
            </a:extLst>
          </p:cNvPr>
          <p:cNvSpPr>
            <a:spLocks noGrp="1"/>
          </p:cNvSpPr>
          <p:nvPr>
            <p:ph type="dt" sz="half" idx="10"/>
          </p:nvPr>
        </p:nvSpPr>
        <p:spPr/>
        <p:txBody>
          <a:bodyPr/>
          <a:lstStyle/>
          <a:p>
            <a:fld id="{9CBA92AF-6B67-4000-A704-6A77897C3344}" type="datetime1">
              <a:rPr lang="en-US" smtClean="0"/>
              <a:t>4/22/2020</a:t>
            </a:fld>
            <a:endParaRPr lang="en-US"/>
          </a:p>
        </p:txBody>
      </p:sp>
      <p:sp>
        <p:nvSpPr>
          <p:cNvPr id="5" name="Footer Placeholder 4">
            <a:extLst>
              <a:ext uri="{FF2B5EF4-FFF2-40B4-BE49-F238E27FC236}">
                <a16:creationId xmlns:a16="http://schemas.microsoft.com/office/drawing/2014/main" id="{71329249-A6DB-45A5-B862-098720873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C02A2-29C2-4CC8-B01A-78F27C6891C1}"/>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110034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560-4825-4F5B-917B-A118A8975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6657FF-75C2-474D-974F-891063C464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6CD76-F016-444D-957A-7306C275BBFA}"/>
              </a:ext>
            </a:extLst>
          </p:cNvPr>
          <p:cNvSpPr>
            <a:spLocks noGrp="1"/>
          </p:cNvSpPr>
          <p:nvPr>
            <p:ph type="dt" sz="half" idx="10"/>
          </p:nvPr>
        </p:nvSpPr>
        <p:spPr/>
        <p:txBody>
          <a:bodyPr/>
          <a:lstStyle/>
          <a:p>
            <a:fld id="{38BAB61C-F553-49BD-BB2C-8904D9F10E28}" type="datetime1">
              <a:rPr lang="en-US" smtClean="0"/>
              <a:t>4/22/2020</a:t>
            </a:fld>
            <a:endParaRPr lang="en-US"/>
          </a:p>
        </p:txBody>
      </p:sp>
      <p:sp>
        <p:nvSpPr>
          <p:cNvPr id="5" name="Footer Placeholder 4">
            <a:extLst>
              <a:ext uri="{FF2B5EF4-FFF2-40B4-BE49-F238E27FC236}">
                <a16:creationId xmlns:a16="http://schemas.microsoft.com/office/drawing/2014/main" id="{8D766342-D59F-4577-8F4D-99723849F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2A1F2-8FB5-4D3C-BA2F-C79663F32E97}"/>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60048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B5135-364B-4104-B023-0C6F60479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60473-884F-420E-9BE5-067E385259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CD06B-8C1F-42EC-ADD0-C532C68C5121}"/>
              </a:ext>
            </a:extLst>
          </p:cNvPr>
          <p:cNvSpPr>
            <a:spLocks noGrp="1"/>
          </p:cNvSpPr>
          <p:nvPr>
            <p:ph type="dt" sz="half" idx="10"/>
          </p:nvPr>
        </p:nvSpPr>
        <p:spPr/>
        <p:txBody>
          <a:bodyPr/>
          <a:lstStyle/>
          <a:p>
            <a:fld id="{F833A6A1-E82E-4E24-BCF9-8F0B9B97A99E}" type="datetime1">
              <a:rPr lang="en-US" smtClean="0"/>
              <a:t>4/22/2020</a:t>
            </a:fld>
            <a:endParaRPr lang="en-US"/>
          </a:p>
        </p:txBody>
      </p:sp>
      <p:sp>
        <p:nvSpPr>
          <p:cNvPr id="5" name="Footer Placeholder 4">
            <a:extLst>
              <a:ext uri="{FF2B5EF4-FFF2-40B4-BE49-F238E27FC236}">
                <a16:creationId xmlns:a16="http://schemas.microsoft.com/office/drawing/2014/main" id="{E1128093-22B2-4B3F-A0B4-2FBFB0FD9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B874A-743C-44FF-AD36-BADEA47DC382}"/>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64866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EC37-4F33-4BC1-9889-859CC776C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A2827-01D1-4D9A-9D07-A4A287667C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D857F-E4A4-411D-9A3C-9197EEF5E9E7}"/>
              </a:ext>
            </a:extLst>
          </p:cNvPr>
          <p:cNvSpPr>
            <a:spLocks noGrp="1"/>
          </p:cNvSpPr>
          <p:nvPr>
            <p:ph type="dt" sz="half" idx="10"/>
          </p:nvPr>
        </p:nvSpPr>
        <p:spPr/>
        <p:txBody>
          <a:bodyPr/>
          <a:lstStyle/>
          <a:p>
            <a:fld id="{DCD8110E-CA09-4D42-95B2-B5DE506F9868}" type="datetime1">
              <a:rPr lang="en-US" smtClean="0"/>
              <a:t>4/22/2020</a:t>
            </a:fld>
            <a:endParaRPr lang="en-US"/>
          </a:p>
        </p:txBody>
      </p:sp>
      <p:sp>
        <p:nvSpPr>
          <p:cNvPr id="5" name="Footer Placeholder 4">
            <a:extLst>
              <a:ext uri="{FF2B5EF4-FFF2-40B4-BE49-F238E27FC236}">
                <a16:creationId xmlns:a16="http://schemas.microsoft.com/office/drawing/2014/main" id="{136AC385-D0AB-42DC-A547-8FD13C994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DE67E-16AF-4A19-BF08-C064D6B9258E}"/>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18290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E55B-8E8E-443E-A73A-F98CB56784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8AB0E-D09A-44FB-997E-6FA9AF487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683D49-CAAA-44A4-93F7-A78E0957B40B}"/>
              </a:ext>
            </a:extLst>
          </p:cNvPr>
          <p:cNvSpPr>
            <a:spLocks noGrp="1"/>
          </p:cNvSpPr>
          <p:nvPr>
            <p:ph type="dt" sz="half" idx="10"/>
          </p:nvPr>
        </p:nvSpPr>
        <p:spPr/>
        <p:txBody>
          <a:bodyPr/>
          <a:lstStyle/>
          <a:p>
            <a:fld id="{FE69930B-E949-448A-8793-6B23FD4D8F64}" type="datetime1">
              <a:rPr lang="en-US" smtClean="0"/>
              <a:t>4/22/2020</a:t>
            </a:fld>
            <a:endParaRPr lang="en-US"/>
          </a:p>
        </p:txBody>
      </p:sp>
      <p:sp>
        <p:nvSpPr>
          <p:cNvPr id="5" name="Footer Placeholder 4">
            <a:extLst>
              <a:ext uri="{FF2B5EF4-FFF2-40B4-BE49-F238E27FC236}">
                <a16:creationId xmlns:a16="http://schemas.microsoft.com/office/drawing/2014/main" id="{072E6934-2181-4C98-A2E9-7763FACD0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1B322-5ABF-41B3-84DB-16BD7C24B4ED}"/>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78496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ECC1-3F10-4C14-8952-03937F3A9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590D9-A568-4D73-9089-9C32287E90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3307A1-176C-43CD-8D5D-D7CA5EF63B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99441-E511-4BAF-812B-F669A8561B45}"/>
              </a:ext>
            </a:extLst>
          </p:cNvPr>
          <p:cNvSpPr>
            <a:spLocks noGrp="1"/>
          </p:cNvSpPr>
          <p:nvPr>
            <p:ph type="dt" sz="half" idx="10"/>
          </p:nvPr>
        </p:nvSpPr>
        <p:spPr/>
        <p:txBody>
          <a:bodyPr/>
          <a:lstStyle/>
          <a:p>
            <a:fld id="{25250375-C754-484B-99AF-FF809302EEDD}" type="datetime1">
              <a:rPr lang="en-US" smtClean="0"/>
              <a:t>4/22/2020</a:t>
            </a:fld>
            <a:endParaRPr lang="en-US"/>
          </a:p>
        </p:txBody>
      </p:sp>
      <p:sp>
        <p:nvSpPr>
          <p:cNvPr id="6" name="Footer Placeholder 5">
            <a:extLst>
              <a:ext uri="{FF2B5EF4-FFF2-40B4-BE49-F238E27FC236}">
                <a16:creationId xmlns:a16="http://schemas.microsoft.com/office/drawing/2014/main" id="{A6FD3DA2-7B0F-4A3E-BD2D-51DCC21BE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9071-FA9B-475B-BE08-9F014DD7993D}"/>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53539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A041-2413-4AFC-9974-A134839098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A214A5-B794-4FD1-8739-32DACBDDF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506144-8420-47EC-AFB5-E1BC6C13AA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2808F-E5F3-43F1-A44C-750B47F20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752AFD-1C9A-441B-AED4-14FF407BEE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92E24-5BDB-442A-A3A0-A4C1F0020C22}"/>
              </a:ext>
            </a:extLst>
          </p:cNvPr>
          <p:cNvSpPr>
            <a:spLocks noGrp="1"/>
          </p:cNvSpPr>
          <p:nvPr>
            <p:ph type="dt" sz="half" idx="10"/>
          </p:nvPr>
        </p:nvSpPr>
        <p:spPr/>
        <p:txBody>
          <a:bodyPr/>
          <a:lstStyle/>
          <a:p>
            <a:fld id="{D160BEAE-787F-4DD9-87D0-738FE38E31CA}" type="datetime1">
              <a:rPr lang="en-US" smtClean="0"/>
              <a:t>4/22/2020</a:t>
            </a:fld>
            <a:endParaRPr lang="en-US"/>
          </a:p>
        </p:txBody>
      </p:sp>
      <p:sp>
        <p:nvSpPr>
          <p:cNvPr id="8" name="Footer Placeholder 7">
            <a:extLst>
              <a:ext uri="{FF2B5EF4-FFF2-40B4-BE49-F238E27FC236}">
                <a16:creationId xmlns:a16="http://schemas.microsoft.com/office/drawing/2014/main" id="{F0D659C4-3DC0-4560-9674-FCF84B044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97BEA-D749-427C-B536-69B91577E64B}"/>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374592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C91B-86DE-4685-AC13-D2DFF342D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8FE84-6751-469D-A17B-650AD5D863A1}"/>
              </a:ext>
            </a:extLst>
          </p:cNvPr>
          <p:cNvSpPr>
            <a:spLocks noGrp="1"/>
          </p:cNvSpPr>
          <p:nvPr>
            <p:ph type="dt" sz="half" idx="10"/>
          </p:nvPr>
        </p:nvSpPr>
        <p:spPr/>
        <p:txBody>
          <a:bodyPr/>
          <a:lstStyle/>
          <a:p>
            <a:fld id="{78645A92-E6A2-4898-AE0B-3595E926491E}" type="datetime1">
              <a:rPr lang="en-US" smtClean="0"/>
              <a:t>4/22/2020</a:t>
            </a:fld>
            <a:endParaRPr lang="en-US"/>
          </a:p>
        </p:txBody>
      </p:sp>
      <p:sp>
        <p:nvSpPr>
          <p:cNvPr id="4" name="Footer Placeholder 3">
            <a:extLst>
              <a:ext uri="{FF2B5EF4-FFF2-40B4-BE49-F238E27FC236}">
                <a16:creationId xmlns:a16="http://schemas.microsoft.com/office/drawing/2014/main" id="{8ED736D7-EF20-4D72-9F17-5101AC85F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78C0F-E04E-4393-BF35-11B55C7B195C}"/>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75929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B9C6E-396F-4A69-B994-32675729E318}"/>
              </a:ext>
            </a:extLst>
          </p:cNvPr>
          <p:cNvSpPr>
            <a:spLocks noGrp="1"/>
          </p:cNvSpPr>
          <p:nvPr>
            <p:ph type="dt" sz="half" idx="10"/>
          </p:nvPr>
        </p:nvSpPr>
        <p:spPr/>
        <p:txBody>
          <a:bodyPr/>
          <a:lstStyle/>
          <a:p>
            <a:fld id="{E38F86C9-5AD1-458A-8267-C8DD8A21FF4C}" type="datetime1">
              <a:rPr lang="en-US" smtClean="0"/>
              <a:t>4/22/2020</a:t>
            </a:fld>
            <a:endParaRPr lang="en-US"/>
          </a:p>
        </p:txBody>
      </p:sp>
      <p:sp>
        <p:nvSpPr>
          <p:cNvPr id="3" name="Footer Placeholder 2">
            <a:extLst>
              <a:ext uri="{FF2B5EF4-FFF2-40B4-BE49-F238E27FC236}">
                <a16:creationId xmlns:a16="http://schemas.microsoft.com/office/drawing/2014/main" id="{E1EEAD88-78A1-4AF8-86DC-A51A964C9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7FAB81-5D87-4E65-B3B4-D41D05640181}"/>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316033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AA5D-C204-4DB9-9062-E673D9DB0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12AD05-93FA-439D-BD39-8EBC77BAD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79504B-55E5-4794-BBF1-1C8A7519B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C7392C-0BA5-4A52-A278-00101D0E0368}"/>
              </a:ext>
            </a:extLst>
          </p:cNvPr>
          <p:cNvSpPr>
            <a:spLocks noGrp="1"/>
          </p:cNvSpPr>
          <p:nvPr>
            <p:ph type="dt" sz="half" idx="10"/>
          </p:nvPr>
        </p:nvSpPr>
        <p:spPr/>
        <p:txBody>
          <a:bodyPr/>
          <a:lstStyle/>
          <a:p>
            <a:fld id="{11AA527A-1BF9-4504-9004-98E3F76C38E6}" type="datetime1">
              <a:rPr lang="en-US" smtClean="0"/>
              <a:t>4/22/2020</a:t>
            </a:fld>
            <a:endParaRPr lang="en-US"/>
          </a:p>
        </p:txBody>
      </p:sp>
      <p:sp>
        <p:nvSpPr>
          <p:cNvPr id="6" name="Footer Placeholder 5">
            <a:extLst>
              <a:ext uri="{FF2B5EF4-FFF2-40B4-BE49-F238E27FC236}">
                <a16:creationId xmlns:a16="http://schemas.microsoft.com/office/drawing/2014/main" id="{BD12A7DB-A374-4088-81AF-2CE630A41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046AB-3E61-424C-882E-A46C8538A0AA}"/>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4200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BE72-0B33-4E09-A98A-8C0B7445E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D6E6D7-4DB8-4E7C-A368-76EECDCF3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43A01-0E87-41FB-B1AC-EDFAD02B4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89B880-7C61-4EAA-AE9F-0E00ED1A448E}"/>
              </a:ext>
            </a:extLst>
          </p:cNvPr>
          <p:cNvSpPr>
            <a:spLocks noGrp="1"/>
          </p:cNvSpPr>
          <p:nvPr>
            <p:ph type="dt" sz="half" idx="10"/>
          </p:nvPr>
        </p:nvSpPr>
        <p:spPr/>
        <p:txBody>
          <a:bodyPr/>
          <a:lstStyle/>
          <a:p>
            <a:fld id="{314380EB-C78E-45C4-812F-5023B6DA3E6E}" type="datetime1">
              <a:rPr lang="en-US" smtClean="0"/>
              <a:t>4/22/2020</a:t>
            </a:fld>
            <a:endParaRPr lang="en-US"/>
          </a:p>
        </p:txBody>
      </p:sp>
      <p:sp>
        <p:nvSpPr>
          <p:cNvPr id="6" name="Footer Placeholder 5">
            <a:extLst>
              <a:ext uri="{FF2B5EF4-FFF2-40B4-BE49-F238E27FC236}">
                <a16:creationId xmlns:a16="http://schemas.microsoft.com/office/drawing/2014/main" id="{F5385CE5-2C61-43BE-8704-BD4713181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F446-9EAB-40BE-A920-6661798A363F}"/>
              </a:ext>
            </a:extLst>
          </p:cNvPr>
          <p:cNvSpPr>
            <a:spLocks noGrp="1"/>
          </p:cNvSpPr>
          <p:nvPr>
            <p:ph type="sldNum" sz="quarter" idx="12"/>
          </p:nvPr>
        </p:nvSpPr>
        <p:spPr/>
        <p:txBody>
          <a:bodyPr/>
          <a:lstStyle/>
          <a:p>
            <a:fld id="{49E65F21-0F3F-429B-A821-E28368D686FC}" type="slidenum">
              <a:rPr lang="en-US" smtClean="0"/>
              <a:t>‹#›</a:t>
            </a:fld>
            <a:endParaRPr lang="en-US"/>
          </a:p>
        </p:txBody>
      </p:sp>
    </p:spTree>
    <p:extLst>
      <p:ext uri="{BB962C8B-B14F-4D97-AF65-F5344CB8AC3E}">
        <p14:creationId xmlns:p14="http://schemas.microsoft.com/office/powerpoint/2010/main" val="206140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29A1E9-F3DF-4FC5-A251-BA2D6399F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9B88A1-22B6-4247-9D05-7FEA00385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D2EC2-1A75-4E89-BE32-EA58345D0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1FF31-3D51-4BDB-BD47-51AD42EDDA14}" type="datetime1">
              <a:rPr lang="en-US" smtClean="0"/>
              <a:t>4/22/2020</a:t>
            </a:fld>
            <a:endParaRPr lang="en-US"/>
          </a:p>
        </p:txBody>
      </p:sp>
      <p:sp>
        <p:nvSpPr>
          <p:cNvPr id="5" name="Footer Placeholder 4">
            <a:extLst>
              <a:ext uri="{FF2B5EF4-FFF2-40B4-BE49-F238E27FC236}">
                <a16:creationId xmlns:a16="http://schemas.microsoft.com/office/drawing/2014/main" id="{CBE51A1A-FB12-42B5-8091-5100A3D94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5616E-A949-4945-8089-408F7745D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65F21-0F3F-429B-A821-E28368D686FC}" type="slidenum">
              <a:rPr lang="en-US" smtClean="0"/>
              <a:t>‹#›</a:t>
            </a:fld>
            <a:endParaRPr lang="en-US"/>
          </a:p>
        </p:txBody>
      </p:sp>
    </p:spTree>
    <p:extLst>
      <p:ext uri="{BB962C8B-B14F-4D97-AF65-F5344CB8AC3E}">
        <p14:creationId xmlns:p14="http://schemas.microsoft.com/office/powerpoint/2010/main" val="3391700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www.khanacademy.org/science/health-and-medicine/infectious-diseases/influenza/v/genetic-shift-in-flu" TargetMode="External"/><Relationship Id="rId3" Type="http://schemas.openxmlformats.org/officeDocument/2006/relationships/hyperlink" Target="https://www.khanacademy.org/science/health-and-medicine/infectious-diseases/influenza/v/catching-and-spreading-the-flu" TargetMode="External"/><Relationship Id="rId7" Type="http://schemas.openxmlformats.org/officeDocument/2006/relationships/hyperlink" Target="https://www.khanacademy.org/science/health-and-medicine/infectious-diseases/influenza/v/testing-for-the-flu" TargetMode="External"/><Relationship Id="rId2" Type="http://schemas.openxmlformats.org/officeDocument/2006/relationships/hyperlink" Target="https://www.khanacademy.org/science/health-and-medicine/infectious-diseases/influenza/v/what-is-the-flu" TargetMode="External"/><Relationship Id="rId1" Type="http://schemas.openxmlformats.org/officeDocument/2006/relationships/slideLayout" Target="../slideLayouts/slideLayout7.xml"/><Relationship Id="rId6" Type="http://schemas.openxmlformats.org/officeDocument/2006/relationships/hyperlink" Target="https://www.khanacademy.org/science/health-and-medicine/infectious-diseases/influenza/v/naming-the-flu-h-something-n-something" TargetMode="External"/><Relationship Id="rId5" Type="http://schemas.openxmlformats.org/officeDocument/2006/relationships/hyperlink" Target="https://www.khanacademy.org/science/health-and-medicine/infectious-diseases/influenza/v/three-types-of-flu" TargetMode="External"/><Relationship Id="rId4" Type="http://schemas.openxmlformats.org/officeDocument/2006/relationships/hyperlink" Target="https://www.khanacademy.org/science/health-and-medicine/infectious-diseases/influenza/v/when-flu-viruses-attack" TargetMode="External"/><Relationship Id="rId9" Type="http://schemas.openxmlformats.org/officeDocument/2006/relationships/hyperlink" Target="https://www.khanacademy.org/science/health-and-medicine/infectious-diseases/influenza/v/flu-shift-and-drif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05EF-F579-4939-A619-B1F4B94814AD}"/>
              </a:ext>
            </a:extLst>
          </p:cNvPr>
          <p:cNvSpPr>
            <a:spLocks noGrp="1"/>
          </p:cNvSpPr>
          <p:nvPr>
            <p:ph type="ctrTitle"/>
          </p:nvPr>
        </p:nvSpPr>
        <p:spPr/>
        <p:txBody>
          <a:bodyPr/>
          <a:lstStyle/>
          <a:p>
            <a:r>
              <a:rPr lang="en-US" dirty="0"/>
              <a:t>Forum Questions from yesterday</a:t>
            </a:r>
          </a:p>
        </p:txBody>
      </p:sp>
      <p:sp>
        <p:nvSpPr>
          <p:cNvPr id="3" name="Subtitle 2">
            <a:extLst>
              <a:ext uri="{FF2B5EF4-FFF2-40B4-BE49-F238E27FC236}">
                <a16:creationId xmlns:a16="http://schemas.microsoft.com/office/drawing/2014/main" id="{70F77E35-3C85-40BB-AE21-42C41C1A052F}"/>
              </a:ext>
            </a:extLst>
          </p:cNvPr>
          <p:cNvSpPr>
            <a:spLocks noGrp="1"/>
          </p:cNvSpPr>
          <p:nvPr>
            <p:ph type="subTitle" idx="1"/>
          </p:nvPr>
        </p:nvSpPr>
        <p:spPr/>
        <p:txBody>
          <a:bodyPr/>
          <a:lstStyle/>
          <a:p>
            <a:r>
              <a:rPr lang="en-US" dirty="0"/>
              <a:t>Any other questions?</a:t>
            </a:r>
          </a:p>
        </p:txBody>
      </p:sp>
      <p:sp>
        <p:nvSpPr>
          <p:cNvPr id="4" name="Slide Number Placeholder 3">
            <a:extLst>
              <a:ext uri="{FF2B5EF4-FFF2-40B4-BE49-F238E27FC236}">
                <a16:creationId xmlns:a16="http://schemas.microsoft.com/office/drawing/2014/main" id="{AC8073A7-AC78-4F87-A83E-D28F652C7F67}"/>
              </a:ext>
            </a:extLst>
          </p:cNvPr>
          <p:cNvSpPr>
            <a:spLocks noGrp="1"/>
          </p:cNvSpPr>
          <p:nvPr>
            <p:ph type="sldNum" sz="quarter" idx="12"/>
          </p:nvPr>
        </p:nvSpPr>
        <p:spPr/>
        <p:txBody>
          <a:bodyPr/>
          <a:lstStyle/>
          <a:p>
            <a:fld id="{49E65F21-0F3F-429B-A821-E28368D686FC}" type="slidenum">
              <a:rPr lang="en-US" smtClean="0"/>
              <a:t>1</a:t>
            </a:fld>
            <a:endParaRPr lang="en-US"/>
          </a:p>
        </p:txBody>
      </p:sp>
    </p:spTree>
    <p:extLst>
      <p:ext uri="{BB962C8B-B14F-4D97-AF65-F5344CB8AC3E}">
        <p14:creationId xmlns:p14="http://schemas.microsoft.com/office/powerpoint/2010/main" val="376614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6A4956-51E5-44FD-B579-F3F843184435}"/>
              </a:ext>
            </a:extLst>
          </p:cNvPr>
          <p:cNvSpPr/>
          <p:nvPr/>
        </p:nvSpPr>
        <p:spPr>
          <a:xfrm>
            <a:off x="3280528" y="6596390"/>
            <a:ext cx="7965649" cy="261610"/>
          </a:xfrm>
          <a:prstGeom prst="rect">
            <a:avLst/>
          </a:prstGeom>
        </p:spPr>
        <p:txBody>
          <a:bodyPr wrap="square">
            <a:spAutoFit/>
          </a:bodyPr>
          <a:lstStyle/>
          <a:p>
            <a:r>
              <a:rPr lang="en-US" sz="1100" dirty="0"/>
              <a:t>https://www.cdc.gov/coronavirus/2019-ncov/covid-data/pdf/covidview.pdf</a:t>
            </a:r>
          </a:p>
        </p:txBody>
      </p:sp>
      <p:pic>
        <p:nvPicPr>
          <p:cNvPr id="6" name="Picture 5">
            <a:extLst>
              <a:ext uri="{FF2B5EF4-FFF2-40B4-BE49-F238E27FC236}">
                <a16:creationId xmlns:a16="http://schemas.microsoft.com/office/drawing/2014/main" id="{E14B171A-753B-49B4-9B29-4BD1E9FFA0BD}"/>
              </a:ext>
            </a:extLst>
          </p:cNvPr>
          <p:cNvPicPr>
            <a:picLocks noChangeAspect="1"/>
          </p:cNvPicPr>
          <p:nvPr/>
        </p:nvPicPr>
        <p:blipFill>
          <a:blip r:embed="rId2"/>
          <a:stretch>
            <a:fillRect/>
          </a:stretch>
        </p:blipFill>
        <p:spPr>
          <a:xfrm>
            <a:off x="1128019" y="1819822"/>
            <a:ext cx="9033637" cy="4601133"/>
          </a:xfrm>
          <a:prstGeom prst="rect">
            <a:avLst/>
          </a:prstGeom>
        </p:spPr>
      </p:pic>
      <p:sp>
        <p:nvSpPr>
          <p:cNvPr id="7" name="Rectangle 6">
            <a:extLst>
              <a:ext uri="{FF2B5EF4-FFF2-40B4-BE49-F238E27FC236}">
                <a16:creationId xmlns:a16="http://schemas.microsoft.com/office/drawing/2014/main" id="{EDA668CE-5D2E-4D96-AC3E-559F2B9797B2}"/>
              </a:ext>
            </a:extLst>
          </p:cNvPr>
          <p:cNvSpPr/>
          <p:nvPr/>
        </p:nvSpPr>
        <p:spPr>
          <a:xfrm>
            <a:off x="1574276" y="4402318"/>
            <a:ext cx="8201320" cy="122548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10C5A4-CF4A-4AB9-8F78-96D758A30C96}"/>
              </a:ext>
            </a:extLst>
          </p:cNvPr>
          <p:cNvPicPr>
            <a:picLocks noChangeAspect="1"/>
          </p:cNvPicPr>
          <p:nvPr/>
        </p:nvPicPr>
        <p:blipFill>
          <a:blip r:embed="rId3"/>
          <a:stretch>
            <a:fillRect/>
          </a:stretch>
        </p:blipFill>
        <p:spPr>
          <a:xfrm>
            <a:off x="1128019" y="0"/>
            <a:ext cx="9935962" cy="2029108"/>
          </a:xfrm>
          <a:prstGeom prst="rect">
            <a:avLst/>
          </a:prstGeom>
        </p:spPr>
      </p:pic>
      <p:sp>
        <p:nvSpPr>
          <p:cNvPr id="2" name="Slide Number Placeholder 1">
            <a:extLst>
              <a:ext uri="{FF2B5EF4-FFF2-40B4-BE49-F238E27FC236}">
                <a16:creationId xmlns:a16="http://schemas.microsoft.com/office/drawing/2014/main" id="{812E7B1B-D9ED-46BC-A21C-48A4F2879D71}"/>
              </a:ext>
            </a:extLst>
          </p:cNvPr>
          <p:cNvSpPr>
            <a:spLocks noGrp="1"/>
          </p:cNvSpPr>
          <p:nvPr>
            <p:ph type="sldNum" sz="quarter" idx="12"/>
          </p:nvPr>
        </p:nvSpPr>
        <p:spPr/>
        <p:txBody>
          <a:bodyPr/>
          <a:lstStyle/>
          <a:p>
            <a:fld id="{49E65F21-0F3F-429B-A821-E28368D686FC}" type="slidenum">
              <a:rPr lang="en-US" smtClean="0"/>
              <a:t>10</a:t>
            </a:fld>
            <a:endParaRPr lang="en-US"/>
          </a:p>
        </p:txBody>
      </p:sp>
    </p:spTree>
    <p:extLst>
      <p:ext uri="{BB962C8B-B14F-4D97-AF65-F5344CB8AC3E}">
        <p14:creationId xmlns:p14="http://schemas.microsoft.com/office/powerpoint/2010/main" val="75060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8C07-95CF-4229-A6FA-B8145860791D}"/>
              </a:ext>
            </a:extLst>
          </p:cNvPr>
          <p:cNvPicPr>
            <a:picLocks noChangeAspect="1"/>
          </p:cNvPicPr>
          <p:nvPr/>
        </p:nvPicPr>
        <p:blipFill>
          <a:blip r:embed="rId2"/>
          <a:stretch>
            <a:fillRect/>
          </a:stretch>
        </p:blipFill>
        <p:spPr>
          <a:xfrm>
            <a:off x="1564653" y="1175699"/>
            <a:ext cx="8572500" cy="5543550"/>
          </a:xfrm>
          <a:prstGeom prst="rect">
            <a:avLst/>
          </a:prstGeom>
        </p:spPr>
      </p:pic>
      <p:sp>
        <p:nvSpPr>
          <p:cNvPr id="5" name="TextBox 4">
            <a:extLst>
              <a:ext uri="{FF2B5EF4-FFF2-40B4-BE49-F238E27FC236}">
                <a16:creationId xmlns:a16="http://schemas.microsoft.com/office/drawing/2014/main" id="{C526061A-79CF-4110-8BCB-0F6156730F19}"/>
              </a:ext>
            </a:extLst>
          </p:cNvPr>
          <p:cNvSpPr txBox="1"/>
          <p:nvPr/>
        </p:nvSpPr>
        <p:spPr>
          <a:xfrm>
            <a:off x="487509" y="235670"/>
            <a:ext cx="11216981" cy="1077218"/>
          </a:xfrm>
          <a:prstGeom prst="rect">
            <a:avLst/>
          </a:prstGeom>
          <a:noFill/>
        </p:spPr>
        <p:txBody>
          <a:bodyPr wrap="none" rtlCol="0">
            <a:spAutoFit/>
          </a:bodyPr>
          <a:lstStyle/>
          <a:p>
            <a:pPr algn="ctr"/>
            <a:r>
              <a:rPr lang="en-US" sz="3200" b="1" dirty="0"/>
              <a:t>Influenza viruses (type-A) are different from coronaviruses:</a:t>
            </a:r>
          </a:p>
          <a:p>
            <a:pPr algn="ctr"/>
            <a:r>
              <a:rPr lang="en-US" sz="3200" b="1" dirty="0"/>
              <a:t>R</a:t>
            </a:r>
            <a:r>
              <a:rPr lang="en-US" sz="3200" b="1" baseline="-25000" dirty="0"/>
              <a:t>0</a:t>
            </a:r>
            <a:r>
              <a:rPr lang="en-US" sz="3200" b="1" dirty="0"/>
              <a:t>, CFR, Incubation time, hospitalization rate, community spread</a:t>
            </a:r>
          </a:p>
        </p:txBody>
      </p:sp>
      <p:sp>
        <p:nvSpPr>
          <p:cNvPr id="2" name="Slide Number Placeholder 1">
            <a:extLst>
              <a:ext uri="{FF2B5EF4-FFF2-40B4-BE49-F238E27FC236}">
                <a16:creationId xmlns:a16="http://schemas.microsoft.com/office/drawing/2014/main" id="{0285EAE8-C833-4627-8312-A4A52C00766C}"/>
              </a:ext>
            </a:extLst>
          </p:cNvPr>
          <p:cNvSpPr>
            <a:spLocks noGrp="1"/>
          </p:cNvSpPr>
          <p:nvPr>
            <p:ph type="sldNum" sz="quarter" idx="12"/>
          </p:nvPr>
        </p:nvSpPr>
        <p:spPr/>
        <p:txBody>
          <a:bodyPr/>
          <a:lstStyle/>
          <a:p>
            <a:fld id="{49E65F21-0F3F-429B-A821-E28368D686FC}" type="slidenum">
              <a:rPr lang="en-US" smtClean="0"/>
              <a:t>11</a:t>
            </a:fld>
            <a:endParaRPr lang="en-US"/>
          </a:p>
        </p:txBody>
      </p:sp>
    </p:spTree>
    <p:extLst>
      <p:ext uri="{BB962C8B-B14F-4D97-AF65-F5344CB8AC3E}">
        <p14:creationId xmlns:p14="http://schemas.microsoft.com/office/powerpoint/2010/main" val="1153852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A916C5-D82F-428E-9696-8A753A0C0615}"/>
              </a:ext>
            </a:extLst>
          </p:cNvPr>
          <p:cNvSpPr txBox="1"/>
          <p:nvPr/>
        </p:nvSpPr>
        <p:spPr>
          <a:xfrm>
            <a:off x="3186260" y="518473"/>
            <a:ext cx="5667514" cy="584775"/>
          </a:xfrm>
          <a:prstGeom prst="rect">
            <a:avLst/>
          </a:prstGeom>
          <a:noFill/>
        </p:spPr>
        <p:txBody>
          <a:bodyPr wrap="none" rtlCol="0">
            <a:spAutoFit/>
          </a:bodyPr>
          <a:lstStyle/>
          <a:p>
            <a:r>
              <a:rPr lang="en-US" sz="3200" b="1" dirty="0"/>
              <a:t>Your questions from the videos?</a:t>
            </a:r>
          </a:p>
        </p:txBody>
      </p:sp>
      <p:sp>
        <p:nvSpPr>
          <p:cNvPr id="4" name="Rectangle 3">
            <a:extLst>
              <a:ext uri="{FF2B5EF4-FFF2-40B4-BE49-F238E27FC236}">
                <a16:creationId xmlns:a16="http://schemas.microsoft.com/office/drawing/2014/main" id="{5C2FFBAC-B896-449A-A574-FF006D07CFA1}"/>
              </a:ext>
            </a:extLst>
          </p:cNvPr>
          <p:cNvSpPr/>
          <p:nvPr/>
        </p:nvSpPr>
        <p:spPr>
          <a:xfrm>
            <a:off x="3048000" y="1844880"/>
            <a:ext cx="6096000" cy="3954352"/>
          </a:xfrm>
          <a:prstGeom prst="rect">
            <a:avLst/>
          </a:prstGeom>
        </p:spPr>
        <p:txBody>
          <a:bodyPr>
            <a:spAutoFit/>
          </a:bodyPr>
          <a:lstStyle/>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What is the flu?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Catching and spreading the flu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When flu viruses attack!</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Three types of flu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Naming the flu: H-something, N-something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Testing for the flu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Genetic shift in flu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Flu shift and drift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9E6F74B-7611-41B8-8F48-E3238E4D1C3C}"/>
              </a:ext>
            </a:extLst>
          </p:cNvPr>
          <p:cNvSpPr>
            <a:spLocks noGrp="1"/>
          </p:cNvSpPr>
          <p:nvPr>
            <p:ph type="sldNum" sz="quarter" idx="12"/>
          </p:nvPr>
        </p:nvSpPr>
        <p:spPr/>
        <p:txBody>
          <a:bodyPr/>
          <a:lstStyle/>
          <a:p>
            <a:fld id="{49E65F21-0F3F-429B-A821-E28368D686FC}" type="slidenum">
              <a:rPr lang="en-US" smtClean="0"/>
              <a:t>12</a:t>
            </a:fld>
            <a:endParaRPr lang="en-US"/>
          </a:p>
        </p:txBody>
      </p:sp>
    </p:spTree>
    <p:extLst>
      <p:ext uri="{BB962C8B-B14F-4D97-AF65-F5344CB8AC3E}">
        <p14:creationId xmlns:p14="http://schemas.microsoft.com/office/powerpoint/2010/main" val="28475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CB7E-6696-4E6E-9EF6-B5A5F90C3384}"/>
              </a:ext>
            </a:extLst>
          </p:cNvPr>
          <p:cNvSpPr>
            <a:spLocks noGrp="1"/>
          </p:cNvSpPr>
          <p:nvPr>
            <p:ph type="ctrTitle"/>
          </p:nvPr>
        </p:nvSpPr>
        <p:spPr>
          <a:xfrm>
            <a:off x="1618268" y="344726"/>
            <a:ext cx="9144000" cy="1879126"/>
          </a:xfrm>
        </p:spPr>
        <p:txBody>
          <a:bodyPr/>
          <a:lstStyle/>
          <a:p>
            <a:r>
              <a:rPr lang="en-US" dirty="0"/>
              <a:t>What is a virus?</a:t>
            </a:r>
            <a:br>
              <a:rPr lang="en-US" dirty="0"/>
            </a:br>
            <a:endParaRPr lang="en-US" dirty="0"/>
          </a:p>
        </p:txBody>
      </p:sp>
      <p:sp>
        <p:nvSpPr>
          <p:cNvPr id="3" name="Subtitle 2">
            <a:extLst>
              <a:ext uri="{FF2B5EF4-FFF2-40B4-BE49-F238E27FC236}">
                <a16:creationId xmlns:a16="http://schemas.microsoft.com/office/drawing/2014/main" id="{8F606055-7F0A-41B7-A5F9-4FF2A389DF52}"/>
              </a:ext>
            </a:extLst>
          </p:cNvPr>
          <p:cNvSpPr>
            <a:spLocks noGrp="1"/>
          </p:cNvSpPr>
          <p:nvPr>
            <p:ph type="subTitle" idx="1"/>
          </p:nvPr>
        </p:nvSpPr>
        <p:spPr>
          <a:xfrm>
            <a:off x="1524000" y="1395971"/>
            <a:ext cx="9144000" cy="1655762"/>
          </a:xfrm>
        </p:spPr>
        <p:txBody>
          <a:bodyPr>
            <a:noAutofit/>
          </a:bodyPr>
          <a:lstStyle/>
          <a:p>
            <a:pPr algn="l"/>
            <a:r>
              <a:rPr lang="en-US" sz="2000" b="1" dirty="0"/>
              <a:t>Definition:</a:t>
            </a:r>
            <a:r>
              <a:rPr lang="en-US" sz="2000" dirty="0"/>
              <a:t> An infectious, obligate intracellular parasite comprising genetic material (DNA or RNA), often surrounded by a protein coat, sometimes a membrane.</a:t>
            </a:r>
          </a:p>
          <a:p>
            <a:pPr algn="l"/>
            <a:r>
              <a:rPr lang="en-US" sz="2000" b="1" dirty="0"/>
              <a:t>Facts:</a:t>
            </a:r>
          </a:p>
          <a:p>
            <a:pPr marL="342900" indent="-342900" algn="l">
              <a:buFont typeface="Arial" panose="020B0604020202020204" pitchFamily="34" charset="0"/>
              <a:buChar char="•"/>
            </a:pPr>
            <a:r>
              <a:rPr lang="en-US" sz="2000" dirty="0"/>
              <a:t>Made of DNA or RNA genome inside a  protein shell called a capsid.  Some also have an envelope</a:t>
            </a:r>
          </a:p>
          <a:p>
            <a:pPr marL="342900" indent="-342900" algn="l">
              <a:buFont typeface="Arial" panose="020B0604020202020204" pitchFamily="34" charset="0"/>
              <a:buChar char="•"/>
            </a:pPr>
            <a:r>
              <a:rPr lang="en-US" sz="2000" dirty="0"/>
              <a:t>Very diverse with different shapes, structures, genomes and infect different hosts</a:t>
            </a:r>
          </a:p>
          <a:p>
            <a:pPr marL="342900" indent="-342900" algn="l">
              <a:buFont typeface="Arial" panose="020B0604020202020204" pitchFamily="34" charset="0"/>
              <a:buChar char="•"/>
            </a:pPr>
            <a:r>
              <a:rPr lang="en-US" sz="2000" dirty="0"/>
              <a:t>Reproduce by infecting host cells and reprogramming host cell to become virus-making factories</a:t>
            </a:r>
          </a:p>
        </p:txBody>
      </p:sp>
      <p:pic>
        <p:nvPicPr>
          <p:cNvPr id="5" name="Picture 4">
            <a:extLst>
              <a:ext uri="{FF2B5EF4-FFF2-40B4-BE49-F238E27FC236}">
                <a16:creationId xmlns:a16="http://schemas.microsoft.com/office/drawing/2014/main" id="{D7CB0C07-6C89-4B9E-A30B-C880CE7FD8EA}"/>
              </a:ext>
            </a:extLst>
          </p:cNvPr>
          <p:cNvPicPr>
            <a:picLocks noChangeAspect="1"/>
          </p:cNvPicPr>
          <p:nvPr/>
        </p:nvPicPr>
        <p:blipFill>
          <a:blip r:embed="rId2"/>
          <a:stretch>
            <a:fillRect/>
          </a:stretch>
        </p:blipFill>
        <p:spPr>
          <a:xfrm>
            <a:off x="1828430" y="4242589"/>
            <a:ext cx="8535140" cy="2615411"/>
          </a:xfrm>
          <a:prstGeom prst="rect">
            <a:avLst/>
          </a:prstGeom>
        </p:spPr>
      </p:pic>
      <p:sp>
        <p:nvSpPr>
          <p:cNvPr id="6" name="TextBox 5">
            <a:extLst>
              <a:ext uri="{FF2B5EF4-FFF2-40B4-BE49-F238E27FC236}">
                <a16:creationId xmlns:a16="http://schemas.microsoft.com/office/drawing/2014/main" id="{4FF6AEAE-D6D3-480B-8B84-A5DD7C2BF924}"/>
              </a:ext>
            </a:extLst>
          </p:cNvPr>
          <p:cNvSpPr txBox="1"/>
          <p:nvPr/>
        </p:nvSpPr>
        <p:spPr>
          <a:xfrm>
            <a:off x="2058119" y="6247762"/>
            <a:ext cx="806631" cy="369332"/>
          </a:xfrm>
          <a:prstGeom prst="rect">
            <a:avLst/>
          </a:prstGeom>
          <a:noFill/>
        </p:spPr>
        <p:txBody>
          <a:bodyPr wrap="none" rtlCol="0">
            <a:spAutoFit/>
          </a:bodyPr>
          <a:lstStyle/>
          <a:p>
            <a:r>
              <a:rPr lang="en-US" dirty="0"/>
              <a:t>0.1</a:t>
            </a:r>
            <a:r>
              <a:rPr lang="en-US" dirty="0">
                <a:latin typeface="Symbol" panose="05050102010706020507" pitchFamily="18" charset="2"/>
              </a:rPr>
              <a:t>m</a:t>
            </a:r>
            <a:r>
              <a:rPr lang="en-US" dirty="0"/>
              <a:t>M</a:t>
            </a:r>
          </a:p>
        </p:txBody>
      </p:sp>
      <p:sp>
        <p:nvSpPr>
          <p:cNvPr id="7" name="TextBox 6">
            <a:extLst>
              <a:ext uri="{FF2B5EF4-FFF2-40B4-BE49-F238E27FC236}">
                <a16:creationId xmlns:a16="http://schemas.microsoft.com/office/drawing/2014/main" id="{1990D3B5-635C-48B8-839B-B59356D5F0D5}"/>
              </a:ext>
            </a:extLst>
          </p:cNvPr>
          <p:cNvSpPr txBox="1"/>
          <p:nvPr/>
        </p:nvSpPr>
        <p:spPr>
          <a:xfrm>
            <a:off x="7088203" y="6247762"/>
            <a:ext cx="861133" cy="369332"/>
          </a:xfrm>
          <a:prstGeom prst="rect">
            <a:avLst/>
          </a:prstGeom>
          <a:noFill/>
        </p:spPr>
        <p:txBody>
          <a:bodyPr wrap="none" rtlCol="0">
            <a:spAutoFit/>
          </a:bodyPr>
          <a:lstStyle/>
          <a:p>
            <a:r>
              <a:rPr lang="en-US" dirty="0">
                <a:latin typeface="Symbol" panose="05050102010706020507" pitchFamily="18" charset="2"/>
              </a:rPr>
              <a:t>100m</a:t>
            </a:r>
            <a:r>
              <a:rPr lang="en-US" dirty="0"/>
              <a:t>M</a:t>
            </a:r>
          </a:p>
        </p:txBody>
      </p:sp>
      <p:sp>
        <p:nvSpPr>
          <p:cNvPr id="8" name="TextBox 7">
            <a:extLst>
              <a:ext uri="{FF2B5EF4-FFF2-40B4-BE49-F238E27FC236}">
                <a16:creationId xmlns:a16="http://schemas.microsoft.com/office/drawing/2014/main" id="{0580F408-542D-4513-810B-1156F059FD62}"/>
              </a:ext>
            </a:extLst>
          </p:cNvPr>
          <p:cNvSpPr txBox="1"/>
          <p:nvPr/>
        </p:nvSpPr>
        <p:spPr>
          <a:xfrm>
            <a:off x="3689478" y="6259070"/>
            <a:ext cx="630301" cy="369332"/>
          </a:xfrm>
          <a:prstGeom prst="rect">
            <a:avLst/>
          </a:prstGeom>
          <a:noFill/>
        </p:spPr>
        <p:txBody>
          <a:bodyPr wrap="none" rtlCol="0">
            <a:spAutoFit/>
          </a:bodyPr>
          <a:lstStyle/>
          <a:p>
            <a:r>
              <a:rPr lang="en-US" dirty="0">
                <a:latin typeface="Symbol" panose="05050102010706020507" pitchFamily="18" charset="2"/>
              </a:rPr>
              <a:t>1m</a:t>
            </a:r>
            <a:r>
              <a:rPr lang="en-US" dirty="0"/>
              <a:t>M</a:t>
            </a:r>
          </a:p>
        </p:txBody>
      </p:sp>
      <p:sp>
        <p:nvSpPr>
          <p:cNvPr id="4" name="Slide Number Placeholder 3">
            <a:extLst>
              <a:ext uri="{FF2B5EF4-FFF2-40B4-BE49-F238E27FC236}">
                <a16:creationId xmlns:a16="http://schemas.microsoft.com/office/drawing/2014/main" id="{60106204-B6DF-4B81-887A-118979675CFC}"/>
              </a:ext>
            </a:extLst>
          </p:cNvPr>
          <p:cNvSpPr>
            <a:spLocks noGrp="1"/>
          </p:cNvSpPr>
          <p:nvPr>
            <p:ph type="sldNum" sz="quarter" idx="12"/>
          </p:nvPr>
        </p:nvSpPr>
        <p:spPr/>
        <p:txBody>
          <a:bodyPr/>
          <a:lstStyle/>
          <a:p>
            <a:fld id="{49E65F21-0F3F-429B-A821-E28368D686FC}" type="slidenum">
              <a:rPr lang="en-US" smtClean="0"/>
              <a:t>13</a:t>
            </a:fld>
            <a:endParaRPr lang="en-US"/>
          </a:p>
        </p:txBody>
      </p:sp>
    </p:spTree>
    <p:extLst>
      <p:ext uri="{BB962C8B-B14F-4D97-AF65-F5344CB8AC3E}">
        <p14:creationId xmlns:p14="http://schemas.microsoft.com/office/powerpoint/2010/main" val="2569297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DBA5-0C2B-4010-9A84-8B818B737588}"/>
              </a:ext>
            </a:extLst>
          </p:cNvPr>
          <p:cNvSpPr>
            <a:spLocks noGrp="1"/>
          </p:cNvSpPr>
          <p:nvPr>
            <p:ph type="title"/>
          </p:nvPr>
        </p:nvSpPr>
        <p:spPr>
          <a:xfrm>
            <a:off x="1135656" y="2675731"/>
            <a:ext cx="10515600" cy="1325563"/>
          </a:xfrm>
        </p:spPr>
        <p:txBody>
          <a:bodyPr/>
          <a:lstStyle/>
          <a:p>
            <a:r>
              <a:rPr lang="en-US" b="1" dirty="0"/>
              <a:t>How many of you are infected with a virus right now?</a:t>
            </a:r>
          </a:p>
        </p:txBody>
      </p:sp>
      <p:sp>
        <p:nvSpPr>
          <p:cNvPr id="4" name="Slide Number Placeholder 3">
            <a:extLst>
              <a:ext uri="{FF2B5EF4-FFF2-40B4-BE49-F238E27FC236}">
                <a16:creationId xmlns:a16="http://schemas.microsoft.com/office/drawing/2014/main" id="{154A9861-488C-46BC-AD1E-61EDB245F35E}"/>
              </a:ext>
            </a:extLst>
          </p:cNvPr>
          <p:cNvSpPr>
            <a:spLocks noGrp="1"/>
          </p:cNvSpPr>
          <p:nvPr>
            <p:ph type="sldNum" sz="quarter" idx="12"/>
          </p:nvPr>
        </p:nvSpPr>
        <p:spPr/>
        <p:txBody>
          <a:bodyPr/>
          <a:lstStyle/>
          <a:p>
            <a:fld id="{49E65F21-0F3F-429B-A821-E28368D686FC}" type="slidenum">
              <a:rPr lang="en-US" smtClean="0"/>
              <a:t>14</a:t>
            </a:fld>
            <a:endParaRPr lang="en-US"/>
          </a:p>
        </p:txBody>
      </p:sp>
    </p:spTree>
    <p:extLst>
      <p:ext uri="{BB962C8B-B14F-4D97-AF65-F5344CB8AC3E}">
        <p14:creationId xmlns:p14="http://schemas.microsoft.com/office/powerpoint/2010/main" val="264401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AF3F17-3935-4B86-A962-8E76B248EBE4}"/>
              </a:ext>
            </a:extLst>
          </p:cNvPr>
          <p:cNvSpPr txBox="1"/>
          <p:nvPr/>
        </p:nvSpPr>
        <p:spPr>
          <a:xfrm>
            <a:off x="2922812" y="301659"/>
            <a:ext cx="58240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are “infested” with viruses!!!</a:t>
            </a:r>
          </a:p>
        </p:txBody>
      </p:sp>
      <p:sp>
        <p:nvSpPr>
          <p:cNvPr id="5" name="AutoShape 2" descr="Rabies">
            <a:extLst>
              <a:ext uri="{FF2B5EF4-FFF2-40B4-BE49-F238E27FC236}">
                <a16:creationId xmlns:a16="http://schemas.microsoft.com/office/drawing/2014/main" id="{7EFC7C45-2830-4F52-B12C-205AA5EF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9DC300-DB3F-418A-841E-F1A88D80E75E}"/>
              </a:ext>
            </a:extLst>
          </p:cNvPr>
          <p:cNvSpPr txBox="1"/>
          <p:nvPr/>
        </p:nvSpPr>
        <p:spPr>
          <a:xfrm>
            <a:off x="3472699" y="963727"/>
            <a:ext cx="4481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But not all viruses are bad for you!</a:t>
            </a:r>
          </a:p>
        </p:txBody>
      </p:sp>
      <p:pic>
        <p:nvPicPr>
          <p:cNvPr id="2" name="Picture 1">
            <a:extLst>
              <a:ext uri="{FF2B5EF4-FFF2-40B4-BE49-F238E27FC236}">
                <a16:creationId xmlns:a16="http://schemas.microsoft.com/office/drawing/2014/main" id="{CFE825E7-5F50-4B0A-9A1D-A333A44ACB32}"/>
              </a:ext>
            </a:extLst>
          </p:cNvPr>
          <p:cNvPicPr>
            <a:picLocks noChangeAspect="1"/>
          </p:cNvPicPr>
          <p:nvPr/>
        </p:nvPicPr>
        <p:blipFill>
          <a:blip r:embed="rId3"/>
          <a:stretch>
            <a:fillRect/>
          </a:stretch>
        </p:blipFill>
        <p:spPr>
          <a:xfrm>
            <a:off x="749148" y="1686130"/>
            <a:ext cx="4144178" cy="2486507"/>
          </a:xfrm>
          <a:prstGeom prst="rect">
            <a:avLst/>
          </a:prstGeom>
        </p:spPr>
      </p:pic>
      <p:sp>
        <p:nvSpPr>
          <p:cNvPr id="3" name="Rectangle 2">
            <a:extLst>
              <a:ext uri="{FF2B5EF4-FFF2-40B4-BE49-F238E27FC236}">
                <a16:creationId xmlns:a16="http://schemas.microsoft.com/office/drawing/2014/main" id="{EA2AFD04-C77C-40B8-950E-7F3F354849C4}"/>
              </a:ext>
            </a:extLst>
          </p:cNvPr>
          <p:cNvSpPr/>
          <p:nvPr/>
        </p:nvSpPr>
        <p:spPr>
          <a:xfrm>
            <a:off x="5064088" y="2703716"/>
            <a:ext cx="6096000" cy="707886"/>
          </a:xfrm>
          <a:prstGeom prst="rect">
            <a:avLst/>
          </a:prstGeom>
        </p:spPr>
        <p:txBody>
          <a:bodyPr>
            <a:spAutoFit/>
          </a:bodyPr>
          <a:lstStyle/>
          <a:p>
            <a:r>
              <a:rPr lang="en-US" sz="2000" b="1" dirty="0"/>
              <a:t>Novel phage therapy saves patient with multidrug-resistant bacterial infection</a:t>
            </a:r>
          </a:p>
        </p:txBody>
      </p:sp>
      <p:pic>
        <p:nvPicPr>
          <p:cNvPr id="6" name="Picture 5">
            <a:extLst>
              <a:ext uri="{FF2B5EF4-FFF2-40B4-BE49-F238E27FC236}">
                <a16:creationId xmlns:a16="http://schemas.microsoft.com/office/drawing/2014/main" id="{2FF29397-D589-4E7A-8E2D-EB443616EDE3}"/>
              </a:ext>
            </a:extLst>
          </p:cNvPr>
          <p:cNvPicPr>
            <a:picLocks noChangeAspect="1"/>
          </p:cNvPicPr>
          <p:nvPr/>
        </p:nvPicPr>
        <p:blipFill>
          <a:blip r:embed="rId4"/>
          <a:stretch>
            <a:fillRect/>
          </a:stretch>
        </p:blipFill>
        <p:spPr>
          <a:xfrm>
            <a:off x="5242795" y="1964352"/>
            <a:ext cx="1401609" cy="370909"/>
          </a:xfrm>
          <a:prstGeom prst="rect">
            <a:avLst/>
          </a:prstGeom>
        </p:spPr>
      </p:pic>
      <p:sp>
        <p:nvSpPr>
          <p:cNvPr id="12" name="Rectangle 11">
            <a:extLst>
              <a:ext uri="{FF2B5EF4-FFF2-40B4-BE49-F238E27FC236}">
                <a16:creationId xmlns:a16="http://schemas.microsoft.com/office/drawing/2014/main" id="{B4DD8FEC-F9E1-4365-9C58-3E76CC8195C0}"/>
              </a:ext>
            </a:extLst>
          </p:cNvPr>
          <p:cNvSpPr/>
          <p:nvPr/>
        </p:nvSpPr>
        <p:spPr>
          <a:xfrm>
            <a:off x="6876053" y="1964352"/>
            <a:ext cx="1582484" cy="369332"/>
          </a:xfrm>
          <a:prstGeom prst="rect">
            <a:avLst/>
          </a:prstGeom>
        </p:spPr>
        <p:txBody>
          <a:bodyPr wrap="none">
            <a:spAutoFit/>
          </a:bodyPr>
          <a:lstStyle/>
          <a:p>
            <a:r>
              <a:rPr lang="en-US" dirty="0"/>
              <a:t>APRIL 25, 2017</a:t>
            </a:r>
          </a:p>
        </p:txBody>
      </p:sp>
      <p:sp>
        <p:nvSpPr>
          <p:cNvPr id="13" name="Rectangle 12">
            <a:extLst>
              <a:ext uri="{FF2B5EF4-FFF2-40B4-BE49-F238E27FC236}">
                <a16:creationId xmlns:a16="http://schemas.microsoft.com/office/drawing/2014/main" id="{5DE40177-0A90-46EF-851C-98D8FA6AC742}"/>
              </a:ext>
            </a:extLst>
          </p:cNvPr>
          <p:cNvSpPr/>
          <p:nvPr/>
        </p:nvSpPr>
        <p:spPr>
          <a:xfrm>
            <a:off x="5064088" y="3504944"/>
            <a:ext cx="5290615" cy="369332"/>
          </a:xfrm>
          <a:prstGeom prst="rect">
            <a:avLst/>
          </a:prstGeom>
        </p:spPr>
        <p:txBody>
          <a:bodyPr wrap="none">
            <a:spAutoFit/>
          </a:bodyPr>
          <a:lstStyle/>
          <a:p>
            <a:r>
              <a:rPr lang="en-US" dirty="0"/>
              <a:t>Bacteriophages (green) attacking a bacterium (orange)</a:t>
            </a:r>
          </a:p>
        </p:txBody>
      </p:sp>
      <p:sp>
        <p:nvSpPr>
          <p:cNvPr id="14" name="Rectangle 13">
            <a:extLst>
              <a:ext uri="{FF2B5EF4-FFF2-40B4-BE49-F238E27FC236}">
                <a16:creationId xmlns:a16="http://schemas.microsoft.com/office/drawing/2014/main" id="{2FAA0112-2077-41C7-9EBD-CC9F98860A2D}"/>
              </a:ext>
            </a:extLst>
          </p:cNvPr>
          <p:cNvSpPr/>
          <p:nvPr/>
        </p:nvSpPr>
        <p:spPr>
          <a:xfrm>
            <a:off x="5165677" y="5472384"/>
            <a:ext cx="4630178" cy="400110"/>
          </a:xfrm>
          <a:prstGeom prst="rect">
            <a:avLst/>
          </a:prstGeom>
        </p:spPr>
        <p:txBody>
          <a:bodyPr wrap="none">
            <a:spAutoFit/>
          </a:bodyPr>
          <a:lstStyle/>
          <a:p>
            <a:r>
              <a:rPr lang="en-US" sz="2000" b="1" dirty="0"/>
              <a:t>Latent herpesvirus infection arms NK cells</a:t>
            </a:r>
          </a:p>
        </p:txBody>
      </p:sp>
      <p:sp>
        <p:nvSpPr>
          <p:cNvPr id="15" name="Rectangle 14">
            <a:extLst>
              <a:ext uri="{FF2B5EF4-FFF2-40B4-BE49-F238E27FC236}">
                <a16:creationId xmlns:a16="http://schemas.microsoft.com/office/drawing/2014/main" id="{F1A24333-82A9-43BD-B2F1-FBFF5465B871}"/>
              </a:ext>
            </a:extLst>
          </p:cNvPr>
          <p:cNvSpPr/>
          <p:nvPr/>
        </p:nvSpPr>
        <p:spPr>
          <a:xfrm>
            <a:off x="6803500" y="4968825"/>
            <a:ext cx="3310073" cy="369332"/>
          </a:xfrm>
          <a:prstGeom prst="rect">
            <a:avLst/>
          </a:prstGeom>
        </p:spPr>
        <p:txBody>
          <a:bodyPr wrap="none">
            <a:spAutoFit/>
          </a:bodyPr>
          <a:lstStyle/>
          <a:p>
            <a:r>
              <a:rPr lang="en-US" dirty="0"/>
              <a:t>IMMUNOBIOLOGY| JUNE 3, 2010</a:t>
            </a:r>
          </a:p>
        </p:txBody>
      </p:sp>
      <p:pic>
        <p:nvPicPr>
          <p:cNvPr id="16" name="Picture 15">
            <a:extLst>
              <a:ext uri="{FF2B5EF4-FFF2-40B4-BE49-F238E27FC236}">
                <a16:creationId xmlns:a16="http://schemas.microsoft.com/office/drawing/2014/main" id="{DCC33A8B-9CBC-4307-B850-476622345871}"/>
              </a:ext>
            </a:extLst>
          </p:cNvPr>
          <p:cNvPicPr>
            <a:picLocks noChangeAspect="1"/>
          </p:cNvPicPr>
          <p:nvPr/>
        </p:nvPicPr>
        <p:blipFill>
          <a:blip r:embed="rId5"/>
          <a:stretch>
            <a:fillRect/>
          </a:stretch>
        </p:blipFill>
        <p:spPr>
          <a:xfrm>
            <a:off x="5242795" y="4980969"/>
            <a:ext cx="1428750" cy="357188"/>
          </a:xfrm>
          <a:prstGeom prst="rect">
            <a:avLst/>
          </a:prstGeom>
        </p:spPr>
      </p:pic>
      <p:pic>
        <p:nvPicPr>
          <p:cNvPr id="18" name="Picture 17">
            <a:extLst>
              <a:ext uri="{FF2B5EF4-FFF2-40B4-BE49-F238E27FC236}">
                <a16:creationId xmlns:a16="http://schemas.microsoft.com/office/drawing/2014/main" id="{E8678B95-DC1E-40AA-B29B-692414446509}"/>
              </a:ext>
            </a:extLst>
          </p:cNvPr>
          <p:cNvPicPr>
            <a:picLocks noChangeAspect="1"/>
          </p:cNvPicPr>
          <p:nvPr/>
        </p:nvPicPr>
        <p:blipFill>
          <a:blip r:embed="rId6"/>
          <a:stretch>
            <a:fillRect/>
          </a:stretch>
        </p:blipFill>
        <p:spPr>
          <a:xfrm>
            <a:off x="749148" y="4276293"/>
            <a:ext cx="4144178" cy="2482555"/>
          </a:xfrm>
          <a:prstGeom prst="rect">
            <a:avLst/>
          </a:prstGeom>
        </p:spPr>
      </p:pic>
      <p:sp>
        <p:nvSpPr>
          <p:cNvPr id="20" name="TextBox 19">
            <a:extLst>
              <a:ext uri="{FF2B5EF4-FFF2-40B4-BE49-F238E27FC236}">
                <a16:creationId xmlns:a16="http://schemas.microsoft.com/office/drawing/2014/main" id="{86FED7BD-CD93-42F0-9E09-6D5462CC3C01}"/>
              </a:ext>
            </a:extLst>
          </p:cNvPr>
          <p:cNvSpPr txBox="1"/>
          <p:nvPr/>
        </p:nvSpPr>
        <p:spPr>
          <a:xfrm>
            <a:off x="4912507" y="6082694"/>
            <a:ext cx="7279493" cy="369332"/>
          </a:xfrm>
          <a:prstGeom prst="rect">
            <a:avLst/>
          </a:prstGeom>
          <a:noFill/>
        </p:spPr>
        <p:txBody>
          <a:bodyPr wrap="none" rtlCol="0">
            <a:spAutoFit/>
          </a:bodyPr>
          <a:lstStyle/>
          <a:p>
            <a:r>
              <a:rPr lang="en-US" dirty="0"/>
              <a:t>Natural Killer cells (blue) primed by viral infection attack cancer cell (yellow)</a:t>
            </a:r>
          </a:p>
        </p:txBody>
      </p:sp>
      <p:sp>
        <p:nvSpPr>
          <p:cNvPr id="7" name="Slide Number Placeholder 6">
            <a:extLst>
              <a:ext uri="{FF2B5EF4-FFF2-40B4-BE49-F238E27FC236}">
                <a16:creationId xmlns:a16="http://schemas.microsoft.com/office/drawing/2014/main" id="{C2BA8346-019D-441E-A362-E2A294A1909B}"/>
              </a:ext>
            </a:extLst>
          </p:cNvPr>
          <p:cNvSpPr>
            <a:spLocks noGrp="1"/>
          </p:cNvSpPr>
          <p:nvPr>
            <p:ph type="sldNum" sz="quarter" idx="12"/>
          </p:nvPr>
        </p:nvSpPr>
        <p:spPr/>
        <p:txBody>
          <a:bodyPr/>
          <a:lstStyle/>
          <a:p>
            <a:fld id="{49E65F21-0F3F-429B-A821-E28368D686FC}" type="slidenum">
              <a:rPr lang="en-US" smtClean="0"/>
              <a:t>15</a:t>
            </a:fld>
            <a:endParaRPr lang="en-US"/>
          </a:p>
        </p:txBody>
      </p:sp>
    </p:spTree>
    <p:extLst>
      <p:ext uri="{BB962C8B-B14F-4D97-AF65-F5344CB8AC3E}">
        <p14:creationId xmlns:p14="http://schemas.microsoft.com/office/powerpoint/2010/main" val="357927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AF3F17-3935-4B86-A962-8E76B248EBE4}"/>
              </a:ext>
            </a:extLst>
          </p:cNvPr>
          <p:cNvSpPr txBox="1"/>
          <p:nvPr/>
        </p:nvSpPr>
        <p:spPr>
          <a:xfrm>
            <a:off x="2922812" y="301659"/>
            <a:ext cx="58240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are “infested” with viruses!!!</a:t>
            </a:r>
          </a:p>
        </p:txBody>
      </p:sp>
      <p:sp>
        <p:nvSpPr>
          <p:cNvPr id="5" name="AutoShape 2" descr="Rabies">
            <a:extLst>
              <a:ext uri="{FF2B5EF4-FFF2-40B4-BE49-F238E27FC236}">
                <a16:creationId xmlns:a16="http://schemas.microsoft.com/office/drawing/2014/main" id="{7EFC7C45-2830-4F52-B12C-205AA5EF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9DC300-DB3F-418A-841E-F1A88D80E75E}"/>
              </a:ext>
            </a:extLst>
          </p:cNvPr>
          <p:cNvSpPr txBox="1"/>
          <p:nvPr/>
        </p:nvSpPr>
        <p:spPr>
          <a:xfrm>
            <a:off x="1680862" y="886434"/>
            <a:ext cx="852547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some of them are very bad for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But not all of them are contagious (spread from human to human)!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53F931F-0F46-499F-B30C-D5E135563247}"/>
              </a:ext>
            </a:extLst>
          </p:cNvPr>
          <p:cNvPicPr>
            <a:picLocks noChangeAspect="1"/>
          </p:cNvPicPr>
          <p:nvPr/>
        </p:nvPicPr>
        <p:blipFill>
          <a:blip r:embed="rId3"/>
          <a:stretch>
            <a:fillRect/>
          </a:stretch>
        </p:blipFill>
        <p:spPr>
          <a:xfrm>
            <a:off x="798805" y="1717431"/>
            <a:ext cx="3935272" cy="2459545"/>
          </a:xfrm>
          <a:prstGeom prst="rect">
            <a:avLst/>
          </a:prstGeom>
        </p:spPr>
      </p:pic>
      <p:sp>
        <p:nvSpPr>
          <p:cNvPr id="9" name="TextBox 8">
            <a:extLst>
              <a:ext uri="{FF2B5EF4-FFF2-40B4-BE49-F238E27FC236}">
                <a16:creationId xmlns:a16="http://schemas.microsoft.com/office/drawing/2014/main" id="{F9198582-6CB7-42C7-8AD0-F6C80B9A5A19}"/>
              </a:ext>
            </a:extLst>
          </p:cNvPr>
          <p:cNvSpPr txBox="1"/>
          <p:nvPr/>
        </p:nvSpPr>
        <p:spPr>
          <a:xfrm>
            <a:off x="5067760" y="2228671"/>
            <a:ext cx="5695720" cy="1200329"/>
          </a:xfrm>
          <a:prstGeom prst="rect">
            <a:avLst/>
          </a:prstGeom>
          <a:noFill/>
        </p:spPr>
        <p:txBody>
          <a:bodyPr wrap="square" rtlCol="0">
            <a:spAutoFit/>
          </a:bodyPr>
          <a:lstStyle/>
          <a:p>
            <a:r>
              <a:rPr lang="en-US" b="1" dirty="0"/>
              <a:t>Vector-borne (transmitted by vectors such as mosquitoes, ticks, and fleas</a:t>
            </a:r>
          </a:p>
          <a:p>
            <a:r>
              <a:rPr lang="en-US" b="1" dirty="0"/>
              <a:t>Example:  West Nile, Dengue, Chikungunya, Zika, Yellow fever</a:t>
            </a:r>
          </a:p>
        </p:txBody>
      </p:sp>
      <p:pic>
        <p:nvPicPr>
          <p:cNvPr id="11" name="Picture 10">
            <a:extLst>
              <a:ext uri="{FF2B5EF4-FFF2-40B4-BE49-F238E27FC236}">
                <a16:creationId xmlns:a16="http://schemas.microsoft.com/office/drawing/2014/main" id="{37433D0A-2A14-42E3-8D8C-99FE8FC0BBB6}"/>
              </a:ext>
            </a:extLst>
          </p:cNvPr>
          <p:cNvPicPr>
            <a:picLocks noChangeAspect="1"/>
          </p:cNvPicPr>
          <p:nvPr/>
        </p:nvPicPr>
        <p:blipFill>
          <a:blip r:embed="rId4"/>
          <a:stretch>
            <a:fillRect/>
          </a:stretch>
        </p:blipFill>
        <p:spPr>
          <a:xfrm>
            <a:off x="1376861" y="4142342"/>
            <a:ext cx="3091901" cy="2715658"/>
          </a:xfrm>
          <a:prstGeom prst="rect">
            <a:avLst/>
          </a:prstGeom>
        </p:spPr>
      </p:pic>
      <p:sp>
        <p:nvSpPr>
          <p:cNvPr id="17" name="TextBox 16">
            <a:extLst>
              <a:ext uri="{FF2B5EF4-FFF2-40B4-BE49-F238E27FC236}">
                <a16:creationId xmlns:a16="http://schemas.microsoft.com/office/drawing/2014/main" id="{A029B8BE-7F0C-46E8-A766-FC51EE9FDC05}"/>
              </a:ext>
            </a:extLst>
          </p:cNvPr>
          <p:cNvSpPr txBox="1"/>
          <p:nvPr/>
        </p:nvSpPr>
        <p:spPr>
          <a:xfrm>
            <a:off x="5184449" y="4629329"/>
            <a:ext cx="2612959" cy="646331"/>
          </a:xfrm>
          <a:prstGeom prst="rect">
            <a:avLst/>
          </a:prstGeom>
          <a:noFill/>
        </p:spPr>
        <p:txBody>
          <a:bodyPr wrap="none" rtlCol="0">
            <a:spAutoFit/>
          </a:bodyPr>
          <a:lstStyle/>
          <a:p>
            <a:r>
              <a:rPr lang="en-US" b="1" dirty="0"/>
              <a:t>Saliva of infected animals</a:t>
            </a:r>
          </a:p>
          <a:p>
            <a:r>
              <a:rPr lang="en-US" b="1" dirty="0"/>
              <a:t>Example:  Rabies</a:t>
            </a:r>
          </a:p>
        </p:txBody>
      </p:sp>
      <p:sp>
        <p:nvSpPr>
          <p:cNvPr id="2" name="Slide Number Placeholder 1">
            <a:extLst>
              <a:ext uri="{FF2B5EF4-FFF2-40B4-BE49-F238E27FC236}">
                <a16:creationId xmlns:a16="http://schemas.microsoft.com/office/drawing/2014/main" id="{BED69060-CBFC-4A36-AD9D-52D154211971}"/>
              </a:ext>
            </a:extLst>
          </p:cNvPr>
          <p:cNvSpPr>
            <a:spLocks noGrp="1"/>
          </p:cNvSpPr>
          <p:nvPr>
            <p:ph type="sldNum" sz="quarter" idx="12"/>
          </p:nvPr>
        </p:nvSpPr>
        <p:spPr/>
        <p:txBody>
          <a:bodyPr/>
          <a:lstStyle/>
          <a:p>
            <a:fld id="{49E65F21-0F3F-429B-A821-E28368D686FC}" type="slidenum">
              <a:rPr lang="en-US" smtClean="0"/>
              <a:t>16</a:t>
            </a:fld>
            <a:endParaRPr lang="en-US"/>
          </a:p>
        </p:txBody>
      </p:sp>
    </p:spTree>
    <p:extLst>
      <p:ext uri="{BB962C8B-B14F-4D97-AF65-F5344CB8AC3E}">
        <p14:creationId xmlns:p14="http://schemas.microsoft.com/office/powerpoint/2010/main" val="122473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AF3F17-3935-4B86-A962-8E76B248EBE4}"/>
              </a:ext>
            </a:extLst>
          </p:cNvPr>
          <p:cNvSpPr txBox="1"/>
          <p:nvPr/>
        </p:nvSpPr>
        <p:spPr>
          <a:xfrm>
            <a:off x="2922812" y="301659"/>
            <a:ext cx="58240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are “infested” with viruses!!!</a:t>
            </a:r>
          </a:p>
        </p:txBody>
      </p:sp>
      <p:sp>
        <p:nvSpPr>
          <p:cNvPr id="5" name="AutoShape 2" descr="Rabies">
            <a:extLst>
              <a:ext uri="{FF2B5EF4-FFF2-40B4-BE49-F238E27FC236}">
                <a16:creationId xmlns:a16="http://schemas.microsoft.com/office/drawing/2014/main" id="{7EFC7C45-2830-4F52-B12C-205AA5EF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9DC300-DB3F-418A-841E-F1A88D80E75E}"/>
              </a:ext>
            </a:extLst>
          </p:cNvPr>
          <p:cNvSpPr txBox="1"/>
          <p:nvPr/>
        </p:nvSpPr>
        <p:spPr>
          <a:xfrm>
            <a:off x="1596806" y="886434"/>
            <a:ext cx="869359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some of them are very bad for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But some are spread through various means from human to human!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F223E5E-078D-4255-906E-2E499CA67607}"/>
              </a:ext>
            </a:extLst>
          </p:cNvPr>
          <p:cNvSpPr txBox="1"/>
          <p:nvPr/>
        </p:nvSpPr>
        <p:spPr>
          <a:xfrm>
            <a:off x="6319821" y="2630269"/>
            <a:ext cx="3317447" cy="646331"/>
          </a:xfrm>
          <a:prstGeom prst="rect">
            <a:avLst/>
          </a:prstGeom>
          <a:noFill/>
        </p:spPr>
        <p:txBody>
          <a:bodyPr wrap="none" rtlCol="0">
            <a:spAutoFit/>
          </a:bodyPr>
          <a:lstStyle/>
          <a:p>
            <a:r>
              <a:rPr lang="en-US" b="1" dirty="0"/>
              <a:t>Direct contact with body fluids</a:t>
            </a:r>
          </a:p>
          <a:p>
            <a:r>
              <a:rPr lang="en-US" b="1" dirty="0"/>
              <a:t>Examples: HIV, Ebola, Hepatitis C</a:t>
            </a:r>
          </a:p>
        </p:txBody>
      </p:sp>
      <p:pic>
        <p:nvPicPr>
          <p:cNvPr id="6" name="Picture 5">
            <a:extLst>
              <a:ext uri="{FF2B5EF4-FFF2-40B4-BE49-F238E27FC236}">
                <a16:creationId xmlns:a16="http://schemas.microsoft.com/office/drawing/2014/main" id="{3B2DDB02-D5B4-46E8-BFF6-7113FFFB8B5B}"/>
              </a:ext>
            </a:extLst>
          </p:cNvPr>
          <p:cNvPicPr>
            <a:picLocks noChangeAspect="1"/>
          </p:cNvPicPr>
          <p:nvPr/>
        </p:nvPicPr>
        <p:blipFill>
          <a:blip r:embed="rId3"/>
          <a:stretch>
            <a:fillRect/>
          </a:stretch>
        </p:blipFill>
        <p:spPr>
          <a:xfrm>
            <a:off x="506727" y="1833161"/>
            <a:ext cx="2180157" cy="2415686"/>
          </a:xfrm>
          <a:prstGeom prst="rect">
            <a:avLst/>
          </a:prstGeom>
        </p:spPr>
      </p:pic>
      <p:pic>
        <p:nvPicPr>
          <p:cNvPr id="8" name="Picture 7">
            <a:extLst>
              <a:ext uri="{FF2B5EF4-FFF2-40B4-BE49-F238E27FC236}">
                <a16:creationId xmlns:a16="http://schemas.microsoft.com/office/drawing/2014/main" id="{518E7921-ECD8-489B-93EB-2F91A5EE007F}"/>
              </a:ext>
            </a:extLst>
          </p:cNvPr>
          <p:cNvPicPr>
            <a:picLocks noChangeAspect="1"/>
          </p:cNvPicPr>
          <p:nvPr/>
        </p:nvPicPr>
        <p:blipFill>
          <a:blip r:embed="rId4"/>
          <a:stretch>
            <a:fillRect/>
          </a:stretch>
        </p:blipFill>
        <p:spPr>
          <a:xfrm rot="16200000">
            <a:off x="3828961" y="2204727"/>
            <a:ext cx="2415685" cy="1672555"/>
          </a:xfrm>
          <a:prstGeom prst="rect">
            <a:avLst/>
          </a:prstGeom>
        </p:spPr>
      </p:pic>
      <p:pic>
        <p:nvPicPr>
          <p:cNvPr id="1026" name="Picture 2" descr="How we developed a cheap, accurate, on-the-spot test for Ebola">
            <a:extLst>
              <a:ext uri="{FF2B5EF4-FFF2-40B4-BE49-F238E27FC236}">
                <a16:creationId xmlns:a16="http://schemas.microsoft.com/office/drawing/2014/main" id="{88B9EA78-B91A-4F85-AF05-15285FBB8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223449" y="2234965"/>
            <a:ext cx="2415687" cy="16120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A4C38-80D8-43E5-9EA5-EC47BEE2558F}"/>
              </a:ext>
            </a:extLst>
          </p:cNvPr>
          <p:cNvSpPr txBox="1"/>
          <p:nvPr/>
        </p:nvSpPr>
        <p:spPr>
          <a:xfrm>
            <a:off x="6621138" y="5144877"/>
            <a:ext cx="4671152" cy="923330"/>
          </a:xfrm>
          <a:prstGeom prst="rect">
            <a:avLst/>
          </a:prstGeom>
          <a:noFill/>
        </p:spPr>
        <p:txBody>
          <a:bodyPr wrap="square" rtlCol="0">
            <a:spAutoFit/>
          </a:bodyPr>
          <a:lstStyle/>
          <a:p>
            <a:r>
              <a:rPr lang="en-US" b="1" dirty="0"/>
              <a:t>Respiratory </a:t>
            </a:r>
          </a:p>
          <a:p>
            <a:r>
              <a:rPr lang="en-US" b="1" dirty="0"/>
              <a:t>Examples:  Rhinovirus, RSV, Influenza, SARS, MERS, COVID-19 </a:t>
            </a:r>
          </a:p>
        </p:txBody>
      </p:sp>
      <p:pic>
        <p:nvPicPr>
          <p:cNvPr id="13" name="Picture 12">
            <a:extLst>
              <a:ext uri="{FF2B5EF4-FFF2-40B4-BE49-F238E27FC236}">
                <a16:creationId xmlns:a16="http://schemas.microsoft.com/office/drawing/2014/main" id="{86970936-066D-43DA-BC79-1113EFD4A6C5}"/>
              </a:ext>
            </a:extLst>
          </p:cNvPr>
          <p:cNvPicPr>
            <a:picLocks noChangeAspect="1"/>
          </p:cNvPicPr>
          <p:nvPr/>
        </p:nvPicPr>
        <p:blipFill>
          <a:blip r:embed="rId6"/>
          <a:stretch>
            <a:fillRect/>
          </a:stretch>
        </p:blipFill>
        <p:spPr>
          <a:xfrm>
            <a:off x="1256216" y="4393320"/>
            <a:ext cx="3941375" cy="2219899"/>
          </a:xfrm>
          <a:prstGeom prst="rect">
            <a:avLst/>
          </a:prstGeom>
        </p:spPr>
      </p:pic>
      <p:sp>
        <p:nvSpPr>
          <p:cNvPr id="3" name="Slide Number Placeholder 2">
            <a:extLst>
              <a:ext uri="{FF2B5EF4-FFF2-40B4-BE49-F238E27FC236}">
                <a16:creationId xmlns:a16="http://schemas.microsoft.com/office/drawing/2014/main" id="{17007658-1781-4AA7-A61F-9057476ED2ED}"/>
              </a:ext>
            </a:extLst>
          </p:cNvPr>
          <p:cNvSpPr>
            <a:spLocks noGrp="1"/>
          </p:cNvSpPr>
          <p:nvPr>
            <p:ph type="sldNum" sz="quarter" idx="12"/>
          </p:nvPr>
        </p:nvSpPr>
        <p:spPr/>
        <p:txBody>
          <a:bodyPr/>
          <a:lstStyle/>
          <a:p>
            <a:fld id="{49E65F21-0F3F-429B-A821-E28368D686FC}" type="slidenum">
              <a:rPr lang="en-US" smtClean="0"/>
              <a:t>17</a:t>
            </a:fld>
            <a:endParaRPr lang="en-US"/>
          </a:p>
        </p:txBody>
      </p:sp>
    </p:spTree>
    <p:extLst>
      <p:ext uri="{BB962C8B-B14F-4D97-AF65-F5344CB8AC3E}">
        <p14:creationId xmlns:p14="http://schemas.microsoft.com/office/powerpoint/2010/main" val="229441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AF3F17-3935-4B86-A962-8E76B248EBE4}"/>
              </a:ext>
            </a:extLst>
          </p:cNvPr>
          <p:cNvSpPr txBox="1"/>
          <p:nvPr/>
        </p:nvSpPr>
        <p:spPr>
          <a:xfrm>
            <a:off x="1863866" y="205018"/>
            <a:ext cx="84249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are guilty of anthropomorphism of viruses!!!</a:t>
            </a:r>
          </a:p>
        </p:txBody>
      </p:sp>
      <p:sp>
        <p:nvSpPr>
          <p:cNvPr id="5" name="AutoShape 2" descr="Rabies">
            <a:extLst>
              <a:ext uri="{FF2B5EF4-FFF2-40B4-BE49-F238E27FC236}">
                <a16:creationId xmlns:a16="http://schemas.microsoft.com/office/drawing/2014/main" id="{7EFC7C45-2830-4F52-B12C-205AA5EF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66872D-C7D9-464D-B7B2-C1E7EE0D46C8}"/>
              </a:ext>
            </a:extLst>
          </p:cNvPr>
          <p:cNvPicPr>
            <a:picLocks noChangeAspect="1"/>
          </p:cNvPicPr>
          <p:nvPr/>
        </p:nvPicPr>
        <p:blipFill>
          <a:blip r:embed="rId3"/>
          <a:stretch>
            <a:fillRect/>
          </a:stretch>
        </p:blipFill>
        <p:spPr>
          <a:xfrm>
            <a:off x="1315310" y="1279678"/>
            <a:ext cx="2047875" cy="2238375"/>
          </a:xfrm>
          <a:prstGeom prst="rect">
            <a:avLst/>
          </a:prstGeom>
        </p:spPr>
      </p:pic>
      <p:sp>
        <p:nvSpPr>
          <p:cNvPr id="11" name="TextBox 10">
            <a:extLst>
              <a:ext uri="{FF2B5EF4-FFF2-40B4-BE49-F238E27FC236}">
                <a16:creationId xmlns:a16="http://schemas.microsoft.com/office/drawing/2014/main" id="{47A13F33-1E84-4D4E-875F-2A04B70DA35A}"/>
              </a:ext>
            </a:extLst>
          </p:cNvPr>
          <p:cNvSpPr txBox="1"/>
          <p:nvPr/>
        </p:nvSpPr>
        <p:spPr>
          <a:xfrm>
            <a:off x="3514381" y="1748338"/>
            <a:ext cx="7467429" cy="4216539"/>
          </a:xfrm>
          <a:prstGeom prst="rect">
            <a:avLst/>
          </a:prstGeom>
          <a:noFill/>
        </p:spPr>
        <p:txBody>
          <a:bodyPr wrap="none" rtlCol="0">
            <a:spAutoFit/>
          </a:bodyPr>
          <a:lstStyle/>
          <a:p>
            <a:r>
              <a:rPr lang="en-US" sz="2800" b="1" dirty="0"/>
              <a:t>Viruses do not “do” anything!</a:t>
            </a:r>
          </a:p>
          <a:p>
            <a:endParaRPr lang="en-US" sz="2800" b="1" dirty="0"/>
          </a:p>
          <a:p>
            <a:pPr lvl="2"/>
            <a:r>
              <a:rPr lang="en-US" sz="2000" dirty="0"/>
              <a:t>Viruses do NOT want to infect you!</a:t>
            </a:r>
          </a:p>
          <a:p>
            <a:pPr lvl="2"/>
            <a:r>
              <a:rPr lang="en-US" sz="2000" dirty="0"/>
              <a:t>Goal of the virus is NOT to infect you!</a:t>
            </a:r>
          </a:p>
          <a:p>
            <a:pPr lvl="2"/>
            <a:r>
              <a:rPr lang="en-US" sz="2000" dirty="0"/>
              <a:t>The virus is NOT making you sick!</a:t>
            </a:r>
          </a:p>
          <a:p>
            <a:pPr lvl="2"/>
            <a:r>
              <a:rPr lang="en-US" sz="2000" dirty="0"/>
              <a:t>Flu videos:  “It’s trying to get to another person”</a:t>
            </a:r>
          </a:p>
          <a:p>
            <a:endParaRPr lang="en-US" dirty="0"/>
          </a:p>
          <a:p>
            <a:endParaRPr lang="en-US" dirty="0"/>
          </a:p>
          <a:p>
            <a:r>
              <a:rPr lang="en-US" sz="2400" b="1" dirty="0"/>
              <a:t>Why important:  Misinterpret things that do NOT happen</a:t>
            </a:r>
          </a:p>
          <a:p>
            <a:endParaRPr lang="en-US" sz="2400" b="1" dirty="0"/>
          </a:p>
          <a:p>
            <a:r>
              <a:rPr lang="en-US" sz="2400" b="1" dirty="0"/>
              <a:t>Example:  mutations are RANDOM, not purposeful</a:t>
            </a:r>
          </a:p>
          <a:p>
            <a:r>
              <a:rPr lang="en-US" sz="2400" b="1" dirty="0"/>
              <a:t> </a:t>
            </a:r>
          </a:p>
        </p:txBody>
      </p:sp>
      <p:sp>
        <p:nvSpPr>
          <p:cNvPr id="2" name="Slide Number Placeholder 1">
            <a:extLst>
              <a:ext uri="{FF2B5EF4-FFF2-40B4-BE49-F238E27FC236}">
                <a16:creationId xmlns:a16="http://schemas.microsoft.com/office/drawing/2014/main" id="{8AC1722B-7F07-4662-BBBE-99222FD4FE67}"/>
              </a:ext>
            </a:extLst>
          </p:cNvPr>
          <p:cNvSpPr>
            <a:spLocks noGrp="1"/>
          </p:cNvSpPr>
          <p:nvPr>
            <p:ph type="sldNum" sz="quarter" idx="12"/>
          </p:nvPr>
        </p:nvSpPr>
        <p:spPr/>
        <p:txBody>
          <a:bodyPr/>
          <a:lstStyle/>
          <a:p>
            <a:fld id="{49E65F21-0F3F-429B-A821-E28368D686FC}" type="slidenum">
              <a:rPr lang="en-US" smtClean="0"/>
              <a:t>18</a:t>
            </a:fld>
            <a:endParaRPr lang="en-US"/>
          </a:p>
        </p:txBody>
      </p:sp>
    </p:spTree>
    <p:extLst>
      <p:ext uri="{BB962C8B-B14F-4D97-AF65-F5344CB8AC3E}">
        <p14:creationId xmlns:p14="http://schemas.microsoft.com/office/powerpoint/2010/main" val="354212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954006" y="358396"/>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Viruses “alive”?</a:t>
            </a:r>
          </a:p>
        </p:txBody>
      </p:sp>
      <p:sp>
        <p:nvSpPr>
          <p:cNvPr id="5" name="TextBox 4">
            <a:extLst>
              <a:ext uri="{FF2B5EF4-FFF2-40B4-BE49-F238E27FC236}">
                <a16:creationId xmlns:a16="http://schemas.microsoft.com/office/drawing/2014/main" id="{2F1C7C10-9D37-4902-B47B-8AC85033BB9A}"/>
              </a:ext>
            </a:extLst>
          </p:cNvPr>
          <p:cNvSpPr txBox="1"/>
          <p:nvPr/>
        </p:nvSpPr>
        <p:spPr>
          <a:xfrm>
            <a:off x="1766634" y="943171"/>
            <a:ext cx="9540112" cy="461665"/>
          </a:xfrm>
          <a:prstGeom prst="rect">
            <a:avLst/>
          </a:prstGeom>
          <a:noFill/>
        </p:spPr>
        <p:txBody>
          <a:bodyPr wrap="none" rtlCol="0">
            <a:spAutoFit/>
          </a:bodyPr>
          <a:lstStyle/>
          <a:p>
            <a:r>
              <a:rPr lang="en-US" sz="2400" dirty="0"/>
              <a:t>Viruses have two phases:  virus (infected cell) and virion (infectious particle)</a:t>
            </a:r>
          </a:p>
        </p:txBody>
      </p:sp>
      <p:sp>
        <p:nvSpPr>
          <p:cNvPr id="7" name="TextBox 6">
            <a:extLst>
              <a:ext uri="{FF2B5EF4-FFF2-40B4-BE49-F238E27FC236}">
                <a16:creationId xmlns:a16="http://schemas.microsoft.com/office/drawing/2014/main" id="{24F544FE-9021-4DDD-9495-CDBBEA4DDABE}"/>
              </a:ext>
            </a:extLst>
          </p:cNvPr>
          <p:cNvSpPr txBox="1"/>
          <p:nvPr/>
        </p:nvSpPr>
        <p:spPr>
          <a:xfrm>
            <a:off x="1234604" y="1839816"/>
            <a:ext cx="9722790" cy="707886"/>
          </a:xfrm>
          <a:prstGeom prst="rect">
            <a:avLst/>
          </a:prstGeom>
          <a:noFill/>
        </p:spPr>
        <p:txBody>
          <a:bodyPr wrap="none" rtlCol="0">
            <a:spAutoFit/>
          </a:bodyPr>
          <a:lstStyle/>
          <a:p>
            <a:r>
              <a:rPr lang="en-US" sz="2000" dirty="0"/>
              <a:t>Virus:  viral nucleic acid and protein in an infected host cell</a:t>
            </a:r>
          </a:p>
          <a:p>
            <a:r>
              <a:rPr lang="en-US" sz="2000" dirty="0"/>
              <a:t>Virion:  physical particle that is outside the cell and is capable of spreading to new host cells</a:t>
            </a:r>
          </a:p>
        </p:txBody>
      </p:sp>
      <p:pic>
        <p:nvPicPr>
          <p:cNvPr id="8" name="Picture 7">
            <a:extLst>
              <a:ext uri="{FF2B5EF4-FFF2-40B4-BE49-F238E27FC236}">
                <a16:creationId xmlns:a16="http://schemas.microsoft.com/office/drawing/2014/main" id="{C600E799-902B-4D39-AD32-C212E6BB78AF}"/>
              </a:ext>
            </a:extLst>
          </p:cNvPr>
          <p:cNvPicPr>
            <a:picLocks noChangeAspect="1"/>
          </p:cNvPicPr>
          <p:nvPr/>
        </p:nvPicPr>
        <p:blipFill>
          <a:blip r:embed="rId2"/>
          <a:stretch>
            <a:fillRect/>
          </a:stretch>
        </p:blipFill>
        <p:spPr>
          <a:xfrm>
            <a:off x="2670102" y="3077495"/>
            <a:ext cx="5904901" cy="3322077"/>
          </a:xfrm>
          <a:prstGeom prst="rect">
            <a:avLst/>
          </a:prstGeom>
        </p:spPr>
      </p:pic>
      <p:sp>
        <p:nvSpPr>
          <p:cNvPr id="2" name="Slide Number Placeholder 1">
            <a:extLst>
              <a:ext uri="{FF2B5EF4-FFF2-40B4-BE49-F238E27FC236}">
                <a16:creationId xmlns:a16="http://schemas.microsoft.com/office/drawing/2014/main" id="{F83B3725-D3B7-4A29-A3DC-A281507BC56B}"/>
              </a:ext>
            </a:extLst>
          </p:cNvPr>
          <p:cNvSpPr>
            <a:spLocks noGrp="1"/>
          </p:cNvSpPr>
          <p:nvPr>
            <p:ph type="sldNum" sz="quarter" idx="12"/>
          </p:nvPr>
        </p:nvSpPr>
        <p:spPr/>
        <p:txBody>
          <a:bodyPr/>
          <a:lstStyle/>
          <a:p>
            <a:fld id="{49E65F21-0F3F-429B-A821-E28368D686FC}" type="slidenum">
              <a:rPr lang="en-US" smtClean="0"/>
              <a:t>19</a:t>
            </a:fld>
            <a:endParaRPr lang="en-US"/>
          </a:p>
        </p:txBody>
      </p:sp>
    </p:spTree>
    <p:extLst>
      <p:ext uri="{BB962C8B-B14F-4D97-AF65-F5344CB8AC3E}">
        <p14:creationId xmlns:p14="http://schemas.microsoft.com/office/powerpoint/2010/main" val="1587702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2373F-466B-4833-8042-C9F969982A7A}"/>
              </a:ext>
            </a:extLst>
          </p:cNvPr>
          <p:cNvPicPr>
            <a:picLocks noChangeAspect="1"/>
          </p:cNvPicPr>
          <p:nvPr/>
        </p:nvPicPr>
        <p:blipFill>
          <a:blip r:embed="rId2"/>
          <a:stretch>
            <a:fillRect/>
          </a:stretch>
        </p:blipFill>
        <p:spPr>
          <a:xfrm>
            <a:off x="297030" y="936435"/>
            <a:ext cx="11597940" cy="5508432"/>
          </a:xfrm>
          <a:prstGeom prst="rect">
            <a:avLst/>
          </a:prstGeom>
        </p:spPr>
      </p:pic>
      <p:sp>
        <p:nvSpPr>
          <p:cNvPr id="3" name="Slide Number Placeholder 2">
            <a:extLst>
              <a:ext uri="{FF2B5EF4-FFF2-40B4-BE49-F238E27FC236}">
                <a16:creationId xmlns:a16="http://schemas.microsoft.com/office/drawing/2014/main" id="{7BCD63FC-6215-41BB-9625-11F24DB793E1}"/>
              </a:ext>
            </a:extLst>
          </p:cNvPr>
          <p:cNvSpPr>
            <a:spLocks noGrp="1"/>
          </p:cNvSpPr>
          <p:nvPr>
            <p:ph type="sldNum" sz="quarter" idx="12"/>
          </p:nvPr>
        </p:nvSpPr>
        <p:spPr/>
        <p:txBody>
          <a:bodyPr/>
          <a:lstStyle/>
          <a:p>
            <a:fld id="{49E65F21-0F3F-429B-A821-E28368D686FC}" type="slidenum">
              <a:rPr lang="en-US" smtClean="0"/>
              <a:t>2</a:t>
            </a:fld>
            <a:endParaRPr lang="en-US"/>
          </a:p>
        </p:txBody>
      </p:sp>
    </p:spTree>
    <p:extLst>
      <p:ext uri="{BB962C8B-B14F-4D97-AF65-F5344CB8AC3E}">
        <p14:creationId xmlns:p14="http://schemas.microsoft.com/office/powerpoint/2010/main" val="1219969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954006" y="358396"/>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Viruses “alive”?</a:t>
            </a:r>
          </a:p>
        </p:txBody>
      </p:sp>
      <p:sp>
        <p:nvSpPr>
          <p:cNvPr id="5" name="TextBox 4">
            <a:extLst>
              <a:ext uri="{FF2B5EF4-FFF2-40B4-BE49-F238E27FC236}">
                <a16:creationId xmlns:a16="http://schemas.microsoft.com/office/drawing/2014/main" id="{2F1C7C10-9D37-4902-B47B-8AC85033BB9A}"/>
              </a:ext>
            </a:extLst>
          </p:cNvPr>
          <p:cNvSpPr txBox="1"/>
          <p:nvPr/>
        </p:nvSpPr>
        <p:spPr>
          <a:xfrm>
            <a:off x="1766634" y="943171"/>
            <a:ext cx="9540112" cy="461665"/>
          </a:xfrm>
          <a:prstGeom prst="rect">
            <a:avLst/>
          </a:prstGeom>
          <a:noFill/>
        </p:spPr>
        <p:txBody>
          <a:bodyPr wrap="none" rtlCol="0">
            <a:spAutoFit/>
          </a:bodyPr>
          <a:lstStyle/>
          <a:p>
            <a:r>
              <a:rPr lang="en-US" sz="2400" dirty="0"/>
              <a:t>Viruses have two phases:  virus (infected cell) and virion (infectious particle)</a:t>
            </a:r>
          </a:p>
        </p:txBody>
      </p:sp>
      <p:sp>
        <p:nvSpPr>
          <p:cNvPr id="7" name="TextBox 6">
            <a:extLst>
              <a:ext uri="{FF2B5EF4-FFF2-40B4-BE49-F238E27FC236}">
                <a16:creationId xmlns:a16="http://schemas.microsoft.com/office/drawing/2014/main" id="{24F544FE-9021-4DDD-9495-CDBBEA4DDABE}"/>
              </a:ext>
            </a:extLst>
          </p:cNvPr>
          <p:cNvSpPr txBox="1"/>
          <p:nvPr/>
        </p:nvSpPr>
        <p:spPr>
          <a:xfrm>
            <a:off x="1234604" y="1839816"/>
            <a:ext cx="9722790" cy="707886"/>
          </a:xfrm>
          <a:prstGeom prst="rect">
            <a:avLst/>
          </a:prstGeom>
          <a:noFill/>
        </p:spPr>
        <p:txBody>
          <a:bodyPr wrap="none" rtlCol="0">
            <a:spAutoFit/>
          </a:bodyPr>
          <a:lstStyle/>
          <a:p>
            <a:r>
              <a:rPr lang="en-US" sz="2000" dirty="0"/>
              <a:t>Virus:  viral nucleic acid and protein in an infected host cell</a:t>
            </a:r>
          </a:p>
          <a:p>
            <a:r>
              <a:rPr lang="en-US" sz="2000" dirty="0"/>
              <a:t>Virion:  physical particle that is outside the cell and is capable of spreading to new host cells</a:t>
            </a:r>
          </a:p>
        </p:txBody>
      </p:sp>
      <p:sp>
        <p:nvSpPr>
          <p:cNvPr id="2" name="Slide Number Placeholder 1">
            <a:extLst>
              <a:ext uri="{FF2B5EF4-FFF2-40B4-BE49-F238E27FC236}">
                <a16:creationId xmlns:a16="http://schemas.microsoft.com/office/drawing/2014/main" id="{F83B3725-D3B7-4A29-A3DC-A281507BC56B}"/>
              </a:ext>
            </a:extLst>
          </p:cNvPr>
          <p:cNvSpPr>
            <a:spLocks noGrp="1"/>
          </p:cNvSpPr>
          <p:nvPr>
            <p:ph type="sldNum" sz="quarter" idx="12"/>
          </p:nvPr>
        </p:nvSpPr>
        <p:spPr/>
        <p:txBody>
          <a:bodyPr/>
          <a:lstStyle/>
          <a:p>
            <a:fld id="{49E65F21-0F3F-429B-A821-E28368D686FC}" type="slidenum">
              <a:rPr lang="en-US" smtClean="0"/>
              <a:t>20</a:t>
            </a:fld>
            <a:endParaRPr lang="en-US"/>
          </a:p>
        </p:txBody>
      </p:sp>
      <p:pic>
        <p:nvPicPr>
          <p:cNvPr id="4" name="Picture 3">
            <a:extLst>
              <a:ext uri="{FF2B5EF4-FFF2-40B4-BE49-F238E27FC236}">
                <a16:creationId xmlns:a16="http://schemas.microsoft.com/office/drawing/2014/main" id="{53D51F3C-6F2C-43F3-BED2-83C831403D4E}"/>
              </a:ext>
            </a:extLst>
          </p:cNvPr>
          <p:cNvPicPr>
            <a:picLocks noChangeAspect="1"/>
          </p:cNvPicPr>
          <p:nvPr/>
        </p:nvPicPr>
        <p:blipFill>
          <a:blip r:embed="rId2"/>
          <a:stretch>
            <a:fillRect/>
          </a:stretch>
        </p:blipFill>
        <p:spPr>
          <a:xfrm>
            <a:off x="1064736" y="3151513"/>
            <a:ext cx="4807255" cy="3204837"/>
          </a:xfrm>
          <a:prstGeom prst="rect">
            <a:avLst/>
          </a:prstGeom>
        </p:spPr>
      </p:pic>
      <p:pic>
        <p:nvPicPr>
          <p:cNvPr id="6" name="Picture 5">
            <a:extLst>
              <a:ext uri="{FF2B5EF4-FFF2-40B4-BE49-F238E27FC236}">
                <a16:creationId xmlns:a16="http://schemas.microsoft.com/office/drawing/2014/main" id="{5877E22D-B6AF-40A7-9242-22BED2657509}"/>
              </a:ext>
            </a:extLst>
          </p:cNvPr>
          <p:cNvPicPr>
            <a:picLocks noChangeAspect="1"/>
          </p:cNvPicPr>
          <p:nvPr/>
        </p:nvPicPr>
        <p:blipFill>
          <a:blip r:embed="rId3"/>
          <a:stretch>
            <a:fillRect/>
          </a:stretch>
        </p:blipFill>
        <p:spPr>
          <a:xfrm>
            <a:off x="6530256" y="3191561"/>
            <a:ext cx="4160688" cy="3120516"/>
          </a:xfrm>
          <a:prstGeom prst="rect">
            <a:avLst/>
          </a:prstGeom>
        </p:spPr>
      </p:pic>
      <p:sp>
        <p:nvSpPr>
          <p:cNvPr id="9" name="TextBox 8">
            <a:extLst>
              <a:ext uri="{FF2B5EF4-FFF2-40B4-BE49-F238E27FC236}">
                <a16:creationId xmlns:a16="http://schemas.microsoft.com/office/drawing/2014/main" id="{57747C36-C891-496E-BA2A-46A356F33B51}"/>
              </a:ext>
            </a:extLst>
          </p:cNvPr>
          <p:cNvSpPr txBox="1"/>
          <p:nvPr/>
        </p:nvSpPr>
        <p:spPr>
          <a:xfrm>
            <a:off x="5572877" y="2645092"/>
            <a:ext cx="1149674" cy="461665"/>
          </a:xfrm>
          <a:prstGeom prst="rect">
            <a:avLst/>
          </a:prstGeom>
          <a:noFill/>
        </p:spPr>
        <p:txBody>
          <a:bodyPr wrap="none" rtlCol="0">
            <a:spAutoFit/>
          </a:bodyPr>
          <a:lstStyle/>
          <a:p>
            <a:r>
              <a:rPr lang="en-US" sz="2400" b="1" dirty="0"/>
              <a:t>Virions </a:t>
            </a:r>
          </a:p>
        </p:txBody>
      </p:sp>
    </p:spTree>
    <p:extLst>
      <p:ext uri="{BB962C8B-B14F-4D97-AF65-F5344CB8AC3E}">
        <p14:creationId xmlns:p14="http://schemas.microsoft.com/office/powerpoint/2010/main" val="268682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sp>
        <p:nvSpPr>
          <p:cNvPr id="4" name="Rectangle 3">
            <a:extLst>
              <a:ext uri="{FF2B5EF4-FFF2-40B4-BE49-F238E27FC236}">
                <a16:creationId xmlns:a16="http://schemas.microsoft.com/office/drawing/2014/main" id="{4CA1225C-D8E8-420B-845E-F25CC6E4755B}"/>
              </a:ext>
            </a:extLst>
          </p:cNvPr>
          <p:cNvSpPr/>
          <p:nvPr/>
        </p:nvSpPr>
        <p:spPr>
          <a:xfrm>
            <a:off x="5608320" y="2042220"/>
            <a:ext cx="6096000" cy="3139321"/>
          </a:xfrm>
          <a:prstGeom prst="rect">
            <a:avLst/>
          </a:prstGeom>
        </p:spPr>
        <p:txBody>
          <a:bodyPr>
            <a:spAutoFit/>
          </a:bodyPr>
          <a:lstStyle/>
          <a:p>
            <a:pPr fontAlgn="base">
              <a:buFont typeface="Arial" panose="020B0604020202020204" pitchFamily="34" charset="0"/>
              <a:buChar char="•"/>
            </a:pPr>
            <a:r>
              <a:rPr lang="en-US" dirty="0">
                <a:solidFill>
                  <a:srgbClr val="21242C"/>
                </a:solidFill>
                <a:latin typeface="inherit"/>
              </a:rPr>
              <a:t>A </a:t>
            </a:r>
            <a:r>
              <a:rPr lang="en-US" b="1" dirty="0">
                <a:solidFill>
                  <a:srgbClr val="21242C"/>
                </a:solidFill>
                <a:latin typeface="inherit"/>
              </a:rPr>
              <a:t>virus</a:t>
            </a:r>
            <a:r>
              <a:rPr lang="en-US" dirty="0">
                <a:solidFill>
                  <a:srgbClr val="21242C"/>
                </a:solidFill>
                <a:latin typeface="inherit"/>
              </a:rPr>
              <a:t> is an infectious particle that reproduces by "commandeering" a host cell and using its machinery to make more viruses.</a:t>
            </a:r>
          </a:p>
          <a:p>
            <a:pPr fontAlgn="base">
              <a:buFont typeface="Arial" panose="020B0604020202020204" pitchFamily="34" charset="0"/>
              <a:buChar char="•"/>
            </a:pPr>
            <a:r>
              <a:rPr lang="en-US" dirty="0">
                <a:solidFill>
                  <a:srgbClr val="21242C"/>
                </a:solidFill>
                <a:latin typeface="inherit"/>
              </a:rPr>
              <a:t>A virus is made up of a DNA or RNA genome inside a protein shell called a </a:t>
            </a:r>
            <a:r>
              <a:rPr lang="en-US" b="1" dirty="0">
                <a:solidFill>
                  <a:srgbClr val="21242C"/>
                </a:solidFill>
                <a:latin typeface="inherit"/>
              </a:rPr>
              <a:t>capsid</a:t>
            </a:r>
            <a:r>
              <a:rPr lang="en-US" dirty="0">
                <a:solidFill>
                  <a:srgbClr val="21242C"/>
                </a:solidFill>
                <a:latin typeface="inherit"/>
              </a:rPr>
              <a:t>. Some viruses have an external membrane </a:t>
            </a:r>
            <a:r>
              <a:rPr lang="en-US" b="1" dirty="0">
                <a:solidFill>
                  <a:srgbClr val="21242C"/>
                </a:solidFill>
                <a:latin typeface="inherit"/>
              </a:rPr>
              <a:t>envelope</a:t>
            </a:r>
            <a:r>
              <a:rPr lang="en-US" dirty="0">
                <a:solidFill>
                  <a:srgbClr val="21242C"/>
                </a:solidFill>
                <a:latin typeface="inherit"/>
              </a:rPr>
              <a:t>.</a:t>
            </a:r>
          </a:p>
          <a:p>
            <a:pPr fontAlgn="base">
              <a:buFont typeface="Arial" panose="020B0604020202020204" pitchFamily="34" charset="0"/>
              <a:buChar char="•"/>
            </a:pPr>
            <a:r>
              <a:rPr lang="en-US" dirty="0">
                <a:solidFill>
                  <a:srgbClr val="21242C"/>
                </a:solidFill>
                <a:latin typeface="inherit"/>
              </a:rPr>
              <a:t>Viruses are very diverse. They come in different shapes and structures, have different kinds of genomes, and infect different hosts.</a:t>
            </a:r>
          </a:p>
          <a:p>
            <a:pPr fontAlgn="base">
              <a:buFont typeface="Arial" panose="020B0604020202020204" pitchFamily="34" charset="0"/>
              <a:buChar char="•"/>
            </a:pPr>
            <a:r>
              <a:rPr lang="en-US" dirty="0">
                <a:solidFill>
                  <a:srgbClr val="21242C"/>
                </a:solidFill>
                <a:latin typeface="inherit"/>
              </a:rPr>
              <a:t>Viruses reproduce by </a:t>
            </a:r>
            <a:r>
              <a:rPr lang="en-US" b="1" dirty="0">
                <a:solidFill>
                  <a:srgbClr val="21242C"/>
                </a:solidFill>
                <a:latin typeface="inherit"/>
              </a:rPr>
              <a:t>infecting</a:t>
            </a:r>
            <a:r>
              <a:rPr lang="en-US" dirty="0">
                <a:solidFill>
                  <a:srgbClr val="21242C"/>
                </a:solidFill>
                <a:latin typeface="inherit"/>
              </a:rPr>
              <a:t> their host cells and reprogramming them to become virus-making "factories."</a:t>
            </a:r>
            <a:endParaRPr lang="en-US" b="0" i="0" dirty="0">
              <a:solidFill>
                <a:srgbClr val="21242C"/>
              </a:solidFill>
              <a:effectLst/>
              <a:latin typeface="inherit"/>
            </a:endParaRPr>
          </a:p>
        </p:txBody>
      </p:sp>
      <p:sp>
        <p:nvSpPr>
          <p:cNvPr id="5" name="Rectangle 4">
            <a:extLst>
              <a:ext uri="{FF2B5EF4-FFF2-40B4-BE49-F238E27FC236}">
                <a16:creationId xmlns:a16="http://schemas.microsoft.com/office/drawing/2014/main" id="{8132D551-3D43-4517-B462-CEE4586B1EDD}"/>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7" name="Picture 6">
            <a:extLst>
              <a:ext uri="{FF2B5EF4-FFF2-40B4-BE49-F238E27FC236}">
                <a16:creationId xmlns:a16="http://schemas.microsoft.com/office/drawing/2014/main" id="{6C8CAA4F-5BC7-4948-907B-DCAAACC52A70}"/>
              </a:ext>
            </a:extLst>
          </p:cNvPr>
          <p:cNvPicPr>
            <a:picLocks noChangeAspect="1"/>
          </p:cNvPicPr>
          <p:nvPr/>
        </p:nvPicPr>
        <p:blipFill>
          <a:blip r:embed="rId2"/>
          <a:stretch>
            <a:fillRect/>
          </a:stretch>
        </p:blipFill>
        <p:spPr>
          <a:xfrm>
            <a:off x="6595569" y="828823"/>
            <a:ext cx="1526957" cy="435237"/>
          </a:xfrm>
          <a:prstGeom prst="rect">
            <a:avLst/>
          </a:prstGeom>
        </p:spPr>
      </p:pic>
      <p:pic>
        <p:nvPicPr>
          <p:cNvPr id="3074" name="Picture 2" descr="Diagram of a virus. The exterior layer is a membrane envelope. Inside the envelope is a protein capsid, which contains the nucleic acid genome.">
            <a:extLst>
              <a:ext uri="{FF2B5EF4-FFF2-40B4-BE49-F238E27FC236}">
                <a16:creationId xmlns:a16="http://schemas.microsoft.com/office/drawing/2014/main" id="{E3F98BB2-8A7D-4595-885C-2149BCBA4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63" y="1861125"/>
            <a:ext cx="4711692" cy="31393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8B7FD5F-0CD5-4388-A114-1DDDF35245AC}"/>
              </a:ext>
            </a:extLst>
          </p:cNvPr>
          <p:cNvSpPr>
            <a:spLocks noGrp="1"/>
          </p:cNvSpPr>
          <p:nvPr>
            <p:ph type="sldNum" sz="quarter" idx="12"/>
          </p:nvPr>
        </p:nvSpPr>
        <p:spPr/>
        <p:txBody>
          <a:bodyPr/>
          <a:lstStyle/>
          <a:p>
            <a:fld id="{49E65F21-0F3F-429B-A821-E28368D686FC}" type="slidenum">
              <a:rPr lang="en-US" smtClean="0"/>
              <a:t>21</a:t>
            </a:fld>
            <a:endParaRPr lang="en-US"/>
          </a:p>
        </p:txBody>
      </p:sp>
    </p:spTree>
    <p:extLst>
      <p:ext uri="{BB962C8B-B14F-4D97-AF65-F5344CB8AC3E}">
        <p14:creationId xmlns:p14="http://schemas.microsoft.com/office/powerpoint/2010/main" val="198470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pic>
        <p:nvPicPr>
          <p:cNvPr id="4098" name="Picture 2" descr="Diagram of icosahedral (roughly spherical), filamentous (rod-like), and head-tail (icosahedral head attached to filamentous tail) virus capsid shapes.">
            <a:extLst>
              <a:ext uri="{FF2B5EF4-FFF2-40B4-BE49-F238E27FC236}">
                <a16:creationId xmlns:a16="http://schemas.microsoft.com/office/drawing/2014/main" id="{A590D31E-43F5-4AF6-A266-5A7690BED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90" y="1545898"/>
            <a:ext cx="3964425" cy="18831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680D66-D15A-41A7-AC85-278287D218AD}"/>
              </a:ext>
            </a:extLst>
          </p:cNvPr>
          <p:cNvSpPr txBox="1"/>
          <p:nvPr/>
        </p:nvSpPr>
        <p:spPr>
          <a:xfrm>
            <a:off x="1318662" y="3429000"/>
            <a:ext cx="2906830" cy="923330"/>
          </a:xfrm>
          <a:prstGeom prst="rect">
            <a:avLst/>
          </a:prstGeom>
          <a:noFill/>
        </p:spPr>
        <p:txBody>
          <a:bodyPr wrap="square" rtlCol="0">
            <a:spAutoFit/>
          </a:bodyPr>
          <a:lstStyle/>
          <a:p>
            <a:r>
              <a:rPr lang="en-US" dirty="0"/>
              <a:t>Many forms of capsids: capsid proteins made from viral genome</a:t>
            </a:r>
          </a:p>
        </p:txBody>
      </p:sp>
      <p:sp>
        <p:nvSpPr>
          <p:cNvPr id="12" name="Rectangle 11">
            <a:extLst>
              <a:ext uri="{FF2B5EF4-FFF2-40B4-BE49-F238E27FC236}">
                <a16:creationId xmlns:a16="http://schemas.microsoft.com/office/drawing/2014/main" id="{073FFC7F-073B-46E2-AB18-326830C765F9}"/>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13" name="Picture 12">
            <a:extLst>
              <a:ext uri="{FF2B5EF4-FFF2-40B4-BE49-F238E27FC236}">
                <a16:creationId xmlns:a16="http://schemas.microsoft.com/office/drawing/2014/main" id="{483DC015-8002-4DD4-97D9-57203D10D83A}"/>
              </a:ext>
            </a:extLst>
          </p:cNvPr>
          <p:cNvPicPr>
            <a:picLocks noChangeAspect="1"/>
          </p:cNvPicPr>
          <p:nvPr/>
        </p:nvPicPr>
        <p:blipFill>
          <a:blip r:embed="rId3"/>
          <a:stretch>
            <a:fillRect/>
          </a:stretch>
        </p:blipFill>
        <p:spPr>
          <a:xfrm>
            <a:off x="6595569" y="828823"/>
            <a:ext cx="1526957" cy="435237"/>
          </a:xfrm>
          <a:prstGeom prst="rect">
            <a:avLst/>
          </a:prstGeom>
        </p:spPr>
      </p:pic>
      <p:sp>
        <p:nvSpPr>
          <p:cNvPr id="15" name="TextBox 14">
            <a:extLst>
              <a:ext uri="{FF2B5EF4-FFF2-40B4-BE49-F238E27FC236}">
                <a16:creationId xmlns:a16="http://schemas.microsoft.com/office/drawing/2014/main" id="{BD29CFF0-C0EC-43F0-B1F6-BC27D60B82FC}"/>
              </a:ext>
            </a:extLst>
          </p:cNvPr>
          <p:cNvSpPr txBox="1"/>
          <p:nvPr/>
        </p:nvSpPr>
        <p:spPr>
          <a:xfrm>
            <a:off x="1332194" y="6488668"/>
            <a:ext cx="2414635" cy="369332"/>
          </a:xfrm>
          <a:prstGeom prst="rect">
            <a:avLst/>
          </a:prstGeom>
          <a:noFill/>
        </p:spPr>
        <p:txBody>
          <a:bodyPr wrap="none" rtlCol="0">
            <a:spAutoFit/>
          </a:bodyPr>
          <a:lstStyle/>
          <a:p>
            <a:r>
              <a:rPr lang="en-US" dirty="0"/>
              <a:t>Capsid of </a:t>
            </a:r>
            <a:r>
              <a:rPr lang="en-US" dirty="0" err="1"/>
              <a:t>coronoviruses</a:t>
            </a:r>
            <a:endParaRPr lang="en-US" dirty="0"/>
          </a:p>
        </p:txBody>
      </p:sp>
      <p:pic>
        <p:nvPicPr>
          <p:cNvPr id="11" name="Picture 10">
            <a:extLst>
              <a:ext uri="{FF2B5EF4-FFF2-40B4-BE49-F238E27FC236}">
                <a16:creationId xmlns:a16="http://schemas.microsoft.com/office/drawing/2014/main" id="{F2092DB4-811F-44C5-A39A-419A36428BC3}"/>
              </a:ext>
            </a:extLst>
          </p:cNvPr>
          <p:cNvPicPr>
            <a:picLocks noChangeAspect="1"/>
          </p:cNvPicPr>
          <p:nvPr/>
        </p:nvPicPr>
        <p:blipFill>
          <a:blip r:embed="rId4"/>
          <a:stretch>
            <a:fillRect/>
          </a:stretch>
        </p:blipFill>
        <p:spPr>
          <a:xfrm>
            <a:off x="1318662" y="4561117"/>
            <a:ext cx="2401102" cy="1927551"/>
          </a:xfrm>
          <a:prstGeom prst="rect">
            <a:avLst/>
          </a:prstGeom>
        </p:spPr>
      </p:pic>
      <p:pic>
        <p:nvPicPr>
          <p:cNvPr id="4100" name="Picture 4" descr="Diagram of enveloped icosahedral virus.">
            <a:extLst>
              <a:ext uri="{FF2B5EF4-FFF2-40B4-BE49-F238E27FC236}">
                <a16:creationId xmlns:a16="http://schemas.microsoft.com/office/drawing/2014/main" id="{0445D1F8-9CDD-4791-A068-F6D1FB0CE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14" y="1545898"/>
            <a:ext cx="2595368" cy="20512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21C94CC-E872-4DD3-9218-FFD14E08B3AD}"/>
              </a:ext>
            </a:extLst>
          </p:cNvPr>
          <p:cNvSpPr/>
          <p:nvPr/>
        </p:nvSpPr>
        <p:spPr>
          <a:xfrm>
            <a:off x="6008595" y="3811012"/>
            <a:ext cx="5127833" cy="2862322"/>
          </a:xfrm>
          <a:prstGeom prst="rect">
            <a:avLst/>
          </a:prstGeom>
        </p:spPr>
        <p:txBody>
          <a:bodyPr wrap="square">
            <a:spAutoFit/>
          </a:bodyPr>
          <a:lstStyle/>
          <a:p>
            <a:r>
              <a:rPr lang="en-US" dirty="0"/>
              <a:t>In addition to the capsid, some viruses also have an external lipid membrane known as an envelope, which surrounds the entire capsid.</a:t>
            </a:r>
          </a:p>
          <a:p>
            <a:endParaRPr lang="en-US" dirty="0"/>
          </a:p>
          <a:p>
            <a:r>
              <a:rPr lang="en-US" dirty="0"/>
              <a:t>Viruses with envelopes do not provide instructions for the envelope lipids. Instead, they "borrow" a patch from the host membranes on their way out of the cell. Envelopes do, however, contain proteins that are specified by the virus, which often help viral particles bind to host cells.</a:t>
            </a:r>
          </a:p>
        </p:txBody>
      </p:sp>
      <p:sp>
        <p:nvSpPr>
          <p:cNvPr id="2" name="Slide Number Placeholder 1">
            <a:extLst>
              <a:ext uri="{FF2B5EF4-FFF2-40B4-BE49-F238E27FC236}">
                <a16:creationId xmlns:a16="http://schemas.microsoft.com/office/drawing/2014/main" id="{10BFA945-F27F-4732-A402-A9D0D7E95E4F}"/>
              </a:ext>
            </a:extLst>
          </p:cNvPr>
          <p:cNvSpPr>
            <a:spLocks noGrp="1"/>
          </p:cNvSpPr>
          <p:nvPr>
            <p:ph type="sldNum" sz="quarter" idx="12"/>
          </p:nvPr>
        </p:nvSpPr>
        <p:spPr/>
        <p:txBody>
          <a:bodyPr/>
          <a:lstStyle/>
          <a:p>
            <a:fld id="{49E65F21-0F3F-429B-A821-E28368D686FC}" type="slidenum">
              <a:rPr lang="en-US" smtClean="0"/>
              <a:t>22</a:t>
            </a:fld>
            <a:endParaRPr lang="en-US"/>
          </a:p>
        </p:txBody>
      </p:sp>
    </p:spTree>
    <p:extLst>
      <p:ext uri="{BB962C8B-B14F-4D97-AF65-F5344CB8AC3E}">
        <p14:creationId xmlns:p14="http://schemas.microsoft.com/office/powerpoint/2010/main" val="40697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Why are envelopes important?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Enveloped viruses are more “fragile” than naked viruses</a:t>
            </a:r>
          </a:p>
        </p:txBody>
      </p:sp>
      <p:pic>
        <p:nvPicPr>
          <p:cNvPr id="5124" name="Picture 4" descr="how long covid 19 can live on common surfaces">
            <a:extLst>
              <a:ext uri="{FF2B5EF4-FFF2-40B4-BE49-F238E27FC236}">
                <a16:creationId xmlns:a16="http://schemas.microsoft.com/office/drawing/2014/main" id="{9373EB93-35A6-41F6-AB97-DB3B52A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29" y="2518535"/>
            <a:ext cx="5072514" cy="42029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D9E3926-3F83-4EA9-95FE-FDE85070F07D}"/>
              </a:ext>
            </a:extLst>
          </p:cNvPr>
          <p:cNvSpPr>
            <a:spLocks noGrp="1"/>
          </p:cNvSpPr>
          <p:nvPr>
            <p:ph type="sldNum" sz="quarter" idx="12"/>
          </p:nvPr>
        </p:nvSpPr>
        <p:spPr/>
        <p:txBody>
          <a:bodyPr/>
          <a:lstStyle/>
          <a:p>
            <a:fld id="{49E65F21-0F3F-429B-A821-E28368D686FC}" type="slidenum">
              <a:rPr lang="en-US" smtClean="0"/>
              <a:t>23</a:t>
            </a:fld>
            <a:endParaRPr lang="en-US"/>
          </a:p>
        </p:txBody>
      </p:sp>
    </p:spTree>
    <p:extLst>
      <p:ext uri="{BB962C8B-B14F-4D97-AF65-F5344CB8AC3E}">
        <p14:creationId xmlns:p14="http://schemas.microsoft.com/office/powerpoint/2010/main" val="286431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Why are envelopes important?</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0B8F7E7-0F23-4831-8E68-FD833EE1372B}"/>
              </a:ext>
            </a:extLst>
          </p:cNvPr>
          <p:cNvPicPr>
            <a:picLocks noChangeAspect="1"/>
          </p:cNvPicPr>
          <p:nvPr/>
        </p:nvPicPr>
        <p:blipFill>
          <a:blip r:embed="rId2"/>
          <a:stretch>
            <a:fillRect/>
          </a:stretch>
        </p:blipFill>
        <p:spPr>
          <a:xfrm>
            <a:off x="455804" y="2076715"/>
            <a:ext cx="5106008" cy="3829506"/>
          </a:xfrm>
          <a:prstGeom prst="rect">
            <a:avLst/>
          </a:prstGeom>
        </p:spPr>
      </p:pic>
      <p:graphicFrame>
        <p:nvGraphicFramePr>
          <p:cNvPr id="5" name="Table 4">
            <a:extLst>
              <a:ext uri="{FF2B5EF4-FFF2-40B4-BE49-F238E27FC236}">
                <a16:creationId xmlns:a16="http://schemas.microsoft.com/office/drawing/2014/main" id="{8ABB6C58-6EEE-4BC3-B7C3-CA9F2D0DBA5C}"/>
              </a:ext>
            </a:extLst>
          </p:cNvPr>
          <p:cNvGraphicFramePr>
            <a:graphicFrameLocks noGrp="1"/>
          </p:cNvGraphicFramePr>
          <p:nvPr>
            <p:extLst>
              <p:ext uri="{D42A27DB-BD31-4B8C-83A1-F6EECF244321}">
                <p14:modId xmlns:p14="http://schemas.microsoft.com/office/powerpoint/2010/main" val="2077449600"/>
              </p:ext>
            </p:extLst>
          </p:nvPr>
        </p:nvGraphicFramePr>
        <p:xfrm>
          <a:off x="6317530" y="2150764"/>
          <a:ext cx="5418666" cy="3505200"/>
        </p:xfrm>
        <a:graphic>
          <a:graphicData uri="http://schemas.openxmlformats.org/drawingml/2006/table">
            <a:tbl>
              <a:tblPr firstRow="1" bandRow="1">
                <a:tableStyleId>{5C22544A-7EE6-4342-B048-85BDC9FD1C3A}</a:tableStyleId>
              </a:tblPr>
              <a:tblGrid>
                <a:gridCol w="1806222">
                  <a:extLst>
                    <a:ext uri="{9D8B030D-6E8A-4147-A177-3AD203B41FA5}">
                      <a16:colId xmlns:a16="http://schemas.microsoft.com/office/drawing/2014/main" val="1978004424"/>
                    </a:ext>
                  </a:extLst>
                </a:gridCol>
                <a:gridCol w="1806222">
                  <a:extLst>
                    <a:ext uri="{9D8B030D-6E8A-4147-A177-3AD203B41FA5}">
                      <a16:colId xmlns:a16="http://schemas.microsoft.com/office/drawing/2014/main" val="1146829787"/>
                    </a:ext>
                  </a:extLst>
                </a:gridCol>
                <a:gridCol w="1806222">
                  <a:extLst>
                    <a:ext uri="{9D8B030D-6E8A-4147-A177-3AD203B41FA5}">
                      <a16:colId xmlns:a16="http://schemas.microsoft.com/office/drawing/2014/main" val="123345479"/>
                    </a:ext>
                  </a:extLst>
                </a:gridCol>
              </a:tblGrid>
              <a:tr h="370840">
                <a:tc>
                  <a:txBody>
                    <a:bodyPr/>
                    <a:lstStyle/>
                    <a:p>
                      <a:r>
                        <a:rPr lang="en-US" dirty="0"/>
                        <a:t>Virus</a:t>
                      </a:r>
                    </a:p>
                  </a:txBody>
                  <a:tcPr/>
                </a:tc>
                <a:tc>
                  <a:txBody>
                    <a:bodyPr/>
                    <a:lstStyle/>
                    <a:p>
                      <a:endParaRPr lang="en-US" dirty="0"/>
                    </a:p>
                  </a:txBody>
                  <a:tcPr/>
                </a:tc>
                <a:tc>
                  <a:txBody>
                    <a:bodyPr/>
                    <a:lstStyle/>
                    <a:p>
                      <a:r>
                        <a:rPr lang="en-US" dirty="0"/>
                        <a:t>Disease</a:t>
                      </a:r>
                    </a:p>
                  </a:txBody>
                  <a:tcPr/>
                </a:tc>
                <a:extLst>
                  <a:ext uri="{0D108BD9-81ED-4DB2-BD59-A6C34878D82A}">
                    <a16:rowId xmlns:a16="http://schemas.microsoft.com/office/drawing/2014/main" val="2125109735"/>
                  </a:ext>
                </a:extLst>
              </a:tr>
              <a:tr h="370840">
                <a:tc>
                  <a:txBody>
                    <a:bodyPr/>
                    <a:lstStyle/>
                    <a:p>
                      <a:r>
                        <a:rPr lang="en-US" dirty="0"/>
                        <a:t>Rubeola </a:t>
                      </a:r>
                    </a:p>
                  </a:txBody>
                  <a:tcPr/>
                </a:tc>
                <a:tc>
                  <a:txBody>
                    <a:bodyPr/>
                    <a:lstStyle/>
                    <a:p>
                      <a:r>
                        <a:rPr lang="en-US" dirty="0"/>
                        <a:t>Enveloped </a:t>
                      </a:r>
                    </a:p>
                  </a:txBody>
                  <a:tcPr/>
                </a:tc>
                <a:tc>
                  <a:txBody>
                    <a:bodyPr/>
                    <a:lstStyle/>
                    <a:p>
                      <a:r>
                        <a:rPr lang="en-US" dirty="0"/>
                        <a:t>Measles</a:t>
                      </a:r>
                    </a:p>
                  </a:txBody>
                  <a:tcPr/>
                </a:tc>
                <a:extLst>
                  <a:ext uri="{0D108BD9-81ED-4DB2-BD59-A6C34878D82A}">
                    <a16:rowId xmlns:a16="http://schemas.microsoft.com/office/drawing/2014/main" val="2853279785"/>
                  </a:ext>
                </a:extLst>
              </a:tr>
              <a:tr h="370840">
                <a:tc>
                  <a:txBody>
                    <a:bodyPr/>
                    <a:lstStyle/>
                    <a:p>
                      <a:r>
                        <a:rPr lang="en-US" dirty="0"/>
                        <a:t>Rubella virus (</a:t>
                      </a:r>
                      <a:r>
                        <a:rPr lang="en-US" dirty="0" err="1"/>
                        <a:t>togavirus</a:t>
                      </a:r>
                      <a:r>
                        <a:rPr lang="en-US" dirty="0"/>
                        <a:t>) </a:t>
                      </a:r>
                    </a:p>
                  </a:txBody>
                  <a:tcPr/>
                </a:tc>
                <a:tc>
                  <a:txBody>
                    <a:bodyPr/>
                    <a:lstStyle/>
                    <a:p>
                      <a:r>
                        <a:rPr lang="en-US" dirty="0"/>
                        <a:t>Enveloped </a:t>
                      </a:r>
                    </a:p>
                  </a:txBody>
                  <a:tcPr/>
                </a:tc>
                <a:tc>
                  <a:txBody>
                    <a:bodyPr/>
                    <a:lstStyle/>
                    <a:p>
                      <a:r>
                        <a:rPr lang="en-US" dirty="0"/>
                        <a:t>Rubella </a:t>
                      </a:r>
                    </a:p>
                  </a:txBody>
                  <a:tcPr/>
                </a:tc>
                <a:extLst>
                  <a:ext uri="{0D108BD9-81ED-4DB2-BD59-A6C34878D82A}">
                    <a16:rowId xmlns:a16="http://schemas.microsoft.com/office/drawing/2014/main" val="1649377738"/>
                  </a:ext>
                </a:extLst>
              </a:tr>
              <a:tr h="370840">
                <a:tc>
                  <a:txBody>
                    <a:bodyPr/>
                    <a:lstStyle/>
                    <a:p>
                      <a:r>
                        <a:rPr lang="en-US" dirty="0"/>
                        <a:t>Varicella-zoster</a:t>
                      </a:r>
                    </a:p>
                  </a:txBody>
                  <a:tcPr/>
                </a:tc>
                <a:tc>
                  <a:txBody>
                    <a:bodyPr/>
                    <a:lstStyle/>
                    <a:p>
                      <a:r>
                        <a:rPr lang="en-US" dirty="0"/>
                        <a:t>Enveloped </a:t>
                      </a:r>
                    </a:p>
                  </a:txBody>
                  <a:tcPr/>
                </a:tc>
                <a:tc>
                  <a:txBody>
                    <a:bodyPr/>
                    <a:lstStyle/>
                    <a:p>
                      <a:r>
                        <a:rPr lang="en-US" dirty="0"/>
                        <a:t>Chickenpox </a:t>
                      </a:r>
                    </a:p>
                  </a:txBody>
                  <a:tcPr/>
                </a:tc>
                <a:extLst>
                  <a:ext uri="{0D108BD9-81ED-4DB2-BD59-A6C34878D82A}">
                    <a16:rowId xmlns:a16="http://schemas.microsoft.com/office/drawing/2014/main" val="3192288074"/>
                  </a:ext>
                </a:extLst>
              </a:tr>
              <a:tr h="370840">
                <a:tc>
                  <a:txBody>
                    <a:bodyPr/>
                    <a:lstStyle/>
                    <a:p>
                      <a:r>
                        <a:rPr lang="en-US" dirty="0"/>
                        <a:t>Parvovirus B-19</a:t>
                      </a:r>
                    </a:p>
                  </a:txBody>
                  <a:tcPr/>
                </a:tc>
                <a:tc>
                  <a:txBody>
                    <a:bodyPr/>
                    <a:lstStyle/>
                    <a:p>
                      <a:r>
                        <a:rPr lang="en-US" dirty="0"/>
                        <a:t>Naked </a:t>
                      </a:r>
                    </a:p>
                  </a:txBody>
                  <a:tcPr/>
                </a:tc>
                <a:tc>
                  <a:txBody>
                    <a:bodyPr/>
                    <a:lstStyle/>
                    <a:p>
                      <a:r>
                        <a:rPr lang="en-US" dirty="0"/>
                        <a:t>Fifth disease</a:t>
                      </a:r>
                    </a:p>
                  </a:txBody>
                  <a:tcPr/>
                </a:tc>
                <a:extLst>
                  <a:ext uri="{0D108BD9-81ED-4DB2-BD59-A6C34878D82A}">
                    <a16:rowId xmlns:a16="http://schemas.microsoft.com/office/drawing/2014/main" val="3582391115"/>
                  </a:ext>
                </a:extLst>
              </a:tr>
              <a:tr h="370840">
                <a:tc>
                  <a:txBody>
                    <a:bodyPr/>
                    <a:lstStyle/>
                    <a:p>
                      <a:r>
                        <a:rPr lang="en-US" dirty="0"/>
                        <a:t>Noroviruses </a:t>
                      </a:r>
                    </a:p>
                  </a:txBody>
                  <a:tcPr/>
                </a:tc>
                <a:tc>
                  <a:txBody>
                    <a:bodyPr/>
                    <a:lstStyle/>
                    <a:p>
                      <a:r>
                        <a:rPr lang="en-US" dirty="0"/>
                        <a:t>Naked</a:t>
                      </a:r>
                    </a:p>
                  </a:txBody>
                  <a:tcPr/>
                </a:tc>
                <a:tc>
                  <a:txBody>
                    <a:bodyPr/>
                    <a:lstStyle/>
                    <a:p>
                      <a:r>
                        <a:rPr lang="en-US" dirty="0"/>
                        <a:t>Gastrointestinal disease</a:t>
                      </a:r>
                    </a:p>
                  </a:txBody>
                  <a:tcPr/>
                </a:tc>
                <a:extLst>
                  <a:ext uri="{0D108BD9-81ED-4DB2-BD59-A6C34878D82A}">
                    <a16:rowId xmlns:a16="http://schemas.microsoft.com/office/drawing/2014/main" val="3632538651"/>
                  </a:ext>
                </a:extLst>
              </a:tr>
              <a:tr h="370840">
                <a:tc>
                  <a:txBody>
                    <a:bodyPr/>
                    <a:lstStyle/>
                    <a:p>
                      <a:r>
                        <a:rPr lang="en-US" dirty="0"/>
                        <a:t>HIV</a:t>
                      </a:r>
                    </a:p>
                  </a:txBody>
                  <a:tcPr/>
                </a:tc>
                <a:tc>
                  <a:txBody>
                    <a:bodyPr/>
                    <a:lstStyle/>
                    <a:p>
                      <a:r>
                        <a:rPr lang="en-US" dirty="0"/>
                        <a:t>Enveloped</a:t>
                      </a:r>
                    </a:p>
                  </a:txBody>
                  <a:tcPr/>
                </a:tc>
                <a:tc>
                  <a:txBody>
                    <a:bodyPr/>
                    <a:lstStyle/>
                    <a:p>
                      <a:r>
                        <a:rPr lang="en-US" dirty="0"/>
                        <a:t>AIDS</a:t>
                      </a:r>
                    </a:p>
                  </a:txBody>
                  <a:tcPr/>
                </a:tc>
                <a:extLst>
                  <a:ext uri="{0D108BD9-81ED-4DB2-BD59-A6C34878D82A}">
                    <a16:rowId xmlns:a16="http://schemas.microsoft.com/office/drawing/2014/main" val="2450614783"/>
                  </a:ext>
                </a:extLst>
              </a:tr>
              <a:tr h="370840">
                <a:tc>
                  <a:txBody>
                    <a:bodyPr/>
                    <a:lstStyle/>
                    <a:p>
                      <a:r>
                        <a:rPr lang="en-US" dirty="0"/>
                        <a:t>SARS-CoV-2</a:t>
                      </a:r>
                    </a:p>
                  </a:txBody>
                  <a:tcPr/>
                </a:tc>
                <a:tc>
                  <a:txBody>
                    <a:bodyPr/>
                    <a:lstStyle/>
                    <a:p>
                      <a:r>
                        <a:rPr lang="en-US" dirty="0"/>
                        <a:t>Enveloped </a:t>
                      </a:r>
                    </a:p>
                  </a:txBody>
                  <a:tcPr/>
                </a:tc>
                <a:tc>
                  <a:txBody>
                    <a:bodyPr/>
                    <a:lstStyle/>
                    <a:p>
                      <a:r>
                        <a:rPr lang="en-US" dirty="0"/>
                        <a:t>COVID-19</a:t>
                      </a:r>
                    </a:p>
                  </a:txBody>
                  <a:tcPr/>
                </a:tc>
                <a:extLst>
                  <a:ext uri="{0D108BD9-81ED-4DB2-BD59-A6C34878D82A}">
                    <a16:rowId xmlns:a16="http://schemas.microsoft.com/office/drawing/2014/main" val="3834097092"/>
                  </a:ext>
                </a:extLst>
              </a:tr>
            </a:tbl>
          </a:graphicData>
        </a:graphic>
      </p:graphicFrame>
      <p:sp>
        <p:nvSpPr>
          <p:cNvPr id="2" name="Slide Number Placeholder 1">
            <a:extLst>
              <a:ext uri="{FF2B5EF4-FFF2-40B4-BE49-F238E27FC236}">
                <a16:creationId xmlns:a16="http://schemas.microsoft.com/office/drawing/2014/main" id="{57FE3CFF-101A-499D-8AE5-744D995BF76D}"/>
              </a:ext>
            </a:extLst>
          </p:cNvPr>
          <p:cNvSpPr>
            <a:spLocks noGrp="1"/>
          </p:cNvSpPr>
          <p:nvPr>
            <p:ph type="sldNum" sz="quarter" idx="12"/>
          </p:nvPr>
        </p:nvSpPr>
        <p:spPr/>
        <p:txBody>
          <a:bodyPr/>
          <a:lstStyle/>
          <a:p>
            <a:fld id="{49E65F21-0F3F-429B-A821-E28368D686FC}" type="slidenum">
              <a:rPr lang="en-US" smtClean="0"/>
              <a:t>24</a:t>
            </a:fld>
            <a:endParaRPr lang="en-US"/>
          </a:p>
        </p:txBody>
      </p:sp>
    </p:spTree>
    <p:extLst>
      <p:ext uri="{BB962C8B-B14F-4D97-AF65-F5344CB8AC3E}">
        <p14:creationId xmlns:p14="http://schemas.microsoft.com/office/powerpoint/2010/main" val="267999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sp>
        <p:nvSpPr>
          <p:cNvPr id="12" name="Rectangle 11">
            <a:extLst>
              <a:ext uri="{FF2B5EF4-FFF2-40B4-BE49-F238E27FC236}">
                <a16:creationId xmlns:a16="http://schemas.microsoft.com/office/drawing/2014/main" id="{073FFC7F-073B-46E2-AB18-326830C765F9}"/>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13" name="Picture 12">
            <a:extLst>
              <a:ext uri="{FF2B5EF4-FFF2-40B4-BE49-F238E27FC236}">
                <a16:creationId xmlns:a16="http://schemas.microsoft.com/office/drawing/2014/main" id="{483DC015-8002-4DD4-97D9-57203D10D83A}"/>
              </a:ext>
            </a:extLst>
          </p:cNvPr>
          <p:cNvPicPr>
            <a:picLocks noChangeAspect="1"/>
          </p:cNvPicPr>
          <p:nvPr/>
        </p:nvPicPr>
        <p:blipFill>
          <a:blip r:embed="rId2"/>
          <a:stretch>
            <a:fillRect/>
          </a:stretch>
        </p:blipFill>
        <p:spPr>
          <a:xfrm>
            <a:off x="6595569" y="828823"/>
            <a:ext cx="1526957" cy="435237"/>
          </a:xfrm>
          <a:prstGeom prst="rect">
            <a:avLst/>
          </a:prstGeom>
        </p:spPr>
      </p:pic>
      <p:sp>
        <p:nvSpPr>
          <p:cNvPr id="2" name="TextBox 1">
            <a:extLst>
              <a:ext uri="{FF2B5EF4-FFF2-40B4-BE49-F238E27FC236}">
                <a16:creationId xmlns:a16="http://schemas.microsoft.com/office/drawing/2014/main" id="{4EAEB097-F7A3-4C9A-9B3C-D4124EAE2F97}"/>
              </a:ext>
            </a:extLst>
          </p:cNvPr>
          <p:cNvSpPr txBox="1"/>
          <p:nvPr/>
        </p:nvSpPr>
        <p:spPr>
          <a:xfrm>
            <a:off x="4571109" y="1464132"/>
            <a:ext cx="2690545" cy="584775"/>
          </a:xfrm>
          <a:prstGeom prst="rect">
            <a:avLst/>
          </a:prstGeom>
          <a:noFill/>
        </p:spPr>
        <p:txBody>
          <a:bodyPr wrap="none" rtlCol="0">
            <a:spAutoFit/>
          </a:bodyPr>
          <a:lstStyle/>
          <a:p>
            <a:r>
              <a:rPr lang="en-US" sz="3200" b="1" dirty="0"/>
              <a:t>Virus genomes</a:t>
            </a:r>
          </a:p>
        </p:txBody>
      </p:sp>
      <p:pic>
        <p:nvPicPr>
          <p:cNvPr id="4" name="Picture 3">
            <a:extLst>
              <a:ext uri="{FF2B5EF4-FFF2-40B4-BE49-F238E27FC236}">
                <a16:creationId xmlns:a16="http://schemas.microsoft.com/office/drawing/2014/main" id="{7CB25A0E-25D6-431C-9E27-76BFC293500A}"/>
              </a:ext>
            </a:extLst>
          </p:cNvPr>
          <p:cNvPicPr>
            <a:picLocks noChangeAspect="1"/>
          </p:cNvPicPr>
          <p:nvPr/>
        </p:nvPicPr>
        <p:blipFill>
          <a:blip r:embed="rId3"/>
          <a:stretch>
            <a:fillRect/>
          </a:stretch>
        </p:blipFill>
        <p:spPr>
          <a:xfrm>
            <a:off x="1178346" y="2339526"/>
            <a:ext cx="5715000" cy="4381500"/>
          </a:xfrm>
          <a:prstGeom prst="rect">
            <a:avLst/>
          </a:prstGeom>
        </p:spPr>
      </p:pic>
      <p:sp>
        <p:nvSpPr>
          <p:cNvPr id="5" name="TextBox 4">
            <a:extLst>
              <a:ext uri="{FF2B5EF4-FFF2-40B4-BE49-F238E27FC236}">
                <a16:creationId xmlns:a16="http://schemas.microsoft.com/office/drawing/2014/main" id="{5C92FB8E-7722-4BD5-A66B-3DF324082380}"/>
              </a:ext>
            </a:extLst>
          </p:cNvPr>
          <p:cNvSpPr txBox="1"/>
          <p:nvPr/>
        </p:nvSpPr>
        <p:spPr>
          <a:xfrm>
            <a:off x="7261654" y="2967335"/>
            <a:ext cx="3907608" cy="923330"/>
          </a:xfrm>
          <a:prstGeom prst="rect">
            <a:avLst/>
          </a:prstGeom>
          <a:noFill/>
        </p:spPr>
        <p:txBody>
          <a:bodyPr wrap="none" rtlCol="0">
            <a:spAutoFit/>
          </a:bodyPr>
          <a:lstStyle/>
          <a:p>
            <a:r>
              <a:rPr lang="en-US" dirty="0"/>
              <a:t>Eukaryotes: double stranded DNA</a:t>
            </a:r>
          </a:p>
          <a:p>
            <a:r>
              <a:rPr lang="en-US" dirty="0"/>
              <a:t>Viruses: double or single stranded DNA,</a:t>
            </a:r>
          </a:p>
          <a:p>
            <a:r>
              <a:rPr lang="en-US" dirty="0"/>
              <a:t>double or single stranded RNA </a:t>
            </a:r>
          </a:p>
        </p:txBody>
      </p:sp>
      <p:sp>
        <p:nvSpPr>
          <p:cNvPr id="6" name="Slide Number Placeholder 5">
            <a:extLst>
              <a:ext uri="{FF2B5EF4-FFF2-40B4-BE49-F238E27FC236}">
                <a16:creationId xmlns:a16="http://schemas.microsoft.com/office/drawing/2014/main" id="{72556FDC-5E4A-42A2-BF92-41A34647B836}"/>
              </a:ext>
            </a:extLst>
          </p:cNvPr>
          <p:cNvSpPr>
            <a:spLocks noGrp="1"/>
          </p:cNvSpPr>
          <p:nvPr>
            <p:ph type="sldNum" sz="quarter" idx="12"/>
          </p:nvPr>
        </p:nvSpPr>
        <p:spPr/>
        <p:txBody>
          <a:bodyPr/>
          <a:lstStyle/>
          <a:p>
            <a:fld id="{49E65F21-0F3F-429B-A821-E28368D686FC}" type="slidenum">
              <a:rPr lang="en-US" smtClean="0"/>
              <a:t>25</a:t>
            </a:fld>
            <a:endParaRPr lang="en-US"/>
          </a:p>
        </p:txBody>
      </p:sp>
    </p:spTree>
    <p:extLst>
      <p:ext uri="{BB962C8B-B14F-4D97-AF65-F5344CB8AC3E}">
        <p14:creationId xmlns:p14="http://schemas.microsoft.com/office/powerpoint/2010/main" val="110857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sp>
        <p:nvSpPr>
          <p:cNvPr id="12" name="Rectangle 11">
            <a:extLst>
              <a:ext uri="{FF2B5EF4-FFF2-40B4-BE49-F238E27FC236}">
                <a16:creationId xmlns:a16="http://schemas.microsoft.com/office/drawing/2014/main" id="{073FFC7F-073B-46E2-AB18-326830C765F9}"/>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13" name="Picture 12">
            <a:extLst>
              <a:ext uri="{FF2B5EF4-FFF2-40B4-BE49-F238E27FC236}">
                <a16:creationId xmlns:a16="http://schemas.microsoft.com/office/drawing/2014/main" id="{483DC015-8002-4DD4-97D9-57203D10D83A}"/>
              </a:ext>
            </a:extLst>
          </p:cNvPr>
          <p:cNvPicPr>
            <a:picLocks noChangeAspect="1"/>
          </p:cNvPicPr>
          <p:nvPr/>
        </p:nvPicPr>
        <p:blipFill>
          <a:blip r:embed="rId2"/>
          <a:stretch>
            <a:fillRect/>
          </a:stretch>
        </p:blipFill>
        <p:spPr>
          <a:xfrm>
            <a:off x="6595569" y="828823"/>
            <a:ext cx="1526957" cy="435237"/>
          </a:xfrm>
          <a:prstGeom prst="rect">
            <a:avLst/>
          </a:prstGeom>
        </p:spPr>
      </p:pic>
      <p:sp>
        <p:nvSpPr>
          <p:cNvPr id="2" name="TextBox 1">
            <a:extLst>
              <a:ext uri="{FF2B5EF4-FFF2-40B4-BE49-F238E27FC236}">
                <a16:creationId xmlns:a16="http://schemas.microsoft.com/office/drawing/2014/main" id="{4EAEB097-F7A3-4C9A-9B3C-D4124EAE2F97}"/>
              </a:ext>
            </a:extLst>
          </p:cNvPr>
          <p:cNvSpPr txBox="1"/>
          <p:nvPr/>
        </p:nvSpPr>
        <p:spPr>
          <a:xfrm>
            <a:off x="2799488" y="1288702"/>
            <a:ext cx="6593023" cy="584775"/>
          </a:xfrm>
          <a:prstGeom prst="rect">
            <a:avLst/>
          </a:prstGeom>
          <a:noFill/>
        </p:spPr>
        <p:txBody>
          <a:bodyPr wrap="none" rtlCol="0">
            <a:spAutoFit/>
          </a:bodyPr>
          <a:lstStyle/>
          <a:p>
            <a:r>
              <a:rPr lang="en-US" sz="3200" b="1" dirty="0"/>
              <a:t>Virus genomes:  why is this important</a:t>
            </a:r>
          </a:p>
        </p:txBody>
      </p:sp>
      <p:pic>
        <p:nvPicPr>
          <p:cNvPr id="6146" name="Picture 2" descr="ss+rna">
            <a:extLst>
              <a:ext uri="{FF2B5EF4-FFF2-40B4-BE49-F238E27FC236}">
                <a16:creationId xmlns:a16="http://schemas.microsoft.com/office/drawing/2014/main" id="{7ECC68FC-9BE4-4011-93F9-DC3844233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013" y="3613666"/>
            <a:ext cx="5830735" cy="22969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0BE19B4-66EC-452C-9B6B-0F1E7672BA34}"/>
              </a:ext>
            </a:extLst>
          </p:cNvPr>
          <p:cNvSpPr/>
          <p:nvPr/>
        </p:nvSpPr>
        <p:spPr>
          <a:xfrm>
            <a:off x="3219227" y="2721114"/>
            <a:ext cx="5159041" cy="523220"/>
          </a:xfrm>
          <a:prstGeom prst="rect">
            <a:avLst/>
          </a:prstGeom>
        </p:spPr>
        <p:txBody>
          <a:bodyPr wrap="none">
            <a:spAutoFit/>
          </a:bodyPr>
          <a:lstStyle/>
          <a:p>
            <a:r>
              <a:rPr lang="en-US" sz="2800" b="1" dirty="0"/>
              <a:t>Single-stranded (+) RNA genomes</a:t>
            </a:r>
          </a:p>
        </p:txBody>
      </p:sp>
      <p:sp>
        <p:nvSpPr>
          <p:cNvPr id="4" name="Slide Number Placeholder 3">
            <a:extLst>
              <a:ext uri="{FF2B5EF4-FFF2-40B4-BE49-F238E27FC236}">
                <a16:creationId xmlns:a16="http://schemas.microsoft.com/office/drawing/2014/main" id="{784D4FD1-21AA-4777-B0CB-5AFAE800FB2D}"/>
              </a:ext>
            </a:extLst>
          </p:cNvPr>
          <p:cNvSpPr>
            <a:spLocks noGrp="1"/>
          </p:cNvSpPr>
          <p:nvPr>
            <p:ph type="sldNum" sz="quarter" idx="12"/>
          </p:nvPr>
        </p:nvSpPr>
        <p:spPr/>
        <p:txBody>
          <a:bodyPr/>
          <a:lstStyle/>
          <a:p>
            <a:fld id="{49E65F21-0F3F-429B-A821-E28368D686FC}" type="slidenum">
              <a:rPr lang="en-US" smtClean="0"/>
              <a:t>26</a:t>
            </a:fld>
            <a:endParaRPr lang="en-US"/>
          </a:p>
        </p:txBody>
      </p:sp>
    </p:spTree>
    <p:extLst>
      <p:ext uri="{BB962C8B-B14F-4D97-AF65-F5344CB8AC3E}">
        <p14:creationId xmlns:p14="http://schemas.microsoft.com/office/powerpoint/2010/main" val="3706519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reading gene - LGMD2i Research Fund">
            <a:extLst>
              <a:ext uri="{FF2B5EF4-FFF2-40B4-BE49-F238E27FC236}">
                <a16:creationId xmlns:a16="http://schemas.microsoft.com/office/drawing/2014/main" id="{41DFD733-1365-4D91-B4FF-F2EB7576F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352" y="987435"/>
            <a:ext cx="6440927" cy="5705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42C7EA-06FD-4858-8DE2-0B745690B22E}"/>
              </a:ext>
            </a:extLst>
          </p:cNvPr>
          <p:cNvSpPr txBox="1"/>
          <p:nvPr/>
        </p:nvSpPr>
        <p:spPr>
          <a:xfrm>
            <a:off x="2842352" y="308472"/>
            <a:ext cx="6330579" cy="584775"/>
          </a:xfrm>
          <a:prstGeom prst="rect">
            <a:avLst/>
          </a:prstGeom>
          <a:noFill/>
        </p:spPr>
        <p:txBody>
          <a:bodyPr wrap="none" rtlCol="0">
            <a:spAutoFit/>
          </a:bodyPr>
          <a:lstStyle/>
          <a:p>
            <a:r>
              <a:rPr lang="en-US" sz="3200" b="1" dirty="0"/>
              <a:t>Central Dogma of Molecular Biology</a:t>
            </a:r>
          </a:p>
        </p:txBody>
      </p:sp>
      <p:sp>
        <p:nvSpPr>
          <p:cNvPr id="3" name="Slide Number Placeholder 2">
            <a:extLst>
              <a:ext uri="{FF2B5EF4-FFF2-40B4-BE49-F238E27FC236}">
                <a16:creationId xmlns:a16="http://schemas.microsoft.com/office/drawing/2014/main" id="{72A7E9D0-5CCE-40A4-B3C5-CD63C790F5C2}"/>
              </a:ext>
            </a:extLst>
          </p:cNvPr>
          <p:cNvSpPr>
            <a:spLocks noGrp="1"/>
          </p:cNvSpPr>
          <p:nvPr>
            <p:ph type="sldNum" sz="quarter" idx="12"/>
          </p:nvPr>
        </p:nvSpPr>
        <p:spPr/>
        <p:txBody>
          <a:bodyPr/>
          <a:lstStyle/>
          <a:p>
            <a:fld id="{49E65F21-0F3F-429B-A821-E28368D686FC}" type="slidenum">
              <a:rPr lang="en-US" smtClean="0"/>
              <a:t>27</a:t>
            </a:fld>
            <a:endParaRPr lang="en-US"/>
          </a:p>
        </p:txBody>
      </p:sp>
      <p:sp>
        <p:nvSpPr>
          <p:cNvPr id="4" name="TextBox 3">
            <a:extLst>
              <a:ext uri="{FF2B5EF4-FFF2-40B4-BE49-F238E27FC236}">
                <a16:creationId xmlns:a16="http://schemas.microsoft.com/office/drawing/2014/main" id="{B55E135B-872E-4708-A72D-738029F32491}"/>
              </a:ext>
            </a:extLst>
          </p:cNvPr>
          <p:cNvSpPr txBox="1"/>
          <p:nvPr/>
        </p:nvSpPr>
        <p:spPr>
          <a:xfrm>
            <a:off x="8906582" y="4219461"/>
            <a:ext cx="2866875" cy="369332"/>
          </a:xfrm>
          <a:prstGeom prst="rect">
            <a:avLst/>
          </a:prstGeom>
          <a:noFill/>
        </p:spPr>
        <p:txBody>
          <a:bodyPr wrap="none" rtlCol="0">
            <a:spAutoFit/>
          </a:bodyPr>
          <a:lstStyle/>
          <a:p>
            <a:r>
              <a:rPr lang="en-US" b="1" dirty="0"/>
              <a:t>+ sense single stranded RNA</a:t>
            </a:r>
          </a:p>
        </p:txBody>
      </p:sp>
    </p:spTree>
    <p:extLst>
      <p:ext uri="{BB962C8B-B14F-4D97-AF65-F5344CB8AC3E}">
        <p14:creationId xmlns:p14="http://schemas.microsoft.com/office/powerpoint/2010/main" val="3460470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2C7EA-06FD-4858-8DE2-0B745690B22E}"/>
              </a:ext>
            </a:extLst>
          </p:cNvPr>
          <p:cNvSpPr txBox="1"/>
          <p:nvPr/>
        </p:nvSpPr>
        <p:spPr>
          <a:xfrm>
            <a:off x="2842352" y="308472"/>
            <a:ext cx="6330579" cy="584775"/>
          </a:xfrm>
          <a:prstGeom prst="rect">
            <a:avLst/>
          </a:prstGeom>
          <a:noFill/>
        </p:spPr>
        <p:txBody>
          <a:bodyPr wrap="none" rtlCol="0">
            <a:spAutoFit/>
          </a:bodyPr>
          <a:lstStyle/>
          <a:p>
            <a:r>
              <a:rPr lang="en-US" sz="3200" b="1" dirty="0"/>
              <a:t>Central Dogma of Molecular Biology</a:t>
            </a:r>
          </a:p>
        </p:txBody>
      </p:sp>
      <p:pic>
        <p:nvPicPr>
          <p:cNvPr id="10242" name="Picture 2" descr="BIOL2060: Gene Expression: Transcription">
            <a:extLst>
              <a:ext uri="{FF2B5EF4-FFF2-40B4-BE49-F238E27FC236}">
                <a16:creationId xmlns:a16="http://schemas.microsoft.com/office/drawing/2014/main" id="{72B7DF9D-38BE-430C-8D3C-2BB5635E4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12192000" cy="489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315B45-9A54-4012-A9D2-091788EAE1AC}"/>
              </a:ext>
            </a:extLst>
          </p:cNvPr>
          <p:cNvSpPr txBox="1"/>
          <p:nvPr/>
        </p:nvSpPr>
        <p:spPr>
          <a:xfrm>
            <a:off x="451691" y="3635566"/>
            <a:ext cx="2012474" cy="369332"/>
          </a:xfrm>
          <a:prstGeom prst="rect">
            <a:avLst/>
          </a:prstGeom>
          <a:noFill/>
        </p:spPr>
        <p:txBody>
          <a:bodyPr wrap="none" rtlCol="0">
            <a:spAutoFit/>
          </a:bodyPr>
          <a:lstStyle/>
          <a:p>
            <a:r>
              <a:rPr lang="en-US" b="1" dirty="0"/>
              <a:t>- Sense DNA strand</a:t>
            </a:r>
          </a:p>
        </p:txBody>
      </p:sp>
      <p:sp>
        <p:nvSpPr>
          <p:cNvPr id="5" name="TextBox 4">
            <a:extLst>
              <a:ext uri="{FF2B5EF4-FFF2-40B4-BE49-F238E27FC236}">
                <a16:creationId xmlns:a16="http://schemas.microsoft.com/office/drawing/2014/main" id="{E9F08E40-55F6-4BF7-BC27-0EAAA83E5F6A}"/>
              </a:ext>
            </a:extLst>
          </p:cNvPr>
          <p:cNvSpPr txBox="1"/>
          <p:nvPr/>
        </p:nvSpPr>
        <p:spPr>
          <a:xfrm>
            <a:off x="925417" y="1578873"/>
            <a:ext cx="2057358" cy="369332"/>
          </a:xfrm>
          <a:prstGeom prst="rect">
            <a:avLst/>
          </a:prstGeom>
          <a:noFill/>
        </p:spPr>
        <p:txBody>
          <a:bodyPr wrap="none" rtlCol="0">
            <a:spAutoFit/>
          </a:bodyPr>
          <a:lstStyle/>
          <a:p>
            <a:r>
              <a:rPr lang="en-US" b="1" dirty="0"/>
              <a:t>+ Sense DNA strand</a:t>
            </a:r>
          </a:p>
        </p:txBody>
      </p:sp>
      <p:sp>
        <p:nvSpPr>
          <p:cNvPr id="6" name="TextBox 5">
            <a:extLst>
              <a:ext uri="{FF2B5EF4-FFF2-40B4-BE49-F238E27FC236}">
                <a16:creationId xmlns:a16="http://schemas.microsoft.com/office/drawing/2014/main" id="{C224FE98-D173-49F0-BBCB-C35294E3DAEF}"/>
              </a:ext>
            </a:extLst>
          </p:cNvPr>
          <p:cNvSpPr txBox="1"/>
          <p:nvPr/>
        </p:nvSpPr>
        <p:spPr>
          <a:xfrm>
            <a:off x="738130" y="5094461"/>
            <a:ext cx="2847639" cy="369332"/>
          </a:xfrm>
          <a:prstGeom prst="rect">
            <a:avLst/>
          </a:prstGeom>
          <a:noFill/>
        </p:spPr>
        <p:txBody>
          <a:bodyPr wrap="none" rtlCol="0">
            <a:spAutoFit/>
          </a:bodyPr>
          <a:lstStyle/>
          <a:p>
            <a:r>
              <a:rPr lang="en-US" b="1" dirty="0"/>
              <a:t>+ Sense RNA strand (mRNA)</a:t>
            </a:r>
          </a:p>
        </p:txBody>
      </p:sp>
      <p:sp>
        <p:nvSpPr>
          <p:cNvPr id="7" name="TextBox 6">
            <a:extLst>
              <a:ext uri="{FF2B5EF4-FFF2-40B4-BE49-F238E27FC236}">
                <a16:creationId xmlns:a16="http://schemas.microsoft.com/office/drawing/2014/main" id="{11FBB531-649E-42A9-9E5A-C45A0A965816}"/>
              </a:ext>
            </a:extLst>
          </p:cNvPr>
          <p:cNvSpPr txBox="1"/>
          <p:nvPr/>
        </p:nvSpPr>
        <p:spPr>
          <a:xfrm>
            <a:off x="7491470" y="4751831"/>
            <a:ext cx="3757632" cy="369332"/>
          </a:xfrm>
          <a:prstGeom prst="rect">
            <a:avLst/>
          </a:prstGeom>
          <a:noFill/>
        </p:spPr>
        <p:txBody>
          <a:bodyPr wrap="none" rtlCol="0">
            <a:spAutoFit/>
          </a:bodyPr>
          <a:lstStyle/>
          <a:p>
            <a:r>
              <a:rPr lang="en-US" b="1" dirty="0"/>
              <a:t>(Nuclear triphosphates:  build mRNA)</a:t>
            </a:r>
          </a:p>
        </p:txBody>
      </p:sp>
      <p:sp>
        <p:nvSpPr>
          <p:cNvPr id="3" name="Slide Number Placeholder 2">
            <a:extLst>
              <a:ext uri="{FF2B5EF4-FFF2-40B4-BE49-F238E27FC236}">
                <a16:creationId xmlns:a16="http://schemas.microsoft.com/office/drawing/2014/main" id="{7598612F-3066-4EC5-8145-79591F964505}"/>
              </a:ext>
            </a:extLst>
          </p:cNvPr>
          <p:cNvSpPr>
            <a:spLocks noGrp="1"/>
          </p:cNvSpPr>
          <p:nvPr>
            <p:ph type="sldNum" sz="quarter" idx="12"/>
          </p:nvPr>
        </p:nvSpPr>
        <p:spPr/>
        <p:txBody>
          <a:bodyPr/>
          <a:lstStyle/>
          <a:p>
            <a:fld id="{49E65F21-0F3F-429B-A821-E28368D686FC}" type="slidenum">
              <a:rPr lang="en-US" smtClean="0"/>
              <a:t>28</a:t>
            </a:fld>
            <a:endParaRPr lang="en-US"/>
          </a:p>
        </p:txBody>
      </p:sp>
    </p:spTree>
    <p:extLst>
      <p:ext uri="{BB962C8B-B14F-4D97-AF65-F5344CB8AC3E}">
        <p14:creationId xmlns:p14="http://schemas.microsoft.com/office/powerpoint/2010/main" val="375131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sp>
        <p:nvSpPr>
          <p:cNvPr id="12" name="Rectangle 11">
            <a:extLst>
              <a:ext uri="{FF2B5EF4-FFF2-40B4-BE49-F238E27FC236}">
                <a16:creationId xmlns:a16="http://schemas.microsoft.com/office/drawing/2014/main" id="{073FFC7F-073B-46E2-AB18-326830C765F9}"/>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13" name="Picture 12">
            <a:extLst>
              <a:ext uri="{FF2B5EF4-FFF2-40B4-BE49-F238E27FC236}">
                <a16:creationId xmlns:a16="http://schemas.microsoft.com/office/drawing/2014/main" id="{483DC015-8002-4DD4-97D9-57203D10D83A}"/>
              </a:ext>
            </a:extLst>
          </p:cNvPr>
          <p:cNvPicPr>
            <a:picLocks noChangeAspect="1"/>
          </p:cNvPicPr>
          <p:nvPr/>
        </p:nvPicPr>
        <p:blipFill>
          <a:blip r:embed="rId2"/>
          <a:stretch>
            <a:fillRect/>
          </a:stretch>
        </p:blipFill>
        <p:spPr>
          <a:xfrm>
            <a:off x="6595569" y="828823"/>
            <a:ext cx="1526957" cy="435237"/>
          </a:xfrm>
          <a:prstGeom prst="rect">
            <a:avLst/>
          </a:prstGeom>
        </p:spPr>
      </p:pic>
      <p:sp>
        <p:nvSpPr>
          <p:cNvPr id="2" name="TextBox 1">
            <a:extLst>
              <a:ext uri="{FF2B5EF4-FFF2-40B4-BE49-F238E27FC236}">
                <a16:creationId xmlns:a16="http://schemas.microsoft.com/office/drawing/2014/main" id="{4EAEB097-F7A3-4C9A-9B3C-D4124EAE2F97}"/>
              </a:ext>
            </a:extLst>
          </p:cNvPr>
          <p:cNvSpPr txBox="1"/>
          <p:nvPr/>
        </p:nvSpPr>
        <p:spPr>
          <a:xfrm>
            <a:off x="2799488" y="1288702"/>
            <a:ext cx="7665688" cy="584775"/>
          </a:xfrm>
          <a:prstGeom prst="rect">
            <a:avLst/>
          </a:prstGeom>
          <a:noFill/>
        </p:spPr>
        <p:txBody>
          <a:bodyPr wrap="none" rtlCol="0">
            <a:spAutoFit/>
          </a:bodyPr>
          <a:lstStyle/>
          <a:p>
            <a:r>
              <a:rPr lang="en-US" sz="3200" b="1" dirty="0"/>
              <a:t>Virus genomes:  positive sense RNA (mRNA)</a:t>
            </a:r>
          </a:p>
        </p:txBody>
      </p:sp>
      <p:pic>
        <p:nvPicPr>
          <p:cNvPr id="8196" name="Picture 4" descr="Schematic of positive-sense RNA virus replication cycle. General steps include: (i) attachment and entry; (ii) release of genome into cytoplasm; (iii) translation of genomic viral RNA into replicase or structural proteins; (iv) assembly of replication complex on host intracellular membrane; (v) amplification of viral genome via dsRNA intermediate; (vi) genome encapsidation; and (vii) maturation and release.">
            <a:extLst>
              <a:ext uri="{FF2B5EF4-FFF2-40B4-BE49-F238E27FC236}">
                <a16:creationId xmlns:a16="http://schemas.microsoft.com/office/drawing/2014/main" id="{1016B31F-46ED-49D5-AAB0-0432C0A0E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868" y="2039964"/>
            <a:ext cx="7051165" cy="4481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7CDD48-025A-4C7E-8C3C-B4D9FD7AB29F}"/>
              </a:ext>
            </a:extLst>
          </p:cNvPr>
          <p:cNvSpPr txBox="1"/>
          <p:nvPr/>
        </p:nvSpPr>
        <p:spPr>
          <a:xfrm>
            <a:off x="176539" y="3772968"/>
            <a:ext cx="5221725" cy="1631216"/>
          </a:xfrm>
          <a:prstGeom prst="rect">
            <a:avLst/>
          </a:prstGeom>
          <a:noFill/>
        </p:spPr>
        <p:txBody>
          <a:bodyPr wrap="square" rtlCol="0">
            <a:spAutoFit/>
          </a:bodyPr>
          <a:lstStyle/>
          <a:p>
            <a:r>
              <a:rPr lang="en-US" sz="2000" dirty="0"/>
              <a:t>Viral +RNA immediately made into proteins:</a:t>
            </a:r>
          </a:p>
          <a:p>
            <a:pPr marL="457200" indent="-457200">
              <a:buFont typeface="+mj-lt"/>
              <a:buAutoNum type="arabicPeriod"/>
            </a:pPr>
            <a:r>
              <a:rPr lang="en-US" sz="2000" dirty="0"/>
              <a:t>Structural like capsid proteins</a:t>
            </a:r>
          </a:p>
          <a:p>
            <a:pPr marL="457200" indent="-457200">
              <a:buFont typeface="+mj-lt"/>
              <a:buAutoNum type="arabicPeriod"/>
            </a:pPr>
            <a:r>
              <a:rPr lang="en-US" sz="2000" dirty="0"/>
              <a:t>Enzymes that make more viral genome</a:t>
            </a:r>
          </a:p>
          <a:p>
            <a:r>
              <a:rPr lang="en-US" sz="2000" dirty="0"/>
              <a:t>(Replication of genome requires Replicase enzymes:  </a:t>
            </a:r>
            <a:r>
              <a:rPr lang="en-US" sz="2000" b="1" dirty="0"/>
              <a:t>RNA-dependent RNA polymerase</a:t>
            </a:r>
            <a:r>
              <a:rPr lang="en-US" sz="2000" dirty="0"/>
              <a:t>)</a:t>
            </a:r>
          </a:p>
        </p:txBody>
      </p:sp>
      <p:sp>
        <p:nvSpPr>
          <p:cNvPr id="4" name="Slide Number Placeholder 3">
            <a:extLst>
              <a:ext uri="{FF2B5EF4-FFF2-40B4-BE49-F238E27FC236}">
                <a16:creationId xmlns:a16="http://schemas.microsoft.com/office/drawing/2014/main" id="{087330DD-A5A7-42CA-8E51-A3360DCF956C}"/>
              </a:ext>
            </a:extLst>
          </p:cNvPr>
          <p:cNvSpPr>
            <a:spLocks noGrp="1"/>
          </p:cNvSpPr>
          <p:nvPr>
            <p:ph type="sldNum" sz="quarter" idx="12"/>
          </p:nvPr>
        </p:nvSpPr>
        <p:spPr/>
        <p:txBody>
          <a:bodyPr/>
          <a:lstStyle/>
          <a:p>
            <a:fld id="{49E65F21-0F3F-429B-A821-E28368D686FC}" type="slidenum">
              <a:rPr lang="en-US" smtClean="0"/>
              <a:t>29</a:t>
            </a:fld>
            <a:endParaRPr lang="en-US"/>
          </a:p>
        </p:txBody>
      </p:sp>
    </p:spTree>
    <p:extLst>
      <p:ext uri="{BB962C8B-B14F-4D97-AF65-F5344CB8AC3E}">
        <p14:creationId xmlns:p14="http://schemas.microsoft.com/office/powerpoint/2010/main" val="141651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4911E-10E6-4AA3-B2A5-AD3E009FB00F}"/>
              </a:ext>
            </a:extLst>
          </p:cNvPr>
          <p:cNvSpPr>
            <a:spLocks noGrp="1"/>
          </p:cNvSpPr>
          <p:nvPr>
            <p:ph type="ctrTitle"/>
          </p:nvPr>
        </p:nvSpPr>
        <p:spPr/>
        <p:txBody>
          <a:bodyPr/>
          <a:lstStyle/>
          <a:p>
            <a:r>
              <a:rPr lang="en-US" b="1" dirty="0"/>
              <a:t>5_Influenza, Viruses and Infections</a:t>
            </a:r>
          </a:p>
        </p:txBody>
      </p:sp>
      <p:sp>
        <p:nvSpPr>
          <p:cNvPr id="3" name="Subtitle 2">
            <a:extLst>
              <a:ext uri="{FF2B5EF4-FFF2-40B4-BE49-F238E27FC236}">
                <a16:creationId xmlns:a16="http://schemas.microsoft.com/office/drawing/2014/main" id="{D703AF7F-B864-4C4E-B7A2-611836935CB0}"/>
              </a:ext>
            </a:extLst>
          </p:cNvPr>
          <p:cNvSpPr>
            <a:spLocks noGrp="1"/>
          </p:cNvSpPr>
          <p:nvPr>
            <p:ph type="subTitle" idx="1"/>
          </p:nvPr>
        </p:nvSpPr>
        <p:spPr/>
        <p:txBody>
          <a:bodyPr>
            <a:normAutofit fontScale="85000" lnSpcReduction="10000"/>
          </a:bodyPr>
          <a:lstStyle/>
          <a:p>
            <a:pPr marL="457200" indent="-457200" algn="l">
              <a:buFont typeface="+mj-lt"/>
              <a:buAutoNum type="alphaLcPeriod" startAt="5"/>
            </a:pPr>
            <a:r>
              <a:rPr lang="en-US" dirty="0"/>
              <a:t>What is a virus? How are viruses different from other infectious organisms? What are the components of viruses?  How are viruses different from each other?  </a:t>
            </a:r>
          </a:p>
          <a:p>
            <a:pPr marL="457200" indent="-457200" algn="l">
              <a:buFont typeface="+mj-lt"/>
              <a:buAutoNum type="alphaLcPeriod" startAt="5"/>
            </a:pPr>
            <a:r>
              <a:rPr lang="en-US" dirty="0"/>
              <a:t>What is a viral infection?  What are the different types of viral infections?</a:t>
            </a:r>
          </a:p>
          <a:p>
            <a:pPr marL="457200" indent="-457200" algn="l">
              <a:buFont typeface="+mj-lt"/>
              <a:buAutoNum type="alphaLcPeriod" startAt="5"/>
            </a:pPr>
            <a:r>
              <a:rPr lang="en-US" dirty="0"/>
              <a:t>How does a virus infect a host?  What is a host receptor, and what is the viral ligand for that receptor?</a:t>
            </a:r>
          </a:p>
          <a:p>
            <a:pPr algn="l"/>
            <a:endParaRPr lang="en-US" dirty="0"/>
          </a:p>
        </p:txBody>
      </p:sp>
      <p:sp>
        <p:nvSpPr>
          <p:cNvPr id="4" name="Slide Number Placeholder 3">
            <a:extLst>
              <a:ext uri="{FF2B5EF4-FFF2-40B4-BE49-F238E27FC236}">
                <a16:creationId xmlns:a16="http://schemas.microsoft.com/office/drawing/2014/main" id="{3F3F81B4-44AC-481A-9B0B-DA53D717AF73}"/>
              </a:ext>
            </a:extLst>
          </p:cNvPr>
          <p:cNvSpPr>
            <a:spLocks noGrp="1"/>
          </p:cNvSpPr>
          <p:nvPr>
            <p:ph type="sldNum" sz="quarter" idx="12"/>
          </p:nvPr>
        </p:nvSpPr>
        <p:spPr/>
        <p:txBody>
          <a:bodyPr/>
          <a:lstStyle/>
          <a:p>
            <a:fld id="{49E65F21-0F3F-429B-A821-E28368D686FC}" type="slidenum">
              <a:rPr lang="en-US" smtClean="0"/>
              <a:t>3</a:t>
            </a:fld>
            <a:endParaRPr lang="en-US"/>
          </a:p>
        </p:txBody>
      </p:sp>
    </p:spTree>
    <p:extLst>
      <p:ext uri="{BB962C8B-B14F-4D97-AF65-F5344CB8AC3E}">
        <p14:creationId xmlns:p14="http://schemas.microsoft.com/office/powerpoint/2010/main" val="3140303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729793" y="336363"/>
            <a:ext cx="8283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 Structure</a:t>
            </a:r>
          </a:p>
        </p:txBody>
      </p:sp>
      <p:sp>
        <p:nvSpPr>
          <p:cNvPr id="12" name="Rectangle 11">
            <a:extLst>
              <a:ext uri="{FF2B5EF4-FFF2-40B4-BE49-F238E27FC236}">
                <a16:creationId xmlns:a16="http://schemas.microsoft.com/office/drawing/2014/main" id="{073FFC7F-073B-46E2-AB18-326830C765F9}"/>
              </a:ext>
            </a:extLst>
          </p:cNvPr>
          <p:cNvSpPr/>
          <p:nvPr/>
        </p:nvSpPr>
        <p:spPr>
          <a:xfrm>
            <a:off x="5001928" y="804181"/>
            <a:ext cx="1593641" cy="369332"/>
          </a:xfrm>
          <a:prstGeom prst="rect">
            <a:avLst/>
          </a:prstGeom>
        </p:spPr>
        <p:txBody>
          <a:bodyPr wrap="none">
            <a:spAutoFit/>
          </a:bodyPr>
          <a:lstStyle/>
          <a:p>
            <a:r>
              <a:rPr lang="en-US" dirty="0"/>
              <a:t>Intro to viruses</a:t>
            </a:r>
          </a:p>
        </p:txBody>
      </p:sp>
      <p:pic>
        <p:nvPicPr>
          <p:cNvPr id="13" name="Picture 12">
            <a:extLst>
              <a:ext uri="{FF2B5EF4-FFF2-40B4-BE49-F238E27FC236}">
                <a16:creationId xmlns:a16="http://schemas.microsoft.com/office/drawing/2014/main" id="{483DC015-8002-4DD4-97D9-57203D10D83A}"/>
              </a:ext>
            </a:extLst>
          </p:cNvPr>
          <p:cNvPicPr>
            <a:picLocks noChangeAspect="1"/>
          </p:cNvPicPr>
          <p:nvPr/>
        </p:nvPicPr>
        <p:blipFill>
          <a:blip r:embed="rId2"/>
          <a:stretch>
            <a:fillRect/>
          </a:stretch>
        </p:blipFill>
        <p:spPr>
          <a:xfrm>
            <a:off x="6595569" y="828823"/>
            <a:ext cx="1526957" cy="435237"/>
          </a:xfrm>
          <a:prstGeom prst="rect">
            <a:avLst/>
          </a:prstGeom>
        </p:spPr>
      </p:pic>
      <p:sp>
        <p:nvSpPr>
          <p:cNvPr id="2" name="TextBox 1">
            <a:extLst>
              <a:ext uri="{FF2B5EF4-FFF2-40B4-BE49-F238E27FC236}">
                <a16:creationId xmlns:a16="http://schemas.microsoft.com/office/drawing/2014/main" id="{4EAEB097-F7A3-4C9A-9B3C-D4124EAE2F97}"/>
              </a:ext>
            </a:extLst>
          </p:cNvPr>
          <p:cNvSpPr txBox="1"/>
          <p:nvPr/>
        </p:nvSpPr>
        <p:spPr>
          <a:xfrm>
            <a:off x="2799488" y="1288702"/>
            <a:ext cx="7665688" cy="584775"/>
          </a:xfrm>
          <a:prstGeom prst="rect">
            <a:avLst/>
          </a:prstGeom>
          <a:noFill/>
        </p:spPr>
        <p:txBody>
          <a:bodyPr wrap="none" rtlCol="0">
            <a:spAutoFit/>
          </a:bodyPr>
          <a:lstStyle/>
          <a:p>
            <a:r>
              <a:rPr lang="en-US" sz="3200" b="1" dirty="0"/>
              <a:t>Virus genomes:  positive sense RNA (mRNA)</a:t>
            </a:r>
          </a:p>
        </p:txBody>
      </p:sp>
      <p:pic>
        <p:nvPicPr>
          <p:cNvPr id="8196" name="Picture 4" descr="Schematic of positive-sense RNA virus replication cycle. General steps include: (i) attachment and entry; (ii) release of genome into cytoplasm; (iii) translation of genomic viral RNA into replicase or structural proteins; (iv) assembly of replication complex on host intracellular membrane; (v) amplification of viral genome via dsRNA intermediate; (vi) genome encapsidation; and (vii) maturation and release.">
            <a:extLst>
              <a:ext uri="{FF2B5EF4-FFF2-40B4-BE49-F238E27FC236}">
                <a16:creationId xmlns:a16="http://schemas.microsoft.com/office/drawing/2014/main" id="{1016B31F-46ED-49D5-AAB0-0432C0A0E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868" y="2039964"/>
            <a:ext cx="7051165" cy="4481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7CDD48-025A-4C7E-8C3C-B4D9FD7AB29F}"/>
              </a:ext>
            </a:extLst>
          </p:cNvPr>
          <p:cNvSpPr txBox="1"/>
          <p:nvPr/>
        </p:nvSpPr>
        <p:spPr>
          <a:xfrm>
            <a:off x="176540" y="3772968"/>
            <a:ext cx="4825388" cy="1446550"/>
          </a:xfrm>
          <a:prstGeom prst="rect">
            <a:avLst/>
          </a:prstGeom>
          <a:noFill/>
        </p:spPr>
        <p:txBody>
          <a:bodyPr wrap="square" rtlCol="0">
            <a:spAutoFit/>
          </a:bodyPr>
          <a:lstStyle/>
          <a:p>
            <a:r>
              <a:rPr lang="en-US" sz="2400" b="1" dirty="0"/>
              <a:t>Drug target of </a:t>
            </a:r>
            <a:r>
              <a:rPr lang="en-US" sz="2400" b="1" dirty="0" err="1"/>
              <a:t>Remdesivir</a:t>
            </a:r>
            <a:r>
              <a:rPr lang="en-US" sz="2400" b="1" dirty="0"/>
              <a:t>:</a:t>
            </a:r>
          </a:p>
          <a:p>
            <a:endParaRPr lang="en-US" sz="2400" b="1" dirty="0"/>
          </a:p>
          <a:p>
            <a:r>
              <a:rPr lang="en-US" sz="2000" dirty="0"/>
              <a:t>Replication of genome requires Replicase enzymes:  </a:t>
            </a:r>
            <a:r>
              <a:rPr lang="en-US" sz="2000" b="1" dirty="0"/>
              <a:t>RNA-dependent RNA polymerase</a:t>
            </a:r>
          </a:p>
        </p:txBody>
      </p:sp>
      <p:sp>
        <p:nvSpPr>
          <p:cNvPr id="4" name="Slide Number Placeholder 3">
            <a:extLst>
              <a:ext uri="{FF2B5EF4-FFF2-40B4-BE49-F238E27FC236}">
                <a16:creationId xmlns:a16="http://schemas.microsoft.com/office/drawing/2014/main" id="{2360C171-E342-4AE6-A1F2-7700C5712FA1}"/>
              </a:ext>
            </a:extLst>
          </p:cNvPr>
          <p:cNvSpPr>
            <a:spLocks noGrp="1"/>
          </p:cNvSpPr>
          <p:nvPr>
            <p:ph type="sldNum" sz="quarter" idx="12"/>
          </p:nvPr>
        </p:nvSpPr>
        <p:spPr/>
        <p:txBody>
          <a:bodyPr/>
          <a:lstStyle/>
          <a:p>
            <a:fld id="{49E65F21-0F3F-429B-A821-E28368D686FC}" type="slidenum">
              <a:rPr lang="en-US" smtClean="0"/>
              <a:t>30</a:t>
            </a:fld>
            <a:endParaRPr lang="en-US"/>
          </a:p>
        </p:txBody>
      </p:sp>
    </p:spTree>
    <p:extLst>
      <p:ext uri="{BB962C8B-B14F-4D97-AF65-F5344CB8AC3E}">
        <p14:creationId xmlns:p14="http://schemas.microsoft.com/office/powerpoint/2010/main" val="4217081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954006" y="358396"/>
            <a:ext cx="82839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Virions infect specific host cells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Receptors on host cell interact with molecule on virus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55AA844-5069-4C60-B672-D390A6BB03FD}"/>
              </a:ext>
            </a:extLst>
          </p:cNvPr>
          <p:cNvPicPr>
            <a:picLocks noChangeAspect="1"/>
          </p:cNvPicPr>
          <p:nvPr/>
        </p:nvPicPr>
        <p:blipFill>
          <a:blip r:embed="rId2"/>
          <a:stretch>
            <a:fillRect/>
          </a:stretch>
        </p:blipFill>
        <p:spPr>
          <a:xfrm>
            <a:off x="839462" y="1478705"/>
            <a:ext cx="4316432" cy="4723216"/>
          </a:xfrm>
          <a:prstGeom prst="rect">
            <a:avLst/>
          </a:prstGeom>
        </p:spPr>
      </p:pic>
      <p:sp>
        <p:nvSpPr>
          <p:cNvPr id="2" name="TextBox 1">
            <a:extLst>
              <a:ext uri="{FF2B5EF4-FFF2-40B4-BE49-F238E27FC236}">
                <a16:creationId xmlns:a16="http://schemas.microsoft.com/office/drawing/2014/main" id="{0B0A0E49-1658-4E4B-A19B-A277C4DEDDB4}"/>
              </a:ext>
            </a:extLst>
          </p:cNvPr>
          <p:cNvSpPr txBox="1"/>
          <p:nvPr/>
        </p:nvSpPr>
        <p:spPr>
          <a:xfrm>
            <a:off x="5974814" y="1817783"/>
            <a:ext cx="3725507" cy="646331"/>
          </a:xfrm>
          <a:prstGeom prst="rect">
            <a:avLst/>
          </a:prstGeom>
          <a:noFill/>
        </p:spPr>
        <p:txBody>
          <a:bodyPr wrap="none" rtlCol="0">
            <a:spAutoFit/>
          </a:bodyPr>
          <a:lstStyle/>
          <a:p>
            <a:r>
              <a:rPr lang="en-US" dirty="0"/>
              <a:t>Hemagglutinin: viral entry into cell</a:t>
            </a:r>
          </a:p>
          <a:p>
            <a:r>
              <a:rPr lang="en-US" dirty="0"/>
              <a:t>Neuraminidase: viral release from cell</a:t>
            </a:r>
          </a:p>
        </p:txBody>
      </p:sp>
      <p:pic>
        <p:nvPicPr>
          <p:cNvPr id="4" name="Picture 3">
            <a:extLst>
              <a:ext uri="{FF2B5EF4-FFF2-40B4-BE49-F238E27FC236}">
                <a16:creationId xmlns:a16="http://schemas.microsoft.com/office/drawing/2014/main" id="{FC60DFE2-C2A9-4494-8A1C-D89ADD7ACA2D}"/>
              </a:ext>
            </a:extLst>
          </p:cNvPr>
          <p:cNvPicPr>
            <a:picLocks noChangeAspect="1"/>
          </p:cNvPicPr>
          <p:nvPr/>
        </p:nvPicPr>
        <p:blipFill>
          <a:blip r:embed="rId3"/>
          <a:stretch>
            <a:fillRect/>
          </a:stretch>
        </p:blipFill>
        <p:spPr>
          <a:xfrm>
            <a:off x="5567495" y="2798284"/>
            <a:ext cx="5043278" cy="3481338"/>
          </a:xfrm>
          <a:prstGeom prst="rect">
            <a:avLst/>
          </a:prstGeom>
        </p:spPr>
      </p:pic>
      <p:sp>
        <p:nvSpPr>
          <p:cNvPr id="5" name="Slide Number Placeholder 4">
            <a:extLst>
              <a:ext uri="{FF2B5EF4-FFF2-40B4-BE49-F238E27FC236}">
                <a16:creationId xmlns:a16="http://schemas.microsoft.com/office/drawing/2014/main" id="{FCD612C1-E698-43C5-BF54-5CB6787FAB72}"/>
              </a:ext>
            </a:extLst>
          </p:cNvPr>
          <p:cNvSpPr>
            <a:spLocks noGrp="1"/>
          </p:cNvSpPr>
          <p:nvPr>
            <p:ph type="sldNum" sz="quarter" idx="12"/>
          </p:nvPr>
        </p:nvSpPr>
        <p:spPr/>
        <p:txBody>
          <a:bodyPr/>
          <a:lstStyle/>
          <a:p>
            <a:fld id="{49E65F21-0F3F-429B-A821-E28368D686FC}" type="slidenum">
              <a:rPr lang="en-US" smtClean="0"/>
              <a:t>31</a:t>
            </a:fld>
            <a:endParaRPr lang="en-US"/>
          </a:p>
        </p:txBody>
      </p:sp>
    </p:spTree>
    <p:extLst>
      <p:ext uri="{BB962C8B-B14F-4D97-AF65-F5344CB8AC3E}">
        <p14:creationId xmlns:p14="http://schemas.microsoft.com/office/powerpoint/2010/main" val="1234345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68FEF-7A35-4087-981E-C884176CD330}"/>
              </a:ext>
            </a:extLst>
          </p:cNvPr>
          <p:cNvSpPr txBox="1"/>
          <p:nvPr/>
        </p:nvSpPr>
        <p:spPr>
          <a:xfrm>
            <a:off x="1954006" y="358396"/>
            <a:ext cx="8283987"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Virions infect specific host cells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How did these different types of H- and N- arise?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Random mutation events (drift)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Recombining of viruses (shift)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D2E0BD-858D-4756-A1DA-27C36A040581}"/>
              </a:ext>
            </a:extLst>
          </p:cNvPr>
          <p:cNvPicPr>
            <a:picLocks noChangeAspect="1"/>
          </p:cNvPicPr>
          <p:nvPr/>
        </p:nvPicPr>
        <p:blipFill>
          <a:blip r:embed="rId2"/>
          <a:stretch>
            <a:fillRect/>
          </a:stretch>
        </p:blipFill>
        <p:spPr>
          <a:xfrm>
            <a:off x="2923386" y="2399515"/>
            <a:ext cx="5795777" cy="4445305"/>
          </a:xfrm>
          <a:prstGeom prst="rect">
            <a:avLst/>
          </a:prstGeom>
        </p:spPr>
      </p:pic>
      <p:sp>
        <p:nvSpPr>
          <p:cNvPr id="4" name="Slide Number Placeholder 3">
            <a:extLst>
              <a:ext uri="{FF2B5EF4-FFF2-40B4-BE49-F238E27FC236}">
                <a16:creationId xmlns:a16="http://schemas.microsoft.com/office/drawing/2014/main" id="{DDFD0AE1-800D-4A60-8138-A6AA7A87F58F}"/>
              </a:ext>
            </a:extLst>
          </p:cNvPr>
          <p:cNvSpPr>
            <a:spLocks noGrp="1"/>
          </p:cNvSpPr>
          <p:nvPr>
            <p:ph type="sldNum" sz="quarter" idx="12"/>
          </p:nvPr>
        </p:nvSpPr>
        <p:spPr/>
        <p:txBody>
          <a:bodyPr/>
          <a:lstStyle/>
          <a:p>
            <a:fld id="{49E65F21-0F3F-429B-A821-E28368D686FC}" type="slidenum">
              <a:rPr lang="en-US" smtClean="0"/>
              <a:t>32</a:t>
            </a:fld>
            <a:endParaRPr lang="en-US"/>
          </a:p>
        </p:txBody>
      </p:sp>
    </p:spTree>
    <p:extLst>
      <p:ext uri="{BB962C8B-B14F-4D97-AF65-F5344CB8AC3E}">
        <p14:creationId xmlns:p14="http://schemas.microsoft.com/office/powerpoint/2010/main" val="1925732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AB24-6DA8-4840-A2E4-97AF0235E19F}"/>
              </a:ext>
            </a:extLst>
          </p:cNvPr>
          <p:cNvPicPr>
            <a:picLocks noChangeAspect="1"/>
          </p:cNvPicPr>
          <p:nvPr/>
        </p:nvPicPr>
        <p:blipFill>
          <a:blip r:embed="rId2"/>
          <a:stretch>
            <a:fillRect/>
          </a:stretch>
        </p:blipFill>
        <p:spPr>
          <a:xfrm>
            <a:off x="3482581" y="2144899"/>
            <a:ext cx="7313949" cy="4516363"/>
          </a:xfrm>
          <a:prstGeom prst="rect">
            <a:avLst/>
          </a:prstGeom>
        </p:spPr>
      </p:pic>
      <p:sp>
        <p:nvSpPr>
          <p:cNvPr id="3" name="TextBox 2">
            <a:extLst>
              <a:ext uri="{FF2B5EF4-FFF2-40B4-BE49-F238E27FC236}">
                <a16:creationId xmlns:a16="http://schemas.microsoft.com/office/drawing/2014/main" id="{9E6C6554-5EDF-4AAC-BD08-C981B549B735}"/>
              </a:ext>
            </a:extLst>
          </p:cNvPr>
          <p:cNvSpPr txBox="1"/>
          <p:nvPr/>
        </p:nvSpPr>
        <p:spPr>
          <a:xfrm>
            <a:off x="1954006" y="358396"/>
            <a:ext cx="82839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Virions infect specific host cells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Receptors on host cell interact with molecule on 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SARS-CoV-2 spike protein binds to ACE-2</a:t>
            </a:r>
          </a:p>
        </p:txBody>
      </p:sp>
      <p:sp>
        <p:nvSpPr>
          <p:cNvPr id="4" name="TextBox 3">
            <a:extLst>
              <a:ext uri="{FF2B5EF4-FFF2-40B4-BE49-F238E27FC236}">
                <a16:creationId xmlns:a16="http://schemas.microsoft.com/office/drawing/2014/main" id="{9F086FC0-6525-4102-AA7B-25D6B09F762E}"/>
              </a:ext>
            </a:extLst>
          </p:cNvPr>
          <p:cNvSpPr txBox="1"/>
          <p:nvPr/>
        </p:nvSpPr>
        <p:spPr>
          <a:xfrm>
            <a:off x="804232" y="3429000"/>
            <a:ext cx="2467778" cy="2677656"/>
          </a:xfrm>
          <a:prstGeom prst="rect">
            <a:avLst/>
          </a:prstGeom>
          <a:noFill/>
        </p:spPr>
        <p:txBody>
          <a:bodyPr wrap="square" rtlCol="0">
            <a:spAutoFit/>
          </a:bodyPr>
          <a:lstStyle/>
          <a:p>
            <a:r>
              <a:rPr lang="en-US" sz="2400" b="1" dirty="0"/>
              <a:t>Potential treatment:</a:t>
            </a:r>
          </a:p>
          <a:p>
            <a:r>
              <a:rPr lang="en-US" sz="2400" b="1" dirty="0"/>
              <a:t>Antibody against ACE-2 can block spike protein from binding to host cells</a:t>
            </a:r>
          </a:p>
        </p:txBody>
      </p:sp>
      <p:sp>
        <p:nvSpPr>
          <p:cNvPr id="5" name="Slide Number Placeholder 4">
            <a:extLst>
              <a:ext uri="{FF2B5EF4-FFF2-40B4-BE49-F238E27FC236}">
                <a16:creationId xmlns:a16="http://schemas.microsoft.com/office/drawing/2014/main" id="{8EC51A17-492F-4880-A908-9A03C249C88F}"/>
              </a:ext>
            </a:extLst>
          </p:cNvPr>
          <p:cNvSpPr>
            <a:spLocks noGrp="1"/>
          </p:cNvSpPr>
          <p:nvPr>
            <p:ph type="sldNum" sz="quarter" idx="12"/>
          </p:nvPr>
        </p:nvSpPr>
        <p:spPr/>
        <p:txBody>
          <a:bodyPr/>
          <a:lstStyle/>
          <a:p>
            <a:fld id="{49E65F21-0F3F-429B-A821-E28368D686FC}" type="slidenum">
              <a:rPr lang="en-US" smtClean="0"/>
              <a:t>33</a:t>
            </a:fld>
            <a:endParaRPr lang="en-US"/>
          </a:p>
        </p:txBody>
      </p:sp>
    </p:spTree>
    <p:extLst>
      <p:ext uri="{BB962C8B-B14F-4D97-AF65-F5344CB8AC3E}">
        <p14:creationId xmlns:p14="http://schemas.microsoft.com/office/powerpoint/2010/main" val="143069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2373F-466B-4833-8042-C9F969982A7A}"/>
              </a:ext>
            </a:extLst>
          </p:cNvPr>
          <p:cNvPicPr>
            <a:picLocks noChangeAspect="1"/>
          </p:cNvPicPr>
          <p:nvPr/>
        </p:nvPicPr>
        <p:blipFill>
          <a:blip r:embed="rId2"/>
          <a:stretch>
            <a:fillRect/>
          </a:stretch>
        </p:blipFill>
        <p:spPr>
          <a:xfrm>
            <a:off x="297030" y="936435"/>
            <a:ext cx="11597940" cy="5508432"/>
          </a:xfrm>
          <a:prstGeom prst="rect">
            <a:avLst/>
          </a:prstGeom>
        </p:spPr>
      </p:pic>
      <p:sp>
        <p:nvSpPr>
          <p:cNvPr id="3" name="Slide Number Placeholder 2">
            <a:extLst>
              <a:ext uri="{FF2B5EF4-FFF2-40B4-BE49-F238E27FC236}">
                <a16:creationId xmlns:a16="http://schemas.microsoft.com/office/drawing/2014/main" id="{ED523167-EAD0-485E-8975-8254673445CB}"/>
              </a:ext>
            </a:extLst>
          </p:cNvPr>
          <p:cNvSpPr>
            <a:spLocks noGrp="1"/>
          </p:cNvSpPr>
          <p:nvPr>
            <p:ph type="sldNum" sz="quarter" idx="12"/>
          </p:nvPr>
        </p:nvSpPr>
        <p:spPr/>
        <p:txBody>
          <a:bodyPr/>
          <a:lstStyle/>
          <a:p>
            <a:fld id="{49E65F21-0F3F-429B-A821-E28368D686FC}" type="slidenum">
              <a:rPr lang="en-US" smtClean="0"/>
              <a:t>34</a:t>
            </a:fld>
            <a:endParaRPr lang="en-US"/>
          </a:p>
        </p:txBody>
      </p:sp>
    </p:spTree>
    <p:extLst>
      <p:ext uri="{BB962C8B-B14F-4D97-AF65-F5344CB8AC3E}">
        <p14:creationId xmlns:p14="http://schemas.microsoft.com/office/powerpoint/2010/main" val="6877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49F5-ADA3-45AF-80B5-D370931E031E}"/>
              </a:ext>
            </a:extLst>
          </p:cNvPr>
          <p:cNvSpPr>
            <a:spLocks noGrp="1"/>
          </p:cNvSpPr>
          <p:nvPr>
            <p:ph type="title"/>
          </p:nvPr>
        </p:nvSpPr>
        <p:spPr/>
        <p:txBody>
          <a:bodyPr/>
          <a:lstStyle/>
          <a:p>
            <a:r>
              <a:rPr lang="en-US" b="1" dirty="0"/>
              <a:t>Why are we discussing influenza when we are in the midst of a new coronavirus pandemic?</a:t>
            </a:r>
          </a:p>
        </p:txBody>
      </p:sp>
      <p:pic>
        <p:nvPicPr>
          <p:cNvPr id="4" name="Picture 3">
            <a:extLst>
              <a:ext uri="{FF2B5EF4-FFF2-40B4-BE49-F238E27FC236}">
                <a16:creationId xmlns:a16="http://schemas.microsoft.com/office/drawing/2014/main" id="{4577A72E-3387-4DDE-8799-A74A3E89EB9D}"/>
              </a:ext>
            </a:extLst>
          </p:cNvPr>
          <p:cNvPicPr>
            <a:picLocks noChangeAspect="1"/>
          </p:cNvPicPr>
          <p:nvPr/>
        </p:nvPicPr>
        <p:blipFill>
          <a:blip r:embed="rId2"/>
          <a:stretch>
            <a:fillRect/>
          </a:stretch>
        </p:blipFill>
        <p:spPr>
          <a:xfrm>
            <a:off x="1505539" y="1762025"/>
            <a:ext cx="9180922" cy="4590461"/>
          </a:xfrm>
          <a:prstGeom prst="rect">
            <a:avLst/>
          </a:prstGeom>
          <a:ln>
            <a:solidFill>
              <a:schemeClr val="accent1"/>
            </a:solidFill>
          </a:ln>
        </p:spPr>
      </p:pic>
      <p:sp>
        <p:nvSpPr>
          <p:cNvPr id="3" name="Slide Number Placeholder 2">
            <a:extLst>
              <a:ext uri="{FF2B5EF4-FFF2-40B4-BE49-F238E27FC236}">
                <a16:creationId xmlns:a16="http://schemas.microsoft.com/office/drawing/2014/main" id="{E184C82B-3FAF-42EA-83B0-827F8E27E47E}"/>
              </a:ext>
            </a:extLst>
          </p:cNvPr>
          <p:cNvSpPr>
            <a:spLocks noGrp="1"/>
          </p:cNvSpPr>
          <p:nvPr>
            <p:ph type="sldNum" sz="quarter" idx="12"/>
          </p:nvPr>
        </p:nvSpPr>
        <p:spPr/>
        <p:txBody>
          <a:bodyPr/>
          <a:lstStyle/>
          <a:p>
            <a:fld id="{49E65F21-0F3F-429B-A821-E28368D686FC}" type="slidenum">
              <a:rPr lang="en-US" smtClean="0"/>
              <a:t>4</a:t>
            </a:fld>
            <a:endParaRPr lang="en-US"/>
          </a:p>
        </p:txBody>
      </p:sp>
    </p:spTree>
    <p:extLst>
      <p:ext uri="{BB962C8B-B14F-4D97-AF65-F5344CB8AC3E}">
        <p14:creationId xmlns:p14="http://schemas.microsoft.com/office/powerpoint/2010/main" val="30889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82C4CB-EF7C-4F3C-80ED-4080B69B7B0F}"/>
              </a:ext>
            </a:extLst>
          </p:cNvPr>
          <p:cNvPicPr>
            <a:picLocks noChangeAspect="1"/>
          </p:cNvPicPr>
          <p:nvPr/>
        </p:nvPicPr>
        <p:blipFill>
          <a:blip r:embed="rId2"/>
          <a:stretch>
            <a:fillRect/>
          </a:stretch>
        </p:blipFill>
        <p:spPr>
          <a:xfrm>
            <a:off x="952500" y="0"/>
            <a:ext cx="10287000" cy="6858000"/>
          </a:xfrm>
          <a:prstGeom prst="rect">
            <a:avLst/>
          </a:prstGeom>
        </p:spPr>
      </p:pic>
      <p:sp>
        <p:nvSpPr>
          <p:cNvPr id="2" name="Slide Number Placeholder 1">
            <a:extLst>
              <a:ext uri="{FF2B5EF4-FFF2-40B4-BE49-F238E27FC236}">
                <a16:creationId xmlns:a16="http://schemas.microsoft.com/office/drawing/2014/main" id="{57ECC2E0-774F-4AD5-B758-E7C03BA6130C}"/>
              </a:ext>
            </a:extLst>
          </p:cNvPr>
          <p:cNvSpPr>
            <a:spLocks noGrp="1"/>
          </p:cNvSpPr>
          <p:nvPr>
            <p:ph type="sldNum" sz="quarter" idx="12"/>
          </p:nvPr>
        </p:nvSpPr>
        <p:spPr/>
        <p:txBody>
          <a:bodyPr/>
          <a:lstStyle/>
          <a:p>
            <a:fld id="{49E65F21-0F3F-429B-A821-E28368D686FC}" type="slidenum">
              <a:rPr lang="en-US" smtClean="0"/>
              <a:t>5</a:t>
            </a:fld>
            <a:endParaRPr lang="en-US"/>
          </a:p>
        </p:txBody>
      </p:sp>
    </p:spTree>
    <p:extLst>
      <p:ext uri="{BB962C8B-B14F-4D97-AF65-F5344CB8AC3E}">
        <p14:creationId xmlns:p14="http://schemas.microsoft.com/office/powerpoint/2010/main" val="333903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LUENZA Virus Isolated">
            <a:extLst>
              <a:ext uri="{FF2B5EF4-FFF2-40B4-BE49-F238E27FC236}">
                <a16:creationId xmlns:a16="http://schemas.microsoft.com/office/drawing/2014/main" id="{700A1536-8E76-4581-80EB-698FD419A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129" y="1487079"/>
            <a:ext cx="7068139" cy="5301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754919-77DF-42F5-AC02-EF6DE5BEC15A}"/>
              </a:ext>
            </a:extLst>
          </p:cNvPr>
          <p:cNvSpPr txBox="1"/>
          <p:nvPr/>
        </p:nvSpPr>
        <p:spPr>
          <a:xfrm>
            <a:off x="1350886" y="471340"/>
            <a:ext cx="9570184" cy="584775"/>
          </a:xfrm>
          <a:prstGeom prst="rect">
            <a:avLst/>
          </a:prstGeom>
          <a:noFill/>
        </p:spPr>
        <p:txBody>
          <a:bodyPr wrap="none" rtlCol="0">
            <a:spAutoFit/>
          </a:bodyPr>
          <a:lstStyle/>
          <a:p>
            <a:r>
              <a:rPr lang="en-US" sz="3200" b="1" dirty="0"/>
              <a:t>Influenza cases from October, 2019 to early April, 2020 </a:t>
            </a:r>
          </a:p>
        </p:txBody>
      </p:sp>
      <p:sp>
        <p:nvSpPr>
          <p:cNvPr id="2" name="Slide Number Placeholder 1">
            <a:extLst>
              <a:ext uri="{FF2B5EF4-FFF2-40B4-BE49-F238E27FC236}">
                <a16:creationId xmlns:a16="http://schemas.microsoft.com/office/drawing/2014/main" id="{FC233D71-1659-46C6-A7B6-CED28219894A}"/>
              </a:ext>
            </a:extLst>
          </p:cNvPr>
          <p:cNvSpPr>
            <a:spLocks noGrp="1"/>
          </p:cNvSpPr>
          <p:nvPr>
            <p:ph type="sldNum" sz="quarter" idx="12"/>
          </p:nvPr>
        </p:nvSpPr>
        <p:spPr/>
        <p:txBody>
          <a:bodyPr/>
          <a:lstStyle/>
          <a:p>
            <a:fld id="{49E65F21-0F3F-429B-A821-E28368D686FC}" type="slidenum">
              <a:rPr lang="en-US" smtClean="0"/>
              <a:t>6</a:t>
            </a:fld>
            <a:endParaRPr lang="en-US"/>
          </a:p>
        </p:txBody>
      </p:sp>
    </p:spTree>
    <p:extLst>
      <p:ext uri="{BB962C8B-B14F-4D97-AF65-F5344CB8AC3E}">
        <p14:creationId xmlns:p14="http://schemas.microsoft.com/office/powerpoint/2010/main" val="92172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2D60B7-E049-44AC-8548-24B4E0B92B79}"/>
              </a:ext>
            </a:extLst>
          </p:cNvPr>
          <p:cNvPicPr>
            <a:picLocks noChangeAspect="1"/>
          </p:cNvPicPr>
          <p:nvPr/>
        </p:nvPicPr>
        <p:blipFill>
          <a:blip r:embed="rId2"/>
          <a:stretch>
            <a:fillRect/>
          </a:stretch>
        </p:blipFill>
        <p:spPr>
          <a:xfrm>
            <a:off x="272881" y="2036189"/>
            <a:ext cx="5299623" cy="3187658"/>
          </a:xfrm>
          <a:prstGeom prst="rect">
            <a:avLst/>
          </a:prstGeom>
          <a:ln>
            <a:solidFill>
              <a:schemeClr val="accent1"/>
            </a:solidFill>
          </a:ln>
        </p:spPr>
      </p:pic>
      <p:sp>
        <p:nvSpPr>
          <p:cNvPr id="5" name="Rectangle 4">
            <a:extLst>
              <a:ext uri="{FF2B5EF4-FFF2-40B4-BE49-F238E27FC236}">
                <a16:creationId xmlns:a16="http://schemas.microsoft.com/office/drawing/2014/main" id="{9246A424-33B2-4D55-B23E-CEBAF0F09584}"/>
              </a:ext>
            </a:extLst>
          </p:cNvPr>
          <p:cNvSpPr/>
          <p:nvPr/>
        </p:nvSpPr>
        <p:spPr>
          <a:xfrm>
            <a:off x="518251" y="6345465"/>
            <a:ext cx="4273927" cy="369332"/>
          </a:xfrm>
          <a:prstGeom prst="rect">
            <a:avLst/>
          </a:prstGeom>
        </p:spPr>
        <p:txBody>
          <a:bodyPr wrap="none">
            <a:spAutoFit/>
          </a:bodyPr>
          <a:lstStyle/>
          <a:p>
            <a:r>
              <a:rPr lang="en-US" dirty="0"/>
              <a:t>https://www.cdc.gov/flu/weekly/index.htm</a:t>
            </a:r>
          </a:p>
        </p:txBody>
      </p:sp>
      <p:sp>
        <p:nvSpPr>
          <p:cNvPr id="7" name="TextBox 6">
            <a:extLst>
              <a:ext uri="{FF2B5EF4-FFF2-40B4-BE49-F238E27FC236}">
                <a16:creationId xmlns:a16="http://schemas.microsoft.com/office/drawing/2014/main" id="{D145E5A8-9D08-45C5-AFB7-44DBA6EACE44}"/>
              </a:ext>
            </a:extLst>
          </p:cNvPr>
          <p:cNvSpPr txBox="1"/>
          <p:nvPr/>
        </p:nvSpPr>
        <p:spPr>
          <a:xfrm>
            <a:off x="61267" y="1341765"/>
            <a:ext cx="5722849" cy="584775"/>
          </a:xfrm>
          <a:prstGeom prst="rect">
            <a:avLst/>
          </a:prstGeom>
          <a:noFill/>
        </p:spPr>
        <p:txBody>
          <a:bodyPr wrap="none" rtlCol="0">
            <a:spAutoFit/>
          </a:bodyPr>
          <a:lstStyle/>
          <a:p>
            <a:r>
              <a:rPr lang="en-US" sz="3200" b="1" dirty="0"/>
              <a:t>Influenza cases early April, 2020 </a:t>
            </a:r>
          </a:p>
        </p:txBody>
      </p:sp>
      <p:pic>
        <p:nvPicPr>
          <p:cNvPr id="2" name="Picture 1">
            <a:extLst>
              <a:ext uri="{FF2B5EF4-FFF2-40B4-BE49-F238E27FC236}">
                <a16:creationId xmlns:a16="http://schemas.microsoft.com/office/drawing/2014/main" id="{B895797B-F48F-4728-B7DC-AFC9E08EF0E7}"/>
              </a:ext>
            </a:extLst>
          </p:cNvPr>
          <p:cNvPicPr>
            <a:picLocks noChangeAspect="1"/>
          </p:cNvPicPr>
          <p:nvPr/>
        </p:nvPicPr>
        <p:blipFill>
          <a:blip r:embed="rId3"/>
          <a:stretch>
            <a:fillRect/>
          </a:stretch>
        </p:blipFill>
        <p:spPr>
          <a:xfrm>
            <a:off x="5691741" y="1926540"/>
            <a:ext cx="6227378" cy="3297307"/>
          </a:xfrm>
          <a:prstGeom prst="rect">
            <a:avLst/>
          </a:prstGeom>
        </p:spPr>
      </p:pic>
      <p:sp>
        <p:nvSpPr>
          <p:cNvPr id="8" name="TextBox 7">
            <a:extLst>
              <a:ext uri="{FF2B5EF4-FFF2-40B4-BE49-F238E27FC236}">
                <a16:creationId xmlns:a16="http://schemas.microsoft.com/office/drawing/2014/main" id="{01E0AD22-9237-42B0-B88A-1C679CFC017E}"/>
              </a:ext>
            </a:extLst>
          </p:cNvPr>
          <p:cNvSpPr txBox="1"/>
          <p:nvPr/>
        </p:nvSpPr>
        <p:spPr>
          <a:xfrm>
            <a:off x="5953837" y="1341765"/>
            <a:ext cx="5795561" cy="584775"/>
          </a:xfrm>
          <a:prstGeom prst="rect">
            <a:avLst/>
          </a:prstGeom>
          <a:noFill/>
        </p:spPr>
        <p:txBody>
          <a:bodyPr wrap="none" rtlCol="0">
            <a:spAutoFit/>
          </a:bodyPr>
          <a:lstStyle/>
          <a:p>
            <a:r>
              <a:rPr lang="en-US" sz="3200" b="1" dirty="0"/>
              <a:t>COVID-19 cases early April, 2020 </a:t>
            </a:r>
          </a:p>
        </p:txBody>
      </p:sp>
      <p:sp>
        <p:nvSpPr>
          <p:cNvPr id="3" name="Slide Number Placeholder 2">
            <a:extLst>
              <a:ext uri="{FF2B5EF4-FFF2-40B4-BE49-F238E27FC236}">
                <a16:creationId xmlns:a16="http://schemas.microsoft.com/office/drawing/2014/main" id="{FD6AB3E5-2652-4A8E-A133-796627FAE7EA}"/>
              </a:ext>
            </a:extLst>
          </p:cNvPr>
          <p:cNvSpPr>
            <a:spLocks noGrp="1"/>
          </p:cNvSpPr>
          <p:nvPr>
            <p:ph type="sldNum" sz="quarter" idx="12"/>
          </p:nvPr>
        </p:nvSpPr>
        <p:spPr/>
        <p:txBody>
          <a:bodyPr/>
          <a:lstStyle/>
          <a:p>
            <a:fld id="{49E65F21-0F3F-429B-A821-E28368D686FC}" type="slidenum">
              <a:rPr lang="en-US" smtClean="0"/>
              <a:t>7</a:t>
            </a:fld>
            <a:endParaRPr lang="en-US"/>
          </a:p>
        </p:txBody>
      </p:sp>
    </p:spTree>
    <p:extLst>
      <p:ext uri="{BB962C8B-B14F-4D97-AF65-F5344CB8AC3E}">
        <p14:creationId xmlns:p14="http://schemas.microsoft.com/office/powerpoint/2010/main" val="2419994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11545-D8C4-4B93-8395-370FB062B649}"/>
              </a:ext>
            </a:extLst>
          </p:cNvPr>
          <p:cNvPicPr>
            <a:picLocks noChangeAspect="1"/>
          </p:cNvPicPr>
          <p:nvPr/>
        </p:nvPicPr>
        <p:blipFill>
          <a:blip r:embed="rId2"/>
          <a:stretch>
            <a:fillRect/>
          </a:stretch>
        </p:blipFill>
        <p:spPr>
          <a:xfrm>
            <a:off x="1998483" y="829872"/>
            <a:ext cx="7883531" cy="5912648"/>
          </a:xfrm>
          <a:prstGeom prst="rect">
            <a:avLst/>
          </a:prstGeom>
        </p:spPr>
      </p:pic>
      <p:sp>
        <p:nvSpPr>
          <p:cNvPr id="3" name="TextBox 2">
            <a:extLst>
              <a:ext uri="{FF2B5EF4-FFF2-40B4-BE49-F238E27FC236}">
                <a16:creationId xmlns:a16="http://schemas.microsoft.com/office/drawing/2014/main" id="{FDABE5BB-4467-424D-8D94-3D9C6BD781FA}"/>
              </a:ext>
            </a:extLst>
          </p:cNvPr>
          <p:cNvSpPr txBox="1"/>
          <p:nvPr/>
        </p:nvSpPr>
        <p:spPr>
          <a:xfrm>
            <a:off x="436486" y="245097"/>
            <a:ext cx="11531362" cy="584775"/>
          </a:xfrm>
          <a:prstGeom prst="rect">
            <a:avLst/>
          </a:prstGeom>
          <a:noFill/>
        </p:spPr>
        <p:txBody>
          <a:bodyPr wrap="none" rtlCol="0">
            <a:spAutoFit/>
          </a:bodyPr>
          <a:lstStyle/>
          <a:p>
            <a:r>
              <a:rPr lang="en-US" sz="3200" b="1" dirty="0"/>
              <a:t>Comorbidities for Influenza-like -illnesses and COVID-19 are similar</a:t>
            </a:r>
          </a:p>
        </p:txBody>
      </p:sp>
      <p:sp>
        <p:nvSpPr>
          <p:cNvPr id="4" name="Slide Number Placeholder 3">
            <a:extLst>
              <a:ext uri="{FF2B5EF4-FFF2-40B4-BE49-F238E27FC236}">
                <a16:creationId xmlns:a16="http://schemas.microsoft.com/office/drawing/2014/main" id="{CA8ABFE6-B858-414B-B4AF-36CFEB5D70C7}"/>
              </a:ext>
            </a:extLst>
          </p:cNvPr>
          <p:cNvSpPr>
            <a:spLocks noGrp="1"/>
          </p:cNvSpPr>
          <p:nvPr>
            <p:ph type="sldNum" sz="quarter" idx="12"/>
          </p:nvPr>
        </p:nvSpPr>
        <p:spPr/>
        <p:txBody>
          <a:bodyPr/>
          <a:lstStyle/>
          <a:p>
            <a:fld id="{49E65F21-0F3F-429B-A821-E28368D686FC}" type="slidenum">
              <a:rPr lang="en-US" smtClean="0"/>
              <a:t>8</a:t>
            </a:fld>
            <a:endParaRPr lang="en-US"/>
          </a:p>
        </p:txBody>
      </p:sp>
    </p:spTree>
    <p:extLst>
      <p:ext uri="{BB962C8B-B14F-4D97-AF65-F5344CB8AC3E}">
        <p14:creationId xmlns:p14="http://schemas.microsoft.com/office/powerpoint/2010/main" val="402864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37682-6B31-4728-90A9-70CE38BB8956}"/>
              </a:ext>
            </a:extLst>
          </p:cNvPr>
          <p:cNvPicPr>
            <a:picLocks noChangeAspect="1"/>
          </p:cNvPicPr>
          <p:nvPr/>
        </p:nvPicPr>
        <p:blipFill>
          <a:blip r:embed="rId2"/>
          <a:stretch>
            <a:fillRect/>
          </a:stretch>
        </p:blipFill>
        <p:spPr>
          <a:xfrm>
            <a:off x="970961" y="939162"/>
            <a:ext cx="9609252" cy="5487951"/>
          </a:xfrm>
          <a:prstGeom prst="rect">
            <a:avLst/>
          </a:prstGeom>
        </p:spPr>
      </p:pic>
      <p:sp>
        <p:nvSpPr>
          <p:cNvPr id="3" name="Rectangle 2">
            <a:extLst>
              <a:ext uri="{FF2B5EF4-FFF2-40B4-BE49-F238E27FC236}">
                <a16:creationId xmlns:a16="http://schemas.microsoft.com/office/drawing/2014/main" id="{493B3946-21D0-4BEC-89F1-5886066A73C0}"/>
              </a:ext>
            </a:extLst>
          </p:cNvPr>
          <p:cNvSpPr/>
          <p:nvPr/>
        </p:nvSpPr>
        <p:spPr>
          <a:xfrm>
            <a:off x="1809750" y="6427113"/>
            <a:ext cx="8842342" cy="430887"/>
          </a:xfrm>
          <a:prstGeom prst="rect">
            <a:avLst/>
          </a:prstGeom>
        </p:spPr>
        <p:txBody>
          <a:bodyPr wrap="square">
            <a:spAutoFit/>
          </a:bodyPr>
          <a:lstStyle/>
          <a:p>
            <a:r>
              <a:rPr lang="en-US" sz="1100" dirty="0"/>
              <a:t>https://www.cdc.gov/coronavirus/2019-ncov/covid-data/covidview/index.html?CDC_AA_refVal=https%3A%2F%2Fwww.cdc.gov%2Fcoronavirus%2F2019-ncov%2Fcovid-data%2Fcovidview.html</a:t>
            </a:r>
          </a:p>
        </p:txBody>
      </p:sp>
      <p:sp>
        <p:nvSpPr>
          <p:cNvPr id="4" name="TextBox 3">
            <a:extLst>
              <a:ext uri="{FF2B5EF4-FFF2-40B4-BE49-F238E27FC236}">
                <a16:creationId xmlns:a16="http://schemas.microsoft.com/office/drawing/2014/main" id="{5F471209-459E-4B45-B793-2E42A41562BD}"/>
              </a:ext>
            </a:extLst>
          </p:cNvPr>
          <p:cNvSpPr txBox="1"/>
          <p:nvPr/>
        </p:nvSpPr>
        <p:spPr>
          <a:xfrm>
            <a:off x="436486" y="245097"/>
            <a:ext cx="10553530" cy="584775"/>
          </a:xfrm>
          <a:prstGeom prst="rect">
            <a:avLst/>
          </a:prstGeom>
          <a:noFill/>
        </p:spPr>
        <p:txBody>
          <a:bodyPr wrap="none" rtlCol="0">
            <a:spAutoFit/>
          </a:bodyPr>
          <a:lstStyle/>
          <a:p>
            <a:r>
              <a:rPr lang="en-US" sz="3200" b="1" dirty="0"/>
              <a:t>ED visits for Influenza-like -illnesses and COVID-19 are similar</a:t>
            </a:r>
          </a:p>
        </p:txBody>
      </p:sp>
      <p:sp>
        <p:nvSpPr>
          <p:cNvPr id="5" name="Slide Number Placeholder 4">
            <a:extLst>
              <a:ext uri="{FF2B5EF4-FFF2-40B4-BE49-F238E27FC236}">
                <a16:creationId xmlns:a16="http://schemas.microsoft.com/office/drawing/2014/main" id="{A3CF3C12-3592-47C4-A785-FEEF1C91E12F}"/>
              </a:ext>
            </a:extLst>
          </p:cNvPr>
          <p:cNvSpPr>
            <a:spLocks noGrp="1"/>
          </p:cNvSpPr>
          <p:nvPr>
            <p:ph type="sldNum" sz="quarter" idx="12"/>
          </p:nvPr>
        </p:nvSpPr>
        <p:spPr/>
        <p:txBody>
          <a:bodyPr/>
          <a:lstStyle/>
          <a:p>
            <a:fld id="{49E65F21-0F3F-429B-A821-E28368D686FC}" type="slidenum">
              <a:rPr lang="en-US" smtClean="0"/>
              <a:t>9</a:t>
            </a:fld>
            <a:endParaRPr lang="en-US"/>
          </a:p>
        </p:txBody>
      </p:sp>
    </p:spTree>
    <p:extLst>
      <p:ext uri="{BB962C8B-B14F-4D97-AF65-F5344CB8AC3E}">
        <p14:creationId xmlns:p14="http://schemas.microsoft.com/office/powerpoint/2010/main" val="230969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1283</Words>
  <Application>Microsoft Office PowerPoint</Application>
  <PresentationFormat>Widescreen</PresentationFormat>
  <Paragraphs>202</Paragraphs>
  <Slides>34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inherit</vt:lpstr>
      <vt:lpstr>Symbol</vt:lpstr>
      <vt:lpstr>Times New Roman</vt:lpstr>
      <vt:lpstr>Office Theme</vt:lpstr>
      <vt:lpstr>Forum Questions from yesterday</vt:lpstr>
      <vt:lpstr>PowerPoint Presentation</vt:lpstr>
      <vt:lpstr>5_Influenza, Viruses and Infections</vt:lpstr>
      <vt:lpstr>Why are we discussing influenza when we are in the midst of a new coronavirus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virus? </vt:lpstr>
      <vt:lpstr>How many of you are infected with a virus right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5_Viruses and Infections</dc:title>
  <dc:creator>Barbara Christie-Pope</dc:creator>
  <cp:lastModifiedBy>Barbara Christie-Pope</cp:lastModifiedBy>
  <cp:revision>81</cp:revision>
  <dcterms:created xsi:type="dcterms:W3CDTF">2020-04-15T14:48:25Z</dcterms:created>
  <dcterms:modified xsi:type="dcterms:W3CDTF">2020-04-22T14:46:36Z</dcterms:modified>
</cp:coreProperties>
</file>