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9" r:id="rId4"/>
    <p:sldId id="260" r:id="rId5"/>
    <p:sldId id="258" r:id="rId6"/>
    <p:sldId id="257" r:id="rId7"/>
    <p:sldId id="261" r:id="rId8"/>
    <p:sldId id="265" r:id="rId9"/>
    <p:sldId id="262" r:id="rId10"/>
    <p:sldId id="263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78D5A-1326-4A56-9D1C-ADAC672937BB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726BD-21C8-4B2A-8791-98BDEBC55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78D5A-1326-4A56-9D1C-ADAC672937BB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726BD-21C8-4B2A-8791-98BDEBC55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78D5A-1326-4A56-9D1C-ADAC672937BB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726BD-21C8-4B2A-8791-98BDEBC55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78D5A-1326-4A56-9D1C-ADAC672937BB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726BD-21C8-4B2A-8791-98BDEBC55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78D5A-1326-4A56-9D1C-ADAC672937BB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726BD-21C8-4B2A-8791-98BDEBC55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78D5A-1326-4A56-9D1C-ADAC672937BB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726BD-21C8-4B2A-8791-98BDEBC55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78D5A-1326-4A56-9D1C-ADAC672937BB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726BD-21C8-4B2A-8791-98BDEBC55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78D5A-1326-4A56-9D1C-ADAC672937BB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726BD-21C8-4B2A-8791-98BDEBC55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78D5A-1326-4A56-9D1C-ADAC672937BB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726BD-21C8-4B2A-8791-98BDEBC55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78D5A-1326-4A56-9D1C-ADAC672937BB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726BD-21C8-4B2A-8791-98BDEBC55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78D5A-1326-4A56-9D1C-ADAC672937BB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726BD-21C8-4B2A-8791-98BDEBC55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78D5A-1326-4A56-9D1C-ADAC672937BB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726BD-21C8-4B2A-8791-98BDEBC555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pr.org/2011/09/29/140931817/french-feminists-say-non-to-mademoisell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FRE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Chapitre</a:t>
            </a:r>
            <a:r>
              <a:rPr lang="en-US" dirty="0" smtClean="0"/>
              <a:t> </a:t>
            </a:r>
            <a:r>
              <a:rPr lang="en-US" dirty="0" err="1" smtClean="0"/>
              <a:t>préliminaire</a:t>
            </a:r>
            <a:endParaRPr lang="en-US" dirty="0" smtClean="0"/>
          </a:p>
          <a:p>
            <a:r>
              <a:rPr lang="en-US" dirty="0" err="1" smtClean="0"/>
              <a:t>Leçon</a:t>
            </a:r>
            <a:r>
              <a:rPr lang="en-US" dirty="0" smtClean="0"/>
              <a:t>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Les </a:t>
            </a:r>
            <a:r>
              <a:rPr lang="en-US" b="1" dirty="0" err="1" smtClean="0">
                <a:solidFill>
                  <a:srgbClr val="C00000"/>
                </a:solidFill>
              </a:rPr>
              <a:t>pronoms</a:t>
            </a:r>
            <a:r>
              <a:rPr lang="en-US" b="1" dirty="0" smtClean="0">
                <a:solidFill>
                  <a:srgbClr val="C00000"/>
                </a:solidFill>
              </a:rPr>
              <a:t> disjoints 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Stressed pronouns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Moi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smtClean="0"/>
              <a:t> </a:t>
            </a:r>
            <a:r>
              <a:rPr lang="en-US" sz="4400" dirty="0" smtClean="0"/>
              <a:t>(</a:t>
            </a:r>
            <a:r>
              <a:rPr lang="en-US" sz="4400" dirty="0"/>
              <a:t>I</a:t>
            </a:r>
            <a:r>
              <a:rPr lang="en-US" sz="4400" dirty="0" smtClean="0"/>
              <a:t>)</a:t>
            </a:r>
            <a:endParaRPr lang="en-US" sz="4400" dirty="0" smtClean="0"/>
          </a:p>
          <a:p>
            <a:r>
              <a:rPr lang="en-US" sz="4400" dirty="0" smtClean="0">
                <a:solidFill>
                  <a:srgbClr val="FF0000"/>
                </a:solidFill>
              </a:rPr>
              <a:t>Toi</a:t>
            </a:r>
            <a:r>
              <a:rPr lang="en-US" sz="4400" dirty="0" smtClean="0"/>
              <a:t>  </a:t>
            </a:r>
            <a:r>
              <a:rPr lang="en-US" sz="4400" dirty="0" smtClean="0"/>
              <a:t>(</a:t>
            </a:r>
            <a:r>
              <a:rPr lang="en-US" sz="4400" dirty="0" smtClean="0"/>
              <a:t>you</a:t>
            </a:r>
            <a:r>
              <a:rPr lang="en-US" sz="4400" dirty="0" smtClean="0"/>
              <a:t>)</a:t>
            </a:r>
            <a:endParaRPr lang="en-US" sz="4400" dirty="0" smtClean="0"/>
          </a:p>
          <a:p>
            <a:r>
              <a:rPr lang="en-US" sz="4400" dirty="0" err="1" smtClean="0">
                <a:solidFill>
                  <a:srgbClr val="FF0000"/>
                </a:solidFill>
              </a:rPr>
              <a:t>Lui</a:t>
            </a:r>
            <a:r>
              <a:rPr lang="en-US" sz="4400" dirty="0" smtClean="0"/>
              <a:t> </a:t>
            </a:r>
            <a:r>
              <a:rPr lang="en-US" sz="4400" dirty="0" smtClean="0"/>
              <a:t>(</a:t>
            </a:r>
            <a:r>
              <a:rPr lang="en-US" sz="4400" dirty="0" smtClean="0"/>
              <a:t>him</a:t>
            </a:r>
            <a:r>
              <a:rPr lang="en-US" sz="4400" dirty="0" smtClean="0"/>
              <a:t>)</a:t>
            </a:r>
            <a:endParaRPr lang="en-US" sz="4400" dirty="0" smtClean="0"/>
          </a:p>
          <a:p>
            <a:r>
              <a:rPr lang="en-US" sz="4400" dirty="0" smtClean="0">
                <a:solidFill>
                  <a:srgbClr val="FF0000"/>
                </a:solidFill>
              </a:rPr>
              <a:t>Elle</a:t>
            </a:r>
            <a:r>
              <a:rPr lang="en-US" sz="4400" dirty="0" smtClean="0"/>
              <a:t> </a:t>
            </a:r>
            <a:r>
              <a:rPr lang="en-US" sz="4400" dirty="0" smtClean="0"/>
              <a:t>(</a:t>
            </a:r>
            <a:r>
              <a:rPr lang="en-US" sz="4400" dirty="0" smtClean="0"/>
              <a:t>her</a:t>
            </a:r>
            <a:r>
              <a:rPr lang="en-US" sz="4400" dirty="0" smtClean="0"/>
              <a:t>)</a:t>
            </a:r>
            <a:endParaRPr lang="en-US" sz="4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Nous</a:t>
            </a:r>
            <a:r>
              <a:rPr lang="en-US" sz="4400" dirty="0" smtClean="0"/>
              <a:t> </a:t>
            </a:r>
            <a:r>
              <a:rPr lang="en-US" sz="4400" dirty="0" smtClean="0"/>
              <a:t>(</a:t>
            </a:r>
            <a:r>
              <a:rPr lang="en-US" sz="4400" dirty="0" smtClean="0"/>
              <a:t>us</a:t>
            </a:r>
            <a:r>
              <a:rPr lang="en-US" sz="4400" dirty="0" smtClean="0"/>
              <a:t>)</a:t>
            </a:r>
            <a:endParaRPr lang="en-US" sz="4400" dirty="0" smtClean="0"/>
          </a:p>
          <a:p>
            <a:r>
              <a:rPr lang="en-US" sz="4400" dirty="0" err="1" smtClean="0">
                <a:solidFill>
                  <a:srgbClr val="FF0000"/>
                </a:solidFill>
              </a:rPr>
              <a:t>Vous</a:t>
            </a:r>
            <a:r>
              <a:rPr lang="en-US" sz="4400" dirty="0" smtClean="0"/>
              <a:t> </a:t>
            </a:r>
            <a:r>
              <a:rPr lang="en-US" sz="4400" dirty="0" smtClean="0"/>
              <a:t>(</a:t>
            </a:r>
            <a:r>
              <a:rPr lang="en-US" sz="4400" dirty="0" smtClean="0"/>
              <a:t>you</a:t>
            </a:r>
            <a:r>
              <a:rPr lang="en-US" sz="4400" dirty="0" smtClean="0"/>
              <a:t>)</a:t>
            </a:r>
            <a:endParaRPr lang="en-US" sz="4400" dirty="0" smtClean="0"/>
          </a:p>
          <a:p>
            <a:r>
              <a:rPr lang="en-US" sz="4400" dirty="0" err="1" smtClean="0">
                <a:solidFill>
                  <a:srgbClr val="FF0000"/>
                </a:solidFill>
              </a:rPr>
              <a:t>Eux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smtClean="0"/>
              <a:t>(</a:t>
            </a:r>
            <a:r>
              <a:rPr lang="en-US" sz="4400" dirty="0" smtClean="0"/>
              <a:t>them</a:t>
            </a:r>
            <a:r>
              <a:rPr lang="en-US" sz="4400" dirty="0" smtClean="0"/>
              <a:t>)</a:t>
            </a:r>
            <a:endParaRPr lang="en-US" sz="4400" dirty="0" smtClean="0"/>
          </a:p>
          <a:p>
            <a:r>
              <a:rPr lang="en-US" sz="4400" dirty="0" err="1" smtClean="0">
                <a:solidFill>
                  <a:srgbClr val="FF0000"/>
                </a:solidFill>
              </a:rPr>
              <a:t>Elles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smtClean="0"/>
              <a:t>(</a:t>
            </a:r>
            <a:r>
              <a:rPr lang="en-US" sz="4400" dirty="0" smtClean="0"/>
              <a:t>them, when the group is all female.</a:t>
            </a:r>
            <a:r>
              <a:rPr lang="en-US" sz="4400" dirty="0" smtClean="0"/>
              <a:t>)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 I use stressed pronouns?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prepositions like….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Avec (with)</a:t>
            </a:r>
          </a:p>
          <a:p>
            <a:pPr lvl="1"/>
            <a:r>
              <a:rPr lang="en-US" dirty="0" smtClean="0"/>
              <a:t>Chez (at the house of)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(I’m with them. = </a:t>
            </a:r>
            <a:r>
              <a:rPr lang="en-US" dirty="0" smtClean="0">
                <a:solidFill>
                  <a:srgbClr val="FF0000"/>
                </a:solidFill>
              </a:rPr>
              <a:t>Je </a:t>
            </a:r>
            <a:r>
              <a:rPr lang="en-US" dirty="0" err="1" smtClean="0">
                <a:solidFill>
                  <a:srgbClr val="FF0000"/>
                </a:solidFill>
              </a:rPr>
              <a:t>suis</a:t>
            </a:r>
            <a:r>
              <a:rPr lang="en-US" dirty="0" smtClean="0">
                <a:solidFill>
                  <a:srgbClr val="FF0000"/>
                </a:solidFill>
              </a:rPr>
              <a:t> avec </a:t>
            </a:r>
            <a:r>
              <a:rPr lang="en-US" dirty="0" err="1" smtClean="0">
                <a:solidFill>
                  <a:srgbClr val="FF0000"/>
                </a:solidFill>
              </a:rPr>
              <a:t>eux</a:t>
            </a:r>
            <a:r>
              <a:rPr lang="en-US" dirty="0" smtClean="0">
                <a:solidFill>
                  <a:srgbClr val="FF0000"/>
                </a:solidFill>
              </a:rPr>
              <a:t>.)</a:t>
            </a:r>
          </a:p>
          <a:p>
            <a:pPr marL="457200" lvl="1" indent="0">
              <a:buNone/>
            </a:pPr>
            <a:r>
              <a:rPr lang="en-US" dirty="0" smtClean="0"/>
              <a:t>(He’s at my house. = </a:t>
            </a:r>
            <a:r>
              <a:rPr lang="en-US" dirty="0" smtClean="0">
                <a:solidFill>
                  <a:srgbClr val="FF0000"/>
                </a:solidFill>
              </a:rPr>
              <a:t>Il </a:t>
            </a:r>
            <a:r>
              <a:rPr lang="en-US" dirty="0" err="1" smtClean="0">
                <a:solidFill>
                  <a:srgbClr val="FF0000"/>
                </a:solidFill>
              </a:rPr>
              <a:t>est</a:t>
            </a:r>
            <a:r>
              <a:rPr lang="en-US" dirty="0" smtClean="0">
                <a:solidFill>
                  <a:srgbClr val="FF0000"/>
                </a:solidFill>
              </a:rPr>
              <a:t> chez </a:t>
            </a:r>
            <a:r>
              <a:rPr lang="en-US" dirty="0" err="1" smtClean="0">
                <a:solidFill>
                  <a:srgbClr val="FF0000"/>
                </a:solidFill>
              </a:rPr>
              <a:t>moi</a:t>
            </a:r>
            <a:r>
              <a:rPr lang="en-US" dirty="0" smtClean="0"/>
              <a:t>.)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47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do I use stressed pronouns</a:t>
            </a:r>
            <a:r>
              <a:rPr lang="en-US" dirty="0" smtClean="0"/>
              <a:t>?, cont..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4000" dirty="0" smtClean="0"/>
              <a:t>With “</a:t>
            </a:r>
            <a:r>
              <a:rPr lang="en-US" sz="4000" dirty="0" err="1" smtClean="0"/>
              <a:t>C’est</a:t>
            </a:r>
            <a:r>
              <a:rPr lang="en-US" sz="4000" dirty="0" smtClean="0"/>
              <a:t>/Ce </a:t>
            </a:r>
            <a:r>
              <a:rPr lang="en-US" sz="4000" dirty="0" err="1" smtClean="0"/>
              <a:t>sont</a:t>
            </a:r>
            <a:r>
              <a:rPr lang="en-US" sz="4000" dirty="0" smtClean="0"/>
              <a:t>” – “It is”</a:t>
            </a:r>
          </a:p>
          <a:p>
            <a:endParaRPr lang="en-US" sz="4000" dirty="0"/>
          </a:p>
          <a:p>
            <a:pPr marL="0" indent="0">
              <a:buNone/>
            </a:pPr>
            <a:r>
              <a:rPr lang="en-US" sz="4000" dirty="0"/>
              <a:t>	</a:t>
            </a:r>
            <a:r>
              <a:rPr lang="en-US" sz="4000" b="1" dirty="0" err="1" smtClean="0">
                <a:solidFill>
                  <a:srgbClr val="FF0000"/>
                </a:solidFill>
              </a:rPr>
              <a:t>C’est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lui</a:t>
            </a:r>
            <a:r>
              <a:rPr lang="en-US" sz="4000" b="1" dirty="0" smtClean="0">
                <a:solidFill>
                  <a:srgbClr val="FF0000"/>
                </a:solidFill>
              </a:rPr>
              <a:t>.  </a:t>
            </a:r>
            <a:r>
              <a:rPr lang="en-US" sz="4000" dirty="0" smtClean="0"/>
              <a:t>(It’s him.)</a:t>
            </a:r>
          </a:p>
          <a:p>
            <a:pPr marL="0" indent="0">
              <a:buNone/>
            </a:pPr>
            <a:r>
              <a:rPr lang="en-US" sz="4000" dirty="0"/>
              <a:t>	</a:t>
            </a:r>
            <a:r>
              <a:rPr lang="en-US" sz="4000" b="1" dirty="0" smtClean="0">
                <a:solidFill>
                  <a:srgbClr val="FF0000"/>
                </a:solidFill>
              </a:rPr>
              <a:t>Ce </a:t>
            </a:r>
            <a:r>
              <a:rPr lang="en-US" sz="4000" b="1" dirty="0" err="1" smtClean="0">
                <a:solidFill>
                  <a:srgbClr val="FF0000"/>
                </a:solidFill>
              </a:rPr>
              <a:t>sont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elles</a:t>
            </a:r>
            <a:r>
              <a:rPr lang="en-US" sz="4000" b="1" dirty="0" smtClean="0">
                <a:solidFill>
                  <a:srgbClr val="FF0000"/>
                </a:solidFill>
              </a:rPr>
              <a:t>. </a:t>
            </a:r>
            <a:r>
              <a:rPr lang="en-US" sz="4000" dirty="0" smtClean="0"/>
              <a:t>(It’s them.)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89501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do I use stressed pronouns</a:t>
            </a:r>
            <a:r>
              <a:rPr lang="en-US" dirty="0" smtClean="0"/>
              <a:t>? </a:t>
            </a:r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600" dirty="0" smtClean="0"/>
              <a:t>After “et” in a dialogue:</a:t>
            </a:r>
          </a:p>
          <a:p>
            <a:endParaRPr lang="en-US" sz="3600" dirty="0"/>
          </a:p>
          <a:p>
            <a:pPr lvl="1"/>
            <a:r>
              <a:rPr lang="en-US" sz="3600" dirty="0" smtClean="0"/>
              <a:t>And you?  </a:t>
            </a:r>
            <a:r>
              <a:rPr lang="en-US" sz="3600" dirty="0" smtClean="0">
                <a:solidFill>
                  <a:srgbClr val="FF0000"/>
                </a:solidFill>
              </a:rPr>
              <a:t>Et </a:t>
            </a:r>
            <a:r>
              <a:rPr lang="en-US" sz="3600" dirty="0" err="1" smtClean="0">
                <a:solidFill>
                  <a:srgbClr val="FF0000"/>
                </a:solidFill>
              </a:rPr>
              <a:t>toi</a:t>
            </a:r>
            <a:r>
              <a:rPr lang="en-US" sz="3600" dirty="0" smtClean="0">
                <a:solidFill>
                  <a:srgbClr val="FF0000"/>
                </a:solidFill>
              </a:rPr>
              <a:t>?</a:t>
            </a:r>
          </a:p>
          <a:p>
            <a:pPr lvl="1"/>
            <a:r>
              <a:rPr lang="en-US" sz="3600" dirty="0" smtClean="0"/>
              <a:t>And them?  </a:t>
            </a:r>
            <a:r>
              <a:rPr lang="en-US" sz="3600" dirty="0" smtClean="0">
                <a:solidFill>
                  <a:srgbClr val="FF0000"/>
                </a:solidFill>
              </a:rPr>
              <a:t>Et </a:t>
            </a:r>
            <a:r>
              <a:rPr lang="en-US" sz="3600" dirty="0" err="1" smtClean="0">
                <a:solidFill>
                  <a:srgbClr val="FF0000"/>
                </a:solidFill>
              </a:rPr>
              <a:t>elles</a:t>
            </a:r>
            <a:r>
              <a:rPr lang="en-US" sz="3600" dirty="0" smtClean="0">
                <a:solidFill>
                  <a:srgbClr val="FF0000"/>
                </a:solidFill>
              </a:rPr>
              <a:t>? Et </a:t>
            </a:r>
            <a:r>
              <a:rPr lang="en-US" sz="3600" dirty="0" err="1" smtClean="0">
                <a:solidFill>
                  <a:srgbClr val="FF0000"/>
                </a:solidFill>
              </a:rPr>
              <a:t>eux</a:t>
            </a:r>
            <a:r>
              <a:rPr lang="en-US" sz="3600" dirty="0" smtClean="0">
                <a:solidFill>
                  <a:srgbClr val="FF0000"/>
                </a:solidFill>
              </a:rPr>
              <a:t>?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807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dirty="0" smtClean="0"/>
              <a:t>Bonjour!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066800"/>
            <a:ext cx="8534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Comment </a:t>
            </a:r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/>
              <a:t>t’appelles</a:t>
            </a:r>
            <a:r>
              <a:rPr lang="en-US" sz="3600" dirty="0" smtClean="0"/>
              <a:t>?		  Je </a:t>
            </a:r>
            <a:r>
              <a:rPr lang="en-US" sz="3600" dirty="0" err="1" smtClean="0"/>
              <a:t>m’appelle</a:t>
            </a:r>
            <a:r>
              <a:rPr lang="en-US" sz="3600" dirty="0" smtClean="0"/>
              <a:t>…</a:t>
            </a:r>
          </a:p>
          <a:p>
            <a:endParaRPr lang="en-US" sz="3600" dirty="0" smtClean="0"/>
          </a:p>
          <a:p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/>
              <a:t>es</a:t>
            </a:r>
            <a:r>
              <a:rPr lang="en-US" sz="3600" dirty="0" smtClean="0"/>
              <a:t> </a:t>
            </a:r>
            <a:r>
              <a:rPr lang="en-US" sz="3600" dirty="0" err="1" smtClean="0"/>
              <a:t>d’où</a:t>
            </a:r>
            <a:r>
              <a:rPr lang="en-US" sz="3600" dirty="0" smtClean="0"/>
              <a:t>?				  Je </a:t>
            </a:r>
            <a:r>
              <a:rPr lang="en-US" sz="3600" dirty="0" err="1" smtClean="0"/>
              <a:t>suis</a:t>
            </a:r>
            <a:r>
              <a:rPr lang="en-US" sz="3600" dirty="0" smtClean="0"/>
              <a:t> de…</a:t>
            </a:r>
          </a:p>
          <a:p>
            <a:endParaRPr lang="en-US" sz="3600" dirty="0" smtClean="0"/>
          </a:p>
          <a:p>
            <a:r>
              <a:rPr lang="en-US" sz="3600" dirty="0" err="1" smtClean="0"/>
              <a:t>Ça</a:t>
            </a:r>
            <a:r>
              <a:rPr lang="en-US" sz="3600" dirty="0" smtClean="0"/>
              <a:t> </a:t>
            </a:r>
            <a:r>
              <a:rPr lang="en-US" sz="3600" dirty="0" err="1" smtClean="0"/>
              <a:t>va</a:t>
            </a:r>
            <a:r>
              <a:rPr lang="en-US" sz="3600" dirty="0" smtClean="0"/>
              <a:t>?		</a:t>
            </a:r>
            <a:r>
              <a:rPr lang="en-US" sz="3600" dirty="0" smtClean="0">
                <a:latin typeface="Times New Roman"/>
                <a:cs typeface="Times New Roman"/>
              </a:rPr>
              <a:t>☺	</a:t>
            </a:r>
            <a:r>
              <a:rPr lang="en-US" sz="3600" dirty="0" err="1" smtClean="0"/>
              <a:t>Très</a:t>
            </a:r>
            <a:r>
              <a:rPr lang="en-US" sz="3600" dirty="0" smtClean="0"/>
              <a:t> </a:t>
            </a:r>
            <a:r>
              <a:rPr lang="en-US" sz="3600" dirty="0" err="1" smtClean="0"/>
              <a:t>bien</a:t>
            </a:r>
            <a:r>
              <a:rPr lang="en-US" sz="3600" dirty="0" smtClean="0"/>
              <a:t>!</a:t>
            </a:r>
          </a:p>
          <a:p>
            <a:r>
              <a:rPr lang="en-US" sz="3600" dirty="0" smtClean="0"/>
              <a:t>			</a:t>
            </a:r>
            <a:r>
              <a:rPr lang="en-US" sz="3600" dirty="0" smtClean="0">
                <a:latin typeface="Times New Roman"/>
                <a:cs typeface="Times New Roman"/>
              </a:rPr>
              <a:t>☺ </a:t>
            </a:r>
            <a:r>
              <a:rPr lang="en-US" sz="3600" dirty="0" smtClean="0"/>
              <a:t>	En </a:t>
            </a:r>
            <a:r>
              <a:rPr lang="en-US" sz="3600" dirty="0" err="1" smtClean="0"/>
              <a:t>forme</a:t>
            </a:r>
            <a:r>
              <a:rPr lang="en-US" sz="3600" dirty="0" smtClean="0"/>
              <a:t>!</a:t>
            </a:r>
          </a:p>
          <a:p>
            <a:r>
              <a:rPr lang="en-US" sz="3600" dirty="0" smtClean="0"/>
              <a:t>			:l	</a:t>
            </a:r>
            <a:r>
              <a:rPr lang="en-US" sz="3600" dirty="0" err="1" smtClean="0"/>
              <a:t>Ça</a:t>
            </a:r>
            <a:r>
              <a:rPr lang="en-US" sz="3600" dirty="0" smtClean="0"/>
              <a:t> </a:t>
            </a:r>
            <a:r>
              <a:rPr lang="en-US" sz="3600" dirty="0" err="1" smtClean="0"/>
              <a:t>va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			: l	Pas mal.</a:t>
            </a:r>
          </a:p>
          <a:p>
            <a:r>
              <a:rPr lang="en-US" sz="3600" dirty="0" smtClean="0"/>
              <a:t>		     </a:t>
            </a:r>
            <a:r>
              <a:rPr lang="en-US" sz="3600" dirty="0" smtClean="0">
                <a:sym typeface="Wingdings" pitchFamily="2" charset="2"/>
              </a:rPr>
              <a:t></a:t>
            </a:r>
            <a:r>
              <a:rPr lang="en-US" sz="3600" dirty="0" err="1" smtClean="0">
                <a:sym typeface="Wingdings" pitchFamily="2" charset="2"/>
              </a:rPr>
              <a:t>zzz</a:t>
            </a:r>
            <a:r>
              <a:rPr lang="en-US" sz="3600" dirty="0" smtClean="0"/>
              <a:t>	</a:t>
            </a:r>
            <a:r>
              <a:rPr lang="en-US" sz="3600" dirty="0" err="1" smtClean="0"/>
              <a:t>Fatigué</a:t>
            </a:r>
            <a:r>
              <a:rPr lang="en-US" sz="3600" dirty="0" smtClean="0"/>
              <a:t>(e).</a:t>
            </a:r>
          </a:p>
          <a:p>
            <a:r>
              <a:rPr lang="en-US" sz="3600" dirty="0" smtClean="0"/>
              <a:t>			</a:t>
            </a:r>
            <a:r>
              <a:rPr lang="en-US" sz="3600" dirty="0" smtClean="0">
                <a:sym typeface="Wingdings" pitchFamily="2" charset="2"/>
              </a:rPr>
              <a:t>	</a:t>
            </a:r>
            <a:r>
              <a:rPr lang="en-US" sz="3600" dirty="0" err="1" smtClean="0">
                <a:sym typeface="Wingdings" pitchFamily="2" charset="2"/>
              </a:rPr>
              <a:t>Ça</a:t>
            </a:r>
            <a:r>
              <a:rPr lang="en-US" sz="3600" dirty="0" smtClean="0">
                <a:sym typeface="Wingdings" pitchFamily="2" charset="2"/>
              </a:rPr>
              <a:t> ne </a:t>
            </a:r>
            <a:r>
              <a:rPr lang="en-US" sz="3600" dirty="0" err="1" smtClean="0">
                <a:sym typeface="Wingdings" pitchFamily="2" charset="2"/>
              </a:rPr>
              <a:t>va</a:t>
            </a:r>
            <a:r>
              <a:rPr lang="en-US" sz="3600" dirty="0" smtClean="0">
                <a:sym typeface="Wingdings" pitchFamily="2" charset="2"/>
              </a:rPr>
              <a:t> pas.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“</a:t>
            </a:r>
            <a:r>
              <a:rPr lang="en-US" b="1" dirty="0" err="1" smtClean="0">
                <a:solidFill>
                  <a:srgbClr val="C00000"/>
                </a:solidFill>
              </a:rPr>
              <a:t>Tu</a:t>
            </a:r>
            <a:r>
              <a:rPr lang="en-US" b="1" dirty="0" smtClean="0">
                <a:solidFill>
                  <a:srgbClr val="C00000"/>
                </a:solidFill>
              </a:rPr>
              <a:t>” et “</a:t>
            </a:r>
            <a:r>
              <a:rPr lang="en-US" b="1" dirty="0" err="1" smtClean="0">
                <a:solidFill>
                  <a:srgbClr val="C00000"/>
                </a:solidFill>
              </a:rPr>
              <a:t>Vous</a:t>
            </a:r>
            <a:r>
              <a:rPr lang="en-US" b="1" dirty="0" smtClean="0">
                <a:solidFill>
                  <a:srgbClr val="C00000"/>
                </a:solidFill>
              </a:rPr>
              <a:t>”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Tu</a:t>
            </a:r>
            <a:r>
              <a:rPr lang="en-US" dirty="0" smtClean="0"/>
              <a:t>” is used….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With close friends</a:t>
            </a:r>
          </a:p>
          <a:p>
            <a:pPr lvl="1"/>
            <a:r>
              <a:rPr lang="en-US" dirty="0" smtClean="0"/>
              <a:t>Between students in class</a:t>
            </a:r>
          </a:p>
          <a:p>
            <a:pPr lvl="1"/>
            <a:r>
              <a:rPr lang="en-US" dirty="0" smtClean="0"/>
              <a:t>With children</a:t>
            </a:r>
          </a:p>
          <a:p>
            <a:pPr lvl="1"/>
            <a:r>
              <a:rPr lang="en-US" dirty="0" smtClean="0"/>
              <a:t>With family members</a:t>
            </a:r>
          </a:p>
          <a:p>
            <a:pPr lvl="1"/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Vous</a:t>
            </a:r>
            <a:r>
              <a:rPr lang="en-US" dirty="0" smtClean="0"/>
              <a:t>” is used…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With formal relationships</a:t>
            </a:r>
          </a:p>
          <a:p>
            <a:pPr lvl="1"/>
            <a:r>
              <a:rPr lang="en-US" dirty="0" smtClean="0"/>
              <a:t>With your </a:t>
            </a:r>
            <a:r>
              <a:rPr lang="en-US" dirty="0" err="1" smtClean="0"/>
              <a:t>prof</a:t>
            </a:r>
            <a:endParaRPr lang="en-US" dirty="0" smtClean="0"/>
          </a:p>
          <a:p>
            <a:pPr lvl="1"/>
            <a:r>
              <a:rPr lang="en-US" dirty="0" smtClean="0"/>
              <a:t>With strangers</a:t>
            </a:r>
          </a:p>
          <a:p>
            <a:pPr lvl="1"/>
            <a:r>
              <a:rPr lang="en-US" dirty="0" smtClean="0"/>
              <a:t>To show respect</a:t>
            </a:r>
          </a:p>
          <a:p>
            <a:pPr lvl="1"/>
            <a:r>
              <a:rPr lang="en-US" dirty="0" smtClean="0"/>
              <a:t>With older people</a:t>
            </a:r>
          </a:p>
          <a:p>
            <a:pPr lvl="1"/>
            <a:r>
              <a:rPr lang="en-US" dirty="0" smtClean="0"/>
              <a:t>When addressing more than 1 person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u="sng" dirty="0" smtClean="0">
                <a:solidFill>
                  <a:srgbClr val="C00000"/>
                </a:solidFill>
              </a:rPr>
              <a:t>Les </a:t>
            </a:r>
            <a:r>
              <a:rPr lang="en-US" sz="6000" u="sng" dirty="0" err="1" smtClean="0">
                <a:solidFill>
                  <a:srgbClr val="C00000"/>
                </a:solidFill>
              </a:rPr>
              <a:t>titres</a:t>
            </a:r>
            <a:endParaRPr lang="en-US" sz="6000" u="sng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Bonjour, Mademoiselle!</a:t>
            </a:r>
          </a:p>
          <a:p>
            <a:r>
              <a:rPr lang="en-US" sz="5400" dirty="0" smtClean="0"/>
              <a:t>Bonjour, Monsieur!</a:t>
            </a:r>
          </a:p>
          <a:p>
            <a:r>
              <a:rPr lang="en-US" sz="5400" dirty="0" smtClean="0"/>
              <a:t>Bonjour, Madame!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1400" dirty="0" smtClean="0">
                <a:hlinkClick r:id="rId2"/>
              </a:rPr>
              <a:t>http://www.npr.org/2011/09/29/140931817/french-feminists-say-non-to-mademoiselle</a:t>
            </a:r>
            <a:endParaRPr lang="en-US" sz="1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Verb paradigms</a:t>
            </a:r>
            <a:br>
              <a:rPr lang="en-US" dirty="0" smtClean="0"/>
            </a:br>
            <a:r>
              <a:rPr lang="en-US" sz="3100" b="1" dirty="0" smtClean="0">
                <a:solidFill>
                  <a:srgbClr val="FF0000"/>
                </a:solidFill>
              </a:rPr>
              <a:t>Subject pronoun + verb </a:t>
            </a:r>
            <a:r>
              <a:rPr lang="en-US" sz="3100" b="1" dirty="0" smtClean="0">
                <a:solidFill>
                  <a:srgbClr val="FF0000"/>
                </a:solidFill>
              </a:rPr>
              <a:t>form</a:t>
            </a:r>
            <a:br>
              <a:rPr lang="en-US" sz="3100" b="1" dirty="0" smtClean="0">
                <a:solidFill>
                  <a:srgbClr val="FF0000"/>
                </a:solidFill>
              </a:rPr>
            </a:br>
            <a:r>
              <a:rPr lang="en-US" sz="3100" b="1" dirty="0" smtClean="0">
                <a:solidFill>
                  <a:srgbClr val="FF0000"/>
                </a:solidFill>
              </a:rPr>
              <a:t>(These pronouns need to be followed by a conjugated verb.)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Je </a:t>
            </a:r>
            <a:r>
              <a:rPr lang="en-US" dirty="0" smtClean="0"/>
              <a:t>= I</a:t>
            </a:r>
          </a:p>
          <a:p>
            <a:r>
              <a:rPr lang="en-US" dirty="0" err="1" smtClean="0"/>
              <a:t>Tu</a:t>
            </a:r>
            <a:r>
              <a:rPr lang="en-US" dirty="0" smtClean="0"/>
              <a:t> = you (informal)</a:t>
            </a:r>
          </a:p>
          <a:p>
            <a:r>
              <a:rPr lang="en-US" dirty="0" smtClean="0"/>
              <a:t>Il = he</a:t>
            </a:r>
          </a:p>
          <a:p>
            <a:r>
              <a:rPr lang="en-US" dirty="0" smtClean="0"/>
              <a:t>Elle = she</a:t>
            </a:r>
          </a:p>
          <a:p>
            <a:r>
              <a:rPr lang="en-US" dirty="0" smtClean="0"/>
              <a:t>On = “one” “they” or “we”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Nous </a:t>
            </a:r>
            <a:r>
              <a:rPr lang="en-US" dirty="0" smtClean="0"/>
              <a:t>= We</a:t>
            </a:r>
          </a:p>
          <a:p>
            <a:r>
              <a:rPr lang="en-US" dirty="0" err="1" smtClean="0"/>
              <a:t>Vous</a:t>
            </a:r>
            <a:r>
              <a:rPr lang="en-US" dirty="0" smtClean="0"/>
              <a:t> = You (formal, or plural)</a:t>
            </a:r>
          </a:p>
          <a:p>
            <a:r>
              <a:rPr lang="en-US" dirty="0" err="1" smtClean="0"/>
              <a:t>Ils</a:t>
            </a:r>
            <a:r>
              <a:rPr lang="en-US" dirty="0" smtClean="0"/>
              <a:t> = They (masc.)</a:t>
            </a:r>
          </a:p>
          <a:p>
            <a:r>
              <a:rPr lang="en-US" dirty="0" err="1" smtClean="0"/>
              <a:t>Elles</a:t>
            </a:r>
            <a:r>
              <a:rPr lang="en-US" dirty="0" smtClean="0"/>
              <a:t> = They (fem.)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err="1" smtClean="0">
                <a:solidFill>
                  <a:srgbClr val="C00000"/>
                </a:solidFill>
              </a:rPr>
              <a:t>Être</a:t>
            </a:r>
            <a:r>
              <a:rPr lang="en-US" sz="6000" dirty="0" smtClean="0">
                <a:solidFill>
                  <a:srgbClr val="C00000"/>
                </a:solidFill>
              </a:rPr>
              <a:t> = to be  (infinitive form)</a:t>
            </a:r>
            <a:endParaRPr lang="en-US" sz="6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800" dirty="0" smtClean="0"/>
              <a:t>Je </a:t>
            </a:r>
            <a:r>
              <a:rPr lang="en-US" sz="4800" dirty="0" err="1" smtClean="0"/>
              <a:t>suis</a:t>
            </a:r>
            <a:r>
              <a:rPr lang="en-US" sz="4800" dirty="0" smtClean="0"/>
              <a:t> (I am)</a:t>
            </a:r>
            <a:br>
              <a:rPr lang="en-US" sz="4800" dirty="0" smtClean="0"/>
            </a:br>
            <a:endParaRPr lang="en-US" sz="4800" dirty="0" smtClean="0"/>
          </a:p>
          <a:p>
            <a:r>
              <a:rPr lang="en-US" sz="4800" dirty="0" err="1" smtClean="0"/>
              <a:t>Tu</a:t>
            </a:r>
            <a:r>
              <a:rPr lang="en-US" sz="4800" dirty="0" smtClean="0"/>
              <a:t> </a:t>
            </a:r>
            <a:r>
              <a:rPr lang="en-US" sz="4800" dirty="0" err="1" smtClean="0"/>
              <a:t>es</a:t>
            </a:r>
            <a:r>
              <a:rPr lang="en-US" sz="4800" dirty="0" smtClean="0"/>
              <a:t> (You are)</a:t>
            </a:r>
            <a:br>
              <a:rPr lang="en-US" sz="4800" dirty="0" smtClean="0"/>
            </a:br>
            <a:endParaRPr lang="en-US" sz="4800" dirty="0" smtClean="0"/>
          </a:p>
          <a:p>
            <a:r>
              <a:rPr lang="en-US" sz="4800" dirty="0" smtClean="0"/>
              <a:t>Il/Elle/On </a:t>
            </a:r>
            <a:r>
              <a:rPr lang="en-US" sz="4800" dirty="0" err="1" smtClean="0"/>
              <a:t>est</a:t>
            </a:r>
            <a:r>
              <a:rPr lang="en-US" sz="4800" dirty="0" smtClean="0"/>
              <a:t> (He/she/one is)</a:t>
            </a:r>
            <a:endParaRPr lang="en-US" sz="4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800" dirty="0" smtClean="0"/>
              <a:t>Nous </a:t>
            </a:r>
            <a:r>
              <a:rPr lang="en-US" sz="4800" dirty="0" err="1" smtClean="0"/>
              <a:t>sommes</a:t>
            </a:r>
            <a:r>
              <a:rPr lang="en-US" sz="4800" dirty="0"/>
              <a:t> </a:t>
            </a:r>
            <a:r>
              <a:rPr lang="en-US" sz="4800" dirty="0" smtClean="0"/>
              <a:t>(We are)</a:t>
            </a:r>
            <a:br>
              <a:rPr lang="en-US" sz="4800" dirty="0" smtClean="0"/>
            </a:br>
            <a:endParaRPr lang="en-US" sz="4800" dirty="0" smtClean="0"/>
          </a:p>
          <a:p>
            <a:r>
              <a:rPr lang="en-US" sz="4800" dirty="0" err="1" smtClean="0"/>
              <a:t>Vous</a:t>
            </a:r>
            <a:r>
              <a:rPr lang="en-US" sz="4800" dirty="0" smtClean="0"/>
              <a:t> </a:t>
            </a:r>
            <a:r>
              <a:rPr lang="en-US" sz="4800" dirty="0" err="1" smtClean="0"/>
              <a:t>êtes</a:t>
            </a:r>
            <a:r>
              <a:rPr lang="en-US" sz="4800" dirty="0" smtClean="0"/>
              <a:t> (You are)</a:t>
            </a:r>
            <a:br>
              <a:rPr lang="en-US" sz="4800" dirty="0" smtClean="0"/>
            </a:br>
            <a:endParaRPr lang="en-US" sz="4800" dirty="0" smtClean="0"/>
          </a:p>
          <a:p>
            <a:r>
              <a:rPr lang="en-US" sz="4800" dirty="0" err="1" smtClean="0"/>
              <a:t>Ils</a:t>
            </a:r>
            <a:r>
              <a:rPr lang="en-US" sz="4800" dirty="0" smtClean="0"/>
              <a:t>/</a:t>
            </a:r>
            <a:r>
              <a:rPr lang="en-US" sz="4800" dirty="0" err="1" smtClean="0"/>
              <a:t>Elles</a:t>
            </a:r>
            <a:r>
              <a:rPr lang="en-US" sz="4800" dirty="0" smtClean="0"/>
              <a:t> </a:t>
            </a:r>
            <a:r>
              <a:rPr lang="en-US" sz="4800" dirty="0" err="1" smtClean="0"/>
              <a:t>sont</a:t>
            </a:r>
            <a:r>
              <a:rPr lang="en-US" sz="4800" dirty="0" smtClean="0"/>
              <a:t> (They are)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 </a:t>
            </a:r>
            <a:r>
              <a:rPr lang="en-US" dirty="0" err="1" smtClean="0"/>
              <a:t>suis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err="1" smtClean="0"/>
              <a:t>Stressé</a:t>
            </a:r>
            <a:r>
              <a:rPr lang="en-US" sz="3600" dirty="0" smtClean="0"/>
              <a:t>(e)</a:t>
            </a:r>
          </a:p>
          <a:p>
            <a:r>
              <a:rPr lang="en-US" sz="3600" dirty="0" err="1" smtClean="0"/>
              <a:t>Occupé</a:t>
            </a:r>
            <a:r>
              <a:rPr lang="en-US" sz="3600" dirty="0" smtClean="0"/>
              <a:t>(e)</a:t>
            </a:r>
          </a:p>
          <a:p>
            <a:r>
              <a:rPr lang="en-US" sz="3600" dirty="0" err="1" smtClean="0"/>
              <a:t>Très</a:t>
            </a:r>
            <a:r>
              <a:rPr lang="en-US" sz="3600" dirty="0" smtClean="0"/>
              <a:t> </a:t>
            </a:r>
            <a:r>
              <a:rPr lang="en-US" sz="3600" dirty="0" err="1" smtClean="0"/>
              <a:t>occupé</a:t>
            </a:r>
            <a:r>
              <a:rPr lang="en-US" sz="3600" dirty="0" smtClean="0"/>
              <a:t>(e)</a:t>
            </a:r>
          </a:p>
          <a:p>
            <a:r>
              <a:rPr lang="en-US" sz="3600" dirty="0" smtClean="0"/>
              <a:t>En </a:t>
            </a:r>
            <a:r>
              <a:rPr lang="en-US" sz="3600" dirty="0" err="1" smtClean="0"/>
              <a:t>forme</a:t>
            </a:r>
            <a:endParaRPr lang="en-US" sz="3600" dirty="0" smtClean="0"/>
          </a:p>
          <a:p>
            <a:r>
              <a:rPr lang="en-US" sz="3600" dirty="0" err="1" smtClean="0"/>
              <a:t>Fatigué</a:t>
            </a:r>
            <a:r>
              <a:rPr lang="en-US" sz="3600" dirty="0" smtClean="0"/>
              <a:t>(e)</a:t>
            </a:r>
          </a:p>
          <a:p>
            <a:endParaRPr lang="en-US" sz="3600" dirty="0"/>
          </a:p>
          <a:p>
            <a:r>
              <a:rPr lang="en-US" sz="3600" b="1" dirty="0" err="1" smtClean="0">
                <a:solidFill>
                  <a:srgbClr val="002060"/>
                </a:solidFill>
              </a:rPr>
              <a:t>Ça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</a:rPr>
              <a:t>?  Je </a:t>
            </a:r>
            <a:r>
              <a:rPr lang="en-US" sz="3600" b="1" dirty="0" err="1" smtClean="0">
                <a:solidFill>
                  <a:srgbClr val="002060"/>
                </a:solidFill>
              </a:rPr>
              <a:t>suis</a:t>
            </a:r>
            <a:r>
              <a:rPr lang="en-US" sz="3600" b="1" dirty="0" smtClean="0">
                <a:solidFill>
                  <a:srgbClr val="002060"/>
                </a:solidFill>
              </a:rPr>
              <a:t>…..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de Paris.</a:t>
            </a:r>
          </a:p>
          <a:p>
            <a:r>
              <a:rPr lang="en-US" sz="3600" dirty="0" smtClean="0"/>
              <a:t>de Cedar Rapids.</a:t>
            </a:r>
          </a:p>
          <a:p>
            <a:r>
              <a:rPr lang="en-US" sz="3600" dirty="0" smtClean="0"/>
              <a:t>de Austin.</a:t>
            </a:r>
          </a:p>
          <a:p>
            <a:endParaRPr lang="en-US" sz="3600" dirty="0"/>
          </a:p>
          <a:p>
            <a:endParaRPr lang="en-US" sz="3600" dirty="0" smtClean="0"/>
          </a:p>
          <a:p>
            <a:r>
              <a:rPr lang="en-US" sz="3600" b="1" dirty="0" err="1" smtClean="0">
                <a:solidFill>
                  <a:srgbClr val="002060"/>
                </a:solidFill>
              </a:rPr>
              <a:t>Tu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es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d’où</a:t>
            </a:r>
            <a:r>
              <a:rPr lang="en-US" sz="3600" b="1" dirty="0" smtClean="0">
                <a:solidFill>
                  <a:srgbClr val="002060"/>
                </a:solidFill>
              </a:rPr>
              <a:t>?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How to greet and take leave of somebody</a:t>
            </a:r>
            <a:endParaRPr lang="en-US" dirty="0">
              <a:solidFill>
                <a:srgbClr val="00B050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8077200" cy="371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/>
                <a:gridCol w="2019300"/>
                <a:gridCol w="2019300"/>
                <a:gridCol w="2019300"/>
              </a:tblGrid>
              <a:tr h="8839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Formal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Neutral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Informal</a:t>
                      </a:r>
                      <a:endParaRPr lang="en-US" sz="3200" dirty="0"/>
                    </a:p>
                  </a:txBody>
                  <a:tcPr/>
                </a:tc>
              </a:tr>
              <a:tr h="88392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To greet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Bonjour</a:t>
                      </a:r>
                    </a:p>
                    <a:p>
                      <a:pPr algn="ctr"/>
                      <a:r>
                        <a:rPr lang="en-US" sz="3200" dirty="0" smtClean="0"/>
                        <a:t>Bonsoir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Bonjour</a:t>
                      </a:r>
                    </a:p>
                    <a:p>
                      <a:pPr algn="ctr"/>
                      <a:r>
                        <a:rPr lang="en-US" sz="3200" dirty="0" smtClean="0"/>
                        <a:t>Bonsoir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/>
                        <a:t>Salut</a:t>
                      </a:r>
                      <a:endParaRPr lang="en-US" sz="3200" dirty="0"/>
                    </a:p>
                  </a:txBody>
                  <a:tcPr/>
                </a:tc>
              </a:tr>
              <a:tr h="88392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To  leave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Au </a:t>
                      </a:r>
                      <a:r>
                        <a:rPr lang="en-US" sz="3200" dirty="0" err="1" smtClean="0"/>
                        <a:t>revoir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Au </a:t>
                      </a:r>
                      <a:r>
                        <a:rPr lang="en-US" sz="3200" dirty="0" err="1" smtClean="0"/>
                        <a:t>revoir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/>
                        <a:t>Salut</a:t>
                      </a:r>
                      <a:endParaRPr lang="en-US" sz="3200" dirty="0"/>
                    </a:p>
                  </a:txBody>
                  <a:tcPr/>
                </a:tc>
              </a:tr>
              <a:tr h="8839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À </a:t>
                      </a:r>
                      <a:r>
                        <a:rPr lang="en-US" sz="3200" dirty="0" err="1" smtClean="0"/>
                        <a:t>bientôt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4562"/>
          </a:xfrm>
        </p:spPr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How to introduce someone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Autofit/>
          </a:bodyPr>
          <a:lstStyle/>
          <a:p>
            <a:r>
              <a:rPr lang="en-US" dirty="0" smtClean="0"/>
              <a:t>Je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présente</a:t>
            </a:r>
            <a:r>
              <a:rPr lang="en-US" dirty="0" smtClean="0"/>
              <a:t>….Guy.</a:t>
            </a:r>
          </a:p>
          <a:p>
            <a:r>
              <a:rPr lang="en-US" dirty="0" err="1" smtClean="0"/>
              <a:t>C’est</a:t>
            </a:r>
            <a:r>
              <a:rPr lang="en-US" dirty="0" smtClean="0"/>
              <a:t> Nicolas.</a:t>
            </a:r>
          </a:p>
          <a:p>
            <a:r>
              <a:rPr lang="en-US" dirty="0" err="1" smtClean="0"/>
              <a:t>Voici</a:t>
            </a:r>
            <a:r>
              <a:rPr lang="en-US" dirty="0" smtClean="0"/>
              <a:t> François.</a:t>
            </a:r>
          </a:p>
          <a:p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 err="1" smtClean="0"/>
              <a:t>mon</a:t>
            </a:r>
            <a:r>
              <a:rPr lang="en-US" dirty="0" smtClean="0"/>
              <a:t> </a:t>
            </a:r>
            <a:r>
              <a:rPr lang="en-US" dirty="0" err="1" smtClean="0"/>
              <a:t>camarade</a:t>
            </a:r>
            <a:r>
              <a:rPr lang="en-US" dirty="0" smtClean="0"/>
              <a:t> de </a:t>
            </a:r>
            <a:r>
              <a:rPr lang="en-US" dirty="0" err="1" smtClean="0"/>
              <a:t>classe</a:t>
            </a:r>
            <a:r>
              <a:rPr lang="en-US" dirty="0" smtClean="0"/>
              <a:t>, Antoine.</a:t>
            </a:r>
          </a:p>
          <a:p>
            <a:r>
              <a:rPr lang="en-US" dirty="0" err="1" smtClean="0"/>
              <a:t>C’est</a:t>
            </a:r>
            <a:r>
              <a:rPr lang="en-US" dirty="0" smtClean="0"/>
              <a:t> ma </a:t>
            </a:r>
            <a:r>
              <a:rPr lang="en-US" dirty="0" err="1" smtClean="0"/>
              <a:t>camarade</a:t>
            </a:r>
            <a:r>
              <a:rPr lang="en-US" dirty="0" smtClean="0"/>
              <a:t> de </a:t>
            </a:r>
            <a:r>
              <a:rPr lang="en-US" dirty="0" err="1" smtClean="0"/>
              <a:t>classe</a:t>
            </a:r>
            <a:r>
              <a:rPr lang="en-US" dirty="0" smtClean="0"/>
              <a:t>, </a:t>
            </a:r>
            <a:r>
              <a:rPr lang="en-US" dirty="0" err="1" smtClean="0"/>
              <a:t>Béatrice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 err="1" smtClean="0"/>
              <a:t>mon</a:t>
            </a:r>
            <a:r>
              <a:rPr lang="en-US" dirty="0" smtClean="0"/>
              <a:t> </a:t>
            </a:r>
            <a:r>
              <a:rPr lang="en-US" dirty="0" err="1" smtClean="0"/>
              <a:t>ami</a:t>
            </a:r>
            <a:r>
              <a:rPr lang="en-US" dirty="0" smtClean="0"/>
              <a:t>, Jacques.</a:t>
            </a:r>
          </a:p>
          <a:p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 err="1" smtClean="0"/>
              <a:t>mon</a:t>
            </a:r>
            <a:r>
              <a:rPr lang="en-US" dirty="0" smtClean="0"/>
              <a:t> </a:t>
            </a:r>
            <a:r>
              <a:rPr lang="en-US" dirty="0" err="1" smtClean="0"/>
              <a:t>amie</a:t>
            </a:r>
            <a:r>
              <a:rPr lang="en-US" dirty="0" smtClean="0"/>
              <a:t>, Marie.</a:t>
            </a:r>
          </a:p>
          <a:p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sont</a:t>
            </a:r>
            <a:r>
              <a:rPr lang="en-US" dirty="0" smtClean="0"/>
              <a:t> </a:t>
            </a:r>
            <a:r>
              <a:rPr lang="en-US" dirty="0" err="1" smtClean="0"/>
              <a:t>mes</a:t>
            </a:r>
            <a:r>
              <a:rPr lang="en-US" dirty="0" smtClean="0"/>
              <a:t> </a:t>
            </a:r>
            <a:r>
              <a:rPr lang="en-US" dirty="0" err="1" smtClean="0"/>
              <a:t>amis</a:t>
            </a:r>
            <a:r>
              <a:rPr lang="en-US" dirty="0" smtClean="0"/>
              <a:t>, </a:t>
            </a:r>
            <a:r>
              <a:rPr lang="en-US" dirty="0" err="1" smtClean="0"/>
              <a:t>Amélie</a:t>
            </a:r>
            <a:r>
              <a:rPr lang="en-US" dirty="0" smtClean="0"/>
              <a:t> et Mathieu.</a:t>
            </a:r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u="sng" dirty="0" err="1" smtClean="0"/>
              <a:t>Réponse</a:t>
            </a:r>
            <a:r>
              <a:rPr lang="en-US" dirty="0" smtClean="0"/>
              <a:t>:   </a:t>
            </a:r>
            <a:r>
              <a:rPr lang="en-US" dirty="0" err="1" smtClean="0"/>
              <a:t>Enchanté</a:t>
            </a:r>
            <a:r>
              <a:rPr lang="en-US" dirty="0" smtClean="0"/>
              <a:t>(e)!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337</Words>
  <Application>Microsoft Office PowerPoint</Application>
  <PresentationFormat>On-screen Show (4:3)</PresentationFormat>
  <Paragraphs>122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FRE 101</vt:lpstr>
      <vt:lpstr>Bonjour!</vt:lpstr>
      <vt:lpstr>“Tu” et “Vous”</vt:lpstr>
      <vt:lpstr>Les titres</vt:lpstr>
      <vt:lpstr> Verb paradigms Subject pronoun + verb form (These pronouns need to be followed by a conjugated verb.) </vt:lpstr>
      <vt:lpstr>Être = to be  (infinitive form)</vt:lpstr>
      <vt:lpstr>Je suis…</vt:lpstr>
      <vt:lpstr>How to greet and take leave of somebody</vt:lpstr>
      <vt:lpstr>How to introduce someone</vt:lpstr>
      <vt:lpstr>Les pronoms disjoints  Stressed pronouns</vt:lpstr>
      <vt:lpstr>When do I use stressed pronouns?</vt:lpstr>
      <vt:lpstr>When do I use stressed pronouns?, cont..</vt:lpstr>
      <vt:lpstr>When do I use stressed pronouns? Cont…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 101</dc:title>
  <dc:creator>Devan Baty</dc:creator>
  <cp:lastModifiedBy>Devan Baty</cp:lastModifiedBy>
  <cp:revision>19</cp:revision>
  <dcterms:created xsi:type="dcterms:W3CDTF">2011-10-03T02:05:01Z</dcterms:created>
  <dcterms:modified xsi:type="dcterms:W3CDTF">2017-11-27T21:19:49Z</dcterms:modified>
</cp:coreProperties>
</file>