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Lst>
  <p:notesMasterIdLst>
    <p:notesMasterId r:id="rId53"/>
  </p:notesMasterIdLst>
  <p:sldIdLst>
    <p:sldId id="259" r:id="rId4"/>
    <p:sldId id="446" r:id="rId5"/>
    <p:sldId id="257" r:id="rId6"/>
    <p:sldId id="550" r:id="rId7"/>
    <p:sldId id="551" r:id="rId8"/>
    <p:sldId id="466" r:id="rId9"/>
    <p:sldId id="592" r:id="rId10"/>
    <p:sldId id="535" r:id="rId11"/>
    <p:sldId id="459" r:id="rId12"/>
    <p:sldId id="536" r:id="rId13"/>
    <p:sldId id="261" r:id="rId14"/>
    <p:sldId id="555" r:id="rId15"/>
    <p:sldId id="458" r:id="rId16"/>
    <p:sldId id="448" r:id="rId17"/>
    <p:sldId id="587" r:id="rId18"/>
    <p:sldId id="593" r:id="rId19"/>
    <p:sldId id="533" r:id="rId20"/>
    <p:sldId id="540" r:id="rId21"/>
    <p:sldId id="566" r:id="rId22"/>
    <p:sldId id="563" r:id="rId23"/>
    <p:sldId id="568" r:id="rId24"/>
    <p:sldId id="565" r:id="rId25"/>
    <p:sldId id="569" r:id="rId26"/>
    <p:sldId id="571" r:id="rId27"/>
    <p:sldId id="590" r:id="rId28"/>
    <p:sldId id="306" r:id="rId29"/>
    <p:sldId id="570" r:id="rId30"/>
    <p:sldId id="302" r:id="rId31"/>
    <p:sldId id="591" r:id="rId32"/>
    <p:sldId id="572" r:id="rId33"/>
    <p:sldId id="414" r:id="rId34"/>
    <p:sldId id="584" r:id="rId35"/>
    <p:sldId id="573" r:id="rId36"/>
    <p:sldId id="574" r:id="rId37"/>
    <p:sldId id="575" r:id="rId38"/>
    <p:sldId id="588" r:id="rId39"/>
    <p:sldId id="576" r:id="rId40"/>
    <p:sldId id="578" r:id="rId41"/>
    <p:sldId id="577" r:id="rId42"/>
    <p:sldId id="579" r:id="rId43"/>
    <p:sldId id="594" r:id="rId44"/>
    <p:sldId id="534" r:id="rId45"/>
    <p:sldId id="585" r:id="rId46"/>
    <p:sldId id="586" r:id="rId47"/>
    <p:sldId id="556" r:id="rId48"/>
    <p:sldId id="557" r:id="rId49"/>
    <p:sldId id="558" r:id="rId50"/>
    <p:sldId id="560" r:id="rId51"/>
    <p:sldId id="53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68" d="100"/>
          <a:sy n="68" d="100"/>
        </p:scale>
        <p:origin x="540" y="48"/>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2CC91-1C23-4007-A191-399C85BB6EC6}"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FC779-3B04-45D5-B710-4246E7D91753}" type="slidenum">
              <a:rPr lang="en-US" smtClean="0"/>
              <a:t>‹#›</a:t>
            </a:fld>
            <a:endParaRPr lang="en-US"/>
          </a:p>
        </p:txBody>
      </p:sp>
    </p:spTree>
    <p:extLst>
      <p:ext uri="{BB962C8B-B14F-4D97-AF65-F5344CB8AC3E}">
        <p14:creationId xmlns:p14="http://schemas.microsoft.com/office/powerpoint/2010/main" val="388636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INF, NK Cells; Adaptive Immunity_Chp3</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FA19A-6F6F-4AA0-AFB6-0C45FEA323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pPr>
              <a:lnSpc>
                <a:spcPct val="80000"/>
              </a:lnSpc>
            </a:pPr>
            <a:endParaRPr lang="en-US" sz="1000" dirty="0"/>
          </a:p>
        </p:txBody>
      </p:sp>
    </p:spTree>
    <p:extLst>
      <p:ext uri="{BB962C8B-B14F-4D97-AF65-F5344CB8AC3E}">
        <p14:creationId xmlns:p14="http://schemas.microsoft.com/office/powerpoint/2010/main" val="70573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BIO 327 8- Innate Immunity</a:t>
            </a:r>
          </a:p>
        </p:txBody>
      </p:sp>
      <p:sp>
        <p:nvSpPr>
          <p:cNvPr id="5" name="Slide Number Placeholder 4"/>
          <p:cNvSpPr>
            <a:spLocks noGrp="1"/>
          </p:cNvSpPr>
          <p:nvPr>
            <p:ph type="sldNum" sz="quarter" idx="11"/>
          </p:nvPr>
        </p:nvSpPr>
        <p:spPr/>
        <p:txBody>
          <a:bodyPr/>
          <a:lstStyle/>
          <a:p>
            <a:fld id="{C1C057F7-936C-41C5-8855-5139BE3C35CE}" type="slidenum">
              <a:rPr lang="en-US" smtClean="0"/>
              <a:pPr/>
              <a:t>9</a:t>
            </a:fld>
            <a:endParaRPr lang="en-US"/>
          </a:p>
        </p:txBody>
      </p:sp>
    </p:spTree>
    <p:extLst>
      <p:ext uri="{BB962C8B-B14F-4D97-AF65-F5344CB8AC3E}">
        <p14:creationId xmlns:p14="http://schemas.microsoft.com/office/powerpoint/2010/main" val="118548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BIO 327 8- Innate Immunity</a:t>
            </a:r>
          </a:p>
        </p:txBody>
      </p:sp>
      <p:sp>
        <p:nvSpPr>
          <p:cNvPr id="5" name="Slide Number Placeholder 4"/>
          <p:cNvSpPr>
            <a:spLocks noGrp="1"/>
          </p:cNvSpPr>
          <p:nvPr>
            <p:ph type="sldNum" sz="quarter" idx="11"/>
          </p:nvPr>
        </p:nvSpPr>
        <p:spPr/>
        <p:txBody>
          <a:bodyPr/>
          <a:lstStyle/>
          <a:p>
            <a:fld id="{C1C057F7-936C-41C5-8855-5139BE3C35CE}" type="slidenum">
              <a:rPr lang="en-US" smtClean="0"/>
              <a:pPr/>
              <a:t>11</a:t>
            </a:fld>
            <a:endParaRPr lang="en-US"/>
          </a:p>
        </p:txBody>
      </p:sp>
    </p:spTree>
    <p:extLst>
      <p:ext uri="{BB962C8B-B14F-4D97-AF65-F5344CB8AC3E}">
        <p14:creationId xmlns:p14="http://schemas.microsoft.com/office/powerpoint/2010/main" val="226255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BIO 327 8- Innate Immunity</a:t>
            </a:r>
          </a:p>
        </p:txBody>
      </p:sp>
      <p:sp>
        <p:nvSpPr>
          <p:cNvPr id="5" name="Slide Number Placeholder 4"/>
          <p:cNvSpPr>
            <a:spLocks noGrp="1"/>
          </p:cNvSpPr>
          <p:nvPr>
            <p:ph type="sldNum" sz="quarter" idx="11"/>
          </p:nvPr>
        </p:nvSpPr>
        <p:spPr/>
        <p:txBody>
          <a:bodyPr/>
          <a:lstStyle/>
          <a:p>
            <a:fld id="{C1C057F7-936C-41C5-8855-5139BE3C35CE}" type="slidenum">
              <a:rPr lang="en-US" smtClean="0"/>
              <a:pPr/>
              <a:t>13</a:t>
            </a:fld>
            <a:endParaRPr lang="en-US"/>
          </a:p>
        </p:txBody>
      </p:sp>
    </p:spTree>
    <p:extLst>
      <p:ext uri="{BB962C8B-B14F-4D97-AF65-F5344CB8AC3E}">
        <p14:creationId xmlns:p14="http://schemas.microsoft.com/office/powerpoint/2010/main" val="168152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BIO 327 8- Innate Immunity</a:t>
            </a:r>
          </a:p>
        </p:txBody>
      </p:sp>
      <p:sp>
        <p:nvSpPr>
          <p:cNvPr id="5" name="Slide Number Placeholder 4"/>
          <p:cNvSpPr>
            <a:spLocks noGrp="1"/>
          </p:cNvSpPr>
          <p:nvPr>
            <p:ph type="sldNum" sz="quarter" idx="11"/>
          </p:nvPr>
        </p:nvSpPr>
        <p:spPr/>
        <p:txBody>
          <a:bodyPr/>
          <a:lstStyle/>
          <a:p>
            <a:fld id="{C1C057F7-936C-41C5-8855-5139BE3C35CE}" type="slidenum">
              <a:rPr lang="en-US" smtClean="0"/>
              <a:pPr/>
              <a:t>14</a:t>
            </a:fld>
            <a:endParaRPr lang="en-US"/>
          </a:p>
        </p:txBody>
      </p:sp>
    </p:spTree>
    <p:extLst>
      <p:ext uri="{BB962C8B-B14F-4D97-AF65-F5344CB8AC3E}">
        <p14:creationId xmlns:p14="http://schemas.microsoft.com/office/powerpoint/2010/main" val="201183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INF, NK Cells; Adaptive Immunity_Chp3</a:t>
            </a:r>
          </a:p>
        </p:txBody>
      </p:sp>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FA19A-6F6F-4AA0-AFB6-0C45FEA323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pPr>
              <a:lnSpc>
                <a:spcPct val="80000"/>
              </a:lnSpc>
            </a:pPr>
            <a:endParaRPr lang="en-US" sz="1000" dirty="0"/>
          </a:p>
        </p:txBody>
      </p:sp>
    </p:spTree>
    <p:extLst>
      <p:ext uri="{BB962C8B-B14F-4D97-AF65-F5344CB8AC3E}">
        <p14:creationId xmlns:p14="http://schemas.microsoft.com/office/powerpoint/2010/main" val="2618815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70829-F436-4B61-9744-B24457FDBA3F}" type="slidenum">
              <a:rPr lang="en-US"/>
              <a:pPr/>
              <a:t>31</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5667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5041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52707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4146071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5E24C4-4582-40AC-A68E-2B7D7DBDF3E8}" type="datetime1">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A90F2-455F-40D7-8B1B-A1BCBA507BCF}" type="slidenum">
              <a:rPr lang="en-US" smtClean="0"/>
              <a:pPr/>
              <a:t>‹#›</a:t>
            </a:fld>
            <a:endParaRPr lang="en-US"/>
          </a:p>
        </p:txBody>
      </p:sp>
    </p:spTree>
    <p:extLst>
      <p:ext uri="{BB962C8B-B14F-4D97-AF65-F5344CB8AC3E}">
        <p14:creationId xmlns:p14="http://schemas.microsoft.com/office/powerpoint/2010/main" val="353785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F5E649-1F04-4B20-A17A-755926AEE66E}" type="datetime1">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780AD-569E-427D-9190-016EB443A0ED}" type="slidenum">
              <a:rPr lang="en-US" smtClean="0"/>
              <a:pPr/>
              <a:t>‹#›</a:t>
            </a:fld>
            <a:endParaRPr lang="en-US"/>
          </a:p>
        </p:txBody>
      </p:sp>
    </p:spTree>
    <p:extLst>
      <p:ext uri="{BB962C8B-B14F-4D97-AF65-F5344CB8AC3E}">
        <p14:creationId xmlns:p14="http://schemas.microsoft.com/office/powerpoint/2010/main" val="361127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653EF1-B493-4EDF-9CAB-40F4D3278DF4}" type="datetime1">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31569-9CFD-4DD6-9169-F8FF21CC099E}" type="slidenum">
              <a:rPr lang="en-US" smtClean="0"/>
              <a:pPr/>
              <a:t>‹#›</a:t>
            </a:fld>
            <a:endParaRPr lang="en-US"/>
          </a:p>
        </p:txBody>
      </p:sp>
    </p:spTree>
    <p:extLst>
      <p:ext uri="{BB962C8B-B14F-4D97-AF65-F5344CB8AC3E}">
        <p14:creationId xmlns:p14="http://schemas.microsoft.com/office/powerpoint/2010/main" val="1823404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D5BF81-08A0-49EC-A7B2-230ECD28F838}" type="datetime1">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BE01B-76FE-445D-8F80-D5B240810B76}" type="slidenum">
              <a:rPr lang="en-US" smtClean="0"/>
              <a:pPr/>
              <a:t>‹#›</a:t>
            </a:fld>
            <a:endParaRPr lang="en-US"/>
          </a:p>
        </p:txBody>
      </p:sp>
    </p:spTree>
    <p:extLst>
      <p:ext uri="{BB962C8B-B14F-4D97-AF65-F5344CB8AC3E}">
        <p14:creationId xmlns:p14="http://schemas.microsoft.com/office/powerpoint/2010/main" val="4264615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20D7E2-14D8-4FCF-8E25-462C9448A0B4}" type="datetime1">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3EC4C-C1D2-4571-A1F0-E4B48C181320}" type="slidenum">
              <a:rPr lang="en-US" smtClean="0"/>
              <a:pPr/>
              <a:t>‹#›</a:t>
            </a:fld>
            <a:endParaRPr lang="en-US"/>
          </a:p>
        </p:txBody>
      </p:sp>
    </p:spTree>
    <p:extLst>
      <p:ext uri="{BB962C8B-B14F-4D97-AF65-F5344CB8AC3E}">
        <p14:creationId xmlns:p14="http://schemas.microsoft.com/office/powerpoint/2010/main" val="49190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D4E5D-FE6C-48D1-8067-CB125F740540}" type="datetime1">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E622C-D237-4D80-BC61-C7288786D191}" type="slidenum">
              <a:rPr lang="en-US" smtClean="0"/>
              <a:pPr/>
              <a:t>‹#›</a:t>
            </a:fld>
            <a:endParaRPr lang="en-US"/>
          </a:p>
        </p:txBody>
      </p:sp>
    </p:spTree>
    <p:extLst>
      <p:ext uri="{BB962C8B-B14F-4D97-AF65-F5344CB8AC3E}">
        <p14:creationId xmlns:p14="http://schemas.microsoft.com/office/powerpoint/2010/main" val="83026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9F1E1-DA07-4E5A-8411-4597670095CA}" type="datetime1">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A8EC6-12DC-4214-90A0-5CAF71CB59B8}" type="slidenum">
              <a:rPr lang="en-US" smtClean="0"/>
              <a:pPr/>
              <a:t>‹#›</a:t>
            </a:fld>
            <a:endParaRPr lang="en-US"/>
          </a:p>
        </p:txBody>
      </p:sp>
    </p:spTree>
    <p:extLst>
      <p:ext uri="{BB962C8B-B14F-4D97-AF65-F5344CB8AC3E}">
        <p14:creationId xmlns:p14="http://schemas.microsoft.com/office/powerpoint/2010/main" val="37429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891E5-FEB4-499E-8366-D2D3A9823D4F}" type="datetime1">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7D193-E47C-4E69-8F9A-FEAC414B1525}" type="slidenum">
              <a:rPr lang="en-US" smtClean="0"/>
              <a:pPr/>
              <a:t>‹#›</a:t>
            </a:fld>
            <a:endParaRPr lang="en-US"/>
          </a:p>
        </p:txBody>
      </p:sp>
    </p:spTree>
    <p:extLst>
      <p:ext uri="{BB962C8B-B14F-4D97-AF65-F5344CB8AC3E}">
        <p14:creationId xmlns:p14="http://schemas.microsoft.com/office/powerpoint/2010/main" val="422967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438848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06E1C3-94D9-42D6-9962-B450FDCB239E}" type="datetime1">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D11D7-D762-496F-8791-CDB9BDE8ED53}" type="slidenum">
              <a:rPr lang="en-US" smtClean="0"/>
              <a:pPr/>
              <a:t>‹#›</a:t>
            </a:fld>
            <a:endParaRPr lang="en-US"/>
          </a:p>
        </p:txBody>
      </p:sp>
    </p:spTree>
    <p:extLst>
      <p:ext uri="{BB962C8B-B14F-4D97-AF65-F5344CB8AC3E}">
        <p14:creationId xmlns:p14="http://schemas.microsoft.com/office/powerpoint/2010/main" val="3790579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AC58C0-E2D8-4D36-969A-74F05F351F30}" type="datetime1">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4924-B626-44DB-81C8-FC829DA79DC5}" type="slidenum">
              <a:rPr lang="en-US" smtClean="0"/>
              <a:pPr/>
              <a:t>‹#›</a:t>
            </a:fld>
            <a:endParaRPr lang="en-US"/>
          </a:p>
        </p:txBody>
      </p:sp>
    </p:spTree>
    <p:extLst>
      <p:ext uri="{BB962C8B-B14F-4D97-AF65-F5344CB8AC3E}">
        <p14:creationId xmlns:p14="http://schemas.microsoft.com/office/powerpoint/2010/main" val="2142127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FE582-88E5-48F0-9F26-A6B1309493C0}" type="datetime1">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FB8D8-BC51-4DEA-9A97-314ED8DD1383}" type="slidenum">
              <a:rPr lang="en-US" smtClean="0"/>
              <a:pPr/>
              <a:t>‹#›</a:t>
            </a:fld>
            <a:endParaRPr lang="en-US"/>
          </a:p>
        </p:txBody>
      </p:sp>
    </p:spTree>
    <p:extLst>
      <p:ext uri="{BB962C8B-B14F-4D97-AF65-F5344CB8AC3E}">
        <p14:creationId xmlns:p14="http://schemas.microsoft.com/office/powerpoint/2010/main" val="940260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fld id="{2DD6B6A9-8635-44B1-B13A-E5EF25F8552C}" type="datetime1">
              <a:rPr lang="en-US" smtClean="0"/>
              <a:t>4/28/2020</a:t>
            </a:fld>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FFDB04DF-B68B-4214-A701-101C6F8DAB71}" type="slidenum">
              <a:rPr lang="en-US"/>
              <a:pPr/>
              <a:t>‹#›</a:t>
            </a:fld>
            <a:endParaRPr lang="en-US"/>
          </a:p>
        </p:txBody>
      </p:sp>
    </p:spTree>
    <p:extLst>
      <p:ext uri="{BB962C8B-B14F-4D97-AF65-F5344CB8AC3E}">
        <p14:creationId xmlns:p14="http://schemas.microsoft.com/office/powerpoint/2010/main" val="2149434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DC568-8CA7-42A1-AC85-20F1E344D3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456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275FF0-4996-4505-B7A4-48C19435C6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489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9AD22-29F4-40B2-A201-14F4B2DD91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4643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3F8D4E-5314-4495-A943-52A7A40BA1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0492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B55BE6-B8ED-45A6-9AB1-3D7AD68A68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8691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B15B61-F2EE-4736-B616-52EE66E0A3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2062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023943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D5275-C034-4351-BC77-D8AB2B3CC3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100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FD053F-36ED-4ADA-9014-DCBAA86861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7039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80534A-8B22-4399-85BA-E4D6053B14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3624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52A3A0-84B5-4EC1-9BDE-6DD6D96CE3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5587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45B60-B130-498F-BA36-F376D097DB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423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81990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87541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29516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86261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115444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56249-DC0A-4A50-8174-36776A8B8743}" type="slidenum">
              <a:rPr lang="en-US" smtClean="0"/>
              <a:t>‹#›</a:t>
            </a:fld>
            <a:endParaRPr lang="en-US"/>
          </a:p>
        </p:txBody>
      </p:sp>
    </p:spTree>
    <p:extLst>
      <p:ext uri="{BB962C8B-B14F-4D97-AF65-F5344CB8AC3E}">
        <p14:creationId xmlns:p14="http://schemas.microsoft.com/office/powerpoint/2010/main" val="305191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56249-DC0A-4A50-8174-36776A8B8743}" type="slidenum">
              <a:rPr lang="en-US" smtClean="0"/>
              <a:t>‹#›</a:t>
            </a:fld>
            <a:endParaRPr lang="en-US"/>
          </a:p>
        </p:txBody>
      </p:sp>
    </p:spTree>
    <p:extLst>
      <p:ext uri="{BB962C8B-B14F-4D97-AF65-F5344CB8AC3E}">
        <p14:creationId xmlns:p14="http://schemas.microsoft.com/office/powerpoint/2010/main" val="141651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30C5A-73EA-4E61-951C-A5CC90DAE3AB}" type="datetime1">
              <a:rPr lang="en-US" smtClean="0"/>
              <a:t>4/28/2020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BC3FF-6E93-4093-A6D6-C64EB0720E59}" type="slidenum">
              <a:rPr lang="en-US" smtClean="0"/>
              <a:pPr/>
              <a:t>‹#›</a:t>
            </a:fld>
            <a:endParaRPr lang="en-US"/>
          </a:p>
        </p:txBody>
      </p:sp>
    </p:spTree>
    <p:extLst>
      <p:ext uri="{BB962C8B-B14F-4D97-AF65-F5344CB8AC3E}">
        <p14:creationId xmlns:p14="http://schemas.microsoft.com/office/powerpoint/2010/main" val="3347247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26533CEB-F5CB-4F08-A1E6-6053C3E797C5}" type="slidenum">
              <a:rPr lang="en-US" altLang="en-US">
                <a:solidFill>
                  <a:srgbClr val="000000"/>
                </a:solidFill>
                <a:latin typeface="Times" pitchFamily="-84" charset="0"/>
                <a:ea typeface="MS PGothic" pitchFamily="34" charset="-128"/>
              </a:rPr>
              <a:pPr>
                <a:defRPr/>
              </a:pPr>
              <a:t>‹#›</a:t>
            </a:fld>
            <a:endParaRPr lang="en-US" altLang="en-US">
              <a:solidFill>
                <a:srgbClr val="000000"/>
              </a:solidFill>
              <a:latin typeface="Times" pitchFamily="-84" charset="0"/>
              <a:ea typeface="MS PGothic" pitchFamily="34" charset="-128"/>
            </a:endParaRPr>
          </a:p>
        </p:txBody>
      </p:sp>
    </p:spTree>
    <p:extLst>
      <p:ext uri="{BB962C8B-B14F-4D97-AF65-F5344CB8AC3E}">
        <p14:creationId xmlns:p14="http://schemas.microsoft.com/office/powerpoint/2010/main" val="22573372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plos.org/plospathogens/article?id=10.1371/journal.ppat.1006409"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slideplayer.com/slide/615453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4F1A-51A8-40EE-8CAD-A7CF52485EDE}"/>
              </a:ext>
            </a:extLst>
          </p:cNvPr>
          <p:cNvSpPr>
            <a:spLocks noGrp="1"/>
          </p:cNvSpPr>
          <p:nvPr>
            <p:ph type="ctrTitle"/>
          </p:nvPr>
        </p:nvSpPr>
        <p:spPr/>
        <p:txBody>
          <a:bodyPr>
            <a:normAutofit/>
          </a:bodyPr>
          <a:lstStyle/>
          <a:p>
            <a:r>
              <a:rPr lang="en-US" dirty="0"/>
              <a:t>8_Host Response to Viral Infection</a:t>
            </a:r>
          </a:p>
        </p:txBody>
      </p:sp>
      <p:sp>
        <p:nvSpPr>
          <p:cNvPr id="3" name="Subtitle 2">
            <a:extLst>
              <a:ext uri="{FF2B5EF4-FFF2-40B4-BE49-F238E27FC236}">
                <a16:creationId xmlns:a16="http://schemas.microsoft.com/office/drawing/2014/main" id="{B29057FA-0DBE-4C13-8985-3F7E3759684A}"/>
              </a:ext>
            </a:extLst>
          </p:cNvPr>
          <p:cNvSpPr>
            <a:spLocks noGrp="1"/>
          </p:cNvSpPr>
          <p:nvPr>
            <p:ph type="subTitle" idx="1"/>
          </p:nvPr>
        </p:nvSpPr>
        <p:spPr/>
        <p:txBody>
          <a:bodyPr>
            <a:normAutofit fontScale="70000" lnSpcReduction="20000"/>
          </a:bodyPr>
          <a:lstStyle/>
          <a:p>
            <a:pPr marL="342900" marR="0" lvl="0" indent="-34290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What is the host response to a viral infection and what are the consequences of viral replication in a host cell and tissue?  </a:t>
            </a:r>
          </a:p>
          <a:p>
            <a:pPr marL="228600" marR="0">
              <a:lnSpc>
                <a:spcPct val="107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What is the innate immune response to a virus?  What is the adaptive immune response?  What are antigens; what are antibodies? What is a “cytokine storm”?</a:t>
            </a:r>
          </a:p>
          <a:p>
            <a:pPr marL="228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96075963-5C2E-4F10-B449-054DFBA3BFAC}"/>
              </a:ext>
            </a:extLst>
          </p:cNvPr>
          <p:cNvSpPr>
            <a:spLocks noGrp="1"/>
          </p:cNvSpPr>
          <p:nvPr>
            <p:ph type="sldNum" sz="quarter" idx="12"/>
          </p:nvPr>
        </p:nvSpPr>
        <p:spPr/>
        <p:txBody>
          <a:bodyPr/>
          <a:lstStyle/>
          <a:p>
            <a:fld id="{4AB56249-DC0A-4A50-8174-36776A8B8743}" type="slidenum">
              <a:rPr lang="en-US" smtClean="0"/>
              <a:t>1</a:t>
            </a:fld>
            <a:endParaRPr lang="en-US"/>
          </a:p>
        </p:txBody>
      </p:sp>
      <p:sp>
        <p:nvSpPr>
          <p:cNvPr id="5" name="Rectangle 4">
            <a:extLst>
              <a:ext uri="{FF2B5EF4-FFF2-40B4-BE49-F238E27FC236}">
                <a16:creationId xmlns:a16="http://schemas.microsoft.com/office/drawing/2014/main" id="{2131CF7F-4F10-473A-9B48-DDF3B4116B05}"/>
              </a:ext>
            </a:extLst>
          </p:cNvPr>
          <p:cNvSpPr/>
          <p:nvPr/>
        </p:nvSpPr>
        <p:spPr>
          <a:xfrm>
            <a:off x="3496506" y="5777059"/>
            <a:ext cx="5198987" cy="369332"/>
          </a:xfrm>
          <a:prstGeom prst="rect">
            <a:avLst/>
          </a:prstGeom>
        </p:spPr>
        <p:txBody>
          <a:bodyPr wrap="none">
            <a:spAutoFit/>
          </a:bodyPr>
          <a:lstStyle/>
          <a:p>
            <a:r>
              <a:rPr lang="en-US" dirty="0"/>
              <a:t>https://www.nature.com/articles/s41418-020-0530-3</a:t>
            </a:r>
          </a:p>
        </p:txBody>
      </p:sp>
    </p:spTree>
    <p:extLst>
      <p:ext uri="{BB962C8B-B14F-4D97-AF65-F5344CB8AC3E}">
        <p14:creationId xmlns:p14="http://schemas.microsoft.com/office/powerpoint/2010/main" val="313579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0477C-4EE5-4C0C-945A-507A1E1FFCCD}"/>
              </a:ext>
            </a:extLst>
          </p:cNvPr>
          <p:cNvSpPr txBox="1"/>
          <p:nvPr/>
        </p:nvSpPr>
        <p:spPr>
          <a:xfrm>
            <a:off x="914400" y="295275"/>
            <a:ext cx="7199856" cy="584775"/>
          </a:xfrm>
          <a:prstGeom prst="rect">
            <a:avLst/>
          </a:prstGeom>
          <a:noFill/>
        </p:spPr>
        <p:txBody>
          <a:bodyPr wrap="none" rtlCol="0">
            <a:spAutoFit/>
          </a:bodyPr>
          <a:lstStyle/>
          <a:p>
            <a:pPr marL="285750" indent="-285750">
              <a:buFont typeface="Arial" panose="020B0604020202020204" pitchFamily="34" charset="0"/>
              <a:buChar char="•"/>
            </a:pPr>
            <a:r>
              <a:rPr lang="en-US" sz="3200" b="1" dirty="0"/>
              <a:t>What causes a fever and inflammation?</a:t>
            </a:r>
          </a:p>
        </p:txBody>
      </p:sp>
      <p:sp>
        <p:nvSpPr>
          <p:cNvPr id="4" name="TextBox 3">
            <a:extLst>
              <a:ext uri="{FF2B5EF4-FFF2-40B4-BE49-F238E27FC236}">
                <a16:creationId xmlns:a16="http://schemas.microsoft.com/office/drawing/2014/main" id="{9527F5E8-E63A-459F-8DE3-7E276E2B38E5}"/>
              </a:ext>
            </a:extLst>
          </p:cNvPr>
          <p:cNvSpPr txBox="1"/>
          <p:nvPr/>
        </p:nvSpPr>
        <p:spPr>
          <a:xfrm>
            <a:off x="649626" y="1878729"/>
            <a:ext cx="9394303" cy="584775"/>
          </a:xfrm>
          <a:prstGeom prst="rect">
            <a:avLst/>
          </a:prstGeom>
          <a:noFill/>
        </p:spPr>
        <p:txBody>
          <a:bodyPr wrap="none" rtlCol="0">
            <a:spAutoFit/>
          </a:bodyPr>
          <a:lstStyle/>
          <a:p>
            <a:r>
              <a:rPr lang="en-US" sz="3200" dirty="0"/>
              <a:t>Virus</a:t>
            </a:r>
            <a:r>
              <a:rPr lang="en-US" sz="3200" dirty="0">
                <a:sym typeface="Wingdings" panose="05000000000000000000" pitchFamily="2" charset="2"/>
              </a:rPr>
              <a:t> host cell (macrophage) releasing cytokines</a:t>
            </a:r>
            <a:endParaRPr lang="en-US" sz="3200" dirty="0"/>
          </a:p>
        </p:txBody>
      </p:sp>
      <p:sp>
        <p:nvSpPr>
          <p:cNvPr id="5" name="TextBox 4">
            <a:extLst>
              <a:ext uri="{FF2B5EF4-FFF2-40B4-BE49-F238E27FC236}">
                <a16:creationId xmlns:a16="http://schemas.microsoft.com/office/drawing/2014/main" id="{AE7ECA9A-A1D4-4CA2-8F18-26E0A760D908}"/>
              </a:ext>
            </a:extLst>
          </p:cNvPr>
          <p:cNvSpPr txBox="1"/>
          <p:nvPr/>
        </p:nvSpPr>
        <p:spPr>
          <a:xfrm>
            <a:off x="649626" y="2606112"/>
            <a:ext cx="3880549" cy="1569660"/>
          </a:xfrm>
          <a:prstGeom prst="rect">
            <a:avLst/>
          </a:prstGeom>
          <a:noFill/>
        </p:spPr>
        <p:txBody>
          <a:bodyPr wrap="none" rtlCol="0">
            <a:spAutoFit/>
          </a:bodyPr>
          <a:lstStyle/>
          <a:p>
            <a:pPr algn="ctr"/>
            <a:r>
              <a:rPr lang="en-US" sz="2400" dirty="0"/>
              <a:t>What is inflammation?</a:t>
            </a:r>
          </a:p>
          <a:p>
            <a:r>
              <a:rPr lang="en-US" sz="2400" dirty="0"/>
              <a:t>Redness, Heat, Swelling, Pain </a:t>
            </a:r>
          </a:p>
          <a:p>
            <a:endParaRPr lang="en-US" sz="2400" dirty="0"/>
          </a:p>
          <a:p>
            <a:endParaRPr lang="en-US" sz="2400" dirty="0"/>
          </a:p>
        </p:txBody>
      </p:sp>
      <p:sp>
        <p:nvSpPr>
          <p:cNvPr id="6" name="TextBox 5">
            <a:extLst>
              <a:ext uri="{FF2B5EF4-FFF2-40B4-BE49-F238E27FC236}">
                <a16:creationId xmlns:a16="http://schemas.microsoft.com/office/drawing/2014/main" id="{D2A98842-50F3-4090-8483-4D758C1E28C8}"/>
              </a:ext>
            </a:extLst>
          </p:cNvPr>
          <p:cNvSpPr txBox="1"/>
          <p:nvPr/>
        </p:nvSpPr>
        <p:spPr>
          <a:xfrm>
            <a:off x="9840889" y="1878728"/>
            <a:ext cx="2425857" cy="584775"/>
          </a:xfrm>
          <a:prstGeom prst="rect">
            <a:avLst/>
          </a:prstGeom>
          <a:noFill/>
        </p:spPr>
        <p:txBody>
          <a:bodyPr wrap="none" rtlCol="0">
            <a:spAutoFit/>
          </a:bodyPr>
          <a:lstStyle/>
          <a:p>
            <a:r>
              <a:rPr lang="en-US" sz="3200" dirty="0"/>
              <a:t>inflammation</a:t>
            </a:r>
          </a:p>
        </p:txBody>
      </p:sp>
      <p:sp>
        <p:nvSpPr>
          <p:cNvPr id="8" name="Slide Number Placeholder 7">
            <a:extLst>
              <a:ext uri="{FF2B5EF4-FFF2-40B4-BE49-F238E27FC236}">
                <a16:creationId xmlns:a16="http://schemas.microsoft.com/office/drawing/2014/main" id="{58A6AF7D-5E06-4973-8618-25D75DAE80C6}"/>
              </a:ext>
            </a:extLst>
          </p:cNvPr>
          <p:cNvSpPr>
            <a:spLocks noGrp="1"/>
          </p:cNvSpPr>
          <p:nvPr>
            <p:ph type="sldNum" sz="quarter" idx="12"/>
          </p:nvPr>
        </p:nvSpPr>
        <p:spPr/>
        <p:txBody>
          <a:bodyPr/>
          <a:lstStyle/>
          <a:p>
            <a:fld id="{4AB56249-DC0A-4A50-8174-36776A8B8743}" type="slidenum">
              <a:rPr lang="en-US" smtClean="0"/>
              <a:t>10</a:t>
            </a:fld>
            <a:endParaRPr lang="en-US"/>
          </a:p>
        </p:txBody>
      </p:sp>
      <p:sp>
        <p:nvSpPr>
          <p:cNvPr id="9" name="TextBox 8">
            <a:extLst>
              <a:ext uri="{FF2B5EF4-FFF2-40B4-BE49-F238E27FC236}">
                <a16:creationId xmlns:a16="http://schemas.microsoft.com/office/drawing/2014/main" id="{2D369B2A-6AA8-4F0E-A38F-390771347B4C}"/>
              </a:ext>
            </a:extLst>
          </p:cNvPr>
          <p:cNvSpPr txBox="1"/>
          <p:nvPr/>
        </p:nvSpPr>
        <p:spPr>
          <a:xfrm>
            <a:off x="3321617" y="1097589"/>
            <a:ext cx="4838184" cy="584775"/>
          </a:xfrm>
          <a:prstGeom prst="rect">
            <a:avLst/>
          </a:prstGeom>
          <a:noFill/>
        </p:spPr>
        <p:txBody>
          <a:bodyPr wrap="none" rtlCol="0">
            <a:spAutoFit/>
          </a:bodyPr>
          <a:lstStyle/>
          <a:p>
            <a:pPr algn="ctr"/>
            <a:r>
              <a:rPr lang="en-US" sz="3200" b="1" dirty="0">
                <a:solidFill>
                  <a:srgbClr val="FF0000"/>
                </a:solidFill>
              </a:rPr>
              <a:t>Your own immune system!</a:t>
            </a:r>
          </a:p>
        </p:txBody>
      </p:sp>
      <p:pic>
        <p:nvPicPr>
          <p:cNvPr id="3" name="Picture 2">
            <a:extLst>
              <a:ext uri="{FF2B5EF4-FFF2-40B4-BE49-F238E27FC236}">
                <a16:creationId xmlns:a16="http://schemas.microsoft.com/office/drawing/2014/main" id="{DCF5FF5B-C470-4711-9440-6770812B97BB}"/>
              </a:ext>
            </a:extLst>
          </p:cNvPr>
          <p:cNvPicPr>
            <a:picLocks noChangeAspect="1"/>
          </p:cNvPicPr>
          <p:nvPr/>
        </p:nvPicPr>
        <p:blipFill>
          <a:blip r:embed="rId2"/>
          <a:stretch>
            <a:fillRect/>
          </a:stretch>
        </p:blipFill>
        <p:spPr>
          <a:xfrm>
            <a:off x="499162" y="3543300"/>
            <a:ext cx="4181475" cy="3162300"/>
          </a:xfrm>
          <a:prstGeom prst="rect">
            <a:avLst/>
          </a:prstGeom>
        </p:spPr>
      </p:pic>
      <p:pic>
        <p:nvPicPr>
          <p:cNvPr id="10" name="Picture 9">
            <a:extLst>
              <a:ext uri="{FF2B5EF4-FFF2-40B4-BE49-F238E27FC236}">
                <a16:creationId xmlns:a16="http://schemas.microsoft.com/office/drawing/2014/main" id="{3FA9B88F-4619-468F-B17D-170195FC2853}"/>
              </a:ext>
            </a:extLst>
          </p:cNvPr>
          <p:cNvPicPr>
            <a:picLocks noChangeAspect="1"/>
          </p:cNvPicPr>
          <p:nvPr/>
        </p:nvPicPr>
        <p:blipFill>
          <a:blip r:embed="rId3"/>
          <a:stretch>
            <a:fillRect/>
          </a:stretch>
        </p:blipFill>
        <p:spPr>
          <a:xfrm>
            <a:off x="6106517" y="3272135"/>
            <a:ext cx="4106567" cy="2785621"/>
          </a:xfrm>
          <a:prstGeom prst="rect">
            <a:avLst/>
          </a:prstGeom>
        </p:spPr>
      </p:pic>
    </p:spTree>
    <p:extLst>
      <p:ext uri="{BB962C8B-B14F-4D97-AF65-F5344CB8AC3E}">
        <p14:creationId xmlns:p14="http://schemas.microsoft.com/office/powerpoint/2010/main" val="377382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65908" y="-28280"/>
            <a:ext cx="83925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causes damage to COVID-19 patient?</a:t>
            </a:r>
          </a:p>
        </p:txBody>
      </p:sp>
      <p:sp>
        <p:nvSpPr>
          <p:cNvPr id="2" name="Slide Number Placeholder 1"/>
          <p:cNvSpPr>
            <a:spLocks noGrp="1"/>
          </p:cNvSpPr>
          <p:nvPr>
            <p:ph type="sldNum" sz="quarter" idx="12"/>
          </p:nvPr>
        </p:nvSpPr>
        <p:spPr/>
        <p:txBody>
          <a:bodyPr/>
          <a:lstStyle/>
          <a:p>
            <a:fld id="{6BE0CAA0-127D-4D48-91FE-EE523AFBD0CB}" type="slidenum">
              <a:rPr lang="en-US" smtClean="0"/>
              <a:pPr/>
              <a:t>11</a:t>
            </a:fld>
            <a:endParaRPr lang="en-US"/>
          </a:p>
        </p:txBody>
      </p:sp>
      <p:sp>
        <p:nvSpPr>
          <p:cNvPr id="4" name="TextBox 3">
            <a:extLst>
              <a:ext uri="{FF2B5EF4-FFF2-40B4-BE49-F238E27FC236}">
                <a16:creationId xmlns:a16="http://schemas.microsoft.com/office/drawing/2014/main" id="{A35E730F-C728-47E9-A82A-7C0BD53A1331}"/>
              </a:ext>
            </a:extLst>
          </p:cNvPr>
          <p:cNvSpPr txBox="1"/>
          <p:nvPr/>
        </p:nvSpPr>
        <p:spPr>
          <a:xfrm>
            <a:off x="1441905" y="1172038"/>
            <a:ext cx="9308189" cy="1015663"/>
          </a:xfrm>
          <a:prstGeom prst="rect">
            <a:avLst/>
          </a:prstGeom>
          <a:noFill/>
        </p:spPr>
        <p:txBody>
          <a:bodyPr wrap="none" rtlCol="0">
            <a:spAutoFit/>
          </a:bodyPr>
          <a:lstStyle/>
          <a:p>
            <a:r>
              <a:rPr lang="en-US" sz="2400" b="1" dirty="0"/>
              <a:t>Direct mechanisms:</a:t>
            </a:r>
          </a:p>
          <a:p>
            <a:pPr marL="342900" indent="-342900">
              <a:buFont typeface="+mj-lt"/>
              <a:buAutoNum type="arabicPeriod"/>
            </a:pPr>
            <a:r>
              <a:rPr lang="en-US" strike="sngStrike" dirty="0"/>
              <a:t>Pathogen produces a toxin that kills cells</a:t>
            </a:r>
          </a:p>
          <a:p>
            <a:pPr marL="342900" indent="-342900">
              <a:buFont typeface="+mj-lt"/>
              <a:buAutoNum type="arabicPeriod"/>
            </a:pPr>
            <a:r>
              <a:rPr lang="en-US" dirty="0"/>
              <a:t>Pathogen replication causes cells to die (cytopathic effect) or causes cells to cease functioning</a:t>
            </a:r>
          </a:p>
        </p:txBody>
      </p:sp>
      <p:pic>
        <p:nvPicPr>
          <p:cNvPr id="5" name="Picture 4">
            <a:extLst>
              <a:ext uri="{FF2B5EF4-FFF2-40B4-BE49-F238E27FC236}">
                <a16:creationId xmlns:a16="http://schemas.microsoft.com/office/drawing/2014/main" id="{C3DA3053-1AAC-464F-ADBC-405365082D9F}"/>
              </a:ext>
            </a:extLst>
          </p:cNvPr>
          <p:cNvPicPr>
            <a:picLocks noChangeAspect="1"/>
          </p:cNvPicPr>
          <p:nvPr/>
        </p:nvPicPr>
        <p:blipFill>
          <a:blip r:embed="rId3"/>
          <a:stretch>
            <a:fillRect/>
          </a:stretch>
        </p:blipFill>
        <p:spPr>
          <a:xfrm>
            <a:off x="1919952" y="2371725"/>
            <a:ext cx="8096250" cy="4486275"/>
          </a:xfrm>
          <a:prstGeom prst="rect">
            <a:avLst/>
          </a:prstGeom>
        </p:spPr>
      </p:pic>
      <p:sp>
        <p:nvSpPr>
          <p:cNvPr id="3" name="Flowchart: Summing Junction 2">
            <a:extLst>
              <a:ext uri="{FF2B5EF4-FFF2-40B4-BE49-F238E27FC236}">
                <a16:creationId xmlns:a16="http://schemas.microsoft.com/office/drawing/2014/main" id="{5E6FC032-752A-4EA7-9F30-5D3D9AB87D38}"/>
              </a:ext>
            </a:extLst>
          </p:cNvPr>
          <p:cNvSpPr/>
          <p:nvPr/>
        </p:nvSpPr>
        <p:spPr>
          <a:xfrm>
            <a:off x="3645928" y="3405760"/>
            <a:ext cx="4034672" cy="2950590"/>
          </a:xfrm>
          <a:prstGeom prst="flowChartSummingJunct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0D4A153-5909-4E3B-A4F4-40C38E434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004" y="1303892"/>
            <a:ext cx="6084794" cy="484094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83D2B3A3-8686-4DB2-A54E-65228DA77AE1}"/>
              </a:ext>
            </a:extLst>
          </p:cNvPr>
          <p:cNvSpPr txBox="1">
            <a:spLocks noChangeArrowheads="1"/>
          </p:cNvSpPr>
          <p:nvPr/>
        </p:nvSpPr>
        <p:spPr bwMode="auto">
          <a:xfrm>
            <a:off x="3181893" y="6276687"/>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Heaton NS (2017) Revisiting the concept of a cytopathic viral infection. PLOS Pathogens 13(7): e1006409. https://doi.org/10.1371/journal.ppat.1006409</a:t>
            </a:r>
          </a:p>
          <a:p>
            <a:pPr eaLnBrk="1" hangingPunct="1"/>
            <a:r>
              <a:rPr lang="en-US" altLang="en-US" sz="1059">
                <a:hlinkClick r:id="rId3"/>
              </a:rPr>
              <a:t>https://journals.plos.org/plospathogens/article?id=10.1371/journal.ppat.1006409</a:t>
            </a:r>
            <a:endParaRPr lang="en-US" altLang="en-US" sz="1059"/>
          </a:p>
        </p:txBody>
      </p:sp>
      <p:sp>
        <p:nvSpPr>
          <p:cNvPr id="2" name="TextBox 1">
            <a:extLst>
              <a:ext uri="{FF2B5EF4-FFF2-40B4-BE49-F238E27FC236}">
                <a16:creationId xmlns:a16="http://schemas.microsoft.com/office/drawing/2014/main" id="{9AD4559F-D3D8-4BC9-9906-2EB1D3F21CE2}"/>
              </a:ext>
            </a:extLst>
          </p:cNvPr>
          <p:cNvSpPr txBox="1"/>
          <p:nvPr/>
        </p:nvSpPr>
        <p:spPr>
          <a:xfrm>
            <a:off x="443396" y="2404857"/>
            <a:ext cx="3181192" cy="1292662"/>
          </a:xfrm>
          <a:prstGeom prst="rect">
            <a:avLst/>
          </a:prstGeom>
          <a:noFill/>
        </p:spPr>
        <p:txBody>
          <a:bodyPr wrap="none" rtlCol="0">
            <a:spAutoFit/>
          </a:bodyPr>
          <a:lstStyle/>
          <a:p>
            <a:r>
              <a:rPr lang="en-US" sz="2400" b="1" dirty="0"/>
              <a:t>Cell dies:</a:t>
            </a:r>
          </a:p>
          <a:p>
            <a:pPr marL="285750" indent="-285750">
              <a:buFont typeface="Arial" panose="020B0604020202020204" pitchFamily="34" charset="0"/>
              <a:buChar char="•"/>
            </a:pPr>
            <a:r>
              <a:rPr lang="en-US" dirty="0"/>
              <a:t>Death of Type II pneumocyte</a:t>
            </a:r>
          </a:p>
          <a:p>
            <a:pPr marL="285750" indent="-285750">
              <a:buFont typeface="Arial" panose="020B0604020202020204" pitchFamily="34" charset="0"/>
              <a:buChar char="•"/>
            </a:pPr>
            <a:r>
              <a:rPr lang="en-US" dirty="0"/>
              <a:t>Loss of surfactant</a:t>
            </a:r>
          </a:p>
          <a:p>
            <a:pPr marL="285750" indent="-285750">
              <a:buFont typeface="Arial" panose="020B0604020202020204" pitchFamily="34" charset="0"/>
              <a:buChar char="•"/>
            </a:pPr>
            <a:r>
              <a:rPr lang="en-US" dirty="0"/>
              <a:t>Decrease oxygen exchange</a:t>
            </a:r>
          </a:p>
        </p:txBody>
      </p:sp>
      <p:sp>
        <p:nvSpPr>
          <p:cNvPr id="3" name="TextBox 2">
            <a:extLst>
              <a:ext uri="{FF2B5EF4-FFF2-40B4-BE49-F238E27FC236}">
                <a16:creationId xmlns:a16="http://schemas.microsoft.com/office/drawing/2014/main" id="{0BFB29CD-9F8A-4E01-8916-C87C8222D7D9}"/>
              </a:ext>
            </a:extLst>
          </p:cNvPr>
          <p:cNvSpPr txBox="1"/>
          <p:nvPr/>
        </p:nvSpPr>
        <p:spPr>
          <a:xfrm>
            <a:off x="8943118" y="2247035"/>
            <a:ext cx="3012876" cy="2954655"/>
          </a:xfrm>
          <a:prstGeom prst="rect">
            <a:avLst/>
          </a:prstGeom>
          <a:noFill/>
        </p:spPr>
        <p:txBody>
          <a:bodyPr wrap="square" rtlCol="0">
            <a:spAutoFit/>
          </a:bodyPr>
          <a:lstStyle/>
          <a:p>
            <a:r>
              <a:rPr lang="en-US" sz="2400" b="1" dirty="0"/>
              <a:t>Cell survives:</a:t>
            </a:r>
          </a:p>
          <a:p>
            <a:pPr marL="285750" indent="-285750">
              <a:buFont typeface="Arial" panose="020B0604020202020204" pitchFamily="34" charset="0"/>
              <a:buChar char="•"/>
            </a:pPr>
            <a:r>
              <a:rPr lang="en-US" dirty="0"/>
              <a:t>Type II pneumocyte releases cytokines (Interferons)</a:t>
            </a:r>
          </a:p>
          <a:p>
            <a:pPr marL="285750" indent="-285750">
              <a:buFont typeface="Arial" panose="020B0604020202020204" pitchFamily="34" charset="0"/>
              <a:buChar char="•"/>
            </a:pPr>
            <a:r>
              <a:rPr lang="en-US" dirty="0"/>
              <a:t>Cytokines lead to changes in other cells to resist virus</a:t>
            </a:r>
          </a:p>
          <a:p>
            <a:pPr marL="285750" indent="-285750">
              <a:buFont typeface="Arial" panose="020B0604020202020204" pitchFamily="34" charset="0"/>
              <a:buChar char="•"/>
            </a:pPr>
            <a:r>
              <a:rPr lang="en-US" dirty="0"/>
              <a:t>Alveoli repairs itself</a:t>
            </a:r>
          </a:p>
          <a:p>
            <a:pPr marL="285750" indent="-285750">
              <a:buFont typeface="Arial" panose="020B0604020202020204" pitchFamily="34" charset="0"/>
              <a:buChar char="•"/>
            </a:pPr>
            <a:r>
              <a:rPr lang="en-US" dirty="0"/>
              <a:t>Cell alerts Adaptive Immune System</a:t>
            </a:r>
          </a:p>
          <a:p>
            <a:endParaRPr lang="en-US" dirty="0"/>
          </a:p>
        </p:txBody>
      </p:sp>
      <p:sp>
        <p:nvSpPr>
          <p:cNvPr id="8" name="TextBox 7">
            <a:extLst>
              <a:ext uri="{FF2B5EF4-FFF2-40B4-BE49-F238E27FC236}">
                <a16:creationId xmlns:a16="http://schemas.microsoft.com/office/drawing/2014/main" id="{EFD7B487-5BF1-49D5-902E-F330B9F67D56}"/>
              </a:ext>
            </a:extLst>
          </p:cNvPr>
          <p:cNvSpPr txBox="1"/>
          <p:nvPr/>
        </p:nvSpPr>
        <p:spPr>
          <a:xfrm>
            <a:off x="3398609" y="-28280"/>
            <a:ext cx="5727189"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Reaction to cytopathic virus</a:t>
            </a:r>
          </a:p>
        </p:txBody>
      </p:sp>
    </p:spTree>
    <p:extLst>
      <p:ext uri="{BB962C8B-B14F-4D97-AF65-F5344CB8AC3E}">
        <p14:creationId xmlns:p14="http://schemas.microsoft.com/office/powerpoint/2010/main" val="1168174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29603-7162-4A35-82AC-2086EA84A133}"/>
              </a:ext>
            </a:extLst>
          </p:cNvPr>
          <p:cNvPicPr>
            <a:picLocks noChangeAspect="1"/>
          </p:cNvPicPr>
          <p:nvPr/>
        </p:nvPicPr>
        <p:blipFill>
          <a:blip r:embed="rId3"/>
          <a:stretch>
            <a:fillRect/>
          </a:stretch>
        </p:blipFill>
        <p:spPr>
          <a:xfrm>
            <a:off x="1534160" y="2678801"/>
            <a:ext cx="3070888" cy="3429000"/>
          </a:xfrm>
          <a:prstGeom prst="rect">
            <a:avLst/>
          </a:prstGeom>
        </p:spPr>
      </p:pic>
      <p:sp>
        <p:nvSpPr>
          <p:cNvPr id="6" name="TextBox 5"/>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sp>
        <p:nvSpPr>
          <p:cNvPr id="2" name="Slide Number Placeholder 1"/>
          <p:cNvSpPr>
            <a:spLocks noGrp="1"/>
          </p:cNvSpPr>
          <p:nvPr>
            <p:ph type="sldNum" sz="quarter" idx="12"/>
          </p:nvPr>
        </p:nvSpPr>
        <p:spPr/>
        <p:txBody>
          <a:bodyPr/>
          <a:lstStyle/>
          <a:p>
            <a:fld id="{6BE0CAA0-127D-4D48-91FE-EE523AFBD0CB}" type="slidenum">
              <a:rPr lang="en-US" smtClean="0"/>
              <a:pPr/>
              <a:t>13</a:t>
            </a:fld>
            <a:endParaRPr lang="en-US"/>
          </a:p>
        </p:txBody>
      </p:sp>
      <p:sp>
        <p:nvSpPr>
          <p:cNvPr id="4" name="TextBox 3">
            <a:extLst>
              <a:ext uri="{FF2B5EF4-FFF2-40B4-BE49-F238E27FC236}">
                <a16:creationId xmlns:a16="http://schemas.microsoft.com/office/drawing/2014/main" id="{A35E730F-C728-47E9-A82A-7C0BD53A1331}"/>
              </a:ext>
            </a:extLst>
          </p:cNvPr>
          <p:cNvSpPr txBox="1"/>
          <p:nvPr/>
        </p:nvSpPr>
        <p:spPr>
          <a:xfrm>
            <a:off x="1441905" y="1172038"/>
            <a:ext cx="8518871" cy="1292662"/>
          </a:xfrm>
          <a:prstGeom prst="rect">
            <a:avLst/>
          </a:prstGeom>
          <a:noFill/>
        </p:spPr>
        <p:txBody>
          <a:bodyPr wrap="none" rtlCol="0">
            <a:spAutoFit/>
          </a:bodyPr>
          <a:lstStyle/>
          <a:p>
            <a:r>
              <a:rPr lang="en-US" sz="2400" b="1" dirty="0"/>
              <a:t>Indirect mechanisms:</a:t>
            </a:r>
          </a:p>
          <a:p>
            <a:r>
              <a:rPr lang="en-US" dirty="0"/>
              <a:t>Response of immune system causes damage</a:t>
            </a:r>
          </a:p>
          <a:p>
            <a:r>
              <a:rPr lang="en-US" dirty="0"/>
              <a:t>	over-exuberant inflammation</a:t>
            </a:r>
            <a:r>
              <a:rPr lang="en-US" dirty="0">
                <a:sym typeface="Wingdings" panose="05000000000000000000" pitchFamily="2" charset="2"/>
              </a:rPr>
              <a:t></a:t>
            </a:r>
            <a:r>
              <a:rPr lang="en-US" dirty="0"/>
              <a:t> release of immune substances called cytokines</a:t>
            </a:r>
          </a:p>
          <a:p>
            <a:r>
              <a:rPr lang="en-US" dirty="0"/>
              <a:t>	</a:t>
            </a:r>
          </a:p>
        </p:txBody>
      </p:sp>
      <p:sp>
        <p:nvSpPr>
          <p:cNvPr id="5" name="TextBox 4">
            <a:extLst>
              <a:ext uri="{FF2B5EF4-FFF2-40B4-BE49-F238E27FC236}">
                <a16:creationId xmlns:a16="http://schemas.microsoft.com/office/drawing/2014/main" id="{7F120B39-A892-4C31-BDB0-C65C35EE5155}"/>
              </a:ext>
            </a:extLst>
          </p:cNvPr>
          <p:cNvSpPr txBox="1"/>
          <p:nvPr/>
        </p:nvSpPr>
        <p:spPr>
          <a:xfrm>
            <a:off x="4084320" y="2386413"/>
            <a:ext cx="3659143" cy="584775"/>
          </a:xfrm>
          <a:prstGeom prst="rect">
            <a:avLst/>
          </a:prstGeom>
          <a:noFill/>
        </p:spPr>
        <p:txBody>
          <a:bodyPr wrap="none" rtlCol="0">
            <a:spAutoFit/>
          </a:bodyPr>
          <a:lstStyle/>
          <a:p>
            <a:r>
              <a:rPr lang="en-US" sz="3200" b="1" dirty="0"/>
              <a:t>What are cytokines?</a:t>
            </a:r>
          </a:p>
        </p:txBody>
      </p:sp>
      <p:sp>
        <p:nvSpPr>
          <p:cNvPr id="8" name="TextBox 7">
            <a:extLst>
              <a:ext uri="{FF2B5EF4-FFF2-40B4-BE49-F238E27FC236}">
                <a16:creationId xmlns:a16="http://schemas.microsoft.com/office/drawing/2014/main" id="{753C7E07-3440-4B93-B26E-A3AA2B9A859C}"/>
              </a:ext>
            </a:extLst>
          </p:cNvPr>
          <p:cNvSpPr txBox="1"/>
          <p:nvPr/>
        </p:nvSpPr>
        <p:spPr>
          <a:xfrm>
            <a:off x="6096000" y="2968480"/>
            <a:ext cx="5029200" cy="3139321"/>
          </a:xfrm>
          <a:prstGeom prst="rect">
            <a:avLst/>
          </a:prstGeom>
          <a:noFill/>
        </p:spPr>
        <p:txBody>
          <a:bodyPr wrap="square" rtlCol="0">
            <a:spAutoFit/>
          </a:bodyPr>
          <a:lstStyle/>
          <a:p>
            <a:r>
              <a:rPr lang="en-US" dirty="0"/>
              <a:t>Small proteins that are secreted by cells that detect an insult such as a pathogen</a:t>
            </a:r>
          </a:p>
          <a:p>
            <a:endParaRPr lang="en-US" dirty="0"/>
          </a:p>
          <a:p>
            <a:r>
              <a:rPr lang="en-US" dirty="0"/>
              <a:t>Cytokines signal other cells to react</a:t>
            </a:r>
          </a:p>
          <a:p>
            <a:endParaRPr lang="en-US" dirty="0"/>
          </a:p>
          <a:p>
            <a:r>
              <a:rPr lang="en-US" dirty="0"/>
              <a:t>Cytokines control the immune system and cause inflammation</a:t>
            </a:r>
          </a:p>
          <a:p>
            <a:endParaRPr lang="en-US" dirty="0"/>
          </a:p>
          <a:p>
            <a:r>
              <a:rPr lang="en-US" dirty="0"/>
              <a:t>For example:  </a:t>
            </a:r>
          </a:p>
          <a:p>
            <a:r>
              <a:rPr lang="en-US" dirty="0"/>
              <a:t>Interferons: stop viral replication inside infected cell and when released</a:t>
            </a:r>
            <a:r>
              <a:rPr lang="en-US" dirty="0">
                <a:sym typeface="Wingdings" panose="05000000000000000000" pitchFamily="2" charset="2"/>
              </a:rPr>
              <a:t> picked up by noninfected cell</a:t>
            </a:r>
            <a:endParaRPr lang="en-US" dirty="0"/>
          </a:p>
        </p:txBody>
      </p:sp>
    </p:spTree>
    <p:extLst>
      <p:ext uri="{BB962C8B-B14F-4D97-AF65-F5344CB8AC3E}">
        <p14:creationId xmlns:p14="http://schemas.microsoft.com/office/powerpoint/2010/main" val="1671379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sp>
        <p:nvSpPr>
          <p:cNvPr id="2" name="Slide Number Placeholder 1"/>
          <p:cNvSpPr>
            <a:spLocks noGrp="1"/>
          </p:cNvSpPr>
          <p:nvPr>
            <p:ph type="sldNum" sz="quarter" idx="12"/>
          </p:nvPr>
        </p:nvSpPr>
        <p:spPr/>
        <p:txBody>
          <a:bodyPr/>
          <a:lstStyle/>
          <a:p>
            <a:fld id="{6BE0CAA0-127D-4D48-91FE-EE523AFBD0CB}" type="slidenum">
              <a:rPr lang="en-US" smtClean="0"/>
              <a:pPr/>
              <a:t>14</a:t>
            </a:fld>
            <a:endParaRPr lang="en-US"/>
          </a:p>
        </p:txBody>
      </p:sp>
      <p:sp>
        <p:nvSpPr>
          <p:cNvPr id="4" name="TextBox 3">
            <a:extLst>
              <a:ext uri="{FF2B5EF4-FFF2-40B4-BE49-F238E27FC236}">
                <a16:creationId xmlns:a16="http://schemas.microsoft.com/office/drawing/2014/main" id="{A35E730F-C728-47E9-A82A-7C0BD53A1331}"/>
              </a:ext>
            </a:extLst>
          </p:cNvPr>
          <p:cNvSpPr txBox="1"/>
          <p:nvPr/>
        </p:nvSpPr>
        <p:spPr>
          <a:xfrm>
            <a:off x="1441905" y="1172038"/>
            <a:ext cx="8518871" cy="1292662"/>
          </a:xfrm>
          <a:prstGeom prst="rect">
            <a:avLst/>
          </a:prstGeom>
          <a:noFill/>
        </p:spPr>
        <p:txBody>
          <a:bodyPr wrap="none" rtlCol="0">
            <a:spAutoFit/>
          </a:bodyPr>
          <a:lstStyle/>
          <a:p>
            <a:r>
              <a:rPr lang="en-US" sz="2400" b="1" dirty="0"/>
              <a:t>Indirect mechanisms:</a:t>
            </a:r>
          </a:p>
          <a:p>
            <a:r>
              <a:rPr lang="en-US" dirty="0"/>
              <a:t>Response of immune system causes damage</a:t>
            </a:r>
          </a:p>
          <a:p>
            <a:r>
              <a:rPr lang="en-US" dirty="0"/>
              <a:t>	over-exuberant inflammation</a:t>
            </a:r>
            <a:r>
              <a:rPr lang="en-US" dirty="0">
                <a:sym typeface="Wingdings" panose="05000000000000000000" pitchFamily="2" charset="2"/>
              </a:rPr>
              <a:t></a:t>
            </a:r>
            <a:r>
              <a:rPr lang="en-US" dirty="0"/>
              <a:t> release of immune substances called cytokines</a:t>
            </a:r>
          </a:p>
          <a:p>
            <a:r>
              <a:rPr lang="en-US" dirty="0"/>
              <a:t>	</a:t>
            </a:r>
          </a:p>
        </p:txBody>
      </p:sp>
      <p:pic>
        <p:nvPicPr>
          <p:cNvPr id="3" name="Picture 2">
            <a:extLst>
              <a:ext uri="{FF2B5EF4-FFF2-40B4-BE49-F238E27FC236}">
                <a16:creationId xmlns:a16="http://schemas.microsoft.com/office/drawing/2014/main" id="{893511AA-B5B2-4BBE-96FE-C5F6506F0AB5}"/>
              </a:ext>
            </a:extLst>
          </p:cNvPr>
          <p:cNvPicPr>
            <a:picLocks noChangeAspect="1"/>
          </p:cNvPicPr>
          <p:nvPr/>
        </p:nvPicPr>
        <p:blipFill>
          <a:blip r:embed="rId3"/>
          <a:stretch>
            <a:fillRect/>
          </a:stretch>
        </p:blipFill>
        <p:spPr>
          <a:xfrm>
            <a:off x="1626606" y="2454816"/>
            <a:ext cx="8149468" cy="4266660"/>
          </a:xfrm>
          <a:prstGeom prst="rect">
            <a:avLst/>
          </a:prstGeom>
        </p:spPr>
      </p:pic>
      <p:sp>
        <p:nvSpPr>
          <p:cNvPr id="5" name="Rectangle 4">
            <a:extLst>
              <a:ext uri="{FF2B5EF4-FFF2-40B4-BE49-F238E27FC236}">
                <a16:creationId xmlns:a16="http://schemas.microsoft.com/office/drawing/2014/main" id="{D36DC740-0CC8-4D56-802E-D511840DEC81}"/>
              </a:ext>
            </a:extLst>
          </p:cNvPr>
          <p:cNvSpPr/>
          <p:nvPr/>
        </p:nvSpPr>
        <p:spPr>
          <a:xfrm>
            <a:off x="706257" y="6356350"/>
            <a:ext cx="3954480" cy="369332"/>
          </a:xfrm>
          <a:prstGeom prst="rect">
            <a:avLst/>
          </a:prstGeom>
        </p:spPr>
        <p:txBody>
          <a:bodyPr wrap="none">
            <a:spAutoFit/>
          </a:bodyPr>
          <a:lstStyle/>
          <a:p>
            <a:r>
              <a:rPr lang="en-US" dirty="0"/>
              <a:t>https://www.cusabio.com/c-20981.html</a:t>
            </a:r>
          </a:p>
        </p:txBody>
      </p:sp>
    </p:spTree>
    <p:extLst>
      <p:ext uri="{BB962C8B-B14F-4D97-AF65-F5344CB8AC3E}">
        <p14:creationId xmlns:p14="http://schemas.microsoft.com/office/powerpoint/2010/main" val="306498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B3056E-25AE-497E-A7A3-4EC96D298839}"/>
              </a:ext>
            </a:extLst>
          </p:cNvPr>
          <p:cNvSpPr>
            <a:spLocks noGrp="1"/>
          </p:cNvSpPr>
          <p:nvPr>
            <p:ph type="sldNum" sz="quarter" idx="12"/>
          </p:nvPr>
        </p:nvSpPr>
        <p:spPr/>
        <p:txBody>
          <a:bodyPr/>
          <a:lstStyle/>
          <a:p>
            <a:fld id="{4AB56249-DC0A-4A50-8174-36776A8B8743}" type="slidenum">
              <a:rPr lang="en-US" smtClean="0"/>
              <a:t>15</a:t>
            </a:fld>
            <a:endParaRPr lang="en-US" dirty="0"/>
          </a:p>
        </p:txBody>
      </p:sp>
      <p:pic>
        <p:nvPicPr>
          <p:cNvPr id="3" name="Picture 2">
            <a:extLst>
              <a:ext uri="{FF2B5EF4-FFF2-40B4-BE49-F238E27FC236}">
                <a16:creationId xmlns:a16="http://schemas.microsoft.com/office/drawing/2014/main" id="{DC45FDEE-00AC-4644-9545-36769CE7A201}"/>
              </a:ext>
            </a:extLst>
          </p:cNvPr>
          <p:cNvPicPr>
            <a:picLocks noChangeAspect="1"/>
          </p:cNvPicPr>
          <p:nvPr/>
        </p:nvPicPr>
        <p:blipFill>
          <a:blip r:embed="rId2"/>
          <a:stretch>
            <a:fillRect/>
          </a:stretch>
        </p:blipFill>
        <p:spPr>
          <a:xfrm>
            <a:off x="1358219" y="136525"/>
            <a:ext cx="8952053" cy="6721475"/>
          </a:xfrm>
          <a:prstGeom prst="rect">
            <a:avLst/>
          </a:prstGeom>
        </p:spPr>
      </p:pic>
      <p:sp>
        <p:nvSpPr>
          <p:cNvPr id="4" name="TextBox 3">
            <a:extLst>
              <a:ext uri="{FF2B5EF4-FFF2-40B4-BE49-F238E27FC236}">
                <a16:creationId xmlns:a16="http://schemas.microsoft.com/office/drawing/2014/main" id="{3F4693F3-21A9-495B-A1CD-87F85E37D3DC}"/>
              </a:ext>
            </a:extLst>
          </p:cNvPr>
          <p:cNvSpPr txBox="1"/>
          <p:nvPr/>
        </p:nvSpPr>
        <p:spPr>
          <a:xfrm>
            <a:off x="1566513" y="2736060"/>
            <a:ext cx="2407468" cy="3108543"/>
          </a:xfrm>
          <a:prstGeom prst="rect">
            <a:avLst/>
          </a:prstGeom>
          <a:noFill/>
        </p:spPr>
        <p:txBody>
          <a:bodyPr wrap="square" rtlCol="0">
            <a:spAutoFit/>
          </a:bodyPr>
          <a:lstStyle/>
          <a:p>
            <a:r>
              <a:rPr lang="en-US" sz="2800" b="1" dirty="0"/>
              <a:t>EARLY, ACUTE RESPONSE:</a:t>
            </a:r>
          </a:p>
          <a:p>
            <a:endParaRPr lang="en-US" sz="2800" b="1" dirty="0"/>
          </a:p>
          <a:p>
            <a:r>
              <a:rPr lang="en-US" sz="2800" b="1" dirty="0"/>
              <a:t>Cells kill virus</a:t>
            </a:r>
          </a:p>
          <a:p>
            <a:r>
              <a:rPr lang="en-US" sz="2800" b="1" dirty="0"/>
              <a:t>Cytokines cause inflammation</a:t>
            </a:r>
          </a:p>
        </p:txBody>
      </p:sp>
      <p:sp>
        <p:nvSpPr>
          <p:cNvPr id="6" name="TextBox 5">
            <a:extLst>
              <a:ext uri="{FF2B5EF4-FFF2-40B4-BE49-F238E27FC236}">
                <a16:creationId xmlns:a16="http://schemas.microsoft.com/office/drawing/2014/main" id="{7AEA6BF4-9ED4-4112-AD83-E5064A9D9384}"/>
              </a:ext>
            </a:extLst>
          </p:cNvPr>
          <p:cNvSpPr txBox="1"/>
          <p:nvPr/>
        </p:nvSpPr>
        <p:spPr>
          <a:xfrm>
            <a:off x="766608" y="1781953"/>
            <a:ext cx="2003639" cy="1077218"/>
          </a:xfrm>
          <a:prstGeom prst="rect">
            <a:avLst/>
          </a:prstGeom>
          <a:noFill/>
        </p:spPr>
        <p:txBody>
          <a:bodyPr wrap="square" rtlCol="0">
            <a:spAutoFit/>
          </a:bodyPr>
          <a:lstStyle/>
          <a:p>
            <a:r>
              <a:rPr lang="en-US" sz="2800" b="1" dirty="0"/>
              <a:t>Innate</a:t>
            </a:r>
            <a:r>
              <a:rPr lang="en-US" sz="3200" b="1" dirty="0"/>
              <a:t> Immunity</a:t>
            </a:r>
          </a:p>
        </p:txBody>
      </p:sp>
      <p:sp>
        <p:nvSpPr>
          <p:cNvPr id="7" name="TextBox 6">
            <a:extLst>
              <a:ext uri="{FF2B5EF4-FFF2-40B4-BE49-F238E27FC236}">
                <a16:creationId xmlns:a16="http://schemas.microsoft.com/office/drawing/2014/main" id="{D0AF85BB-9599-4E3A-BB99-634352204BDF}"/>
              </a:ext>
            </a:extLst>
          </p:cNvPr>
          <p:cNvSpPr txBox="1"/>
          <p:nvPr/>
        </p:nvSpPr>
        <p:spPr>
          <a:xfrm>
            <a:off x="8829798" y="1781953"/>
            <a:ext cx="1809896" cy="954107"/>
          </a:xfrm>
          <a:prstGeom prst="rect">
            <a:avLst/>
          </a:prstGeom>
          <a:noFill/>
        </p:spPr>
        <p:txBody>
          <a:bodyPr wrap="square" rtlCol="0">
            <a:spAutoFit/>
          </a:bodyPr>
          <a:lstStyle/>
          <a:p>
            <a:r>
              <a:rPr lang="en-US" sz="2800" b="1" dirty="0"/>
              <a:t>Adaptive Immunity</a:t>
            </a:r>
          </a:p>
        </p:txBody>
      </p:sp>
      <p:sp>
        <p:nvSpPr>
          <p:cNvPr id="8" name="Rectangle 7">
            <a:extLst>
              <a:ext uri="{FF2B5EF4-FFF2-40B4-BE49-F238E27FC236}">
                <a16:creationId xmlns:a16="http://schemas.microsoft.com/office/drawing/2014/main" id="{93BD7AB3-5C1F-482A-A1BA-D5FA4D4C0B3D}"/>
              </a:ext>
            </a:extLst>
          </p:cNvPr>
          <p:cNvSpPr/>
          <p:nvPr/>
        </p:nvSpPr>
        <p:spPr>
          <a:xfrm>
            <a:off x="2822677" y="6554486"/>
            <a:ext cx="6076022" cy="369332"/>
          </a:xfrm>
          <a:prstGeom prst="rect">
            <a:avLst/>
          </a:prstGeom>
        </p:spPr>
        <p:txBody>
          <a:bodyPr wrap="none">
            <a:spAutoFit/>
          </a:bodyPr>
          <a:lstStyle/>
          <a:p>
            <a:r>
              <a:rPr lang="en-US" dirty="0"/>
              <a:t>https://www.slideshare.net/Ybeb18/immunology-in-a-nutshell</a:t>
            </a:r>
          </a:p>
        </p:txBody>
      </p:sp>
      <p:sp>
        <p:nvSpPr>
          <p:cNvPr id="9" name="TextBox 8">
            <a:extLst>
              <a:ext uri="{FF2B5EF4-FFF2-40B4-BE49-F238E27FC236}">
                <a16:creationId xmlns:a16="http://schemas.microsoft.com/office/drawing/2014/main" id="{3B9EA46F-7B02-476C-A8C2-E47B71F40595}"/>
              </a:ext>
            </a:extLst>
          </p:cNvPr>
          <p:cNvSpPr txBox="1"/>
          <p:nvPr/>
        </p:nvSpPr>
        <p:spPr>
          <a:xfrm>
            <a:off x="8610600" y="2760730"/>
            <a:ext cx="3027880" cy="1815882"/>
          </a:xfrm>
          <a:prstGeom prst="rect">
            <a:avLst/>
          </a:prstGeom>
          <a:noFill/>
        </p:spPr>
        <p:txBody>
          <a:bodyPr wrap="none" rtlCol="0">
            <a:spAutoFit/>
          </a:bodyPr>
          <a:lstStyle/>
          <a:p>
            <a:r>
              <a:rPr lang="en-US" sz="2800" b="1" dirty="0"/>
              <a:t>LATE RESPONSE:</a:t>
            </a:r>
          </a:p>
          <a:p>
            <a:endParaRPr lang="en-US" sz="2800" b="1" dirty="0"/>
          </a:p>
          <a:p>
            <a:r>
              <a:rPr lang="en-US" sz="2800" b="1" dirty="0"/>
              <a:t>T</a:t>
            </a:r>
            <a:r>
              <a:rPr lang="en-US" sz="2800" b="1" baseline="-25000" dirty="0"/>
              <a:t>c</a:t>
            </a:r>
            <a:r>
              <a:rPr lang="en-US" sz="2800" b="1" dirty="0"/>
              <a:t> kill infected cells</a:t>
            </a:r>
          </a:p>
          <a:p>
            <a:r>
              <a:rPr lang="en-US" sz="2800" b="1" dirty="0"/>
              <a:t>Antibodies </a:t>
            </a:r>
          </a:p>
        </p:txBody>
      </p:sp>
    </p:spTree>
    <p:extLst>
      <p:ext uri="{BB962C8B-B14F-4D97-AF65-F5344CB8AC3E}">
        <p14:creationId xmlns:p14="http://schemas.microsoft.com/office/powerpoint/2010/main" val="55703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0EA03F-5C4E-4244-8F86-7AE54C726572}"/>
              </a:ext>
            </a:extLst>
          </p:cNvPr>
          <p:cNvPicPr>
            <a:picLocks noChangeAspect="1"/>
          </p:cNvPicPr>
          <p:nvPr/>
        </p:nvPicPr>
        <p:blipFill>
          <a:blip r:embed="rId3"/>
          <a:stretch>
            <a:fillRect/>
          </a:stretch>
        </p:blipFill>
        <p:spPr>
          <a:xfrm>
            <a:off x="0" y="136525"/>
            <a:ext cx="8952053" cy="6721475"/>
          </a:xfrm>
          <a:prstGeom prst="rect">
            <a:avLst/>
          </a:prstGeom>
        </p:spPr>
      </p:pic>
      <p:sp>
        <p:nvSpPr>
          <p:cNvPr id="238596" name="Rectangle 4"/>
          <p:cNvSpPr>
            <a:spLocks noChangeArrowheads="1"/>
          </p:cNvSpPr>
          <p:nvPr/>
        </p:nvSpPr>
        <p:spPr bwMode="auto">
          <a:xfrm>
            <a:off x="1181101" y="604401"/>
            <a:ext cx="9592819" cy="646331"/>
          </a:xfrm>
          <a:prstGeom prst="rect">
            <a:avLst/>
          </a:prstGeom>
          <a:solidFill>
            <a:schemeClr val="bg1"/>
          </a:solidFill>
          <a:ln w="508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Host Defenses to Viral Infection:  Acute Response</a:t>
            </a:r>
          </a:p>
        </p:txBody>
      </p:sp>
      <p:sp>
        <p:nvSpPr>
          <p:cNvPr id="238597" name="Text Box 5"/>
          <p:cNvSpPr txBox="1">
            <a:spLocks noChangeArrowheads="1"/>
          </p:cNvSpPr>
          <p:nvPr/>
        </p:nvSpPr>
        <p:spPr bwMode="auto">
          <a:xfrm>
            <a:off x="6867168" y="3429000"/>
            <a:ext cx="5224700" cy="1815882"/>
          </a:xfrm>
          <a:prstGeom prst="rect">
            <a:avLst/>
          </a:prstGeom>
          <a:noFill/>
          <a:ln w="50800">
            <a:noFill/>
            <a:miter lim="800000"/>
            <a:headEnd/>
            <a:tailEnd/>
          </a:ln>
          <a:effectLst/>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Fever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Inflammation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Interferons (Type I interferons)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Natural Killer Cells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5A71-2926-4439-AF3B-41F59C8A3F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5D95159-998F-4CD9-8088-7933190C16ED}"/>
              </a:ext>
            </a:extLst>
          </p:cNvPr>
          <p:cNvSpPr txBox="1"/>
          <p:nvPr/>
        </p:nvSpPr>
        <p:spPr>
          <a:xfrm>
            <a:off x="7752708" y="2246800"/>
            <a:ext cx="3021212" cy="584775"/>
          </a:xfrm>
          <a:prstGeom prst="rect">
            <a:avLst/>
          </a:prstGeom>
          <a:noFill/>
        </p:spPr>
        <p:txBody>
          <a:bodyPr wrap="none" rtlCol="0">
            <a:spAutoFit/>
          </a:bodyPr>
          <a:lstStyle/>
          <a:p>
            <a:r>
              <a:rPr lang="en-US" sz="3200" b="1" dirty="0"/>
              <a:t>Innate Immunity</a:t>
            </a:r>
          </a:p>
        </p:txBody>
      </p:sp>
    </p:spTree>
    <p:extLst>
      <p:ext uri="{BB962C8B-B14F-4D97-AF65-F5344CB8AC3E}">
        <p14:creationId xmlns:p14="http://schemas.microsoft.com/office/powerpoint/2010/main" val="346109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nate immune response to viral infection">
            <a:extLst>
              <a:ext uri="{FF2B5EF4-FFF2-40B4-BE49-F238E27FC236}">
                <a16:creationId xmlns:a16="http://schemas.microsoft.com/office/drawing/2014/main" id="{C9D2CD8E-4C24-4E51-9E1A-90E2DDEED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19250"/>
            <a:ext cx="5181600" cy="4362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2ABA23-60CF-4E46-87B1-E4ED1656A681}"/>
              </a:ext>
            </a:extLst>
          </p:cNvPr>
          <p:cNvSpPr txBox="1"/>
          <p:nvPr/>
        </p:nvSpPr>
        <p:spPr>
          <a:xfrm>
            <a:off x="3893271" y="659825"/>
            <a:ext cx="9886950" cy="584775"/>
          </a:xfrm>
          <a:prstGeom prst="rect">
            <a:avLst/>
          </a:prstGeom>
          <a:noFill/>
        </p:spPr>
        <p:txBody>
          <a:bodyPr wrap="square" rtlCol="0">
            <a:spAutoFit/>
          </a:bodyPr>
          <a:lstStyle/>
          <a:p>
            <a:pPr marL="285750" indent="-285750">
              <a:buFont typeface="Arial" panose="020B0604020202020204" pitchFamily="34" charset="0"/>
              <a:buChar char="•"/>
            </a:pPr>
            <a:r>
              <a:rPr lang="en-US" sz="3200" b="1" dirty="0"/>
              <a:t>What are Interferons?</a:t>
            </a:r>
          </a:p>
        </p:txBody>
      </p:sp>
      <p:sp>
        <p:nvSpPr>
          <p:cNvPr id="2" name="TextBox 1">
            <a:extLst>
              <a:ext uri="{FF2B5EF4-FFF2-40B4-BE49-F238E27FC236}">
                <a16:creationId xmlns:a16="http://schemas.microsoft.com/office/drawing/2014/main" id="{8198F931-664D-476C-A227-1BA41BA6BDE5}"/>
              </a:ext>
            </a:extLst>
          </p:cNvPr>
          <p:cNvSpPr txBox="1"/>
          <p:nvPr/>
        </p:nvSpPr>
        <p:spPr>
          <a:xfrm>
            <a:off x="7629526" y="2646313"/>
            <a:ext cx="3171825" cy="2308324"/>
          </a:xfrm>
          <a:prstGeom prst="rect">
            <a:avLst/>
          </a:prstGeom>
          <a:noFill/>
        </p:spPr>
        <p:txBody>
          <a:bodyPr wrap="square" rtlCol="0">
            <a:spAutoFit/>
          </a:bodyPr>
          <a:lstStyle/>
          <a:p>
            <a:r>
              <a:rPr lang="en-US" sz="2400" b="1" dirty="0"/>
              <a:t>Cells infected with virus make proteins called Interferons that protect cells that are not infected from becoming infected. </a:t>
            </a:r>
          </a:p>
        </p:txBody>
      </p:sp>
      <p:sp>
        <p:nvSpPr>
          <p:cNvPr id="4" name="Slide Number Placeholder 3">
            <a:extLst>
              <a:ext uri="{FF2B5EF4-FFF2-40B4-BE49-F238E27FC236}">
                <a16:creationId xmlns:a16="http://schemas.microsoft.com/office/drawing/2014/main" id="{18943243-8417-4DC5-8D2A-A5353960577E}"/>
              </a:ext>
            </a:extLst>
          </p:cNvPr>
          <p:cNvSpPr>
            <a:spLocks noGrp="1"/>
          </p:cNvSpPr>
          <p:nvPr>
            <p:ph type="sldNum" sz="quarter" idx="12"/>
          </p:nvPr>
        </p:nvSpPr>
        <p:spPr/>
        <p:txBody>
          <a:bodyPr/>
          <a:lstStyle/>
          <a:p>
            <a:fld id="{4AB56249-DC0A-4A50-8174-36776A8B8743}" type="slidenum">
              <a:rPr lang="en-US" smtClean="0"/>
              <a:t>17</a:t>
            </a:fld>
            <a:endParaRPr lang="en-US"/>
          </a:p>
        </p:txBody>
      </p:sp>
      <p:sp>
        <p:nvSpPr>
          <p:cNvPr id="6" name="Rectangle 4">
            <a:extLst>
              <a:ext uri="{FF2B5EF4-FFF2-40B4-BE49-F238E27FC236}">
                <a16:creationId xmlns:a16="http://schemas.microsoft.com/office/drawing/2014/main" id="{E145AE71-EB03-4AF7-8C82-6769772A64E0}"/>
              </a:ext>
            </a:extLst>
          </p:cNvPr>
          <p:cNvSpPr>
            <a:spLocks noChangeArrowheads="1"/>
          </p:cNvSpPr>
          <p:nvPr/>
        </p:nvSpPr>
        <p:spPr bwMode="auto">
          <a:xfrm>
            <a:off x="1299590" y="95756"/>
            <a:ext cx="9592819" cy="646331"/>
          </a:xfrm>
          <a:prstGeom prst="rect">
            <a:avLst/>
          </a:prstGeom>
          <a:noFill/>
          <a:ln w="508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Host Defenses to Viral Infection:  Acute Response</a:t>
            </a:r>
          </a:p>
        </p:txBody>
      </p:sp>
    </p:spTree>
    <p:extLst>
      <p:ext uri="{BB962C8B-B14F-4D97-AF65-F5344CB8AC3E}">
        <p14:creationId xmlns:p14="http://schemas.microsoft.com/office/powerpoint/2010/main" val="64866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95956F-B0A2-4347-9330-8E2B5279CC21}"/>
              </a:ext>
            </a:extLst>
          </p:cNvPr>
          <p:cNvSpPr txBox="1"/>
          <p:nvPr/>
        </p:nvSpPr>
        <p:spPr>
          <a:xfrm>
            <a:off x="914401" y="361950"/>
            <a:ext cx="9886950"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dirty="0"/>
              <a:t>What are Natural Killer Cells?</a:t>
            </a:r>
          </a:p>
          <a:p>
            <a:pPr marL="285750" indent="-285750">
              <a:buFont typeface="Arial" panose="020B0604020202020204" pitchFamily="34" charset="0"/>
              <a:buChar char="•"/>
            </a:pPr>
            <a:r>
              <a:rPr lang="en-US" sz="3200" b="1" dirty="0"/>
              <a:t>Detect and kill any cell infected with a virus</a:t>
            </a:r>
          </a:p>
        </p:txBody>
      </p:sp>
      <p:pic>
        <p:nvPicPr>
          <p:cNvPr id="4" name="Picture 3">
            <a:extLst>
              <a:ext uri="{FF2B5EF4-FFF2-40B4-BE49-F238E27FC236}">
                <a16:creationId xmlns:a16="http://schemas.microsoft.com/office/drawing/2014/main" id="{17BFE1C4-A13F-47BE-8D78-5B712A27628F}"/>
              </a:ext>
            </a:extLst>
          </p:cNvPr>
          <p:cNvPicPr>
            <a:picLocks noChangeAspect="1"/>
          </p:cNvPicPr>
          <p:nvPr/>
        </p:nvPicPr>
        <p:blipFill>
          <a:blip r:embed="rId2"/>
          <a:stretch>
            <a:fillRect/>
          </a:stretch>
        </p:blipFill>
        <p:spPr>
          <a:xfrm>
            <a:off x="1983581" y="1445049"/>
            <a:ext cx="8224837" cy="5117676"/>
          </a:xfrm>
          <a:prstGeom prst="rect">
            <a:avLst/>
          </a:prstGeom>
        </p:spPr>
      </p:pic>
      <p:sp>
        <p:nvSpPr>
          <p:cNvPr id="5" name="Slide Number Placeholder 4">
            <a:extLst>
              <a:ext uri="{FF2B5EF4-FFF2-40B4-BE49-F238E27FC236}">
                <a16:creationId xmlns:a16="http://schemas.microsoft.com/office/drawing/2014/main" id="{CACA1F7B-CCD0-4AAE-9259-AC91E124B18D}"/>
              </a:ext>
            </a:extLst>
          </p:cNvPr>
          <p:cNvSpPr>
            <a:spLocks noGrp="1"/>
          </p:cNvSpPr>
          <p:nvPr>
            <p:ph type="sldNum" sz="quarter" idx="12"/>
          </p:nvPr>
        </p:nvSpPr>
        <p:spPr/>
        <p:txBody>
          <a:bodyPr/>
          <a:lstStyle/>
          <a:p>
            <a:fld id="{4AB56249-DC0A-4A50-8174-36776A8B8743}" type="slidenum">
              <a:rPr lang="en-US" smtClean="0"/>
              <a:t>18</a:t>
            </a:fld>
            <a:endParaRPr lang="en-US"/>
          </a:p>
        </p:txBody>
      </p:sp>
    </p:spTree>
    <p:extLst>
      <p:ext uri="{BB962C8B-B14F-4D97-AF65-F5344CB8AC3E}">
        <p14:creationId xmlns:p14="http://schemas.microsoft.com/office/powerpoint/2010/main" val="340387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B1DFF-4C2D-48B6-A5AD-5F23681821F0}"/>
              </a:ext>
            </a:extLst>
          </p:cNvPr>
          <p:cNvSpPr>
            <a:spLocks noGrp="1"/>
          </p:cNvSpPr>
          <p:nvPr>
            <p:ph type="sldNum" sz="quarter" idx="12"/>
          </p:nvPr>
        </p:nvSpPr>
        <p:spPr/>
        <p:txBody>
          <a:bodyPr/>
          <a:lstStyle/>
          <a:p>
            <a:fld id="{4AB56249-DC0A-4A50-8174-36776A8B8743}" type="slidenum">
              <a:rPr lang="en-US" smtClean="0"/>
              <a:t>19</a:t>
            </a:fld>
            <a:endParaRPr lang="en-US"/>
          </a:p>
        </p:txBody>
      </p:sp>
      <p:pic>
        <p:nvPicPr>
          <p:cNvPr id="3" name="Picture 2">
            <a:extLst>
              <a:ext uri="{FF2B5EF4-FFF2-40B4-BE49-F238E27FC236}">
                <a16:creationId xmlns:a16="http://schemas.microsoft.com/office/drawing/2014/main" id="{CCC5BBDA-9FC3-44F9-B439-085482E337F3}"/>
              </a:ext>
            </a:extLst>
          </p:cNvPr>
          <p:cNvPicPr>
            <a:picLocks noChangeAspect="1"/>
          </p:cNvPicPr>
          <p:nvPr/>
        </p:nvPicPr>
        <p:blipFill>
          <a:blip r:embed="rId2"/>
          <a:stretch>
            <a:fillRect/>
          </a:stretch>
        </p:blipFill>
        <p:spPr>
          <a:xfrm>
            <a:off x="1858373" y="1602556"/>
            <a:ext cx="8475254" cy="4491280"/>
          </a:xfrm>
          <a:prstGeom prst="rect">
            <a:avLst/>
          </a:prstGeom>
        </p:spPr>
      </p:pic>
      <p:sp>
        <p:nvSpPr>
          <p:cNvPr id="4" name="TextBox 3">
            <a:extLst>
              <a:ext uri="{FF2B5EF4-FFF2-40B4-BE49-F238E27FC236}">
                <a16:creationId xmlns:a16="http://schemas.microsoft.com/office/drawing/2014/main" id="{78847099-27AF-4844-8FC3-CEAB826D2473}"/>
              </a:ext>
            </a:extLst>
          </p:cNvPr>
          <p:cNvSpPr txBox="1"/>
          <p:nvPr/>
        </p:nvSpPr>
        <p:spPr>
          <a:xfrm>
            <a:off x="914401" y="361950"/>
            <a:ext cx="9886950"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dirty="0"/>
              <a:t>What are Natural Killer Cells?</a:t>
            </a:r>
          </a:p>
          <a:p>
            <a:pPr marL="285750" indent="-285750">
              <a:buFont typeface="Arial" panose="020B0604020202020204" pitchFamily="34" charset="0"/>
              <a:buChar char="•"/>
            </a:pPr>
            <a:r>
              <a:rPr lang="en-US" sz="3200" b="1" dirty="0"/>
              <a:t>Detect and kill any cell infected with a virus</a:t>
            </a:r>
          </a:p>
        </p:txBody>
      </p:sp>
      <p:sp>
        <p:nvSpPr>
          <p:cNvPr id="5" name="TextBox 4">
            <a:extLst>
              <a:ext uri="{FF2B5EF4-FFF2-40B4-BE49-F238E27FC236}">
                <a16:creationId xmlns:a16="http://schemas.microsoft.com/office/drawing/2014/main" id="{96E26A70-0BFB-4614-AADB-1B86592F059D}"/>
              </a:ext>
            </a:extLst>
          </p:cNvPr>
          <p:cNvSpPr txBox="1"/>
          <p:nvPr/>
        </p:nvSpPr>
        <p:spPr>
          <a:xfrm>
            <a:off x="3061699" y="4212402"/>
            <a:ext cx="2880189" cy="707886"/>
          </a:xfrm>
          <a:prstGeom prst="rect">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dirty="0"/>
              <a:t>Pro-apoptotic molecules tell cell to commit suicide</a:t>
            </a:r>
          </a:p>
        </p:txBody>
      </p:sp>
    </p:spTree>
    <p:extLst>
      <p:ext uri="{BB962C8B-B14F-4D97-AF65-F5344CB8AC3E}">
        <p14:creationId xmlns:p14="http://schemas.microsoft.com/office/powerpoint/2010/main" val="66995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4B67A-DC50-4B44-B482-0184DE0A60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A8EC6-12DC-4214-90A0-5CAF71CB59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0692F63-23F0-4B0F-AA13-69F1B4B4F155}"/>
              </a:ext>
            </a:extLst>
          </p:cNvPr>
          <p:cNvPicPr>
            <a:picLocks noChangeAspect="1"/>
          </p:cNvPicPr>
          <p:nvPr/>
        </p:nvPicPr>
        <p:blipFill>
          <a:blip r:embed="rId2"/>
          <a:stretch>
            <a:fillRect/>
          </a:stretch>
        </p:blipFill>
        <p:spPr>
          <a:xfrm>
            <a:off x="2045616" y="576471"/>
            <a:ext cx="8358829" cy="6281529"/>
          </a:xfrm>
          <a:prstGeom prst="rect">
            <a:avLst/>
          </a:prstGeom>
        </p:spPr>
      </p:pic>
      <p:sp>
        <p:nvSpPr>
          <p:cNvPr id="5" name="Rectangle 4">
            <a:extLst>
              <a:ext uri="{FF2B5EF4-FFF2-40B4-BE49-F238E27FC236}">
                <a16:creationId xmlns:a16="http://schemas.microsoft.com/office/drawing/2014/main" id="{58955182-90AE-4EC8-84B8-ADFEFC8FBC6B}"/>
              </a:ext>
            </a:extLst>
          </p:cNvPr>
          <p:cNvSpPr/>
          <p:nvPr/>
        </p:nvSpPr>
        <p:spPr>
          <a:xfrm>
            <a:off x="94236" y="0"/>
            <a:ext cx="58006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Molecular immune pathogenesis and diagnosis of COVID-19</a:t>
            </a:r>
          </a:p>
        </p:txBody>
      </p:sp>
      <p:sp>
        <p:nvSpPr>
          <p:cNvPr id="6" name="Rectangle 5">
            <a:extLst>
              <a:ext uri="{FF2B5EF4-FFF2-40B4-BE49-F238E27FC236}">
                <a16:creationId xmlns:a16="http://schemas.microsoft.com/office/drawing/2014/main" id="{12FBF4A1-267D-41D3-93D9-2CB9D99267C6}"/>
              </a:ext>
            </a:extLst>
          </p:cNvPr>
          <p:cNvSpPr/>
          <p:nvPr/>
        </p:nvSpPr>
        <p:spPr>
          <a:xfrm>
            <a:off x="8392997" y="13164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Journal of Pharmaceutical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March 2020</a:t>
            </a:r>
          </a:p>
        </p:txBody>
      </p:sp>
      <p:sp>
        <p:nvSpPr>
          <p:cNvPr id="7" name="Rectangle 6">
            <a:extLst>
              <a:ext uri="{FF2B5EF4-FFF2-40B4-BE49-F238E27FC236}">
                <a16:creationId xmlns:a16="http://schemas.microsoft.com/office/drawing/2014/main" id="{0029C0F1-892A-41CF-93E6-27F6191B3513}"/>
              </a:ext>
            </a:extLst>
          </p:cNvPr>
          <p:cNvSpPr/>
          <p:nvPr/>
        </p:nvSpPr>
        <p:spPr>
          <a:xfrm rot="16200000">
            <a:off x="8918959" y="2662775"/>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https://www.sciencedirect.com/science/article/pii/S2095177920302045</a:t>
            </a:r>
          </a:p>
        </p:txBody>
      </p:sp>
      <p:sp>
        <p:nvSpPr>
          <p:cNvPr id="3" name="Rectangle 2">
            <a:extLst>
              <a:ext uri="{FF2B5EF4-FFF2-40B4-BE49-F238E27FC236}">
                <a16:creationId xmlns:a16="http://schemas.microsoft.com/office/drawing/2014/main" id="{FCC91434-FC74-4E24-8DD8-868351B72952}"/>
              </a:ext>
            </a:extLst>
          </p:cNvPr>
          <p:cNvSpPr/>
          <p:nvPr/>
        </p:nvSpPr>
        <p:spPr>
          <a:xfrm>
            <a:off x="9124414" y="2894658"/>
            <a:ext cx="245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WEEK 2</a:t>
            </a:r>
          </a:p>
        </p:txBody>
      </p:sp>
    </p:spTree>
    <p:extLst>
      <p:ext uri="{BB962C8B-B14F-4D97-AF65-F5344CB8AC3E}">
        <p14:creationId xmlns:p14="http://schemas.microsoft.com/office/powerpoint/2010/main" val="199217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327307-C338-4A0C-B4F9-05AC5F20CB04}"/>
              </a:ext>
            </a:extLst>
          </p:cNvPr>
          <p:cNvSpPr>
            <a:spLocks noGrp="1"/>
          </p:cNvSpPr>
          <p:nvPr>
            <p:ph type="sldNum" sz="quarter" idx="12"/>
          </p:nvPr>
        </p:nvSpPr>
        <p:spPr/>
        <p:txBody>
          <a:bodyPr/>
          <a:lstStyle/>
          <a:p>
            <a:fld id="{4AB56249-DC0A-4A50-8174-36776A8B8743}" type="slidenum">
              <a:rPr lang="en-US" smtClean="0"/>
              <a:t>20</a:t>
            </a:fld>
            <a:endParaRPr lang="en-US"/>
          </a:p>
        </p:txBody>
      </p:sp>
      <p:sp>
        <p:nvSpPr>
          <p:cNvPr id="3" name="Rectangle 2">
            <a:extLst>
              <a:ext uri="{FF2B5EF4-FFF2-40B4-BE49-F238E27FC236}">
                <a16:creationId xmlns:a16="http://schemas.microsoft.com/office/drawing/2014/main" id="{CF73AFC7-C768-4B0D-BB10-346F11D7A962}"/>
              </a:ext>
            </a:extLst>
          </p:cNvPr>
          <p:cNvSpPr/>
          <p:nvPr/>
        </p:nvSpPr>
        <p:spPr>
          <a:xfrm>
            <a:off x="318502" y="669130"/>
            <a:ext cx="4470314" cy="830997"/>
          </a:xfrm>
          <a:prstGeom prst="rect">
            <a:avLst/>
          </a:prstGeom>
        </p:spPr>
        <p:txBody>
          <a:bodyPr wrap="square">
            <a:spAutoFit/>
          </a:bodyPr>
          <a:lstStyle/>
          <a:p>
            <a:r>
              <a:rPr lang="en-US" sz="2400" b="1" dirty="0">
                <a:solidFill>
                  <a:srgbClr val="2C2F90"/>
                </a:solidFill>
                <a:latin typeface="AvenirLTStd-Medium"/>
              </a:rPr>
              <a:t>Introduction to the Innate Immune Response</a:t>
            </a:r>
            <a:endParaRPr lang="en-US" sz="2400" b="1" i="0" dirty="0">
              <a:solidFill>
                <a:srgbClr val="2C2F90"/>
              </a:solidFill>
              <a:effectLst/>
              <a:latin typeface="AvenirLTStd-Medium"/>
            </a:endParaRPr>
          </a:p>
        </p:txBody>
      </p:sp>
      <p:sp>
        <p:nvSpPr>
          <p:cNvPr id="4" name="Rectangle 3">
            <a:extLst>
              <a:ext uri="{FF2B5EF4-FFF2-40B4-BE49-F238E27FC236}">
                <a16:creationId xmlns:a16="http://schemas.microsoft.com/office/drawing/2014/main" id="{565A0C99-10A1-4D49-B41A-0C028F583949}"/>
              </a:ext>
            </a:extLst>
          </p:cNvPr>
          <p:cNvSpPr/>
          <p:nvPr/>
        </p:nvSpPr>
        <p:spPr>
          <a:xfrm>
            <a:off x="5157247" y="145952"/>
            <a:ext cx="6096000" cy="2031325"/>
          </a:xfrm>
          <a:prstGeom prst="rect">
            <a:avLst/>
          </a:prstGeom>
        </p:spPr>
        <p:txBody>
          <a:bodyPr>
            <a:spAutoFit/>
          </a:bodyPr>
          <a:lstStyle/>
          <a:p>
            <a:r>
              <a:rPr lang="en-US" dirty="0"/>
              <a:t>Innate immunity includes barriers and a variety of cells and molecules that are part of the rapid response to threats to our health. While the immune system protects us from many pathogens, the inflammation that occurs as part of the immune response can also damage our own tissues and impair the function of our organs when pathogens stimulate a very strong response.</a:t>
            </a:r>
          </a:p>
        </p:txBody>
      </p:sp>
      <p:pic>
        <p:nvPicPr>
          <p:cNvPr id="6" name="Picture 5">
            <a:extLst>
              <a:ext uri="{FF2B5EF4-FFF2-40B4-BE49-F238E27FC236}">
                <a16:creationId xmlns:a16="http://schemas.microsoft.com/office/drawing/2014/main" id="{74ECF71E-835B-4770-82A6-B607B223C488}"/>
              </a:ext>
            </a:extLst>
          </p:cNvPr>
          <p:cNvPicPr>
            <a:picLocks noChangeAspect="1"/>
          </p:cNvPicPr>
          <p:nvPr/>
        </p:nvPicPr>
        <p:blipFill>
          <a:blip r:embed="rId2"/>
          <a:stretch>
            <a:fillRect/>
          </a:stretch>
        </p:blipFill>
        <p:spPr>
          <a:xfrm>
            <a:off x="651235" y="2506553"/>
            <a:ext cx="7959365" cy="3954007"/>
          </a:xfrm>
          <a:prstGeom prst="rect">
            <a:avLst/>
          </a:prstGeom>
        </p:spPr>
      </p:pic>
      <p:sp>
        <p:nvSpPr>
          <p:cNvPr id="5" name="TextBox 4">
            <a:extLst>
              <a:ext uri="{FF2B5EF4-FFF2-40B4-BE49-F238E27FC236}">
                <a16:creationId xmlns:a16="http://schemas.microsoft.com/office/drawing/2014/main" id="{0C20C38D-CB8F-4CE8-A15A-CE566DD0D971}"/>
              </a:ext>
            </a:extLst>
          </p:cNvPr>
          <p:cNvSpPr txBox="1"/>
          <p:nvPr/>
        </p:nvSpPr>
        <p:spPr>
          <a:xfrm>
            <a:off x="8936610" y="2771480"/>
            <a:ext cx="2909707" cy="3508653"/>
          </a:xfrm>
          <a:prstGeom prst="rect">
            <a:avLst/>
          </a:prstGeom>
          <a:noFill/>
        </p:spPr>
        <p:txBody>
          <a:bodyPr wrap="none" rtlCol="0">
            <a:spAutoFit/>
          </a:bodyPr>
          <a:lstStyle/>
          <a:p>
            <a:r>
              <a:rPr lang="en-US" sz="2400" b="1" dirty="0"/>
              <a:t>Innate immunity:</a:t>
            </a:r>
          </a:p>
          <a:p>
            <a:pPr marL="342900" indent="-342900">
              <a:buFont typeface="+mj-lt"/>
              <a:buAutoNum type="arabicPeriod"/>
            </a:pPr>
            <a:r>
              <a:rPr lang="en-US" dirty="0"/>
              <a:t>Barriers</a:t>
            </a:r>
          </a:p>
          <a:p>
            <a:pPr marL="342900" indent="-342900">
              <a:buFont typeface="+mj-lt"/>
              <a:buAutoNum type="arabicPeriod"/>
            </a:pPr>
            <a:r>
              <a:rPr lang="en-US" dirty="0"/>
              <a:t>Cells</a:t>
            </a:r>
          </a:p>
          <a:p>
            <a:pPr marL="285750" indent="-285750">
              <a:buFont typeface="Arial" panose="020B0604020202020204" pitchFamily="34" charset="0"/>
              <a:buChar char="•"/>
            </a:pPr>
            <a:r>
              <a:rPr lang="en-US" dirty="0"/>
              <a:t>Macrophages</a:t>
            </a:r>
          </a:p>
          <a:p>
            <a:pPr marL="285750" indent="-285750">
              <a:buFont typeface="Arial" panose="020B0604020202020204" pitchFamily="34" charset="0"/>
              <a:buChar char="•"/>
            </a:pPr>
            <a:r>
              <a:rPr lang="en-US" dirty="0"/>
              <a:t>Mast cells</a:t>
            </a:r>
          </a:p>
          <a:p>
            <a:pPr marL="285750" indent="-285750">
              <a:buFont typeface="Arial" panose="020B0604020202020204" pitchFamily="34" charset="0"/>
              <a:buChar char="•"/>
            </a:pPr>
            <a:r>
              <a:rPr lang="en-US" dirty="0"/>
              <a:t>Neutrophils</a:t>
            </a:r>
          </a:p>
          <a:p>
            <a:pPr marL="285750" indent="-285750">
              <a:buFont typeface="Arial" panose="020B0604020202020204" pitchFamily="34" charset="0"/>
              <a:buChar char="•"/>
            </a:pPr>
            <a:r>
              <a:rPr lang="en-US" dirty="0"/>
              <a:t>Dendritic cells</a:t>
            </a:r>
            <a:r>
              <a:rPr lang="en-US" dirty="0">
                <a:sym typeface="Wingdings" panose="05000000000000000000" pitchFamily="2" charset="2"/>
              </a:rPr>
              <a:t> Adaptive</a:t>
            </a:r>
            <a:endParaRPr lang="en-US" dirty="0"/>
          </a:p>
          <a:p>
            <a:endParaRPr lang="en-US" dirty="0"/>
          </a:p>
          <a:p>
            <a:pPr marL="342900" indent="-342900">
              <a:buFont typeface="+mj-lt"/>
              <a:buAutoNum type="arabicPeriod" startAt="3"/>
            </a:pPr>
            <a:r>
              <a:rPr lang="en-US" dirty="0"/>
              <a:t>Molecules</a:t>
            </a:r>
          </a:p>
          <a:p>
            <a:pPr marL="285750" indent="-285750">
              <a:buFont typeface="Arial" panose="020B0604020202020204" pitchFamily="34" charset="0"/>
              <a:buChar char="•"/>
            </a:pPr>
            <a:r>
              <a:rPr lang="en-US" dirty="0"/>
              <a:t>Cytokines</a:t>
            </a:r>
          </a:p>
          <a:p>
            <a:pPr marL="285750" indent="-285750">
              <a:buFont typeface="Arial" panose="020B0604020202020204" pitchFamily="34" charset="0"/>
              <a:buChar char="•"/>
            </a:pPr>
            <a:r>
              <a:rPr lang="en-US" dirty="0"/>
              <a:t>Interleukins (IL)</a:t>
            </a:r>
          </a:p>
          <a:p>
            <a:pPr marL="285750" indent="-285750">
              <a:buFont typeface="Arial" panose="020B0604020202020204" pitchFamily="34" charset="0"/>
              <a:buChar char="•"/>
            </a:pPr>
            <a:r>
              <a:rPr lang="en-US" dirty="0"/>
              <a:t>Interferons (IF)</a:t>
            </a:r>
          </a:p>
        </p:txBody>
      </p:sp>
    </p:spTree>
    <p:extLst>
      <p:ext uri="{BB962C8B-B14F-4D97-AF65-F5344CB8AC3E}">
        <p14:creationId xmlns:p14="http://schemas.microsoft.com/office/powerpoint/2010/main" val="82828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1C5D09-2A74-4477-958D-75E62F9F649B}"/>
              </a:ext>
            </a:extLst>
          </p:cNvPr>
          <p:cNvSpPr>
            <a:spLocks noGrp="1"/>
          </p:cNvSpPr>
          <p:nvPr>
            <p:ph type="sldNum" sz="quarter" idx="12"/>
          </p:nvPr>
        </p:nvSpPr>
        <p:spPr/>
        <p:txBody>
          <a:bodyPr/>
          <a:lstStyle/>
          <a:p>
            <a:fld id="{4AB56249-DC0A-4A50-8174-36776A8B8743}" type="slidenum">
              <a:rPr lang="en-US" smtClean="0"/>
              <a:t>21</a:t>
            </a:fld>
            <a:endParaRPr lang="en-US"/>
          </a:p>
        </p:txBody>
      </p:sp>
      <p:pic>
        <p:nvPicPr>
          <p:cNvPr id="3" name="Picture 2">
            <a:extLst>
              <a:ext uri="{FF2B5EF4-FFF2-40B4-BE49-F238E27FC236}">
                <a16:creationId xmlns:a16="http://schemas.microsoft.com/office/drawing/2014/main" id="{4B8A0686-F0C2-41B9-9BA3-E79BBB2495A6}"/>
              </a:ext>
            </a:extLst>
          </p:cNvPr>
          <p:cNvPicPr>
            <a:picLocks noChangeAspect="1"/>
          </p:cNvPicPr>
          <p:nvPr/>
        </p:nvPicPr>
        <p:blipFill>
          <a:blip r:embed="rId2"/>
          <a:stretch>
            <a:fillRect/>
          </a:stretch>
        </p:blipFill>
        <p:spPr>
          <a:xfrm>
            <a:off x="1295157" y="1490025"/>
            <a:ext cx="9891860" cy="5367975"/>
          </a:xfrm>
          <a:prstGeom prst="rect">
            <a:avLst/>
          </a:prstGeom>
        </p:spPr>
      </p:pic>
      <p:sp>
        <p:nvSpPr>
          <p:cNvPr id="5" name="TextBox 4">
            <a:extLst>
              <a:ext uri="{FF2B5EF4-FFF2-40B4-BE49-F238E27FC236}">
                <a16:creationId xmlns:a16="http://schemas.microsoft.com/office/drawing/2014/main" id="{268C45D9-6453-41D2-81A5-A54E4D8178D5}"/>
              </a:ext>
            </a:extLst>
          </p:cNvPr>
          <p:cNvSpPr txBox="1"/>
          <p:nvPr/>
        </p:nvSpPr>
        <p:spPr>
          <a:xfrm>
            <a:off x="873006" y="136525"/>
            <a:ext cx="10314011" cy="1384995"/>
          </a:xfrm>
          <a:prstGeom prst="rect">
            <a:avLst/>
          </a:prstGeom>
          <a:noFill/>
        </p:spPr>
        <p:txBody>
          <a:bodyPr wrap="square" rtlCol="0">
            <a:spAutoFit/>
          </a:bodyPr>
          <a:lstStyle/>
          <a:p>
            <a:r>
              <a:rPr lang="en-US" sz="2800" b="1" dirty="0"/>
              <a:t>Innate immune cells (sentinel cells)are always present waiting to detect a pathogen</a:t>
            </a:r>
            <a:r>
              <a:rPr lang="en-US" sz="2800" b="1" dirty="0">
                <a:sym typeface="Wingdings" panose="05000000000000000000" pitchFamily="2" charset="2"/>
              </a:rPr>
              <a:t> receptors on cell “sees” molecules on pathogen (PAMPs) and release pro-inflammatory cytokines</a:t>
            </a:r>
            <a:endParaRPr lang="en-US" sz="2800" b="1" dirty="0"/>
          </a:p>
        </p:txBody>
      </p:sp>
    </p:spTree>
    <p:extLst>
      <p:ext uri="{BB962C8B-B14F-4D97-AF65-F5344CB8AC3E}">
        <p14:creationId xmlns:p14="http://schemas.microsoft.com/office/powerpoint/2010/main" val="146634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21168-8B16-45C7-9ADD-6FB1604EB172}"/>
              </a:ext>
            </a:extLst>
          </p:cNvPr>
          <p:cNvSpPr>
            <a:spLocks noGrp="1"/>
          </p:cNvSpPr>
          <p:nvPr>
            <p:ph type="sldNum" sz="quarter" idx="12"/>
          </p:nvPr>
        </p:nvSpPr>
        <p:spPr/>
        <p:txBody>
          <a:bodyPr/>
          <a:lstStyle/>
          <a:p>
            <a:fld id="{4AB56249-DC0A-4A50-8174-36776A8B8743}" type="slidenum">
              <a:rPr lang="en-US" smtClean="0"/>
              <a:t>22</a:t>
            </a:fld>
            <a:endParaRPr lang="en-US"/>
          </a:p>
        </p:txBody>
      </p:sp>
      <p:pic>
        <p:nvPicPr>
          <p:cNvPr id="3" name="Picture 2">
            <a:extLst>
              <a:ext uri="{FF2B5EF4-FFF2-40B4-BE49-F238E27FC236}">
                <a16:creationId xmlns:a16="http://schemas.microsoft.com/office/drawing/2014/main" id="{93DEAA0A-74F3-4832-9728-6ECFB67142C4}"/>
              </a:ext>
            </a:extLst>
          </p:cNvPr>
          <p:cNvPicPr>
            <a:picLocks noChangeAspect="1"/>
          </p:cNvPicPr>
          <p:nvPr/>
        </p:nvPicPr>
        <p:blipFill>
          <a:blip r:embed="rId2"/>
          <a:stretch>
            <a:fillRect/>
          </a:stretch>
        </p:blipFill>
        <p:spPr>
          <a:xfrm>
            <a:off x="1400834" y="1634210"/>
            <a:ext cx="9034806" cy="4505173"/>
          </a:xfrm>
          <a:prstGeom prst="rect">
            <a:avLst/>
          </a:prstGeom>
        </p:spPr>
      </p:pic>
      <p:sp>
        <p:nvSpPr>
          <p:cNvPr id="4" name="TextBox 3">
            <a:extLst>
              <a:ext uri="{FF2B5EF4-FFF2-40B4-BE49-F238E27FC236}">
                <a16:creationId xmlns:a16="http://schemas.microsoft.com/office/drawing/2014/main" id="{B9EC01F0-29BC-4F18-B240-3CF1BD326FDA}"/>
              </a:ext>
            </a:extLst>
          </p:cNvPr>
          <p:cNvSpPr txBox="1"/>
          <p:nvPr/>
        </p:nvSpPr>
        <p:spPr>
          <a:xfrm>
            <a:off x="7640847" y="6063961"/>
            <a:ext cx="1939505" cy="584775"/>
          </a:xfrm>
          <a:prstGeom prst="rect">
            <a:avLst/>
          </a:prstGeom>
          <a:noFill/>
        </p:spPr>
        <p:txBody>
          <a:bodyPr wrap="none" rtlCol="0">
            <a:spAutoFit/>
          </a:bodyPr>
          <a:lstStyle/>
          <a:p>
            <a:r>
              <a:rPr lang="en-US" sz="3200" b="1" dirty="0"/>
              <a:t>Cytokines </a:t>
            </a:r>
          </a:p>
        </p:txBody>
      </p:sp>
      <p:sp>
        <p:nvSpPr>
          <p:cNvPr id="5" name="TextBox 4">
            <a:extLst>
              <a:ext uri="{FF2B5EF4-FFF2-40B4-BE49-F238E27FC236}">
                <a16:creationId xmlns:a16="http://schemas.microsoft.com/office/drawing/2014/main" id="{06AE4F8E-72A8-450A-8042-3EA50C29144E}"/>
              </a:ext>
            </a:extLst>
          </p:cNvPr>
          <p:cNvSpPr txBox="1"/>
          <p:nvPr/>
        </p:nvSpPr>
        <p:spPr>
          <a:xfrm>
            <a:off x="857711" y="249215"/>
            <a:ext cx="10630100" cy="1384995"/>
          </a:xfrm>
          <a:prstGeom prst="rect">
            <a:avLst/>
          </a:prstGeom>
          <a:noFill/>
        </p:spPr>
        <p:txBody>
          <a:bodyPr wrap="square" rtlCol="0">
            <a:spAutoFit/>
          </a:bodyPr>
          <a:lstStyle/>
          <a:p>
            <a:r>
              <a:rPr lang="en-US" sz="2800" dirty="0"/>
              <a:t>Innate immune cells can kill pathogens </a:t>
            </a:r>
            <a:r>
              <a:rPr lang="en-US" sz="2800" b="1" dirty="0"/>
              <a:t>directly</a:t>
            </a:r>
            <a:r>
              <a:rPr lang="en-US" sz="2800" dirty="0"/>
              <a:t>, release </a:t>
            </a:r>
            <a:r>
              <a:rPr lang="en-US" sz="2800" b="1" dirty="0"/>
              <a:t>cytokines</a:t>
            </a:r>
            <a:r>
              <a:rPr lang="en-US" sz="2800" dirty="0"/>
              <a:t> that recruit other cells to infected area, and begin the </a:t>
            </a:r>
            <a:r>
              <a:rPr lang="en-US" sz="2800" b="1" dirty="0"/>
              <a:t>activation of Adaptive Immune Response </a:t>
            </a:r>
          </a:p>
        </p:txBody>
      </p:sp>
    </p:spTree>
    <p:extLst>
      <p:ext uri="{BB962C8B-B14F-4D97-AF65-F5344CB8AC3E}">
        <p14:creationId xmlns:p14="http://schemas.microsoft.com/office/powerpoint/2010/main" val="33608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42BA3C-6C1A-4585-B5A3-A85E22FDC7F6}"/>
              </a:ext>
            </a:extLst>
          </p:cNvPr>
          <p:cNvSpPr>
            <a:spLocks noGrp="1"/>
          </p:cNvSpPr>
          <p:nvPr>
            <p:ph type="sldNum" sz="quarter" idx="12"/>
          </p:nvPr>
        </p:nvSpPr>
        <p:spPr/>
        <p:txBody>
          <a:bodyPr/>
          <a:lstStyle/>
          <a:p>
            <a:fld id="{4AB56249-DC0A-4A50-8174-36776A8B8743}" type="slidenum">
              <a:rPr lang="en-US" smtClean="0"/>
              <a:t>23</a:t>
            </a:fld>
            <a:endParaRPr lang="en-US"/>
          </a:p>
        </p:txBody>
      </p:sp>
      <p:pic>
        <p:nvPicPr>
          <p:cNvPr id="3" name="Picture 2">
            <a:extLst>
              <a:ext uri="{FF2B5EF4-FFF2-40B4-BE49-F238E27FC236}">
                <a16:creationId xmlns:a16="http://schemas.microsoft.com/office/drawing/2014/main" id="{0B5AFB11-5462-4467-BEEC-EBD407504122}"/>
              </a:ext>
            </a:extLst>
          </p:cNvPr>
          <p:cNvPicPr>
            <a:picLocks noChangeAspect="1"/>
          </p:cNvPicPr>
          <p:nvPr/>
        </p:nvPicPr>
        <p:blipFill>
          <a:blip r:embed="rId2"/>
          <a:stretch>
            <a:fillRect/>
          </a:stretch>
        </p:blipFill>
        <p:spPr>
          <a:xfrm>
            <a:off x="933450" y="1470583"/>
            <a:ext cx="9882237" cy="4988528"/>
          </a:xfrm>
          <a:prstGeom prst="rect">
            <a:avLst/>
          </a:prstGeom>
        </p:spPr>
      </p:pic>
      <p:sp>
        <p:nvSpPr>
          <p:cNvPr id="4" name="TextBox 3">
            <a:extLst>
              <a:ext uri="{FF2B5EF4-FFF2-40B4-BE49-F238E27FC236}">
                <a16:creationId xmlns:a16="http://schemas.microsoft.com/office/drawing/2014/main" id="{5ED578E7-25B7-4880-B799-D4D73EDEC1C4}"/>
              </a:ext>
            </a:extLst>
          </p:cNvPr>
          <p:cNvSpPr txBox="1"/>
          <p:nvPr/>
        </p:nvSpPr>
        <p:spPr>
          <a:xfrm>
            <a:off x="873006" y="136525"/>
            <a:ext cx="10314011" cy="1384995"/>
          </a:xfrm>
          <a:prstGeom prst="rect">
            <a:avLst/>
          </a:prstGeom>
          <a:noFill/>
        </p:spPr>
        <p:txBody>
          <a:bodyPr wrap="square" rtlCol="0">
            <a:spAutoFit/>
          </a:bodyPr>
          <a:lstStyle/>
          <a:p>
            <a:r>
              <a:rPr lang="en-US" sz="2800" b="1" dirty="0"/>
              <a:t>Innate immune cells (sentinel cells)are always present waiting to detect a pathogen</a:t>
            </a:r>
            <a:r>
              <a:rPr lang="en-US" sz="2800" b="1" dirty="0">
                <a:sym typeface="Wingdings" panose="05000000000000000000" pitchFamily="2" charset="2"/>
              </a:rPr>
              <a:t> receptors on cell “sees” molecules on pathogen (PAMPs) and release pro-inflammatory cytokines </a:t>
            </a:r>
            <a:r>
              <a:rPr lang="en-US" sz="2800" b="1" dirty="0">
                <a:solidFill>
                  <a:srgbClr val="FF0000"/>
                </a:solidFill>
                <a:sym typeface="Wingdings" panose="05000000000000000000" pitchFamily="2" charset="2"/>
              </a:rPr>
              <a:t>Inflammation</a:t>
            </a:r>
            <a:endParaRPr lang="en-US" sz="2800" b="1" dirty="0">
              <a:solidFill>
                <a:srgbClr val="FF0000"/>
              </a:solidFill>
            </a:endParaRPr>
          </a:p>
        </p:txBody>
      </p:sp>
    </p:spTree>
    <p:extLst>
      <p:ext uri="{BB962C8B-B14F-4D97-AF65-F5344CB8AC3E}">
        <p14:creationId xmlns:p14="http://schemas.microsoft.com/office/powerpoint/2010/main" val="1862780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1D98FF-127A-499E-B46C-7DF296732920}"/>
              </a:ext>
            </a:extLst>
          </p:cNvPr>
          <p:cNvSpPr>
            <a:spLocks noGrp="1"/>
          </p:cNvSpPr>
          <p:nvPr>
            <p:ph type="sldNum" sz="quarter" idx="12"/>
          </p:nvPr>
        </p:nvSpPr>
        <p:spPr/>
        <p:txBody>
          <a:bodyPr/>
          <a:lstStyle/>
          <a:p>
            <a:fld id="{4AB56249-DC0A-4A50-8174-36776A8B8743}" type="slidenum">
              <a:rPr lang="en-US" smtClean="0"/>
              <a:t>24</a:t>
            </a:fld>
            <a:endParaRPr lang="en-US"/>
          </a:p>
        </p:txBody>
      </p:sp>
      <p:pic>
        <p:nvPicPr>
          <p:cNvPr id="3" name="Picture 2">
            <a:extLst>
              <a:ext uri="{FF2B5EF4-FFF2-40B4-BE49-F238E27FC236}">
                <a16:creationId xmlns:a16="http://schemas.microsoft.com/office/drawing/2014/main" id="{CB623D19-A0B8-481A-89AD-716AAA6C3D62}"/>
              </a:ext>
            </a:extLst>
          </p:cNvPr>
          <p:cNvPicPr>
            <a:picLocks noChangeAspect="1"/>
          </p:cNvPicPr>
          <p:nvPr/>
        </p:nvPicPr>
        <p:blipFill>
          <a:blip r:embed="rId2"/>
          <a:stretch>
            <a:fillRect/>
          </a:stretch>
        </p:blipFill>
        <p:spPr>
          <a:xfrm>
            <a:off x="1102936" y="1422462"/>
            <a:ext cx="9816445" cy="5116450"/>
          </a:xfrm>
          <a:prstGeom prst="rect">
            <a:avLst/>
          </a:prstGeom>
        </p:spPr>
      </p:pic>
      <p:sp>
        <p:nvSpPr>
          <p:cNvPr id="5" name="TextBox 4">
            <a:extLst>
              <a:ext uri="{FF2B5EF4-FFF2-40B4-BE49-F238E27FC236}">
                <a16:creationId xmlns:a16="http://schemas.microsoft.com/office/drawing/2014/main" id="{AF33DD23-EC49-43ED-89A5-8E7E94D5A2B7}"/>
              </a:ext>
            </a:extLst>
          </p:cNvPr>
          <p:cNvSpPr txBox="1"/>
          <p:nvPr/>
        </p:nvSpPr>
        <p:spPr>
          <a:xfrm>
            <a:off x="873006" y="136525"/>
            <a:ext cx="10314011" cy="523220"/>
          </a:xfrm>
          <a:prstGeom prst="rect">
            <a:avLst/>
          </a:prstGeom>
          <a:noFill/>
        </p:spPr>
        <p:txBody>
          <a:bodyPr wrap="square" rtlCol="0">
            <a:spAutoFit/>
          </a:bodyPr>
          <a:lstStyle/>
          <a:p>
            <a:r>
              <a:rPr lang="en-US" sz="2800" b="1" dirty="0"/>
              <a:t>Innate immune response clears pathogens and cleans up damage </a:t>
            </a:r>
          </a:p>
        </p:txBody>
      </p:sp>
    </p:spTree>
    <p:extLst>
      <p:ext uri="{BB962C8B-B14F-4D97-AF65-F5344CB8AC3E}">
        <p14:creationId xmlns:p14="http://schemas.microsoft.com/office/powerpoint/2010/main" val="228610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163A2-7C7C-44FF-A655-22604ECE03AC}"/>
              </a:ext>
            </a:extLst>
          </p:cNvPr>
          <p:cNvPicPr>
            <a:picLocks noChangeAspect="1"/>
          </p:cNvPicPr>
          <p:nvPr/>
        </p:nvPicPr>
        <p:blipFill>
          <a:blip r:embed="rId2"/>
          <a:stretch>
            <a:fillRect/>
          </a:stretch>
        </p:blipFill>
        <p:spPr>
          <a:xfrm>
            <a:off x="659091" y="757777"/>
            <a:ext cx="10323538" cy="4156230"/>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25</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7" name="TextBox 6">
            <a:extLst>
              <a:ext uri="{FF2B5EF4-FFF2-40B4-BE49-F238E27FC236}">
                <a16:creationId xmlns:a16="http://schemas.microsoft.com/office/drawing/2014/main" id="{D3ABEF20-7F51-46E9-BEFB-BBDE1B55AF22}"/>
              </a:ext>
            </a:extLst>
          </p:cNvPr>
          <p:cNvSpPr txBox="1"/>
          <p:nvPr/>
        </p:nvSpPr>
        <p:spPr>
          <a:xfrm>
            <a:off x="1387916" y="4983492"/>
            <a:ext cx="3227550" cy="646331"/>
          </a:xfrm>
          <a:prstGeom prst="rect">
            <a:avLst/>
          </a:prstGeom>
          <a:noFill/>
        </p:spPr>
        <p:txBody>
          <a:bodyPr wrap="none" rtlCol="0">
            <a:spAutoFit/>
          </a:bodyPr>
          <a:lstStyle/>
          <a:p>
            <a:r>
              <a:rPr lang="en-US" dirty="0"/>
              <a:t>Mild constitutional symptoms</a:t>
            </a:r>
          </a:p>
          <a:p>
            <a:r>
              <a:rPr lang="en-US" dirty="0"/>
              <a:t>Fever, cough, diarrhea, headache</a:t>
            </a:r>
          </a:p>
        </p:txBody>
      </p:sp>
      <p:sp>
        <p:nvSpPr>
          <p:cNvPr id="8" name="TextBox 7">
            <a:extLst>
              <a:ext uri="{FF2B5EF4-FFF2-40B4-BE49-F238E27FC236}">
                <a16:creationId xmlns:a16="http://schemas.microsoft.com/office/drawing/2014/main" id="{7131BBE7-D906-4A4A-B265-3F078E8770C9}"/>
              </a:ext>
            </a:extLst>
          </p:cNvPr>
          <p:cNvSpPr txBox="1"/>
          <p:nvPr/>
        </p:nvSpPr>
        <p:spPr>
          <a:xfrm>
            <a:off x="4615466" y="4983493"/>
            <a:ext cx="3072316" cy="646331"/>
          </a:xfrm>
          <a:prstGeom prst="rect">
            <a:avLst/>
          </a:prstGeom>
          <a:noFill/>
        </p:spPr>
        <p:txBody>
          <a:bodyPr wrap="none" rtlCol="0">
            <a:spAutoFit/>
          </a:bodyPr>
          <a:lstStyle/>
          <a:p>
            <a:r>
              <a:rPr lang="en-US" dirty="0"/>
              <a:t>Shortness of breath</a:t>
            </a:r>
          </a:p>
          <a:p>
            <a:r>
              <a:rPr lang="en-US" dirty="0"/>
              <a:t>Hypoxia (decrease in oxygen)</a:t>
            </a:r>
          </a:p>
        </p:txBody>
      </p:sp>
      <p:sp>
        <p:nvSpPr>
          <p:cNvPr id="9" name="TextBox 8">
            <a:extLst>
              <a:ext uri="{FF2B5EF4-FFF2-40B4-BE49-F238E27FC236}">
                <a16:creationId xmlns:a16="http://schemas.microsoft.com/office/drawing/2014/main" id="{AD6D7D33-A518-4611-9A62-1A33DC2FE51C}"/>
              </a:ext>
            </a:extLst>
          </p:cNvPr>
          <p:cNvSpPr txBox="1"/>
          <p:nvPr/>
        </p:nvSpPr>
        <p:spPr>
          <a:xfrm>
            <a:off x="8295588" y="4876063"/>
            <a:ext cx="1358064" cy="923330"/>
          </a:xfrm>
          <a:prstGeom prst="rect">
            <a:avLst/>
          </a:prstGeom>
          <a:noFill/>
        </p:spPr>
        <p:txBody>
          <a:bodyPr wrap="none" rtlCol="0">
            <a:spAutoFit/>
          </a:bodyPr>
          <a:lstStyle/>
          <a:p>
            <a:r>
              <a:rPr lang="en-US" dirty="0"/>
              <a:t>ARDS</a:t>
            </a:r>
          </a:p>
          <a:p>
            <a:r>
              <a:rPr lang="en-US" dirty="0"/>
              <a:t>Shock </a:t>
            </a:r>
          </a:p>
          <a:p>
            <a:r>
              <a:rPr lang="en-US" dirty="0"/>
              <a:t>Heart failure</a:t>
            </a:r>
          </a:p>
        </p:txBody>
      </p:sp>
      <p:cxnSp>
        <p:nvCxnSpPr>
          <p:cNvPr id="11" name="Straight Connector 10">
            <a:extLst>
              <a:ext uri="{FF2B5EF4-FFF2-40B4-BE49-F238E27FC236}">
                <a16:creationId xmlns:a16="http://schemas.microsoft.com/office/drawing/2014/main" id="{8AB3D0C8-90D2-4FD8-A719-716B31B0AB43}"/>
              </a:ext>
            </a:extLst>
          </p:cNvPr>
          <p:cNvCxnSpPr/>
          <p:nvPr/>
        </p:nvCxnSpPr>
        <p:spPr bwMode="auto">
          <a:xfrm>
            <a:off x="4540050" y="4914007"/>
            <a:ext cx="0" cy="9588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5DCC1CE-06A7-48B1-8007-2669D8BA67B6}"/>
              </a:ext>
            </a:extLst>
          </p:cNvPr>
          <p:cNvCxnSpPr/>
          <p:nvPr/>
        </p:nvCxnSpPr>
        <p:spPr bwMode="auto">
          <a:xfrm>
            <a:off x="7503736" y="4876063"/>
            <a:ext cx="0" cy="9233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5BF8A047-4DA8-462B-B955-ABCBD8D40EF5}"/>
              </a:ext>
            </a:extLst>
          </p:cNvPr>
          <p:cNvSpPr txBox="1"/>
          <p:nvPr/>
        </p:nvSpPr>
        <p:spPr>
          <a:xfrm>
            <a:off x="3741173" y="6149750"/>
            <a:ext cx="4334841" cy="523220"/>
          </a:xfrm>
          <a:prstGeom prst="rect">
            <a:avLst/>
          </a:prstGeom>
          <a:noFill/>
        </p:spPr>
        <p:txBody>
          <a:bodyPr wrap="none" rtlCol="0">
            <a:spAutoFit/>
          </a:bodyPr>
          <a:lstStyle/>
          <a:p>
            <a:r>
              <a:rPr lang="en-US" sz="2800" dirty="0"/>
              <a:t>But what causes all of these?</a:t>
            </a:r>
          </a:p>
        </p:txBody>
      </p:sp>
      <p:sp>
        <p:nvSpPr>
          <p:cNvPr id="6" name="Rectangle 5">
            <a:extLst>
              <a:ext uri="{FF2B5EF4-FFF2-40B4-BE49-F238E27FC236}">
                <a16:creationId xmlns:a16="http://schemas.microsoft.com/office/drawing/2014/main" id="{06B03E05-BC7D-4BED-B844-AA88327D26E2}"/>
              </a:ext>
            </a:extLst>
          </p:cNvPr>
          <p:cNvSpPr/>
          <p:nvPr/>
        </p:nvSpPr>
        <p:spPr>
          <a:xfrm>
            <a:off x="2013735" y="1119883"/>
            <a:ext cx="2147299" cy="109073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E20263D-D797-46E1-93AB-8CB90A24F705}"/>
              </a:ext>
            </a:extLst>
          </p:cNvPr>
          <p:cNvSpPr/>
          <p:nvPr/>
        </p:nvSpPr>
        <p:spPr>
          <a:xfrm>
            <a:off x="838200" y="1284270"/>
            <a:ext cx="1740613" cy="4064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35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7BA46-063F-4081-9015-AA059246075C}"/>
              </a:ext>
            </a:extLst>
          </p:cNvPr>
          <p:cNvSpPr>
            <a:spLocks noGrp="1"/>
          </p:cNvSpPr>
          <p:nvPr>
            <p:ph type="sldNum" sz="quarter" idx="12"/>
          </p:nvPr>
        </p:nvSpPr>
        <p:spPr/>
        <p:txBody>
          <a:bodyPr/>
          <a:lstStyle/>
          <a:p>
            <a:pPr>
              <a:defRPr/>
            </a:pPr>
            <a:fld id="{7547D5FC-5BC1-4503-B3B7-9E50A99DF7B7}" type="slidenum">
              <a:rPr lang="en-US" altLang="en-US" smtClean="0"/>
              <a:pPr>
                <a:defRPr/>
              </a:pPr>
              <a:t>26</a:t>
            </a:fld>
            <a:endParaRPr lang="en-US" altLang="en-US"/>
          </a:p>
        </p:txBody>
      </p:sp>
      <p:pic>
        <p:nvPicPr>
          <p:cNvPr id="5" name="Picture 4">
            <a:extLst>
              <a:ext uri="{FF2B5EF4-FFF2-40B4-BE49-F238E27FC236}">
                <a16:creationId xmlns:a16="http://schemas.microsoft.com/office/drawing/2014/main" id="{61AFDF1F-741F-40D3-80CD-0AE00FB4043A}"/>
              </a:ext>
            </a:extLst>
          </p:cNvPr>
          <p:cNvPicPr>
            <a:picLocks noChangeAspect="1"/>
          </p:cNvPicPr>
          <p:nvPr/>
        </p:nvPicPr>
        <p:blipFill>
          <a:blip r:embed="rId2"/>
          <a:stretch>
            <a:fillRect/>
          </a:stretch>
        </p:blipFill>
        <p:spPr>
          <a:xfrm>
            <a:off x="1573353" y="1951940"/>
            <a:ext cx="4086795" cy="4906060"/>
          </a:xfrm>
          <a:prstGeom prst="rect">
            <a:avLst/>
          </a:prstGeom>
        </p:spPr>
      </p:pic>
      <p:sp>
        <p:nvSpPr>
          <p:cNvPr id="7" name="Title 1">
            <a:extLst>
              <a:ext uri="{FF2B5EF4-FFF2-40B4-BE49-F238E27FC236}">
                <a16:creationId xmlns:a16="http://schemas.microsoft.com/office/drawing/2014/main" id="{4C41CFCC-14BC-4D0E-9FD7-536C93E37494}"/>
              </a:ext>
            </a:extLst>
          </p:cNvPr>
          <p:cNvSpPr txBox="1">
            <a:spLocks/>
          </p:cNvSpPr>
          <p:nvPr/>
        </p:nvSpPr>
        <p:spPr bwMode="auto">
          <a:xfrm>
            <a:off x="761524" y="426835"/>
            <a:ext cx="10973752" cy="114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26" tIns="50813" rIns="101626" bIns="50813" numCol="1" anchor="ctr" anchorCtr="0" compatLnSpc="1">
            <a:prstTxWarp prst="textNoShape">
              <a:avLst/>
            </a:prstTxWarp>
          </a:bodyPr>
          <a:lstStyle>
            <a:lvl1pPr algn="ctr" defTabSz="1016000" rtl="0" eaLnBrk="0" fontAlgn="base" hangingPunct="0">
              <a:spcBef>
                <a:spcPct val="0"/>
              </a:spcBef>
              <a:spcAft>
                <a:spcPct val="0"/>
              </a:spcAft>
              <a:defRPr sz="4900" kern="1200">
                <a:solidFill>
                  <a:schemeClr val="tx1"/>
                </a:solidFill>
                <a:latin typeface="+mj-lt"/>
                <a:ea typeface="+mj-ea"/>
                <a:cs typeface="+mj-cs"/>
              </a:defRPr>
            </a:lvl1pPr>
            <a:lvl2pPr algn="ctr" defTabSz="1016000" rtl="0" eaLnBrk="0" fontAlgn="base" hangingPunct="0">
              <a:spcBef>
                <a:spcPct val="0"/>
              </a:spcBef>
              <a:spcAft>
                <a:spcPct val="0"/>
              </a:spcAft>
              <a:defRPr sz="4900">
                <a:solidFill>
                  <a:schemeClr val="tx1"/>
                </a:solidFill>
                <a:latin typeface="Calibri" pitchFamily="34" charset="0"/>
              </a:defRPr>
            </a:lvl2pPr>
            <a:lvl3pPr algn="ctr" defTabSz="1016000" rtl="0" eaLnBrk="0" fontAlgn="base" hangingPunct="0">
              <a:spcBef>
                <a:spcPct val="0"/>
              </a:spcBef>
              <a:spcAft>
                <a:spcPct val="0"/>
              </a:spcAft>
              <a:defRPr sz="4900">
                <a:solidFill>
                  <a:schemeClr val="tx1"/>
                </a:solidFill>
                <a:latin typeface="Calibri" pitchFamily="34" charset="0"/>
              </a:defRPr>
            </a:lvl3pPr>
            <a:lvl4pPr algn="ctr" defTabSz="1016000" rtl="0" eaLnBrk="0" fontAlgn="base" hangingPunct="0">
              <a:spcBef>
                <a:spcPct val="0"/>
              </a:spcBef>
              <a:spcAft>
                <a:spcPct val="0"/>
              </a:spcAft>
              <a:defRPr sz="4900">
                <a:solidFill>
                  <a:schemeClr val="tx1"/>
                </a:solidFill>
                <a:latin typeface="Calibri" pitchFamily="34" charset="0"/>
              </a:defRPr>
            </a:lvl4pPr>
            <a:lvl5pPr algn="ctr" defTabSz="1016000" rtl="0" eaLnBrk="0" fontAlgn="base" hangingPunct="0">
              <a:spcBef>
                <a:spcPct val="0"/>
              </a:spcBef>
              <a:spcAft>
                <a:spcPct val="0"/>
              </a:spcAft>
              <a:defRPr sz="4900">
                <a:solidFill>
                  <a:schemeClr val="tx1"/>
                </a:solidFill>
                <a:latin typeface="Calibri" pitchFamily="34" charset="0"/>
              </a:defRPr>
            </a:lvl5pPr>
            <a:lvl6pPr marL="457200" algn="ctr" defTabSz="1016000" rtl="0" fontAlgn="base">
              <a:spcBef>
                <a:spcPct val="0"/>
              </a:spcBef>
              <a:spcAft>
                <a:spcPct val="0"/>
              </a:spcAft>
              <a:defRPr sz="4900">
                <a:solidFill>
                  <a:schemeClr val="tx1"/>
                </a:solidFill>
                <a:latin typeface="Calibri" pitchFamily="34" charset="0"/>
              </a:defRPr>
            </a:lvl6pPr>
            <a:lvl7pPr marL="914400" algn="ctr" defTabSz="1016000" rtl="0" fontAlgn="base">
              <a:spcBef>
                <a:spcPct val="0"/>
              </a:spcBef>
              <a:spcAft>
                <a:spcPct val="0"/>
              </a:spcAft>
              <a:defRPr sz="4900">
                <a:solidFill>
                  <a:schemeClr val="tx1"/>
                </a:solidFill>
                <a:latin typeface="Calibri" pitchFamily="34" charset="0"/>
              </a:defRPr>
            </a:lvl7pPr>
            <a:lvl8pPr marL="1371600" algn="ctr" defTabSz="1016000" rtl="0" fontAlgn="base">
              <a:spcBef>
                <a:spcPct val="0"/>
              </a:spcBef>
              <a:spcAft>
                <a:spcPct val="0"/>
              </a:spcAft>
              <a:defRPr sz="4900">
                <a:solidFill>
                  <a:schemeClr val="tx1"/>
                </a:solidFill>
                <a:latin typeface="Calibri" pitchFamily="34" charset="0"/>
              </a:defRPr>
            </a:lvl8pPr>
            <a:lvl9pPr marL="1828800" algn="ctr" defTabSz="1016000" rtl="0" fontAlgn="base">
              <a:spcBef>
                <a:spcPct val="0"/>
              </a:spcBef>
              <a:spcAft>
                <a:spcPct val="0"/>
              </a:spcAft>
              <a:defRPr sz="4900">
                <a:solidFill>
                  <a:schemeClr val="tx1"/>
                </a:solidFill>
                <a:latin typeface="Calibri" pitchFamily="34" charset="0"/>
              </a:defRPr>
            </a:lvl9pPr>
          </a:lstStyle>
          <a:p>
            <a:r>
              <a:rPr lang="en-US" b="1" dirty="0"/>
              <a:t>Alveolar macrophages detect virus</a:t>
            </a:r>
          </a:p>
          <a:p>
            <a:r>
              <a:rPr lang="en-US" b="1" dirty="0"/>
              <a:t>Release cytokines that cause inflammation</a:t>
            </a:r>
          </a:p>
        </p:txBody>
      </p:sp>
      <p:sp>
        <p:nvSpPr>
          <p:cNvPr id="3" name="TextBox 2">
            <a:extLst>
              <a:ext uri="{FF2B5EF4-FFF2-40B4-BE49-F238E27FC236}">
                <a16:creationId xmlns:a16="http://schemas.microsoft.com/office/drawing/2014/main" id="{F282118A-9AC5-462D-B17C-A65FCFDD9E38}"/>
              </a:ext>
            </a:extLst>
          </p:cNvPr>
          <p:cNvSpPr txBox="1"/>
          <p:nvPr/>
        </p:nvSpPr>
        <p:spPr>
          <a:xfrm>
            <a:off x="5585878" y="2645216"/>
            <a:ext cx="5242334" cy="4524315"/>
          </a:xfrm>
          <a:prstGeom prst="rect">
            <a:avLst/>
          </a:prstGeom>
          <a:noFill/>
        </p:spPr>
        <p:txBody>
          <a:bodyPr wrap="square" rtlCol="0">
            <a:spAutoFit/>
          </a:bodyPr>
          <a:lstStyle/>
          <a:p>
            <a:pPr algn="ctr"/>
            <a:r>
              <a:rPr lang="en-US" sz="2400" b="1" dirty="0"/>
              <a:t>Macrophage engulfs virus</a:t>
            </a:r>
          </a:p>
          <a:p>
            <a:pPr algn="ctr"/>
            <a:endParaRPr lang="en-US" sz="2400" dirty="0"/>
          </a:p>
          <a:p>
            <a:pPr algn="ctr"/>
            <a:r>
              <a:rPr lang="en-US" sz="2400" dirty="0"/>
              <a:t>Macrophage releases </a:t>
            </a:r>
          </a:p>
          <a:p>
            <a:pPr algn="ctr"/>
            <a:r>
              <a:rPr lang="en-US" sz="2400" dirty="0"/>
              <a:t>Cytokines</a:t>
            </a:r>
          </a:p>
          <a:p>
            <a:pPr algn="ctr"/>
            <a:endParaRPr lang="en-US" sz="2400" dirty="0"/>
          </a:p>
          <a:p>
            <a:pPr algn="ctr"/>
            <a:r>
              <a:rPr lang="en-US" sz="2400" dirty="0"/>
              <a:t>Cytokines open up channels in blood vessels to allow fluid and other immune cells to enter alveolus </a:t>
            </a:r>
          </a:p>
          <a:p>
            <a:pPr algn="ctr"/>
            <a:endParaRPr lang="en-US" sz="2400" dirty="0"/>
          </a:p>
          <a:p>
            <a:pPr algn="ctr"/>
            <a:r>
              <a:rPr lang="en-US" sz="2400" dirty="0"/>
              <a:t>Fluid filling alveolus </a:t>
            </a:r>
          </a:p>
          <a:p>
            <a:pPr algn="ctr"/>
            <a:endParaRPr lang="en-US" sz="2400" dirty="0"/>
          </a:p>
          <a:p>
            <a:pPr algn="ctr"/>
            <a:r>
              <a:rPr lang="en-US" sz="2400" dirty="0"/>
              <a:t> </a:t>
            </a:r>
          </a:p>
        </p:txBody>
      </p:sp>
      <p:sp>
        <p:nvSpPr>
          <p:cNvPr id="8" name="Arrow: Down 7">
            <a:extLst>
              <a:ext uri="{FF2B5EF4-FFF2-40B4-BE49-F238E27FC236}">
                <a16:creationId xmlns:a16="http://schemas.microsoft.com/office/drawing/2014/main" id="{81AD4EE2-C8BB-407A-95AF-4FD7C78BA070}"/>
              </a:ext>
            </a:extLst>
          </p:cNvPr>
          <p:cNvSpPr/>
          <p:nvPr/>
        </p:nvSpPr>
        <p:spPr>
          <a:xfrm>
            <a:off x="10618648" y="2856322"/>
            <a:ext cx="652884" cy="3499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5071AA-3DD6-424D-BB05-E81283CC62FF}"/>
              </a:ext>
            </a:extLst>
          </p:cNvPr>
          <p:cNvSpPr txBox="1"/>
          <p:nvPr/>
        </p:nvSpPr>
        <p:spPr>
          <a:xfrm>
            <a:off x="229975" y="3943305"/>
            <a:ext cx="1917769" cy="461665"/>
          </a:xfrm>
          <a:prstGeom prst="rect">
            <a:avLst/>
          </a:prstGeom>
          <a:noFill/>
        </p:spPr>
        <p:txBody>
          <a:bodyPr wrap="none" rtlCol="0">
            <a:spAutoFit/>
          </a:bodyPr>
          <a:lstStyle/>
          <a:p>
            <a:r>
              <a:rPr lang="en-US" sz="2400" b="1" dirty="0"/>
              <a:t>Inflammation</a:t>
            </a:r>
          </a:p>
        </p:txBody>
      </p:sp>
      <p:cxnSp>
        <p:nvCxnSpPr>
          <p:cNvPr id="9" name="Straight Arrow Connector 8">
            <a:extLst>
              <a:ext uri="{FF2B5EF4-FFF2-40B4-BE49-F238E27FC236}">
                <a16:creationId xmlns:a16="http://schemas.microsoft.com/office/drawing/2014/main" id="{DC41BC86-07E9-4B28-8C3F-E9E7860A3478}"/>
              </a:ext>
            </a:extLst>
          </p:cNvPr>
          <p:cNvCxnSpPr/>
          <p:nvPr/>
        </p:nvCxnSpPr>
        <p:spPr>
          <a:xfrm flipV="1">
            <a:off x="2007909" y="3742441"/>
            <a:ext cx="970961" cy="33936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26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9CE5A-3FDA-40CB-B7E6-D8759200EE9F}"/>
              </a:ext>
            </a:extLst>
          </p:cNvPr>
          <p:cNvSpPr>
            <a:spLocks noGrp="1"/>
          </p:cNvSpPr>
          <p:nvPr>
            <p:ph type="sldNum" sz="quarter" idx="12"/>
          </p:nvPr>
        </p:nvSpPr>
        <p:spPr/>
        <p:txBody>
          <a:bodyPr/>
          <a:lstStyle/>
          <a:p>
            <a:fld id="{4AB56249-DC0A-4A50-8174-36776A8B8743}" type="slidenum">
              <a:rPr lang="en-US" smtClean="0"/>
              <a:t>27</a:t>
            </a:fld>
            <a:endParaRPr lang="en-US"/>
          </a:p>
        </p:txBody>
      </p:sp>
      <p:pic>
        <p:nvPicPr>
          <p:cNvPr id="3" name="Picture 2">
            <a:extLst>
              <a:ext uri="{FF2B5EF4-FFF2-40B4-BE49-F238E27FC236}">
                <a16:creationId xmlns:a16="http://schemas.microsoft.com/office/drawing/2014/main" id="{072145CF-74CD-4E60-8C31-41715FD23E30}"/>
              </a:ext>
            </a:extLst>
          </p:cNvPr>
          <p:cNvPicPr>
            <a:picLocks noChangeAspect="1"/>
          </p:cNvPicPr>
          <p:nvPr/>
        </p:nvPicPr>
        <p:blipFill>
          <a:blip r:embed="rId2"/>
          <a:stretch>
            <a:fillRect/>
          </a:stretch>
        </p:blipFill>
        <p:spPr>
          <a:xfrm>
            <a:off x="1517715" y="1858248"/>
            <a:ext cx="8996313" cy="4755264"/>
          </a:xfrm>
          <a:prstGeom prst="rect">
            <a:avLst/>
          </a:prstGeom>
        </p:spPr>
      </p:pic>
      <p:sp>
        <p:nvSpPr>
          <p:cNvPr id="4" name="Title 1">
            <a:extLst>
              <a:ext uri="{FF2B5EF4-FFF2-40B4-BE49-F238E27FC236}">
                <a16:creationId xmlns:a16="http://schemas.microsoft.com/office/drawing/2014/main" id="{51C5BE99-BDA6-477F-B568-364A9373A7D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Cytokines attract other cells of Innate Immunity:  Neutrophils</a:t>
            </a:r>
          </a:p>
        </p:txBody>
      </p:sp>
    </p:spTree>
    <p:extLst>
      <p:ext uri="{BB962C8B-B14F-4D97-AF65-F5344CB8AC3E}">
        <p14:creationId xmlns:p14="http://schemas.microsoft.com/office/powerpoint/2010/main" val="184687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BE50-CEF8-4B4A-AD7C-3BE6ADCAFDCA}"/>
              </a:ext>
            </a:extLst>
          </p:cNvPr>
          <p:cNvSpPr>
            <a:spLocks noGrp="1"/>
          </p:cNvSpPr>
          <p:nvPr>
            <p:ph type="title"/>
          </p:nvPr>
        </p:nvSpPr>
        <p:spPr/>
        <p:txBody>
          <a:bodyPr/>
          <a:lstStyle/>
          <a:p>
            <a:r>
              <a:rPr lang="en-US" dirty="0"/>
              <a:t>Cytokines attract other cells of Innate Immunity:  Neutrophils</a:t>
            </a:r>
          </a:p>
        </p:txBody>
      </p:sp>
      <p:sp>
        <p:nvSpPr>
          <p:cNvPr id="4" name="Slide Number Placeholder 3">
            <a:extLst>
              <a:ext uri="{FF2B5EF4-FFF2-40B4-BE49-F238E27FC236}">
                <a16:creationId xmlns:a16="http://schemas.microsoft.com/office/drawing/2014/main" id="{98A63FC5-C9BA-4912-A1ED-BBF405332A7B}"/>
              </a:ext>
            </a:extLst>
          </p:cNvPr>
          <p:cNvSpPr>
            <a:spLocks noGrp="1"/>
          </p:cNvSpPr>
          <p:nvPr>
            <p:ph type="sldNum" sz="quarter" idx="12"/>
          </p:nvPr>
        </p:nvSpPr>
        <p:spPr/>
        <p:txBody>
          <a:bodyPr/>
          <a:lstStyle/>
          <a:p>
            <a:pPr>
              <a:defRPr/>
            </a:pPr>
            <a:fld id="{7547D5FC-5BC1-4503-B3B7-9E50A99DF7B7}" type="slidenum">
              <a:rPr lang="en-US" altLang="en-US" smtClean="0"/>
              <a:pPr>
                <a:defRPr/>
              </a:pPr>
              <a:t>28</a:t>
            </a:fld>
            <a:endParaRPr lang="en-US" altLang="en-US"/>
          </a:p>
        </p:txBody>
      </p:sp>
      <p:pic>
        <p:nvPicPr>
          <p:cNvPr id="6" name="Picture 5">
            <a:extLst>
              <a:ext uri="{FF2B5EF4-FFF2-40B4-BE49-F238E27FC236}">
                <a16:creationId xmlns:a16="http://schemas.microsoft.com/office/drawing/2014/main" id="{002ABE0C-44BA-44BB-8AE1-65A9CDC271E0}"/>
              </a:ext>
            </a:extLst>
          </p:cNvPr>
          <p:cNvPicPr>
            <a:picLocks noChangeAspect="1"/>
          </p:cNvPicPr>
          <p:nvPr/>
        </p:nvPicPr>
        <p:blipFill>
          <a:blip r:embed="rId2"/>
          <a:stretch>
            <a:fillRect/>
          </a:stretch>
        </p:blipFill>
        <p:spPr>
          <a:xfrm>
            <a:off x="665530" y="2869650"/>
            <a:ext cx="4920348" cy="2967451"/>
          </a:xfrm>
          <a:prstGeom prst="rect">
            <a:avLst/>
          </a:prstGeom>
        </p:spPr>
      </p:pic>
      <p:sp>
        <p:nvSpPr>
          <p:cNvPr id="7" name="TextBox 6">
            <a:extLst>
              <a:ext uri="{FF2B5EF4-FFF2-40B4-BE49-F238E27FC236}">
                <a16:creationId xmlns:a16="http://schemas.microsoft.com/office/drawing/2014/main" id="{D249B1E0-52A0-4A55-BF4B-A7166013C2EC}"/>
              </a:ext>
            </a:extLst>
          </p:cNvPr>
          <p:cNvSpPr txBox="1"/>
          <p:nvPr/>
        </p:nvSpPr>
        <p:spPr>
          <a:xfrm>
            <a:off x="5680146" y="1690688"/>
            <a:ext cx="5242334" cy="4893647"/>
          </a:xfrm>
          <a:prstGeom prst="rect">
            <a:avLst/>
          </a:prstGeom>
          <a:noFill/>
        </p:spPr>
        <p:txBody>
          <a:bodyPr wrap="square" rtlCol="0">
            <a:spAutoFit/>
          </a:bodyPr>
          <a:lstStyle/>
          <a:p>
            <a:pPr algn="ctr"/>
            <a:r>
              <a:rPr lang="en-US" sz="2400" b="1" dirty="0"/>
              <a:t>Neutrophils engulf virus</a:t>
            </a:r>
          </a:p>
          <a:p>
            <a:pPr algn="ctr"/>
            <a:endParaRPr lang="en-US" sz="2400" dirty="0"/>
          </a:p>
          <a:p>
            <a:pPr algn="ctr"/>
            <a:r>
              <a:rPr lang="en-US" sz="2400" dirty="0"/>
              <a:t>Neutrophil releases </a:t>
            </a:r>
          </a:p>
          <a:p>
            <a:pPr algn="ctr"/>
            <a:r>
              <a:rPr lang="en-US" sz="2400" dirty="0"/>
              <a:t>Cytokines</a:t>
            </a:r>
          </a:p>
          <a:p>
            <a:pPr algn="ctr"/>
            <a:endParaRPr lang="en-US" sz="2400" dirty="0"/>
          </a:p>
          <a:p>
            <a:pPr algn="ctr"/>
            <a:r>
              <a:rPr lang="en-US" sz="2400" dirty="0"/>
              <a:t>Neutrophils produce substances that can destroy other cells (</a:t>
            </a:r>
            <a:r>
              <a:rPr lang="en-US" sz="2400"/>
              <a:t>Type I </a:t>
            </a:r>
            <a:r>
              <a:rPr lang="en-US" sz="2400" dirty="0"/>
              <a:t>pneumocytes)</a:t>
            </a:r>
          </a:p>
          <a:p>
            <a:pPr algn="ctr"/>
            <a:endParaRPr lang="en-US" sz="2400" dirty="0"/>
          </a:p>
          <a:p>
            <a:pPr algn="ctr"/>
            <a:r>
              <a:rPr lang="en-US" sz="2400" dirty="0"/>
              <a:t>Neutrophils die= pus</a:t>
            </a:r>
          </a:p>
          <a:p>
            <a:pPr algn="ctr"/>
            <a:endParaRPr lang="en-US" sz="2400" dirty="0"/>
          </a:p>
          <a:p>
            <a:pPr algn="ctr"/>
            <a:r>
              <a:rPr lang="en-US" sz="2400" b="1" dirty="0"/>
              <a:t>Acute Respiratory Distress Syndrome</a:t>
            </a:r>
          </a:p>
          <a:p>
            <a:pPr algn="ctr"/>
            <a:endParaRPr lang="en-US" sz="2400" dirty="0"/>
          </a:p>
          <a:p>
            <a:pPr algn="ctr"/>
            <a:r>
              <a:rPr lang="en-US" sz="2400" dirty="0"/>
              <a:t> </a:t>
            </a:r>
          </a:p>
        </p:txBody>
      </p:sp>
      <p:sp>
        <p:nvSpPr>
          <p:cNvPr id="3" name="Arrow: Down 2">
            <a:extLst>
              <a:ext uri="{FF2B5EF4-FFF2-40B4-BE49-F238E27FC236}">
                <a16:creationId xmlns:a16="http://schemas.microsoft.com/office/drawing/2014/main" id="{FE807257-3C05-4C80-9146-52E3A47BD1A9}"/>
              </a:ext>
            </a:extLst>
          </p:cNvPr>
          <p:cNvSpPr/>
          <p:nvPr/>
        </p:nvSpPr>
        <p:spPr>
          <a:xfrm>
            <a:off x="10828212" y="2869650"/>
            <a:ext cx="436819" cy="29674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920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163A2-7C7C-44FF-A655-22604ECE03AC}"/>
              </a:ext>
            </a:extLst>
          </p:cNvPr>
          <p:cNvPicPr>
            <a:picLocks noChangeAspect="1"/>
          </p:cNvPicPr>
          <p:nvPr/>
        </p:nvPicPr>
        <p:blipFill>
          <a:blip r:embed="rId2"/>
          <a:stretch>
            <a:fillRect/>
          </a:stretch>
        </p:blipFill>
        <p:spPr>
          <a:xfrm>
            <a:off x="659091" y="757777"/>
            <a:ext cx="10323538" cy="4156230"/>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7" name="TextBox 6">
            <a:extLst>
              <a:ext uri="{FF2B5EF4-FFF2-40B4-BE49-F238E27FC236}">
                <a16:creationId xmlns:a16="http://schemas.microsoft.com/office/drawing/2014/main" id="{D3ABEF20-7F51-46E9-BEFB-BBDE1B55AF22}"/>
              </a:ext>
            </a:extLst>
          </p:cNvPr>
          <p:cNvSpPr txBox="1"/>
          <p:nvPr/>
        </p:nvSpPr>
        <p:spPr>
          <a:xfrm>
            <a:off x="1387916" y="4983492"/>
            <a:ext cx="3227550" cy="646331"/>
          </a:xfrm>
          <a:prstGeom prst="rect">
            <a:avLst/>
          </a:prstGeom>
          <a:noFill/>
        </p:spPr>
        <p:txBody>
          <a:bodyPr wrap="none" rtlCol="0">
            <a:spAutoFit/>
          </a:bodyPr>
          <a:lstStyle/>
          <a:p>
            <a:r>
              <a:rPr lang="en-US" dirty="0"/>
              <a:t>Mild constitutional symptoms</a:t>
            </a:r>
          </a:p>
          <a:p>
            <a:r>
              <a:rPr lang="en-US" dirty="0"/>
              <a:t>Fever, cough, diarrhea, headache</a:t>
            </a:r>
          </a:p>
        </p:txBody>
      </p:sp>
      <p:sp>
        <p:nvSpPr>
          <p:cNvPr id="8" name="TextBox 7">
            <a:extLst>
              <a:ext uri="{FF2B5EF4-FFF2-40B4-BE49-F238E27FC236}">
                <a16:creationId xmlns:a16="http://schemas.microsoft.com/office/drawing/2014/main" id="{7131BBE7-D906-4A4A-B265-3F078E8770C9}"/>
              </a:ext>
            </a:extLst>
          </p:cNvPr>
          <p:cNvSpPr txBox="1"/>
          <p:nvPr/>
        </p:nvSpPr>
        <p:spPr>
          <a:xfrm>
            <a:off x="4615466" y="4983493"/>
            <a:ext cx="3072316" cy="646331"/>
          </a:xfrm>
          <a:prstGeom prst="rect">
            <a:avLst/>
          </a:prstGeom>
          <a:noFill/>
        </p:spPr>
        <p:txBody>
          <a:bodyPr wrap="none" rtlCol="0">
            <a:spAutoFit/>
          </a:bodyPr>
          <a:lstStyle/>
          <a:p>
            <a:r>
              <a:rPr lang="en-US" dirty="0"/>
              <a:t>Shortness of breath</a:t>
            </a:r>
          </a:p>
          <a:p>
            <a:r>
              <a:rPr lang="en-US" dirty="0"/>
              <a:t>Hypoxia (decrease in oxygen)</a:t>
            </a:r>
          </a:p>
        </p:txBody>
      </p:sp>
      <p:sp>
        <p:nvSpPr>
          <p:cNvPr id="9" name="TextBox 8">
            <a:extLst>
              <a:ext uri="{FF2B5EF4-FFF2-40B4-BE49-F238E27FC236}">
                <a16:creationId xmlns:a16="http://schemas.microsoft.com/office/drawing/2014/main" id="{AD6D7D33-A518-4611-9A62-1A33DC2FE51C}"/>
              </a:ext>
            </a:extLst>
          </p:cNvPr>
          <p:cNvSpPr txBox="1"/>
          <p:nvPr/>
        </p:nvSpPr>
        <p:spPr>
          <a:xfrm>
            <a:off x="8295588" y="4876063"/>
            <a:ext cx="1358064" cy="923330"/>
          </a:xfrm>
          <a:prstGeom prst="rect">
            <a:avLst/>
          </a:prstGeom>
          <a:noFill/>
        </p:spPr>
        <p:txBody>
          <a:bodyPr wrap="none" rtlCol="0">
            <a:spAutoFit/>
          </a:bodyPr>
          <a:lstStyle/>
          <a:p>
            <a:r>
              <a:rPr lang="en-US" dirty="0"/>
              <a:t>ARDS</a:t>
            </a:r>
          </a:p>
          <a:p>
            <a:r>
              <a:rPr lang="en-US" dirty="0"/>
              <a:t>Shock </a:t>
            </a:r>
          </a:p>
          <a:p>
            <a:r>
              <a:rPr lang="en-US" dirty="0"/>
              <a:t>Heart failure</a:t>
            </a:r>
          </a:p>
        </p:txBody>
      </p:sp>
      <p:cxnSp>
        <p:nvCxnSpPr>
          <p:cNvPr id="11" name="Straight Connector 10">
            <a:extLst>
              <a:ext uri="{FF2B5EF4-FFF2-40B4-BE49-F238E27FC236}">
                <a16:creationId xmlns:a16="http://schemas.microsoft.com/office/drawing/2014/main" id="{8AB3D0C8-90D2-4FD8-A719-716B31B0AB43}"/>
              </a:ext>
            </a:extLst>
          </p:cNvPr>
          <p:cNvCxnSpPr/>
          <p:nvPr/>
        </p:nvCxnSpPr>
        <p:spPr bwMode="auto">
          <a:xfrm>
            <a:off x="4540050" y="4914007"/>
            <a:ext cx="0" cy="9588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5DCC1CE-06A7-48B1-8007-2669D8BA67B6}"/>
              </a:ext>
            </a:extLst>
          </p:cNvPr>
          <p:cNvCxnSpPr/>
          <p:nvPr/>
        </p:nvCxnSpPr>
        <p:spPr bwMode="auto">
          <a:xfrm>
            <a:off x="7503736" y="4876063"/>
            <a:ext cx="0" cy="9233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5BF8A047-4DA8-462B-B955-ABCBD8D40EF5}"/>
              </a:ext>
            </a:extLst>
          </p:cNvPr>
          <p:cNvSpPr txBox="1"/>
          <p:nvPr/>
        </p:nvSpPr>
        <p:spPr>
          <a:xfrm>
            <a:off x="3741173" y="6149750"/>
            <a:ext cx="4334841" cy="523220"/>
          </a:xfrm>
          <a:prstGeom prst="rect">
            <a:avLst/>
          </a:prstGeom>
          <a:noFill/>
        </p:spPr>
        <p:txBody>
          <a:bodyPr wrap="none" rtlCol="0">
            <a:spAutoFit/>
          </a:bodyPr>
          <a:lstStyle/>
          <a:p>
            <a:r>
              <a:rPr lang="en-US" sz="2800" dirty="0"/>
              <a:t>But what causes all of these?</a:t>
            </a:r>
          </a:p>
        </p:txBody>
      </p:sp>
      <p:sp>
        <p:nvSpPr>
          <p:cNvPr id="6" name="Rectangle 5">
            <a:extLst>
              <a:ext uri="{FF2B5EF4-FFF2-40B4-BE49-F238E27FC236}">
                <a16:creationId xmlns:a16="http://schemas.microsoft.com/office/drawing/2014/main" id="{06B03E05-BC7D-4BED-B844-AA88327D26E2}"/>
              </a:ext>
            </a:extLst>
          </p:cNvPr>
          <p:cNvSpPr/>
          <p:nvPr/>
        </p:nvSpPr>
        <p:spPr>
          <a:xfrm>
            <a:off x="4921321" y="1262948"/>
            <a:ext cx="2147299" cy="10907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E20263D-D797-46E1-93AB-8CB90A24F705}"/>
              </a:ext>
            </a:extLst>
          </p:cNvPr>
          <p:cNvSpPr/>
          <p:nvPr/>
        </p:nvSpPr>
        <p:spPr>
          <a:xfrm>
            <a:off x="6862790" y="1284270"/>
            <a:ext cx="1081366" cy="4064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11F609-2C7F-47CD-8A29-2940B9C49DB6}"/>
              </a:ext>
            </a:extLst>
          </p:cNvPr>
          <p:cNvSpPr/>
          <p:nvPr/>
        </p:nvSpPr>
        <p:spPr>
          <a:xfrm>
            <a:off x="7687782" y="1255535"/>
            <a:ext cx="2625141" cy="11358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40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9563641"/>
              </p:ext>
            </p:extLst>
          </p:nvPr>
        </p:nvGraphicFramePr>
        <p:xfrm>
          <a:off x="663575" y="1495426"/>
          <a:ext cx="10864850" cy="4458150"/>
        </p:xfrm>
        <a:graphic>
          <a:graphicData uri="http://schemas.openxmlformats.org/drawingml/2006/table">
            <a:tbl>
              <a:tblPr firstRow="1" bandRow="1">
                <a:tableStyleId>{5C22544A-7EE6-4342-B048-85BDC9FD1C3A}</a:tableStyleId>
              </a:tblPr>
              <a:tblGrid>
                <a:gridCol w="1734820">
                  <a:extLst>
                    <a:ext uri="{9D8B030D-6E8A-4147-A177-3AD203B41FA5}">
                      <a16:colId xmlns:a16="http://schemas.microsoft.com/office/drawing/2014/main" val="20000"/>
                    </a:ext>
                  </a:extLst>
                </a:gridCol>
                <a:gridCol w="2138680">
                  <a:extLst>
                    <a:ext uri="{9D8B030D-6E8A-4147-A177-3AD203B41FA5}">
                      <a16:colId xmlns:a16="http://schemas.microsoft.com/office/drawing/2014/main" val="20001"/>
                    </a:ext>
                  </a:extLst>
                </a:gridCol>
                <a:gridCol w="1330960">
                  <a:extLst>
                    <a:ext uri="{9D8B030D-6E8A-4147-A177-3AD203B41FA5}">
                      <a16:colId xmlns:a16="http://schemas.microsoft.com/office/drawing/2014/main" val="20002"/>
                    </a:ext>
                  </a:extLst>
                </a:gridCol>
                <a:gridCol w="1734820">
                  <a:extLst>
                    <a:ext uri="{9D8B030D-6E8A-4147-A177-3AD203B41FA5}">
                      <a16:colId xmlns:a16="http://schemas.microsoft.com/office/drawing/2014/main" val="20003"/>
                    </a:ext>
                  </a:extLst>
                </a:gridCol>
                <a:gridCol w="3925570">
                  <a:extLst>
                    <a:ext uri="{9D8B030D-6E8A-4147-A177-3AD203B41FA5}">
                      <a16:colId xmlns:a16="http://schemas.microsoft.com/office/drawing/2014/main" val="20004"/>
                    </a:ext>
                  </a:extLst>
                </a:gridCol>
              </a:tblGrid>
              <a:tr h="668162">
                <a:tc>
                  <a:txBody>
                    <a:bodyPr/>
                    <a:lstStyle/>
                    <a:p>
                      <a:r>
                        <a:rPr lang="en-US" dirty="0"/>
                        <a:t>Category of viral</a:t>
                      </a:r>
                      <a:r>
                        <a:rPr lang="en-US" baseline="0" dirty="0"/>
                        <a:t> infection</a:t>
                      </a:r>
                      <a:endParaRPr lang="en-US" dirty="0"/>
                    </a:p>
                  </a:txBody>
                  <a:tcPr/>
                </a:tc>
                <a:tc>
                  <a:txBody>
                    <a:bodyPr/>
                    <a:lstStyle/>
                    <a:p>
                      <a:r>
                        <a:rPr lang="en-US" dirty="0"/>
                        <a:t>Examples</a:t>
                      </a:r>
                      <a:r>
                        <a:rPr lang="en-US" baseline="0" dirty="0"/>
                        <a:t> of viruses</a:t>
                      </a:r>
                      <a:endParaRPr lang="en-US" dirty="0"/>
                    </a:p>
                  </a:txBody>
                  <a:tcPr/>
                </a:tc>
                <a:tc>
                  <a:txBody>
                    <a:bodyPr/>
                    <a:lstStyle/>
                    <a:p>
                      <a:r>
                        <a:rPr lang="en-US" dirty="0"/>
                        <a:t>Usual Outcome </a:t>
                      </a:r>
                    </a:p>
                  </a:txBody>
                  <a:tcPr/>
                </a:tc>
                <a:tc>
                  <a:txBody>
                    <a:bodyPr/>
                    <a:lstStyle/>
                    <a:p>
                      <a:r>
                        <a:rPr lang="en-US" dirty="0"/>
                        <a:t>Viral infection</a:t>
                      </a:r>
                    </a:p>
                  </a:txBody>
                  <a:tcPr/>
                </a:tc>
                <a:tc>
                  <a:txBody>
                    <a:bodyPr/>
                    <a:lstStyle/>
                    <a:p>
                      <a:r>
                        <a:rPr lang="en-US" dirty="0"/>
                        <a:t>Immune Response</a:t>
                      </a:r>
                    </a:p>
                  </a:txBody>
                  <a:tcPr/>
                </a:tc>
                <a:extLst>
                  <a:ext uri="{0D108BD9-81ED-4DB2-BD59-A6C34878D82A}">
                    <a16:rowId xmlns:a16="http://schemas.microsoft.com/office/drawing/2014/main" val="10000"/>
                  </a:ext>
                </a:extLst>
              </a:tr>
              <a:tr h="1813584">
                <a:tc>
                  <a:txBody>
                    <a:bodyPr/>
                    <a:lstStyle/>
                    <a:p>
                      <a:pPr marL="342900" indent="-342900">
                        <a:buAutoNum type="arabicPeriod"/>
                      </a:pPr>
                      <a:r>
                        <a:rPr lang="en-US" dirty="0"/>
                        <a:t>Acute</a:t>
                      </a:r>
                    </a:p>
                  </a:txBody>
                  <a:tcPr/>
                </a:tc>
                <a:tc>
                  <a:txBody>
                    <a:bodyPr/>
                    <a:lstStyle/>
                    <a:p>
                      <a:r>
                        <a:rPr lang="en-US" dirty="0"/>
                        <a:t>Rhinovirus (URI</a:t>
                      </a:r>
                      <a:r>
                        <a:rPr lang="en-US" baseline="0" dirty="0"/>
                        <a:t> “</a:t>
                      </a:r>
                      <a:r>
                        <a:rPr lang="en-US" dirty="0"/>
                        <a:t>cold”)</a:t>
                      </a:r>
                    </a:p>
                    <a:p>
                      <a:r>
                        <a:rPr lang="en-US" dirty="0"/>
                        <a:t>Influenza</a:t>
                      </a:r>
                      <a:r>
                        <a:rPr lang="en-US" baseline="0" dirty="0"/>
                        <a:t> (Flu)</a:t>
                      </a:r>
                    </a:p>
                    <a:p>
                      <a:r>
                        <a:rPr lang="en-US" baseline="0" dirty="0"/>
                        <a:t>Ebola</a:t>
                      </a:r>
                    </a:p>
                    <a:p>
                      <a:r>
                        <a:rPr lang="en-US" baseline="0" dirty="0"/>
                        <a:t>SARS</a:t>
                      </a:r>
                    </a:p>
                    <a:p>
                      <a:r>
                        <a:rPr lang="en-US" baseline="0" dirty="0"/>
                        <a:t>Varicella zoster</a:t>
                      </a:r>
                    </a:p>
                  </a:txBody>
                  <a:tcPr/>
                </a:tc>
                <a:tc>
                  <a:txBody>
                    <a:bodyPr/>
                    <a:lstStyle/>
                    <a:p>
                      <a:r>
                        <a:rPr lang="en-US" dirty="0"/>
                        <a:t>Recovery</a:t>
                      </a:r>
                    </a:p>
                    <a:p>
                      <a:endParaRPr lang="en-US" dirty="0"/>
                    </a:p>
                    <a:p>
                      <a:r>
                        <a:rPr lang="en-US" dirty="0"/>
                        <a:t>Recovery</a:t>
                      </a:r>
                      <a:r>
                        <a:rPr lang="en-US" baseline="0" dirty="0"/>
                        <a:t> </a:t>
                      </a:r>
                    </a:p>
                    <a:p>
                      <a:r>
                        <a:rPr lang="en-US" baseline="0" dirty="0"/>
                        <a:t>Death</a:t>
                      </a:r>
                    </a:p>
                    <a:p>
                      <a:r>
                        <a:rPr lang="en-US" baseline="0" dirty="0"/>
                        <a:t>Death </a:t>
                      </a:r>
                    </a:p>
                    <a:p>
                      <a:r>
                        <a:rPr lang="en-US" baseline="0" dirty="0"/>
                        <a:t>Recovery </a:t>
                      </a:r>
                      <a:endParaRPr lang="en-US" dirty="0"/>
                    </a:p>
                  </a:txBody>
                  <a:tcPr/>
                </a:tc>
                <a:tc>
                  <a:txBody>
                    <a:bodyPr/>
                    <a:lstStyle/>
                    <a:p>
                      <a:r>
                        <a:rPr lang="en-US" dirty="0"/>
                        <a:t>Cleared</a:t>
                      </a:r>
                    </a:p>
                    <a:p>
                      <a:endParaRPr lang="en-US" dirty="0"/>
                    </a:p>
                    <a:p>
                      <a:r>
                        <a:rPr lang="en-US" dirty="0"/>
                        <a:t>Cleared </a:t>
                      </a:r>
                    </a:p>
                    <a:p>
                      <a:endParaRPr lang="en-US" dirty="0"/>
                    </a:p>
                    <a:p>
                      <a:endParaRPr lang="en-US" dirty="0"/>
                    </a:p>
                    <a:p>
                      <a:r>
                        <a:rPr lang="en-US" dirty="0"/>
                        <a:t>Not cleared</a:t>
                      </a:r>
                    </a:p>
                  </a:txBody>
                  <a:tcPr/>
                </a:tc>
                <a:tc>
                  <a:txBody>
                    <a:bodyPr/>
                    <a:lstStyle/>
                    <a:p>
                      <a:r>
                        <a:rPr lang="en-US" dirty="0"/>
                        <a:t>Immunity (only to specific serotype but not long lasting)</a:t>
                      </a:r>
                    </a:p>
                    <a:p>
                      <a:r>
                        <a:rPr lang="en-US" dirty="0"/>
                        <a:t>Immunity (only to specific serotype but not long lasting)</a:t>
                      </a:r>
                    </a:p>
                  </a:txBody>
                  <a:tcPr/>
                </a:tc>
                <a:extLst>
                  <a:ext uri="{0D108BD9-81ED-4DB2-BD59-A6C34878D82A}">
                    <a16:rowId xmlns:a16="http://schemas.microsoft.com/office/drawing/2014/main" val="10001"/>
                  </a:ext>
                </a:extLst>
              </a:tr>
              <a:tr h="387110">
                <a:tc>
                  <a:txBody>
                    <a:bodyPr/>
                    <a:lstStyle/>
                    <a:p>
                      <a:r>
                        <a:rPr lang="en-US" dirty="0"/>
                        <a:t>2. Latent</a:t>
                      </a:r>
                      <a:r>
                        <a:rPr lang="en-US" baseline="0" dirty="0"/>
                        <a:t>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Varicella zoster</a:t>
                      </a:r>
                      <a:endParaRPr lang="en-US" dirty="0"/>
                    </a:p>
                    <a:p>
                      <a:r>
                        <a:rPr lang="en-US" dirty="0"/>
                        <a:t>Herpes</a:t>
                      </a:r>
                      <a:r>
                        <a:rPr lang="en-US" baseline="0" dirty="0"/>
                        <a:t> viruses</a:t>
                      </a:r>
                    </a:p>
                  </a:txBody>
                  <a:tcPr/>
                </a:tc>
                <a:tc>
                  <a:txBody>
                    <a:bodyPr/>
                    <a:lstStyle/>
                    <a:p>
                      <a:endParaRPr lang="en-US" dirty="0"/>
                    </a:p>
                  </a:txBody>
                  <a:tcPr/>
                </a:tc>
                <a:tc>
                  <a:txBody>
                    <a:bodyPr/>
                    <a:lstStyle/>
                    <a:p>
                      <a:r>
                        <a:rPr lang="en-US" dirty="0"/>
                        <a:t>Not cleared</a:t>
                      </a:r>
                    </a:p>
                    <a:p>
                      <a:r>
                        <a:rPr lang="en-US" dirty="0"/>
                        <a:t>Not cleared</a:t>
                      </a:r>
                    </a:p>
                  </a:txBody>
                  <a:tcPr/>
                </a:tc>
                <a:tc>
                  <a:txBody>
                    <a:bodyPr/>
                    <a:lstStyle/>
                    <a:p>
                      <a:endParaRPr lang="en-US" dirty="0"/>
                    </a:p>
                  </a:txBody>
                  <a:tcPr/>
                </a:tc>
                <a:extLst>
                  <a:ext uri="{0D108BD9-81ED-4DB2-BD59-A6C34878D82A}">
                    <a16:rowId xmlns:a16="http://schemas.microsoft.com/office/drawing/2014/main" val="10002"/>
                  </a:ext>
                </a:extLst>
              </a:tr>
              <a:tr h="668162">
                <a:tc>
                  <a:txBody>
                    <a:bodyPr/>
                    <a:lstStyle/>
                    <a:p>
                      <a:r>
                        <a:rPr lang="en-US" dirty="0"/>
                        <a:t>3. Chronic</a:t>
                      </a:r>
                      <a:r>
                        <a:rPr lang="en-US" baseline="0" dirty="0"/>
                        <a:t> or Persistent</a:t>
                      </a:r>
                      <a:endParaRPr lang="en-US" dirty="0"/>
                    </a:p>
                  </a:txBody>
                  <a:tcPr/>
                </a:tc>
                <a:tc>
                  <a:txBody>
                    <a:bodyPr/>
                    <a:lstStyle/>
                    <a:p>
                      <a:r>
                        <a:rPr lang="en-US" dirty="0"/>
                        <a:t>Hepatitis B and C</a:t>
                      </a:r>
                    </a:p>
                  </a:txBody>
                  <a:tcPr/>
                </a:tc>
                <a:tc>
                  <a:txBody>
                    <a:bodyPr/>
                    <a:lstStyle/>
                    <a:p>
                      <a:endParaRPr lang="en-US" dirty="0"/>
                    </a:p>
                  </a:txBody>
                  <a:tcPr/>
                </a:tc>
                <a:tc>
                  <a:txBody>
                    <a:bodyPr/>
                    <a:lstStyle/>
                    <a:p>
                      <a:r>
                        <a:rPr lang="en-US" dirty="0"/>
                        <a:t>Not cleared</a:t>
                      </a:r>
                    </a:p>
                    <a:p>
                      <a:endParaRPr lang="en-US" dirty="0"/>
                    </a:p>
                  </a:txBody>
                  <a:tcPr/>
                </a:tc>
                <a:tc>
                  <a:txBody>
                    <a:bodyPr/>
                    <a:lstStyle/>
                    <a:p>
                      <a:endParaRPr lang="en-US" dirty="0"/>
                    </a:p>
                  </a:txBody>
                  <a:tcPr/>
                </a:tc>
                <a:extLst>
                  <a:ext uri="{0D108BD9-81ED-4DB2-BD59-A6C34878D82A}">
                    <a16:rowId xmlns:a16="http://schemas.microsoft.com/office/drawing/2014/main" val="10003"/>
                  </a:ext>
                </a:extLst>
              </a:tr>
              <a:tr h="668162">
                <a:tc>
                  <a:txBody>
                    <a:bodyPr/>
                    <a:lstStyle/>
                    <a:p>
                      <a:r>
                        <a:rPr lang="en-US" dirty="0"/>
                        <a:t>4. Progressive</a:t>
                      </a:r>
                    </a:p>
                  </a:txBody>
                  <a:tcPr/>
                </a:tc>
                <a:tc>
                  <a:txBody>
                    <a:bodyPr/>
                    <a:lstStyle/>
                    <a:p>
                      <a:r>
                        <a:rPr lang="en-US" dirty="0"/>
                        <a:t>HIV</a:t>
                      </a:r>
                    </a:p>
                  </a:txBody>
                  <a:tcPr/>
                </a:tc>
                <a:tc>
                  <a:txBody>
                    <a:bodyPr/>
                    <a:lstStyle/>
                    <a:p>
                      <a:endParaRPr lang="en-US" dirty="0"/>
                    </a:p>
                  </a:txBody>
                  <a:tcPr/>
                </a:tc>
                <a:tc>
                  <a:txBody>
                    <a:bodyPr/>
                    <a:lstStyle/>
                    <a:p>
                      <a:r>
                        <a:rPr lang="en-US" dirty="0"/>
                        <a:t>Not cleared</a:t>
                      </a:r>
                    </a:p>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71BAD9B0-F744-4F63-B129-03A3DF792D84}"/>
              </a:ext>
            </a:extLst>
          </p:cNvPr>
          <p:cNvSpPr>
            <a:spLocks noGrp="1"/>
          </p:cNvSpPr>
          <p:nvPr>
            <p:ph type="sldNum" sz="quarter" idx="12"/>
          </p:nvPr>
        </p:nvSpPr>
        <p:spPr/>
        <p:txBody>
          <a:bodyPr/>
          <a:lstStyle/>
          <a:p>
            <a:fld id="{4AB56249-DC0A-4A50-8174-36776A8B8743}" type="slidenum">
              <a:rPr lang="en-US" smtClean="0"/>
              <a:t>3</a:t>
            </a:fld>
            <a:endParaRPr lang="en-US"/>
          </a:p>
        </p:txBody>
      </p:sp>
      <p:sp>
        <p:nvSpPr>
          <p:cNvPr id="4" name="TextBox 3">
            <a:extLst>
              <a:ext uri="{FF2B5EF4-FFF2-40B4-BE49-F238E27FC236}">
                <a16:creationId xmlns:a16="http://schemas.microsoft.com/office/drawing/2014/main" id="{31CFE74D-C57F-46FE-9DCE-8F359DE52588}"/>
              </a:ext>
            </a:extLst>
          </p:cNvPr>
          <p:cNvSpPr txBox="1"/>
          <p:nvPr/>
        </p:nvSpPr>
        <p:spPr>
          <a:xfrm>
            <a:off x="1716027" y="5894685"/>
            <a:ext cx="8976496" cy="461665"/>
          </a:xfrm>
          <a:prstGeom prst="rect">
            <a:avLst/>
          </a:prstGeom>
          <a:noFill/>
        </p:spPr>
        <p:txBody>
          <a:bodyPr wrap="none" rtlCol="0">
            <a:spAutoFit/>
          </a:bodyPr>
          <a:lstStyle/>
          <a:p>
            <a:r>
              <a:rPr lang="en-US" sz="2400" dirty="0"/>
              <a:t>We do not know how the immune system is responding to SARS-CoV-2.</a:t>
            </a:r>
          </a:p>
        </p:txBody>
      </p:sp>
      <p:sp>
        <p:nvSpPr>
          <p:cNvPr id="5" name="TextBox 4">
            <a:extLst>
              <a:ext uri="{FF2B5EF4-FFF2-40B4-BE49-F238E27FC236}">
                <a16:creationId xmlns:a16="http://schemas.microsoft.com/office/drawing/2014/main" id="{FFB7E890-4439-4DAC-9B8F-256291D44943}"/>
              </a:ext>
            </a:extLst>
          </p:cNvPr>
          <p:cNvSpPr txBox="1"/>
          <p:nvPr/>
        </p:nvSpPr>
        <p:spPr>
          <a:xfrm>
            <a:off x="3399789" y="483970"/>
            <a:ext cx="5608971" cy="646331"/>
          </a:xfrm>
          <a:prstGeom prst="rect">
            <a:avLst/>
          </a:prstGeom>
          <a:noFill/>
        </p:spPr>
        <p:txBody>
          <a:bodyPr wrap="none" rtlCol="0">
            <a:spAutoFit/>
          </a:bodyPr>
          <a:lstStyle/>
          <a:p>
            <a:r>
              <a:rPr lang="en-US" sz="3600" b="1" dirty="0"/>
              <a:t>Outcomes of Viral Infections</a:t>
            </a:r>
          </a:p>
        </p:txBody>
      </p:sp>
    </p:spTree>
    <p:extLst>
      <p:ext uri="{BB962C8B-B14F-4D97-AF65-F5344CB8AC3E}">
        <p14:creationId xmlns:p14="http://schemas.microsoft.com/office/powerpoint/2010/main" val="2670021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9AEA0C-8829-4754-8398-01222D86D88E}"/>
              </a:ext>
            </a:extLst>
          </p:cNvPr>
          <p:cNvSpPr>
            <a:spLocks noGrp="1"/>
          </p:cNvSpPr>
          <p:nvPr>
            <p:ph type="sldNum" sz="quarter" idx="12"/>
          </p:nvPr>
        </p:nvSpPr>
        <p:spPr/>
        <p:txBody>
          <a:bodyPr/>
          <a:lstStyle/>
          <a:p>
            <a:fld id="{4AB56249-DC0A-4A50-8174-36776A8B8743}" type="slidenum">
              <a:rPr lang="en-US" smtClean="0"/>
              <a:t>30</a:t>
            </a:fld>
            <a:endParaRPr lang="en-US"/>
          </a:p>
        </p:txBody>
      </p:sp>
      <p:pic>
        <p:nvPicPr>
          <p:cNvPr id="3" name="Picture 2">
            <a:extLst>
              <a:ext uri="{FF2B5EF4-FFF2-40B4-BE49-F238E27FC236}">
                <a16:creationId xmlns:a16="http://schemas.microsoft.com/office/drawing/2014/main" id="{38ADA372-47B3-44D5-A371-FAEDDB908C94}"/>
              </a:ext>
            </a:extLst>
          </p:cNvPr>
          <p:cNvPicPr>
            <a:picLocks noChangeAspect="1"/>
          </p:cNvPicPr>
          <p:nvPr/>
        </p:nvPicPr>
        <p:blipFill>
          <a:blip r:embed="rId2"/>
          <a:stretch>
            <a:fillRect/>
          </a:stretch>
        </p:blipFill>
        <p:spPr>
          <a:xfrm>
            <a:off x="1256479" y="1781666"/>
            <a:ext cx="9509360" cy="4757246"/>
          </a:xfrm>
          <a:prstGeom prst="rect">
            <a:avLst/>
          </a:prstGeom>
        </p:spPr>
      </p:pic>
      <p:sp>
        <p:nvSpPr>
          <p:cNvPr id="5" name="TextBox 4">
            <a:extLst>
              <a:ext uri="{FF2B5EF4-FFF2-40B4-BE49-F238E27FC236}">
                <a16:creationId xmlns:a16="http://schemas.microsoft.com/office/drawing/2014/main" id="{80E54276-4F3C-49EE-872D-80F848A61E16}"/>
              </a:ext>
            </a:extLst>
          </p:cNvPr>
          <p:cNvSpPr txBox="1"/>
          <p:nvPr/>
        </p:nvSpPr>
        <p:spPr>
          <a:xfrm>
            <a:off x="659483" y="136525"/>
            <a:ext cx="11118130" cy="1569660"/>
          </a:xfrm>
          <a:prstGeom prst="rect">
            <a:avLst/>
          </a:prstGeom>
          <a:noFill/>
        </p:spPr>
        <p:txBody>
          <a:bodyPr wrap="square" rtlCol="0">
            <a:spAutoFit/>
          </a:bodyPr>
          <a:lstStyle/>
          <a:p>
            <a:r>
              <a:rPr lang="en-US" sz="3200" b="1" dirty="0"/>
              <a:t>Cells and cytokines of Innate Immune System call in the Adaptive Immune System  (Dendritic cell is a sentinel cell)</a:t>
            </a:r>
          </a:p>
          <a:p>
            <a:r>
              <a:rPr lang="en-US" sz="3200" b="1" dirty="0"/>
              <a:t>Dendritic cells alert T-cells that there is an infection</a:t>
            </a:r>
          </a:p>
        </p:txBody>
      </p:sp>
    </p:spTree>
    <p:extLst>
      <p:ext uri="{BB962C8B-B14F-4D97-AF65-F5344CB8AC3E}">
        <p14:creationId xmlns:p14="http://schemas.microsoft.com/office/powerpoint/2010/main" val="3744280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0282" y="-35577"/>
            <a:ext cx="6918990" cy="1200318"/>
          </a:xfrm>
          <a:prstGeom prst="rect">
            <a:avLst/>
          </a:prstGeom>
          <a:noFill/>
        </p:spPr>
        <p:txBody>
          <a:bodyPr wrap="none" lIns="91430" tIns="45715" rIns="91430" bIns="45715" rtlCol="0">
            <a:spAutoFit/>
          </a:bodyPr>
          <a:lstStyle/>
          <a:p>
            <a:r>
              <a:rPr lang="en-US" sz="3600" b="1" dirty="0"/>
              <a:t>Why bring in Adaptive Immunity?</a:t>
            </a:r>
          </a:p>
          <a:p>
            <a:r>
              <a:rPr lang="en-US" sz="3600" b="1" dirty="0"/>
              <a:t>Where do pathogens live in a host?</a:t>
            </a:r>
          </a:p>
        </p:txBody>
      </p:sp>
      <p:sp>
        <p:nvSpPr>
          <p:cNvPr id="2" name="Slide Number Placeholder 1"/>
          <p:cNvSpPr>
            <a:spLocks noGrp="1"/>
          </p:cNvSpPr>
          <p:nvPr>
            <p:ph type="sldNum" sz="quarter" idx="12"/>
          </p:nvPr>
        </p:nvSpPr>
        <p:spPr/>
        <p:txBody>
          <a:bodyPr/>
          <a:lstStyle/>
          <a:p>
            <a:fld id="{6BE0CAA0-127D-4D48-91FE-EE523AFBD0CB}" type="slidenum">
              <a:rPr lang="en-US" smtClean="0"/>
              <a:pPr/>
              <a:t>31</a:t>
            </a:fld>
            <a:endParaRPr lang="en-US"/>
          </a:p>
        </p:txBody>
      </p:sp>
      <p:sp>
        <p:nvSpPr>
          <p:cNvPr id="5" name="TextBox 4">
            <a:extLst>
              <a:ext uri="{FF2B5EF4-FFF2-40B4-BE49-F238E27FC236}">
                <a16:creationId xmlns:a16="http://schemas.microsoft.com/office/drawing/2014/main" id="{7C2037C4-62A9-4A44-85EB-DB104C30837F}"/>
              </a:ext>
            </a:extLst>
          </p:cNvPr>
          <p:cNvSpPr txBox="1"/>
          <p:nvPr/>
        </p:nvSpPr>
        <p:spPr>
          <a:xfrm>
            <a:off x="4202164" y="3827517"/>
            <a:ext cx="1557613" cy="1754326"/>
          </a:xfrm>
          <a:prstGeom prst="rect">
            <a:avLst/>
          </a:prstGeom>
          <a:noFill/>
        </p:spPr>
        <p:txBody>
          <a:bodyPr wrap="square" rtlCol="0">
            <a:spAutoFit/>
          </a:bodyPr>
          <a:lstStyle/>
          <a:p>
            <a:r>
              <a:rPr lang="en-US" dirty="0"/>
              <a:t>Antibodies can “see” viruses outside of cells but not inside of cells</a:t>
            </a:r>
          </a:p>
        </p:txBody>
      </p:sp>
      <p:sp>
        <p:nvSpPr>
          <p:cNvPr id="7" name="TextBox 6">
            <a:extLst>
              <a:ext uri="{FF2B5EF4-FFF2-40B4-BE49-F238E27FC236}">
                <a16:creationId xmlns:a16="http://schemas.microsoft.com/office/drawing/2014/main" id="{BA778C7B-933B-4F27-B66B-D45276CD2092}"/>
              </a:ext>
            </a:extLst>
          </p:cNvPr>
          <p:cNvSpPr txBox="1"/>
          <p:nvPr/>
        </p:nvSpPr>
        <p:spPr>
          <a:xfrm>
            <a:off x="6385754" y="3586338"/>
            <a:ext cx="1736566" cy="1477328"/>
          </a:xfrm>
          <a:prstGeom prst="rect">
            <a:avLst/>
          </a:prstGeom>
          <a:noFill/>
        </p:spPr>
        <p:txBody>
          <a:bodyPr wrap="square" rtlCol="0">
            <a:spAutoFit/>
          </a:bodyPr>
          <a:lstStyle/>
          <a:p>
            <a:r>
              <a:rPr lang="en-US" dirty="0"/>
              <a:t>T-cells can only “see” viral proteins attached to another cell</a:t>
            </a:r>
          </a:p>
        </p:txBody>
      </p:sp>
      <p:sp>
        <p:nvSpPr>
          <p:cNvPr id="4" name="TextBox 3">
            <a:extLst>
              <a:ext uri="{FF2B5EF4-FFF2-40B4-BE49-F238E27FC236}">
                <a16:creationId xmlns:a16="http://schemas.microsoft.com/office/drawing/2014/main" id="{1D4956FD-5E3F-45C0-8ADC-A6DC306274C4}"/>
              </a:ext>
            </a:extLst>
          </p:cNvPr>
          <p:cNvSpPr txBox="1"/>
          <p:nvPr/>
        </p:nvSpPr>
        <p:spPr>
          <a:xfrm>
            <a:off x="4025525" y="1264976"/>
            <a:ext cx="4285789" cy="1200329"/>
          </a:xfrm>
          <a:prstGeom prst="rect">
            <a:avLst/>
          </a:prstGeom>
          <a:noFill/>
        </p:spPr>
        <p:txBody>
          <a:bodyPr wrap="none" rtlCol="0">
            <a:spAutoFit/>
          </a:bodyPr>
          <a:lstStyle/>
          <a:p>
            <a:pPr algn="ctr"/>
            <a:r>
              <a:rPr lang="en-US" sz="2400" dirty="0"/>
              <a:t>Innate immunity:  Early response</a:t>
            </a:r>
          </a:p>
          <a:p>
            <a:pPr algn="ctr"/>
            <a:r>
              <a:rPr lang="en-US" sz="2400" dirty="0"/>
              <a:t>Leads to Adaptive immunity: </a:t>
            </a:r>
          </a:p>
          <a:p>
            <a:pPr algn="ctr"/>
            <a:r>
              <a:rPr lang="en-US" sz="2400" dirty="0"/>
              <a:t>Late Response</a:t>
            </a:r>
          </a:p>
        </p:txBody>
      </p:sp>
      <p:pic>
        <p:nvPicPr>
          <p:cNvPr id="8" name="Picture 7">
            <a:extLst>
              <a:ext uri="{FF2B5EF4-FFF2-40B4-BE49-F238E27FC236}">
                <a16:creationId xmlns:a16="http://schemas.microsoft.com/office/drawing/2014/main" id="{AF258AA8-1016-4F29-BC97-9B137F7E6B23}"/>
              </a:ext>
            </a:extLst>
          </p:cNvPr>
          <p:cNvPicPr>
            <a:picLocks noChangeAspect="1"/>
          </p:cNvPicPr>
          <p:nvPr/>
        </p:nvPicPr>
        <p:blipFill>
          <a:blip r:embed="rId3"/>
          <a:stretch>
            <a:fillRect/>
          </a:stretch>
        </p:blipFill>
        <p:spPr>
          <a:xfrm>
            <a:off x="504953" y="2126338"/>
            <a:ext cx="3791479" cy="4153480"/>
          </a:xfrm>
          <a:prstGeom prst="rect">
            <a:avLst/>
          </a:prstGeom>
        </p:spPr>
      </p:pic>
      <p:pic>
        <p:nvPicPr>
          <p:cNvPr id="9" name="Picture 8">
            <a:extLst>
              <a:ext uri="{FF2B5EF4-FFF2-40B4-BE49-F238E27FC236}">
                <a16:creationId xmlns:a16="http://schemas.microsoft.com/office/drawing/2014/main" id="{C8A3D8A4-4BE7-4D62-9145-C0960709E33E}"/>
              </a:ext>
            </a:extLst>
          </p:cNvPr>
          <p:cNvPicPr>
            <a:picLocks noChangeAspect="1"/>
          </p:cNvPicPr>
          <p:nvPr/>
        </p:nvPicPr>
        <p:blipFill>
          <a:blip r:embed="rId4"/>
          <a:stretch>
            <a:fillRect/>
          </a:stretch>
        </p:blipFill>
        <p:spPr>
          <a:xfrm>
            <a:off x="7943367" y="2021549"/>
            <a:ext cx="3734321" cy="42582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FDEBAC-F273-47FB-B514-1815A696D53C}"/>
              </a:ext>
            </a:extLst>
          </p:cNvPr>
          <p:cNvSpPr>
            <a:spLocks noGrp="1"/>
          </p:cNvSpPr>
          <p:nvPr>
            <p:ph type="sldNum" sz="quarter" idx="12"/>
          </p:nvPr>
        </p:nvSpPr>
        <p:spPr/>
        <p:txBody>
          <a:bodyPr/>
          <a:lstStyle/>
          <a:p>
            <a:fld id="{4AB56249-DC0A-4A50-8174-36776A8B8743}" type="slidenum">
              <a:rPr lang="en-US" smtClean="0"/>
              <a:t>32</a:t>
            </a:fld>
            <a:endParaRPr lang="en-US"/>
          </a:p>
        </p:txBody>
      </p:sp>
      <p:pic>
        <p:nvPicPr>
          <p:cNvPr id="3" name="Picture 2">
            <a:extLst>
              <a:ext uri="{FF2B5EF4-FFF2-40B4-BE49-F238E27FC236}">
                <a16:creationId xmlns:a16="http://schemas.microsoft.com/office/drawing/2014/main" id="{62BC520A-8ABF-45B3-944F-D3D31DCD7633}"/>
              </a:ext>
            </a:extLst>
          </p:cNvPr>
          <p:cNvPicPr>
            <a:picLocks noChangeAspect="1"/>
          </p:cNvPicPr>
          <p:nvPr/>
        </p:nvPicPr>
        <p:blipFill>
          <a:blip r:embed="rId2"/>
          <a:stretch>
            <a:fillRect/>
          </a:stretch>
        </p:blipFill>
        <p:spPr>
          <a:xfrm>
            <a:off x="873547" y="1800859"/>
            <a:ext cx="4224927" cy="2286319"/>
          </a:xfrm>
          <a:prstGeom prst="rect">
            <a:avLst/>
          </a:prstGeom>
        </p:spPr>
      </p:pic>
      <p:pic>
        <p:nvPicPr>
          <p:cNvPr id="4" name="Picture 3">
            <a:extLst>
              <a:ext uri="{FF2B5EF4-FFF2-40B4-BE49-F238E27FC236}">
                <a16:creationId xmlns:a16="http://schemas.microsoft.com/office/drawing/2014/main" id="{9CA5684B-2638-4C62-BF2B-86A0229A6536}"/>
              </a:ext>
            </a:extLst>
          </p:cNvPr>
          <p:cNvPicPr>
            <a:picLocks noChangeAspect="1"/>
          </p:cNvPicPr>
          <p:nvPr/>
        </p:nvPicPr>
        <p:blipFill>
          <a:blip r:embed="rId3"/>
          <a:stretch>
            <a:fillRect/>
          </a:stretch>
        </p:blipFill>
        <p:spPr>
          <a:xfrm>
            <a:off x="6234257" y="1907811"/>
            <a:ext cx="4910328" cy="2286319"/>
          </a:xfrm>
          <a:prstGeom prst="rect">
            <a:avLst/>
          </a:prstGeom>
        </p:spPr>
      </p:pic>
      <p:sp>
        <p:nvSpPr>
          <p:cNvPr id="6" name="Rectangle 5">
            <a:extLst>
              <a:ext uri="{FF2B5EF4-FFF2-40B4-BE49-F238E27FC236}">
                <a16:creationId xmlns:a16="http://schemas.microsoft.com/office/drawing/2014/main" id="{D77172CD-15DD-4EB7-BB03-CB734D2633FE}"/>
              </a:ext>
            </a:extLst>
          </p:cNvPr>
          <p:cNvSpPr/>
          <p:nvPr/>
        </p:nvSpPr>
        <p:spPr>
          <a:xfrm>
            <a:off x="3175711" y="168564"/>
            <a:ext cx="5601855" cy="461665"/>
          </a:xfrm>
          <a:prstGeom prst="rect">
            <a:avLst/>
          </a:prstGeom>
        </p:spPr>
        <p:txBody>
          <a:bodyPr wrap="none">
            <a:spAutoFit/>
          </a:bodyPr>
          <a:lstStyle/>
          <a:p>
            <a:r>
              <a:rPr lang="en-US" sz="2400" dirty="0"/>
              <a:t>An Immune System for our Microbial World</a:t>
            </a:r>
          </a:p>
        </p:txBody>
      </p:sp>
      <p:pic>
        <p:nvPicPr>
          <p:cNvPr id="7" name="Picture 6">
            <a:extLst>
              <a:ext uri="{FF2B5EF4-FFF2-40B4-BE49-F238E27FC236}">
                <a16:creationId xmlns:a16="http://schemas.microsoft.com/office/drawing/2014/main" id="{F426CBAA-3CAF-487F-9161-1209AF6ED044}"/>
              </a:ext>
            </a:extLst>
          </p:cNvPr>
          <p:cNvPicPr>
            <a:picLocks noChangeAspect="1"/>
          </p:cNvPicPr>
          <p:nvPr/>
        </p:nvPicPr>
        <p:blipFill>
          <a:blip r:embed="rId4"/>
          <a:stretch>
            <a:fillRect/>
          </a:stretch>
        </p:blipFill>
        <p:spPr>
          <a:xfrm>
            <a:off x="137138" y="120052"/>
            <a:ext cx="3038573" cy="618591"/>
          </a:xfrm>
          <a:prstGeom prst="rect">
            <a:avLst/>
          </a:prstGeom>
        </p:spPr>
      </p:pic>
      <p:sp>
        <p:nvSpPr>
          <p:cNvPr id="8" name="TextBox 7">
            <a:extLst>
              <a:ext uri="{FF2B5EF4-FFF2-40B4-BE49-F238E27FC236}">
                <a16:creationId xmlns:a16="http://schemas.microsoft.com/office/drawing/2014/main" id="{C6DCD5F0-20B8-4DEB-9091-E9049B78BB77}"/>
              </a:ext>
            </a:extLst>
          </p:cNvPr>
          <p:cNvSpPr txBox="1"/>
          <p:nvPr/>
        </p:nvSpPr>
        <p:spPr>
          <a:xfrm>
            <a:off x="1047415" y="4194130"/>
            <a:ext cx="3563332" cy="1477328"/>
          </a:xfrm>
          <a:prstGeom prst="rect">
            <a:avLst/>
          </a:prstGeom>
          <a:noFill/>
        </p:spPr>
        <p:txBody>
          <a:bodyPr wrap="square" rtlCol="0">
            <a:spAutoFit/>
          </a:bodyPr>
          <a:lstStyle/>
          <a:p>
            <a:r>
              <a:rPr lang="en-US" dirty="0"/>
              <a:t>Antibody-Mediated Immune Response:</a:t>
            </a:r>
          </a:p>
          <a:p>
            <a:r>
              <a:rPr lang="en-US" dirty="0"/>
              <a:t>Specific antibodies that recognize virus come out of blood and neutralize virus</a:t>
            </a:r>
          </a:p>
        </p:txBody>
      </p:sp>
      <p:sp>
        <p:nvSpPr>
          <p:cNvPr id="9" name="TextBox 8">
            <a:extLst>
              <a:ext uri="{FF2B5EF4-FFF2-40B4-BE49-F238E27FC236}">
                <a16:creationId xmlns:a16="http://schemas.microsoft.com/office/drawing/2014/main" id="{E94F39C2-3D74-4B3A-B488-1F9FF6E8BB14}"/>
              </a:ext>
            </a:extLst>
          </p:cNvPr>
          <p:cNvSpPr txBox="1"/>
          <p:nvPr/>
        </p:nvSpPr>
        <p:spPr>
          <a:xfrm>
            <a:off x="6541416" y="4194130"/>
            <a:ext cx="4138367" cy="1200329"/>
          </a:xfrm>
          <a:prstGeom prst="rect">
            <a:avLst/>
          </a:prstGeom>
          <a:noFill/>
        </p:spPr>
        <p:txBody>
          <a:bodyPr wrap="square" rtlCol="0">
            <a:spAutoFit/>
          </a:bodyPr>
          <a:lstStyle/>
          <a:p>
            <a:r>
              <a:rPr lang="en-US" dirty="0"/>
              <a:t>Cell-Mediated Immune Response:</a:t>
            </a:r>
          </a:p>
          <a:p>
            <a:r>
              <a:rPr lang="en-US" dirty="0"/>
              <a:t>Specific cells with receptors that recognize infected cells bind to infected cell and kill the whole cell that contains the virus.</a:t>
            </a:r>
          </a:p>
        </p:txBody>
      </p:sp>
      <p:sp>
        <p:nvSpPr>
          <p:cNvPr id="10" name="TextBox 9">
            <a:extLst>
              <a:ext uri="{FF2B5EF4-FFF2-40B4-BE49-F238E27FC236}">
                <a16:creationId xmlns:a16="http://schemas.microsoft.com/office/drawing/2014/main" id="{90CDBAA1-9837-430B-A707-FE71A54B7FA8}"/>
              </a:ext>
            </a:extLst>
          </p:cNvPr>
          <p:cNvSpPr txBox="1"/>
          <p:nvPr/>
        </p:nvSpPr>
        <p:spPr>
          <a:xfrm>
            <a:off x="4243102" y="1111406"/>
            <a:ext cx="3054106" cy="523220"/>
          </a:xfrm>
          <a:prstGeom prst="rect">
            <a:avLst/>
          </a:prstGeom>
          <a:noFill/>
        </p:spPr>
        <p:txBody>
          <a:bodyPr wrap="none" rtlCol="0">
            <a:spAutoFit/>
          </a:bodyPr>
          <a:lstStyle/>
          <a:p>
            <a:r>
              <a:rPr lang="en-US" sz="2800" b="1" dirty="0"/>
              <a:t>Adaptive Immunity</a:t>
            </a:r>
          </a:p>
        </p:txBody>
      </p:sp>
      <p:sp>
        <p:nvSpPr>
          <p:cNvPr id="11" name="TextBox 10">
            <a:extLst>
              <a:ext uri="{FF2B5EF4-FFF2-40B4-BE49-F238E27FC236}">
                <a16:creationId xmlns:a16="http://schemas.microsoft.com/office/drawing/2014/main" id="{28E0BFD9-FC69-4151-BEE4-98D3BD05CDA1}"/>
              </a:ext>
            </a:extLst>
          </p:cNvPr>
          <p:cNvSpPr txBox="1"/>
          <p:nvPr/>
        </p:nvSpPr>
        <p:spPr>
          <a:xfrm>
            <a:off x="452175" y="1186542"/>
            <a:ext cx="3647203" cy="646331"/>
          </a:xfrm>
          <a:prstGeom prst="rect">
            <a:avLst/>
          </a:prstGeom>
          <a:noFill/>
        </p:spPr>
        <p:txBody>
          <a:bodyPr wrap="square" rtlCol="0">
            <a:spAutoFit/>
          </a:bodyPr>
          <a:lstStyle/>
          <a:p>
            <a:r>
              <a:rPr lang="en-US" dirty="0"/>
              <a:t>Antibodies can “see” viruses outside of cells but not inside of cells</a:t>
            </a:r>
          </a:p>
        </p:txBody>
      </p:sp>
      <p:pic>
        <p:nvPicPr>
          <p:cNvPr id="5" name="Picture 4">
            <a:extLst>
              <a:ext uri="{FF2B5EF4-FFF2-40B4-BE49-F238E27FC236}">
                <a16:creationId xmlns:a16="http://schemas.microsoft.com/office/drawing/2014/main" id="{93FAF341-2260-432D-B0A5-A7C4D8F1F9C0}"/>
              </a:ext>
            </a:extLst>
          </p:cNvPr>
          <p:cNvPicPr>
            <a:picLocks noChangeAspect="1"/>
          </p:cNvPicPr>
          <p:nvPr/>
        </p:nvPicPr>
        <p:blipFill>
          <a:blip r:embed="rId5"/>
          <a:stretch>
            <a:fillRect/>
          </a:stretch>
        </p:blipFill>
        <p:spPr>
          <a:xfrm>
            <a:off x="7726289" y="1070867"/>
            <a:ext cx="3225064" cy="1042506"/>
          </a:xfrm>
          <a:prstGeom prst="rect">
            <a:avLst/>
          </a:prstGeom>
        </p:spPr>
      </p:pic>
    </p:spTree>
    <p:extLst>
      <p:ext uri="{BB962C8B-B14F-4D97-AF65-F5344CB8AC3E}">
        <p14:creationId xmlns:p14="http://schemas.microsoft.com/office/powerpoint/2010/main" val="251132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DF5322-B4E7-48A4-99EC-F90D34D34C32}"/>
              </a:ext>
            </a:extLst>
          </p:cNvPr>
          <p:cNvSpPr>
            <a:spLocks noGrp="1"/>
          </p:cNvSpPr>
          <p:nvPr>
            <p:ph type="sldNum" sz="quarter" idx="12"/>
          </p:nvPr>
        </p:nvSpPr>
        <p:spPr/>
        <p:txBody>
          <a:bodyPr/>
          <a:lstStyle/>
          <a:p>
            <a:fld id="{4AB56249-DC0A-4A50-8174-36776A8B8743}" type="slidenum">
              <a:rPr lang="en-US" smtClean="0"/>
              <a:t>33</a:t>
            </a:fld>
            <a:endParaRPr lang="en-US"/>
          </a:p>
        </p:txBody>
      </p:sp>
      <p:pic>
        <p:nvPicPr>
          <p:cNvPr id="4" name="Picture 3">
            <a:extLst>
              <a:ext uri="{FF2B5EF4-FFF2-40B4-BE49-F238E27FC236}">
                <a16:creationId xmlns:a16="http://schemas.microsoft.com/office/drawing/2014/main" id="{DE878CB7-4D4D-4918-9238-FB66A65F0B86}"/>
              </a:ext>
            </a:extLst>
          </p:cNvPr>
          <p:cNvPicPr>
            <a:picLocks noChangeAspect="1"/>
          </p:cNvPicPr>
          <p:nvPr/>
        </p:nvPicPr>
        <p:blipFill>
          <a:blip r:embed="rId2"/>
          <a:stretch>
            <a:fillRect/>
          </a:stretch>
        </p:blipFill>
        <p:spPr>
          <a:xfrm>
            <a:off x="1674767" y="1319753"/>
            <a:ext cx="8318345" cy="4351893"/>
          </a:xfrm>
          <a:prstGeom prst="rect">
            <a:avLst/>
          </a:prstGeom>
        </p:spPr>
      </p:pic>
      <p:sp>
        <p:nvSpPr>
          <p:cNvPr id="5" name="TextBox 4">
            <a:extLst>
              <a:ext uri="{FF2B5EF4-FFF2-40B4-BE49-F238E27FC236}">
                <a16:creationId xmlns:a16="http://schemas.microsoft.com/office/drawing/2014/main" id="{9E2C9239-47E3-4D37-927E-10E25AD24539}"/>
              </a:ext>
            </a:extLst>
          </p:cNvPr>
          <p:cNvSpPr txBox="1"/>
          <p:nvPr/>
        </p:nvSpPr>
        <p:spPr>
          <a:xfrm>
            <a:off x="3440785" y="319088"/>
            <a:ext cx="4786310" cy="584775"/>
          </a:xfrm>
          <a:prstGeom prst="rect">
            <a:avLst/>
          </a:prstGeom>
          <a:noFill/>
        </p:spPr>
        <p:txBody>
          <a:bodyPr wrap="none" rtlCol="0">
            <a:spAutoFit/>
          </a:bodyPr>
          <a:lstStyle/>
          <a:p>
            <a:r>
              <a:rPr lang="en-US" sz="3200" b="1" dirty="0"/>
              <a:t>Cells of Adaptive Immunity</a:t>
            </a:r>
          </a:p>
        </p:txBody>
      </p:sp>
      <p:sp>
        <p:nvSpPr>
          <p:cNvPr id="3" name="TextBox 2">
            <a:extLst>
              <a:ext uri="{FF2B5EF4-FFF2-40B4-BE49-F238E27FC236}">
                <a16:creationId xmlns:a16="http://schemas.microsoft.com/office/drawing/2014/main" id="{F5580436-99A3-4FEF-88CE-0F9808360C39}"/>
              </a:ext>
            </a:extLst>
          </p:cNvPr>
          <p:cNvSpPr txBox="1"/>
          <p:nvPr/>
        </p:nvSpPr>
        <p:spPr>
          <a:xfrm>
            <a:off x="461245" y="3921552"/>
            <a:ext cx="1387111" cy="646331"/>
          </a:xfrm>
          <a:prstGeom prst="rect">
            <a:avLst/>
          </a:prstGeom>
          <a:noFill/>
        </p:spPr>
        <p:txBody>
          <a:bodyPr wrap="none" rtlCol="0">
            <a:spAutoFit/>
          </a:bodyPr>
          <a:lstStyle/>
          <a:p>
            <a:r>
              <a:rPr lang="en-US" dirty="0"/>
              <a:t>Viral protein</a:t>
            </a:r>
          </a:p>
          <a:p>
            <a:r>
              <a:rPr lang="en-US" dirty="0"/>
              <a:t>MHC protein</a:t>
            </a:r>
          </a:p>
        </p:txBody>
      </p:sp>
      <p:cxnSp>
        <p:nvCxnSpPr>
          <p:cNvPr id="7" name="Straight Arrow Connector 6">
            <a:extLst>
              <a:ext uri="{FF2B5EF4-FFF2-40B4-BE49-F238E27FC236}">
                <a16:creationId xmlns:a16="http://schemas.microsoft.com/office/drawing/2014/main" id="{859256DE-3221-4587-82F9-45ED12D8A670}"/>
              </a:ext>
            </a:extLst>
          </p:cNvPr>
          <p:cNvCxnSpPr>
            <a:cxnSpLocks/>
          </p:cNvCxnSpPr>
          <p:nvPr/>
        </p:nvCxnSpPr>
        <p:spPr>
          <a:xfrm flipV="1">
            <a:off x="1716381" y="4131593"/>
            <a:ext cx="1441598" cy="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5B40072-E0B4-44FE-B160-5C93FF364547}"/>
              </a:ext>
            </a:extLst>
          </p:cNvPr>
          <p:cNvPicPr>
            <a:picLocks noChangeAspect="1"/>
          </p:cNvPicPr>
          <p:nvPr/>
        </p:nvPicPr>
        <p:blipFill>
          <a:blip r:embed="rId3"/>
          <a:stretch>
            <a:fillRect/>
          </a:stretch>
        </p:blipFill>
        <p:spPr>
          <a:xfrm>
            <a:off x="1760107" y="4313247"/>
            <a:ext cx="1554615" cy="231668"/>
          </a:xfrm>
          <a:prstGeom prst="rect">
            <a:avLst/>
          </a:prstGeom>
        </p:spPr>
      </p:pic>
    </p:spTree>
    <p:extLst>
      <p:ext uri="{BB962C8B-B14F-4D97-AF65-F5344CB8AC3E}">
        <p14:creationId xmlns:p14="http://schemas.microsoft.com/office/powerpoint/2010/main" val="367558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1DBC7-F18C-4A3A-86C1-BE9DB2A614BF}"/>
              </a:ext>
            </a:extLst>
          </p:cNvPr>
          <p:cNvSpPr>
            <a:spLocks noGrp="1"/>
          </p:cNvSpPr>
          <p:nvPr>
            <p:ph type="sldNum" sz="quarter" idx="12"/>
          </p:nvPr>
        </p:nvSpPr>
        <p:spPr/>
        <p:txBody>
          <a:bodyPr/>
          <a:lstStyle/>
          <a:p>
            <a:fld id="{4AB56249-DC0A-4A50-8174-36776A8B8743}" type="slidenum">
              <a:rPr lang="en-US" smtClean="0"/>
              <a:t>34</a:t>
            </a:fld>
            <a:endParaRPr lang="en-US"/>
          </a:p>
        </p:txBody>
      </p:sp>
      <p:pic>
        <p:nvPicPr>
          <p:cNvPr id="3" name="Picture 2">
            <a:extLst>
              <a:ext uri="{FF2B5EF4-FFF2-40B4-BE49-F238E27FC236}">
                <a16:creationId xmlns:a16="http://schemas.microsoft.com/office/drawing/2014/main" id="{9A65A817-A2D6-4029-92BA-61DDE1A3A99D}"/>
              </a:ext>
            </a:extLst>
          </p:cNvPr>
          <p:cNvPicPr>
            <a:picLocks noChangeAspect="1"/>
          </p:cNvPicPr>
          <p:nvPr/>
        </p:nvPicPr>
        <p:blipFill>
          <a:blip r:embed="rId2"/>
          <a:stretch>
            <a:fillRect/>
          </a:stretch>
        </p:blipFill>
        <p:spPr>
          <a:xfrm>
            <a:off x="1602556" y="1967179"/>
            <a:ext cx="8986887" cy="4389171"/>
          </a:xfrm>
          <a:prstGeom prst="rect">
            <a:avLst/>
          </a:prstGeom>
        </p:spPr>
      </p:pic>
      <p:sp>
        <p:nvSpPr>
          <p:cNvPr id="5" name="TextBox 4">
            <a:extLst>
              <a:ext uri="{FF2B5EF4-FFF2-40B4-BE49-F238E27FC236}">
                <a16:creationId xmlns:a16="http://schemas.microsoft.com/office/drawing/2014/main" id="{F7EF928D-E692-4226-9AA4-5DFC4756CC0B}"/>
              </a:ext>
            </a:extLst>
          </p:cNvPr>
          <p:cNvSpPr txBox="1"/>
          <p:nvPr/>
        </p:nvSpPr>
        <p:spPr>
          <a:xfrm>
            <a:off x="3440785" y="319088"/>
            <a:ext cx="4786310" cy="1569660"/>
          </a:xfrm>
          <a:prstGeom prst="rect">
            <a:avLst/>
          </a:prstGeom>
          <a:noFill/>
        </p:spPr>
        <p:txBody>
          <a:bodyPr wrap="none" rtlCol="0">
            <a:spAutoFit/>
          </a:bodyPr>
          <a:lstStyle/>
          <a:p>
            <a:r>
              <a:rPr lang="en-US" sz="3200" b="1" dirty="0"/>
              <a:t>Cells of Adaptive Immunity</a:t>
            </a:r>
          </a:p>
          <a:p>
            <a:r>
              <a:rPr lang="en-US" sz="3200" b="1" dirty="0"/>
              <a:t>B-cells make antibodies</a:t>
            </a:r>
          </a:p>
          <a:p>
            <a:r>
              <a:rPr lang="en-US" sz="3200" b="1" dirty="0"/>
              <a:t>1.  Neutralize virus</a:t>
            </a:r>
          </a:p>
        </p:txBody>
      </p:sp>
    </p:spTree>
    <p:extLst>
      <p:ext uri="{BB962C8B-B14F-4D97-AF65-F5344CB8AC3E}">
        <p14:creationId xmlns:p14="http://schemas.microsoft.com/office/powerpoint/2010/main" val="209842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527BAB-B3AA-44EF-A1D7-09CC8410B14D}"/>
              </a:ext>
            </a:extLst>
          </p:cNvPr>
          <p:cNvSpPr>
            <a:spLocks noGrp="1"/>
          </p:cNvSpPr>
          <p:nvPr>
            <p:ph type="sldNum" sz="quarter" idx="12"/>
          </p:nvPr>
        </p:nvSpPr>
        <p:spPr/>
        <p:txBody>
          <a:bodyPr/>
          <a:lstStyle/>
          <a:p>
            <a:fld id="{4AB56249-DC0A-4A50-8174-36776A8B8743}" type="slidenum">
              <a:rPr lang="en-US" smtClean="0"/>
              <a:t>35</a:t>
            </a:fld>
            <a:endParaRPr lang="en-US"/>
          </a:p>
        </p:txBody>
      </p:sp>
      <p:pic>
        <p:nvPicPr>
          <p:cNvPr id="3" name="Picture 2">
            <a:extLst>
              <a:ext uri="{FF2B5EF4-FFF2-40B4-BE49-F238E27FC236}">
                <a16:creationId xmlns:a16="http://schemas.microsoft.com/office/drawing/2014/main" id="{70288FBF-67D6-426D-A55B-AB320BF27E97}"/>
              </a:ext>
            </a:extLst>
          </p:cNvPr>
          <p:cNvPicPr>
            <a:picLocks noChangeAspect="1"/>
          </p:cNvPicPr>
          <p:nvPr/>
        </p:nvPicPr>
        <p:blipFill>
          <a:blip r:embed="rId2"/>
          <a:stretch>
            <a:fillRect/>
          </a:stretch>
        </p:blipFill>
        <p:spPr>
          <a:xfrm>
            <a:off x="1338607" y="1899602"/>
            <a:ext cx="9288544" cy="4639310"/>
          </a:xfrm>
          <a:prstGeom prst="rect">
            <a:avLst/>
          </a:prstGeom>
        </p:spPr>
      </p:pic>
      <p:sp>
        <p:nvSpPr>
          <p:cNvPr id="4" name="TextBox 3">
            <a:extLst>
              <a:ext uri="{FF2B5EF4-FFF2-40B4-BE49-F238E27FC236}">
                <a16:creationId xmlns:a16="http://schemas.microsoft.com/office/drawing/2014/main" id="{FA02AC2B-4F27-4E4D-B90F-F7C82516B947}"/>
              </a:ext>
            </a:extLst>
          </p:cNvPr>
          <p:cNvSpPr txBox="1"/>
          <p:nvPr/>
        </p:nvSpPr>
        <p:spPr>
          <a:xfrm>
            <a:off x="3440785" y="319088"/>
            <a:ext cx="8147936" cy="1569660"/>
          </a:xfrm>
          <a:prstGeom prst="rect">
            <a:avLst/>
          </a:prstGeom>
          <a:noFill/>
        </p:spPr>
        <p:txBody>
          <a:bodyPr wrap="none" rtlCol="0">
            <a:spAutoFit/>
          </a:bodyPr>
          <a:lstStyle/>
          <a:p>
            <a:r>
              <a:rPr lang="en-US" sz="3200" b="1" dirty="0"/>
              <a:t>Cells of Adaptive Immunity</a:t>
            </a:r>
          </a:p>
          <a:p>
            <a:r>
              <a:rPr lang="en-US" sz="3200" b="1" dirty="0"/>
              <a:t>B-cells make antibodies</a:t>
            </a:r>
          </a:p>
          <a:p>
            <a:r>
              <a:rPr lang="en-US" sz="3200" b="1" dirty="0"/>
              <a:t>2. Coat the virus for other cells to destroy virus</a:t>
            </a:r>
          </a:p>
        </p:txBody>
      </p:sp>
    </p:spTree>
    <p:extLst>
      <p:ext uri="{BB962C8B-B14F-4D97-AF65-F5344CB8AC3E}">
        <p14:creationId xmlns:p14="http://schemas.microsoft.com/office/powerpoint/2010/main" val="2203823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B3056E-25AE-497E-A7A3-4EC96D298839}"/>
              </a:ext>
            </a:extLst>
          </p:cNvPr>
          <p:cNvSpPr>
            <a:spLocks noGrp="1"/>
          </p:cNvSpPr>
          <p:nvPr>
            <p:ph type="sldNum" sz="quarter" idx="12"/>
          </p:nvPr>
        </p:nvSpPr>
        <p:spPr/>
        <p:txBody>
          <a:bodyPr/>
          <a:lstStyle/>
          <a:p>
            <a:fld id="{4AB56249-DC0A-4A50-8174-36776A8B8743}" type="slidenum">
              <a:rPr lang="en-US" smtClean="0"/>
              <a:t>36</a:t>
            </a:fld>
            <a:endParaRPr lang="en-US"/>
          </a:p>
        </p:txBody>
      </p:sp>
      <p:pic>
        <p:nvPicPr>
          <p:cNvPr id="3" name="Picture 2">
            <a:extLst>
              <a:ext uri="{FF2B5EF4-FFF2-40B4-BE49-F238E27FC236}">
                <a16:creationId xmlns:a16="http://schemas.microsoft.com/office/drawing/2014/main" id="{DC45FDEE-00AC-4644-9545-36769CE7A201}"/>
              </a:ext>
            </a:extLst>
          </p:cNvPr>
          <p:cNvPicPr>
            <a:picLocks noChangeAspect="1"/>
          </p:cNvPicPr>
          <p:nvPr/>
        </p:nvPicPr>
        <p:blipFill>
          <a:blip r:embed="rId2"/>
          <a:stretch>
            <a:fillRect/>
          </a:stretch>
        </p:blipFill>
        <p:spPr>
          <a:xfrm>
            <a:off x="1358219" y="136525"/>
            <a:ext cx="8952053" cy="6721475"/>
          </a:xfrm>
          <a:prstGeom prst="rect">
            <a:avLst/>
          </a:prstGeom>
        </p:spPr>
      </p:pic>
      <p:sp>
        <p:nvSpPr>
          <p:cNvPr id="4" name="TextBox 3">
            <a:extLst>
              <a:ext uri="{FF2B5EF4-FFF2-40B4-BE49-F238E27FC236}">
                <a16:creationId xmlns:a16="http://schemas.microsoft.com/office/drawing/2014/main" id="{3F4693F3-21A9-495B-A1CD-87F85E37D3DC}"/>
              </a:ext>
            </a:extLst>
          </p:cNvPr>
          <p:cNvSpPr txBox="1"/>
          <p:nvPr/>
        </p:nvSpPr>
        <p:spPr>
          <a:xfrm>
            <a:off x="1566513" y="2736060"/>
            <a:ext cx="2407468" cy="954107"/>
          </a:xfrm>
          <a:prstGeom prst="rect">
            <a:avLst/>
          </a:prstGeom>
          <a:noFill/>
        </p:spPr>
        <p:txBody>
          <a:bodyPr wrap="square" rtlCol="0">
            <a:spAutoFit/>
          </a:bodyPr>
          <a:lstStyle/>
          <a:p>
            <a:r>
              <a:rPr lang="en-US" sz="2800" b="1" dirty="0"/>
              <a:t>EARLY, ACUTE RESPONSE</a:t>
            </a:r>
          </a:p>
        </p:txBody>
      </p:sp>
      <p:pic>
        <p:nvPicPr>
          <p:cNvPr id="5" name="Picture 4">
            <a:extLst>
              <a:ext uri="{FF2B5EF4-FFF2-40B4-BE49-F238E27FC236}">
                <a16:creationId xmlns:a16="http://schemas.microsoft.com/office/drawing/2014/main" id="{D49D2B9E-E9C8-4757-9A10-0FE529967054}"/>
              </a:ext>
            </a:extLst>
          </p:cNvPr>
          <p:cNvPicPr>
            <a:picLocks noChangeAspect="1"/>
          </p:cNvPicPr>
          <p:nvPr/>
        </p:nvPicPr>
        <p:blipFill>
          <a:blip r:embed="rId3"/>
          <a:stretch>
            <a:fillRect/>
          </a:stretch>
        </p:blipFill>
        <p:spPr>
          <a:xfrm>
            <a:off x="8372172" y="2551395"/>
            <a:ext cx="2725148" cy="755970"/>
          </a:xfrm>
          <a:prstGeom prst="rect">
            <a:avLst/>
          </a:prstGeom>
        </p:spPr>
      </p:pic>
      <p:sp>
        <p:nvSpPr>
          <p:cNvPr id="6" name="TextBox 5">
            <a:extLst>
              <a:ext uri="{FF2B5EF4-FFF2-40B4-BE49-F238E27FC236}">
                <a16:creationId xmlns:a16="http://schemas.microsoft.com/office/drawing/2014/main" id="{7AEA6BF4-9ED4-4112-AD83-E5064A9D9384}"/>
              </a:ext>
            </a:extLst>
          </p:cNvPr>
          <p:cNvSpPr txBox="1"/>
          <p:nvPr/>
        </p:nvSpPr>
        <p:spPr>
          <a:xfrm>
            <a:off x="766608" y="1781953"/>
            <a:ext cx="2003639" cy="1077218"/>
          </a:xfrm>
          <a:prstGeom prst="rect">
            <a:avLst/>
          </a:prstGeom>
          <a:noFill/>
        </p:spPr>
        <p:txBody>
          <a:bodyPr wrap="square" rtlCol="0">
            <a:spAutoFit/>
          </a:bodyPr>
          <a:lstStyle/>
          <a:p>
            <a:r>
              <a:rPr lang="en-US" sz="2800" b="1" dirty="0"/>
              <a:t>Innate</a:t>
            </a:r>
            <a:r>
              <a:rPr lang="en-US" sz="3200" b="1" dirty="0"/>
              <a:t> Immunity</a:t>
            </a:r>
          </a:p>
        </p:txBody>
      </p:sp>
      <p:sp>
        <p:nvSpPr>
          <p:cNvPr id="7" name="TextBox 6">
            <a:extLst>
              <a:ext uri="{FF2B5EF4-FFF2-40B4-BE49-F238E27FC236}">
                <a16:creationId xmlns:a16="http://schemas.microsoft.com/office/drawing/2014/main" id="{D0AF85BB-9599-4E3A-BB99-634352204BDF}"/>
              </a:ext>
            </a:extLst>
          </p:cNvPr>
          <p:cNvSpPr txBox="1"/>
          <p:nvPr/>
        </p:nvSpPr>
        <p:spPr>
          <a:xfrm>
            <a:off x="8829798" y="1781953"/>
            <a:ext cx="1809896" cy="954107"/>
          </a:xfrm>
          <a:prstGeom prst="rect">
            <a:avLst/>
          </a:prstGeom>
          <a:noFill/>
        </p:spPr>
        <p:txBody>
          <a:bodyPr wrap="square" rtlCol="0">
            <a:spAutoFit/>
          </a:bodyPr>
          <a:lstStyle/>
          <a:p>
            <a:r>
              <a:rPr lang="en-US" sz="2800" b="1" dirty="0"/>
              <a:t>Adaptive Immunity</a:t>
            </a:r>
          </a:p>
        </p:txBody>
      </p:sp>
      <p:sp>
        <p:nvSpPr>
          <p:cNvPr id="8" name="Rectangle 7">
            <a:extLst>
              <a:ext uri="{FF2B5EF4-FFF2-40B4-BE49-F238E27FC236}">
                <a16:creationId xmlns:a16="http://schemas.microsoft.com/office/drawing/2014/main" id="{93BD7AB3-5C1F-482A-A1BA-D5FA4D4C0B3D}"/>
              </a:ext>
            </a:extLst>
          </p:cNvPr>
          <p:cNvSpPr/>
          <p:nvPr/>
        </p:nvSpPr>
        <p:spPr>
          <a:xfrm>
            <a:off x="2822677" y="6554486"/>
            <a:ext cx="6076022" cy="369332"/>
          </a:xfrm>
          <a:prstGeom prst="rect">
            <a:avLst/>
          </a:prstGeom>
        </p:spPr>
        <p:txBody>
          <a:bodyPr wrap="none">
            <a:spAutoFit/>
          </a:bodyPr>
          <a:lstStyle/>
          <a:p>
            <a:r>
              <a:rPr lang="en-US" dirty="0"/>
              <a:t>https://www.slideshare.net/Ybeb18/immunology-in-a-nutshell</a:t>
            </a:r>
          </a:p>
        </p:txBody>
      </p:sp>
      <p:sp>
        <p:nvSpPr>
          <p:cNvPr id="9" name="TextBox 8">
            <a:extLst>
              <a:ext uri="{FF2B5EF4-FFF2-40B4-BE49-F238E27FC236}">
                <a16:creationId xmlns:a16="http://schemas.microsoft.com/office/drawing/2014/main" id="{76D14D8E-A3D9-4CC5-85FE-356B8EBA5CDC}"/>
              </a:ext>
            </a:extLst>
          </p:cNvPr>
          <p:cNvSpPr txBox="1"/>
          <p:nvPr/>
        </p:nvSpPr>
        <p:spPr>
          <a:xfrm>
            <a:off x="873304" y="426738"/>
            <a:ext cx="10827003" cy="584775"/>
          </a:xfrm>
          <a:prstGeom prst="rect">
            <a:avLst/>
          </a:prstGeom>
          <a:solidFill>
            <a:schemeClr val="bg1"/>
          </a:solidFill>
        </p:spPr>
        <p:txBody>
          <a:bodyPr wrap="none" rtlCol="0">
            <a:spAutoFit/>
          </a:bodyPr>
          <a:lstStyle/>
          <a:p>
            <a:r>
              <a:rPr lang="en-US" sz="3200" b="1" dirty="0"/>
              <a:t>Antibodies tell Natural Killer (NK) cells to kill virus-infected cell</a:t>
            </a:r>
          </a:p>
        </p:txBody>
      </p:sp>
    </p:spTree>
    <p:extLst>
      <p:ext uri="{BB962C8B-B14F-4D97-AF65-F5344CB8AC3E}">
        <p14:creationId xmlns:p14="http://schemas.microsoft.com/office/powerpoint/2010/main" val="1644921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4B9B2-3BE1-4E60-B39E-00A13E13973E}"/>
              </a:ext>
            </a:extLst>
          </p:cNvPr>
          <p:cNvSpPr>
            <a:spLocks noGrp="1"/>
          </p:cNvSpPr>
          <p:nvPr>
            <p:ph type="sldNum" sz="quarter" idx="12"/>
          </p:nvPr>
        </p:nvSpPr>
        <p:spPr/>
        <p:txBody>
          <a:bodyPr/>
          <a:lstStyle/>
          <a:p>
            <a:fld id="{4AB56249-DC0A-4A50-8174-36776A8B8743}" type="slidenum">
              <a:rPr lang="en-US" smtClean="0"/>
              <a:t>37</a:t>
            </a:fld>
            <a:endParaRPr lang="en-US"/>
          </a:p>
        </p:txBody>
      </p:sp>
      <p:pic>
        <p:nvPicPr>
          <p:cNvPr id="3" name="Picture 2">
            <a:extLst>
              <a:ext uri="{FF2B5EF4-FFF2-40B4-BE49-F238E27FC236}">
                <a16:creationId xmlns:a16="http://schemas.microsoft.com/office/drawing/2014/main" id="{6B582574-3C49-4917-B6A3-A2C7B8DF2ABD}"/>
              </a:ext>
            </a:extLst>
          </p:cNvPr>
          <p:cNvPicPr>
            <a:picLocks noChangeAspect="1"/>
          </p:cNvPicPr>
          <p:nvPr/>
        </p:nvPicPr>
        <p:blipFill>
          <a:blip r:embed="rId2"/>
          <a:stretch>
            <a:fillRect/>
          </a:stretch>
        </p:blipFill>
        <p:spPr>
          <a:xfrm>
            <a:off x="1720392" y="2525896"/>
            <a:ext cx="8751216" cy="4332104"/>
          </a:xfrm>
          <a:prstGeom prst="rect">
            <a:avLst/>
          </a:prstGeom>
        </p:spPr>
      </p:pic>
      <p:sp>
        <p:nvSpPr>
          <p:cNvPr id="4" name="TextBox 3">
            <a:extLst>
              <a:ext uri="{FF2B5EF4-FFF2-40B4-BE49-F238E27FC236}">
                <a16:creationId xmlns:a16="http://schemas.microsoft.com/office/drawing/2014/main" id="{CDECF00D-3EBE-4C9E-ABEA-09FE86C1EEC0}"/>
              </a:ext>
            </a:extLst>
          </p:cNvPr>
          <p:cNvSpPr txBox="1"/>
          <p:nvPr/>
        </p:nvSpPr>
        <p:spPr>
          <a:xfrm>
            <a:off x="1197206" y="251297"/>
            <a:ext cx="9545818" cy="2062103"/>
          </a:xfrm>
          <a:prstGeom prst="rect">
            <a:avLst/>
          </a:prstGeom>
          <a:noFill/>
        </p:spPr>
        <p:txBody>
          <a:bodyPr wrap="none" rtlCol="0">
            <a:spAutoFit/>
          </a:bodyPr>
          <a:lstStyle/>
          <a:p>
            <a:r>
              <a:rPr lang="en-US" sz="3200" b="1" dirty="0"/>
              <a:t>Cells of Adaptive Immunity</a:t>
            </a:r>
          </a:p>
          <a:p>
            <a:r>
              <a:rPr lang="en-US" sz="3200" b="1" dirty="0"/>
              <a:t>B-cells make antibodies</a:t>
            </a:r>
          </a:p>
          <a:p>
            <a:r>
              <a:rPr lang="en-US" sz="3200" b="1" dirty="0"/>
              <a:t>Natural killer cells detect Antibody and kill infected cell</a:t>
            </a:r>
          </a:p>
          <a:p>
            <a:pPr algn="ctr"/>
            <a:r>
              <a:rPr lang="en-US" sz="3200" b="1" dirty="0"/>
              <a:t>(One mechanism why immunization is important!)</a:t>
            </a:r>
          </a:p>
        </p:txBody>
      </p:sp>
    </p:spTree>
    <p:extLst>
      <p:ext uri="{BB962C8B-B14F-4D97-AF65-F5344CB8AC3E}">
        <p14:creationId xmlns:p14="http://schemas.microsoft.com/office/powerpoint/2010/main" val="7409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9E3FD4-613F-4DAA-8E7E-42DF0D814571}"/>
              </a:ext>
            </a:extLst>
          </p:cNvPr>
          <p:cNvSpPr>
            <a:spLocks noGrp="1"/>
          </p:cNvSpPr>
          <p:nvPr>
            <p:ph type="sldNum" sz="quarter" idx="12"/>
          </p:nvPr>
        </p:nvSpPr>
        <p:spPr/>
        <p:txBody>
          <a:bodyPr/>
          <a:lstStyle/>
          <a:p>
            <a:fld id="{4AB56249-DC0A-4A50-8174-36776A8B8743}" type="slidenum">
              <a:rPr lang="en-US" smtClean="0"/>
              <a:t>38</a:t>
            </a:fld>
            <a:endParaRPr lang="en-US"/>
          </a:p>
        </p:txBody>
      </p:sp>
      <p:pic>
        <p:nvPicPr>
          <p:cNvPr id="3" name="Picture 2">
            <a:extLst>
              <a:ext uri="{FF2B5EF4-FFF2-40B4-BE49-F238E27FC236}">
                <a16:creationId xmlns:a16="http://schemas.microsoft.com/office/drawing/2014/main" id="{46DEF346-3FC7-4C48-9C57-7B1017B5A49C}"/>
              </a:ext>
            </a:extLst>
          </p:cNvPr>
          <p:cNvPicPr>
            <a:picLocks noChangeAspect="1"/>
          </p:cNvPicPr>
          <p:nvPr/>
        </p:nvPicPr>
        <p:blipFill>
          <a:blip r:embed="rId2"/>
          <a:stretch>
            <a:fillRect/>
          </a:stretch>
        </p:blipFill>
        <p:spPr>
          <a:xfrm>
            <a:off x="986319" y="1876344"/>
            <a:ext cx="9685106" cy="4845131"/>
          </a:xfrm>
          <a:prstGeom prst="rect">
            <a:avLst/>
          </a:prstGeom>
        </p:spPr>
      </p:pic>
      <p:sp>
        <p:nvSpPr>
          <p:cNvPr id="4" name="TextBox 3">
            <a:extLst>
              <a:ext uri="{FF2B5EF4-FFF2-40B4-BE49-F238E27FC236}">
                <a16:creationId xmlns:a16="http://schemas.microsoft.com/office/drawing/2014/main" id="{341CD547-F5F5-48DD-853A-54B90DF94D5A}"/>
              </a:ext>
            </a:extLst>
          </p:cNvPr>
          <p:cNvSpPr txBox="1"/>
          <p:nvPr/>
        </p:nvSpPr>
        <p:spPr>
          <a:xfrm>
            <a:off x="1197206" y="251297"/>
            <a:ext cx="10144893" cy="1569660"/>
          </a:xfrm>
          <a:prstGeom prst="rect">
            <a:avLst/>
          </a:prstGeom>
          <a:noFill/>
        </p:spPr>
        <p:txBody>
          <a:bodyPr wrap="none" rtlCol="0">
            <a:spAutoFit/>
          </a:bodyPr>
          <a:lstStyle/>
          <a:p>
            <a:r>
              <a:rPr lang="en-US" sz="3200" b="1" dirty="0"/>
              <a:t>Cells of Adaptive Immunity</a:t>
            </a:r>
          </a:p>
          <a:p>
            <a:r>
              <a:rPr lang="en-US" sz="3200" b="1" dirty="0"/>
              <a:t>T-cells need another cell (dendritic cell) to recognize virus</a:t>
            </a:r>
          </a:p>
          <a:p>
            <a:r>
              <a:rPr lang="en-US" sz="3200" b="1" dirty="0"/>
              <a:t>Dendritic cells ingests virus</a:t>
            </a:r>
            <a:r>
              <a:rPr lang="en-US" sz="3200" b="1" dirty="0">
                <a:sym typeface="Wingdings" panose="05000000000000000000" pitchFamily="2" charset="2"/>
              </a:rPr>
              <a:t> viral proteins + MHC T-cell</a:t>
            </a:r>
            <a:endParaRPr lang="en-US" sz="3200" b="1" dirty="0"/>
          </a:p>
        </p:txBody>
      </p:sp>
    </p:spTree>
    <p:extLst>
      <p:ext uri="{BB962C8B-B14F-4D97-AF65-F5344CB8AC3E}">
        <p14:creationId xmlns:p14="http://schemas.microsoft.com/office/powerpoint/2010/main" val="350534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5D1854-F01A-4399-9AB6-EBAED0B5A935}"/>
              </a:ext>
            </a:extLst>
          </p:cNvPr>
          <p:cNvSpPr>
            <a:spLocks noGrp="1"/>
          </p:cNvSpPr>
          <p:nvPr>
            <p:ph type="sldNum" sz="quarter" idx="12"/>
          </p:nvPr>
        </p:nvSpPr>
        <p:spPr/>
        <p:txBody>
          <a:bodyPr/>
          <a:lstStyle/>
          <a:p>
            <a:fld id="{4AB56249-DC0A-4A50-8174-36776A8B8743}" type="slidenum">
              <a:rPr lang="en-US" smtClean="0"/>
              <a:t>39</a:t>
            </a:fld>
            <a:endParaRPr lang="en-US"/>
          </a:p>
        </p:txBody>
      </p:sp>
      <p:pic>
        <p:nvPicPr>
          <p:cNvPr id="5" name="Picture 4">
            <a:extLst>
              <a:ext uri="{FF2B5EF4-FFF2-40B4-BE49-F238E27FC236}">
                <a16:creationId xmlns:a16="http://schemas.microsoft.com/office/drawing/2014/main" id="{6F9788C8-7F4E-4CEA-9FFF-289242154FED}"/>
              </a:ext>
            </a:extLst>
          </p:cNvPr>
          <p:cNvPicPr>
            <a:picLocks noChangeAspect="1"/>
          </p:cNvPicPr>
          <p:nvPr/>
        </p:nvPicPr>
        <p:blipFill>
          <a:blip r:embed="rId2"/>
          <a:stretch>
            <a:fillRect/>
          </a:stretch>
        </p:blipFill>
        <p:spPr>
          <a:xfrm>
            <a:off x="1460761" y="2124021"/>
            <a:ext cx="8784643" cy="4317875"/>
          </a:xfrm>
          <a:prstGeom prst="rect">
            <a:avLst/>
          </a:prstGeom>
        </p:spPr>
      </p:pic>
      <p:sp>
        <p:nvSpPr>
          <p:cNvPr id="4" name="TextBox 3">
            <a:extLst>
              <a:ext uri="{FF2B5EF4-FFF2-40B4-BE49-F238E27FC236}">
                <a16:creationId xmlns:a16="http://schemas.microsoft.com/office/drawing/2014/main" id="{5B9A6A79-5BFD-4AAF-9DAF-A4B725E002A4}"/>
              </a:ext>
            </a:extLst>
          </p:cNvPr>
          <p:cNvSpPr txBox="1"/>
          <p:nvPr/>
        </p:nvSpPr>
        <p:spPr>
          <a:xfrm>
            <a:off x="1197206" y="251297"/>
            <a:ext cx="10144893" cy="1569660"/>
          </a:xfrm>
          <a:prstGeom prst="rect">
            <a:avLst/>
          </a:prstGeom>
          <a:noFill/>
        </p:spPr>
        <p:txBody>
          <a:bodyPr wrap="none" rtlCol="0">
            <a:spAutoFit/>
          </a:bodyPr>
          <a:lstStyle/>
          <a:p>
            <a:r>
              <a:rPr lang="en-US" sz="3200" b="1" dirty="0"/>
              <a:t>Cells of Adaptive Immunity</a:t>
            </a:r>
          </a:p>
          <a:p>
            <a:r>
              <a:rPr lang="en-US" sz="3200" b="1" dirty="0"/>
              <a:t>T-cells need another cell (dendritic cell) to recognize virus</a:t>
            </a:r>
          </a:p>
          <a:p>
            <a:r>
              <a:rPr lang="en-US" sz="3200" b="1" dirty="0"/>
              <a:t>Dendritic cells ingests virus</a:t>
            </a:r>
            <a:r>
              <a:rPr lang="en-US" sz="3200" b="1" dirty="0">
                <a:sym typeface="Wingdings" panose="05000000000000000000" pitchFamily="2" charset="2"/>
              </a:rPr>
              <a:t> viral proteins + MHC T-cell</a:t>
            </a:r>
            <a:endParaRPr lang="en-US" sz="3200" b="1" dirty="0"/>
          </a:p>
        </p:txBody>
      </p:sp>
    </p:spTree>
    <p:extLst>
      <p:ext uri="{BB962C8B-B14F-4D97-AF65-F5344CB8AC3E}">
        <p14:creationId xmlns:p14="http://schemas.microsoft.com/office/powerpoint/2010/main" val="496145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kumimoji="0" lang="en-US" sz="3200" b="1"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1" i="0" u="none" strike="noStrike" kern="0" cap="none" spc="0" normalizeH="0" baseline="0" noProof="0" dirty="0">
                <a:ln>
                  <a:noFill/>
                </a:ln>
                <a:solidFill>
                  <a:srgbClr val="000000"/>
                </a:solidFill>
                <a:effectLst/>
                <a:uLnTx/>
                <a:uFillTx/>
                <a:latin typeface="Times"/>
                <a:ea typeface="MS PGothic" pitchFamily="34" charset="-128"/>
                <a:cs typeface="+mn-cs"/>
              </a:rPr>
              <a:t>3 stages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8" name="TextBox 7">
            <a:extLst>
              <a:ext uri="{FF2B5EF4-FFF2-40B4-BE49-F238E27FC236}">
                <a16:creationId xmlns:a16="http://schemas.microsoft.com/office/drawing/2014/main" id="{4FFD6A2C-3C2A-4743-A5AE-3FAD10A0D3F7}"/>
              </a:ext>
            </a:extLst>
          </p:cNvPr>
          <p:cNvSpPr txBox="1"/>
          <p:nvPr/>
        </p:nvSpPr>
        <p:spPr>
          <a:xfrm>
            <a:off x="974197" y="2044005"/>
            <a:ext cx="10134506" cy="2246769"/>
          </a:xfrm>
          <a:prstGeom prst="rect">
            <a:avLst/>
          </a:prstGeom>
          <a:noFill/>
        </p:spPr>
        <p:txBody>
          <a:bodyPr wrap="none" rtlCol="0">
            <a:spAutoFit/>
          </a:bodyPr>
          <a:lstStyle/>
          <a:p>
            <a:pPr marL="571500" indent="-571500">
              <a:buAutoNum type="romanUcPeriod"/>
            </a:pPr>
            <a:r>
              <a:rPr lang="en-US" sz="2800" dirty="0"/>
              <a:t>Asymptomatic incubation period with or without detectable virus</a:t>
            </a:r>
          </a:p>
          <a:p>
            <a:pPr marL="571500" indent="-571500">
              <a:buAutoNum type="romanUcPeriod"/>
            </a:pPr>
            <a:r>
              <a:rPr lang="en-US" sz="2800" dirty="0"/>
              <a:t>Non-severe symptomatic period with presence of virus</a:t>
            </a:r>
          </a:p>
          <a:p>
            <a:pPr marL="571500" indent="-571500">
              <a:buAutoNum type="romanUcPeriod"/>
            </a:pPr>
            <a:r>
              <a:rPr lang="en-US" sz="2800" dirty="0"/>
              <a:t>Severe respiratory symptomatic with high viral load</a:t>
            </a:r>
          </a:p>
          <a:p>
            <a:endParaRPr lang="en-US" sz="2800" dirty="0"/>
          </a:p>
          <a:p>
            <a:r>
              <a:rPr lang="en-US" sz="2800" dirty="0"/>
              <a:t>Prevention of transmission is the most difficult in which stage?</a:t>
            </a:r>
          </a:p>
        </p:txBody>
      </p:sp>
      <p:sp>
        <p:nvSpPr>
          <p:cNvPr id="7" name="Rectangle 6">
            <a:extLst>
              <a:ext uri="{FF2B5EF4-FFF2-40B4-BE49-F238E27FC236}">
                <a16:creationId xmlns:a16="http://schemas.microsoft.com/office/drawing/2014/main" id="{BBB3AE96-733C-4B9C-B862-742039833A66}"/>
              </a:ext>
            </a:extLst>
          </p:cNvPr>
          <p:cNvSpPr/>
          <p:nvPr/>
        </p:nvSpPr>
        <p:spPr>
          <a:xfrm>
            <a:off x="3454401" y="6477000"/>
            <a:ext cx="5017143" cy="369332"/>
          </a:xfrm>
          <a:prstGeom prst="rect">
            <a:avLst/>
          </a:prstGeom>
        </p:spPr>
        <p:txBody>
          <a:bodyPr wrap="none">
            <a:spAutoFit/>
          </a:bodyPr>
          <a:lstStyle/>
          <a:p>
            <a:r>
              <a:rPr lang="en-US" dirty="0"/>
              <a:t>https://www.nature.com/articles/s41418-020-0530-3</a:t>
            </a:r>
          </a:p>
        </p:txBody>
      </p:sp>
    </p:spTree>
    <p:extLst>
      <p:ext uri="{BB962C8B-B14F-4D97-AF65-F5344CB8AC3E}">
        <p14:creationId xmlns:p14="http://schemas.microsoft.com/office/powerpoint/2010/main" val="1461324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72BEB2-80AB-4BE5-981D-5DCCFEDE852A}"/>
              </a:ext>
            </a:extLst>
          </p:cNvPr>
          <p:cNvSpPr>
            <a:spLocks noGrp="1"/>
          </p:cNvSpPr>
          <p:nvPr>
            <p:ph type="sldNum" sz="quarter" idx="12"/>
          </p:nvPr>
        </p:nvSpPr>
        <p:spPr/>
        <p:txBody>
          <a:bodyPr/>
          <a:lstStyle/>
          <a:p>
            <a:fld id="{4AB56249-DC0A-4A50-8174-36776A8B8743}" type="slidenum">
              <a:rPr lang="en-US" smtClean="0"/>
              <a:t>40</a:t>
            </a:fld>
            <a:endParaRPr lang="en-US"/>
          </a:p>
        </p:txBody>
      </p:sp>
      <p:pic>
        <p:nvPicPr>
          <p:cNvPr id="3" name="Picture 2">
            <a:extLst>
              <a:ext uri="{FF2B5EF4-FFF2-40B4-BE49-F238E27FC236}">
                <a16:creationId xmlns:a16="http://schemas.microsoft.com/office/drawing/2014/main" id="{611A03C6-0090-4CE3-9E77-C31D55F6BEC5}"/>
              </a:ext>
            </a:extLst>
          </p:cNvPr>
          <p:cNvPicPr>
            <a:picLocks noChangeAspect="1"/>
          </p:cNvPicPr>
          <p:nvPr/>
        </p:nvPicPr>
        <p:blipFill>
          <a:blip r:embed="rId2"/>
          <a:stretch>
            <a:fillRect/>
          </a:stretch>
        </p:blipFill>
        <p:spPr>
          <a:xfrm>
            <a:off x="1158075" y="1931541"/>
            <a:ext cx="9318139" cy="4687059"/>
          </a:xfrm>
          <a:prstGeom prst="rect">
            <a:avLst/>
          </a:prstGeom>
        </p:spPr>
      </p:pic>
      <p:sp>
        <p:nvSpPr>
          <p:cNvPr id="4" name="TextBox 3">
            <a:extLst>
              <a:ext uri="{FF2B5EF4-FFF2-40B4-BE49-F238E27FC236}">
                <a16:creationId xmlns:a16="http://schemas.microsoft.com/office/drawing/2014/main" id="{9F1EBDF2-3E5E-4762-8997-852D40B92CFD}"/>
              </a:ext>
            </a:extLst>
          </p:cNvPr>
          <p:cNvSpPr txBox="1"/>
          <p:nvPr/>
        </p:nvSpPr>
        <p:spPr>
          <a:xfrm>
            <a:off x="1197206" y="251297"/>
            <a:ext cx="10280122" cy="1569660"/>
          </a:xfrm>
          <a:prstGeom prst="rect">
            <a:avLst/>
          </a:prstGeom>
          <a:noFill/>
        </p:spPr>
        <p:txBody>
          <a:bodyPr wrap="none" rtlCol="0">
            <a:spAutoFit/>
          </a:bodyPr>
          <a:lstStyle/>
          <a:p>
            <a:r>
              <a:rPr lang="en-US" sz="3200" b="1" dirty="0"/>
              <a:t>Cells of Adaptive Immunity</a:t>
            </a:r>
          </a:p>
          <a:p>
            <a:r>
              <a:rPr lang="en-US" sz="3200" b="1" dirty="0"/>
              <a:t>Dendritic cells ingests virus</a:t>
            </a:r>
            <a:r>
              <a:rPr lang="en-US" sz="3200" b="1" dirty="0">
                <a:sym typeface="Wingdings" panose="05000000000000000000" pitchFamily="2" charset="2"/>
              </a:rPr>
              <a:t> viral proteins + MHC T</a:t>
            </a:r>
            <a:r>
              <a:rPr lang="en-US" sz="3200" b="1" baseline="-25000" dirty="0">
                <a:sym typeface="Wingdings" panose="05000000000000000000" pitchFamily="2" charset="2"/>
              </a:rPr>
              <a:t>C</a:t>
            </a:r>
            <a:r>
              <a:rPr lang="en-US" sz="3200" b="1" dirty="0">
                <a:sym typeface="Wingdings" panose="05000000000000000000" pitchFamily="2" charset="2"/>
              </a:rPr>
              <a:t>-cell</a:t>
            </a:r>
          </a:p>
          <a:p>
            <a:r>
              <a:rPr lang="en-US" sz="3200" b="1" dirty="0">
                <a:sym typeface="Wingdings" panose="05000000000000000000" pitchFamily="2" charset="2"/>
              </a:rPr>
              <a:t>T</a:t>
            </a:r>
            <a:r>
              <a:rPr lang="en-US" sz="3200" b="1" baseline="-25000" dirty="0">
                <a:sym typeface="Wingdings" panose="05000000000000000000" pitchFamily="2" charset="2"/>
              </a:rPr>
              <a:t>C</a:t>
            </a:r>
            <a:r>
              <a:rPr lang="en-US" sz="3200" b="1" dirty="0">
                <a:sym typeface="Wingdings" panose="05000000000000000000" pitchFamily="2" charset="2"/>
              </a:rPr>
              <a:t>-cell hunt down and kill all cells infected with virus</a:t>
            </a:r>
            <a:endParaRPr lang="en-US" sz="3200" b="1" dirty="0"/>
          </a:p>
        </p:txBody>
      </p:sp>
    </p:spTree>
    <p:extLst>
      <p:ext uri="{BB962C8B-B14F-4D97-AF65-F5344CB8AC3E}">
        <p14:creationId xmlns:p14="http://schemas.microsoft.com/office/powerpoint/2010/main" val="3261050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163A2-7C7C-44FF-A655-22604ECE03AC}"/>
              </a:ext>
            </a:extLst>
          </p:cNvPr>
          <p:cNvPicPr>
            <a:picLocks noChangeAspect="1"/>
          </p:cNvPicPr>
          <p:nvPr/>
        </p:nvPicPr>
        <p:blipFill>
          <a:blip r:embed="rId2"/>
          <a:stretch>
            <a:fillRect/>
          </a:stretch>
        </p:blipFill>
        <p:spPr>
          <a:xfrm>
            <a:off x="659091" y="757777"/>
            <a:ext cx="10323538" cy="4156230"/>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41</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7" name="TextBox 6">
            <a:extLst>
              <a:ext uri="{FF2B5EF4-FFF2-40B4-BE49-F238E27FC236}">
                <a16:creationId xmlns:a16="http://schemas.microsoft.com/office/drawing/2014/main" id="{D3ABEF20-7F51-46E9-BEFB-BBDE1B55AF22}"/>
              </a:ext>
            </a:extLst>
          </p:cNvPr>
          <p:cNvSpPr txBox="1"/>
          <p:nvPr/>
        </p:nvSpPr>
        <p:spPr>
          <a:xfrm>
            <a:off x="1387916" y="4983492"/>
            <a:ext cx="3227550" cy="646331"/>
          </a:xfrm>
          <a:prstGeom prst="rect">
            <a:avLst/>
          </a:prstGeom>
          <a:noFill/>
        </p:spPr>
        <p:txBody>
          <a:bodyPr wrap="none" rtlCol="0">
            <a:spAutoFit/>
          </a:bodyPr>
          <a:lstStyle/>
          <a:p>
            <a:r>
              <a:rPr lang="en-US" dirty="0"/>
              <a:t>Mild constitutional symptoms</a:t>
            </a:r>
          </a:p>
          <a:p>
            <a:r>
              <a:rPr lang="en-US" dirty="0"/>
              <a:t>Fever, cough, diarrhea, headache</a:t>
            </a:r>
          </a:p>
        </p:txBody>
      </p:sp>
      <p:sp>
        <p:nvSpPr>
          <p:cNvPr id="8" name="TextBox 7">
            <a:extLst>
              <a:ext uri="{FF2B5EF4-FFF2-40B4-BE49-F238E27FC236}">
                <a16:creationId xmlns:a16="http://schemas.microsoft.com/office/drawing/2014/main" id="{7131BBE7-D906-4A4A-B265-3F078E8770C9}"/>
              </a:ext>
            </a:extLst>
          </p:cNvPr>
          <p:cNvSpPr txBox="1"/>
          <p:nvPr/>
        </p:nvSpPr>
        <p:spPr>
          <a:xfrm>
            <a:off x="4615466" y="4983493"/>
            <a:ext cx="3072316" cy="646331"/>
          </a:xfrm>
          <a:prstGeom prst="rect">
            <a:avLst/>
          </a:prstGeom>
          <a:noFill/>
        </p:spPr>
        <p:txBody>
          <a:bodyPr wrap="none" rtlCol="0">
            <a:spAutoFit/>
          </a:bodyPr>
          <a:lstStyle/>
          <a:p>
            <a:r>
              <a:rPr lang="en-US" dirty="0"/>
              <a:t>Shortness of breath</a:t>
            </a:r>
          </a:p>
          <a:p>
            <a:r>
              <a:rPr lang="en-US" dirty="0"/>
              <a:t>Hypoxia (decrease in oxygen)</a:t>
            </a:r>
          </a:p>
        </p:txBody>
      </p:sp>
      <p:sp>
        <p:nvSpPr>
          <p:cNvPr id="9" name="TextBox 8">
            <a:extLst>
              <a:ext uri="{FF2B5EF4-FFF2-40B4-BE49-F238E27FC236}">
                <a16:creationId xmlns:a16="http://schemas.microsoft.com/office/drawing/2014/main" id="{AD6D7D33-A518-4611-9A62-1A33DC2FE51C}"/>
              </a:ext>
            </a:extLst>
          </p:cNvPr>
          <p:cNvSpPr txBox="1"/>
          <p:nvPr/>
        </p:nvSpPr>
        <p:spPr>
          <a:xfrm>
            <a:off x="8295588" y="4876063"/>
            <a:ext cx="1358064" cy="923330"/>
          </a:xfrm>
          <a:prstGeom prst="rect">
            <a:avLst/>
          </a:prstGeom>
          <a:noFill/>
        </p:spPr>
        <p:txBody>
          <a:bodyPr wrap="none" rtlCol="0">
            <a:spAutoFit/>
          </a:bodyPr>
          <a:lstStyle/>
          <a:p>
            <a:r>
              <a:rPr lang="en-US" dirty="0"/>
              <a:t>ARDS</a:t>
            </a:r>
          </a:p>
          <a:p>
            <a:r>
              <a:rPr lang="en-US" dirty="0"/>
              <a:t>Shock </a:t>
            </a:r>
          </a:p>
          <a:p>
            <a:r>
              <a:rPr lang="en-US" dirty="0"/>
              <a:t>Heart failure</a:t>
            </a:r>
          </a:p>
        </p:txBody>
      </p:sp>
      <p:cxnSp>
        <p:nvCxnSpPr>
          <p:cNvPr id="11" name="Straight Connector 10">
            <a:extLst>
              <a:ext uri="{FF2B5EF4-FFF2-40B4-BE49-F238E27FC236}">
                <a16:creationId xmlns:a16="http://schemas.microsoft.com/office/drawing/2014/main" id="{8AB3D0C8-90D2-4FD8-A719-716B31B0AB43}"/>
              </a:ext>
            </a:extLst>
          </p:cNvPr>
          <p:cNvCxnSpPr/>
          <p:nvPr/>
        </p:nvCxnSpPr>
        <p:spPr bwMode="auto">
          <a:xfrm>
            <a:off x="4540050" y="4914007"/>
            <a:ext cx="0" cy="9588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5DCC1CE-06A7-48B1-8007-2669D8BA67B6}"/>
              </a:ext>
            </a:extLst>
          </p:cNvPr>
          <p:cNvCxnSpPr/>
          <p:nvPr/>
        </p:nvCxnSpPr>
        <p:spPr bwMode="auto">
          <a:xfrm>
            <a:off x="7503736" y="4876063"/>
            <a:ext cx="0" cy="9233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5BF8A047-4DA8-462B-B955-ABCBD8D40EF5}"/>
              </a:ext>
            </a:extLst>
          </p:cNvPr>
          <p:cNvSpPr txBox="1"/>
          <p:nvPr/>
        </p:nvSpPr>
        <p:spPr>
          <a:xfrm>
            <a:off x="3741173" y="6149750"/>
            <a:ext cx="4334841" cy="523220"/>
          </a:xfrm>
          <a:prstGeom prst="rect">
            <a:avLst/>
          </a:prstGeom>
          <a:noFill/>
        </p:spPr>
        <p:txBody>
          <a:bodyPr wrap="none" rtlCol="0">
            <a:spAutoFit/>
          </a:bodyPr>
          <a:lstStyle/>
          <a:p>
            <a:r>
              <a:rPr lang="en-US" sz="2800" dirty="0"/>
              <a:t>But what causes all of these?</a:t>
            </a:r>
          </a:p>
        </p:txBody>
      </p:sp>
      <p:sp>
        <p:nvSpPr>
          <p:cNvPr id="6" name="Rectangle 5">
            <a:extLst>
              <a:ext uri="{FF2B5EF4-FFF2-40B4-BE49-F238E27FC236}">
                <a16:creationId xmlns:a16="http://schemas.microsoft.com/office/drawing/2014/main" id="{06B03E05-BC7D-4BED-B844-AA88327D26E2}"/>
              </a:ext>
            </a:extLst>
          </p:cNvPr>
          <p:cNvSpPr/>
          <p:nvPr/>
        </p:nvSpPr>
        <p:spPr>
          <a:xfrm>
            <a:off x="4921321" y="1262948"/>
            <a:ext cx="2147299" cy="10907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E20263D-D797-46E1-93AB-8CB90A24F705}"/>
              </a:ext>
            </a:extLst>
          </p:cNvPr>
          <p:cNvSpPr/>
          <p:nvPr/>
        </p:nvSpPr>
        <p:spPr>
          <a:xfrm>
            <a:off x="6862790" y="1284270"/>
            <a:ext cx="1081366" cy="4064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11F609-2C7F-47CD-8A29-2940B9C49DB6}"/>
              </a:ext>
            </a:extLst>
          </p:cNvPr>
          <p:cNvSpPr/>
          <p:nvPr/>
        </p:nvSpPr>
        <p:spPr>
          <a:xfrm>
            <a:off x="7687782" y="1255535"/>
            <a:ext cx="2625141" cy="11358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712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54D6C2-6712-48C7-A69D-1C2B1E513076}"/>
              </a:ext>
            </a:extLst>
          </p:cNvPr>
          <p:cNvSpPr txBox="1"/>
          <p:nvPr/>
        </p:nvSpPr>
        <p:spPr>
          <a:xfrm>
            <a:off x="7285488" y="1654090"/>
            <a:ext cx="2927670"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a:t>Too many cytokines can harm the infected host</a:t>
            </a:r>
          </a:p>
        </p:txBody>
      </p:sp>
      <p:sp>
        <p:nvSpPr>
          <p:cNvPr id="3" name="TextBox 2">
            <a:extLst>
              <a:ext uri="{FF2B5EF4-FFF2-40B4-BE49-F238E27FC236}">
                <a16:creationId xmlns:a16="http://schemas.microsoft.com/office/drawing/2014/main" id="{D3B6C834-5BA0-4240-B56D-762A38BBF163}"/>
              </a:ext>
            </a:extLst>
          </p:cNvPr>
          <p:cNvSpPr txBox="1"/>
          <p:nvPr/>
        </p:nvSpPr>
        <p:spPr>
          <a:xfrm>
            <a:off x="6928105" y="4403691"/>
            <a:ext cx="4272706" cy="800219"/>
          </a:xfrm>
          <a:prstGeom prst="rect">
            <a:avLst/>
          </a:prstGeom>
          <a:noFill/>
        </p:spPr>
        <p:txBody>
          <a:bodyPr wrap="square" rtlCol="0">
            <a:spAutoFit/>
          </a:bodyPr>
          <a:lstStyle/>
          <a:p>
            <a:r>
              <a:rPr lang="en-US" sz="2800" dirty="0"/>
              <a:t>Cytokine Storm </a:t>
            </a:r>
            <a:r>
              <a:rPr lang="en-US" dirty="0"/>
              <a:t>due to infection with influenza virus</a:t>
            </a:r>
          </a:p>
        </p:txBody>
      </p:sp>
      <p:pic>
        <p:nvPicPr>
          <p:cNvPr id="5" name="Picture 4">
            <a:extLst>
              <a:ext uri="{FF2B5EF4-FFF2-40B4-BE49-F238E27FC236}">
                <a16:creationId xmlns:a16="http://schemas.microsoft.com/office/drawing/2014/main" id="{C78850B2-DDA5-4896-A934-FFD165958CCD}"/>
              </a:ext>
            </a:extLst>
          </p:cNvPr>
          <p:cNvPicPr>
            <a:picLocks noChangeAspect="1"/>
          </p:cNvPicPr>
          <p:nvPr/>
        </p:nvPicPr>
        <p:blipFill>
          <a:blip r:embed="rId2"/>
          <a:stretch>
            <a:fillRect/>
          </a:stretch>
        </p:blipFill>
        <p:spPr>
          <a:xfrm>
            <a:off x="1600847" y="1001801"/>
            <a:ext cx="4809477" cy="5779999"/>
          </a:xfrm>
          <a:prstGeom prst="rect">
            <a:avLst/>
          </a:prstGeom>
        </p:spPr>
      </p:pic>
      <p:sp>
        <p:nvSpPr>
          <p:cNvPr id="6" name="Slide Number Placeholder 5">
            <a:extLst>
              <a:ext uri="{FF2B5EF4-FFF2-40B4-BE49-F238E27FC236}">
                <a16:creationId xmlns:a16="http://schemas.microsoft.com/office/drawing/2014/main" id="{0C83F120-134F-442B-8D6B-95207075D4AA}"/>
              </a:ext>
            </a:extLst>
          </p:cNvPr>
          <p:cNvSpPr>
            <a:spLocks noGrp="1"/>
          </p:cNvSpPr>
          <p:nvPr>
            <p:ph type="sldNum" sz="quarter" idx="12"/>
          </p:nvPr>
        </p:nvSpPr>
        <p:spPr/>
        <p:txBody>
          <a:bodyPr/>
          <a:lstStyle/>
          <a:p>
            <a:fld id="{4AB56249-DC0A-4A50-8174-36776A8B8743}" type="slidenum">
              <a:rPr lang="en-US" smtClean="0"/>
              <a:t>42</a:t>
            </a:fld>
            <a:endParaRPr lang="en-US"/>
          </a:p>
        </p:txBody>
      </p:sp>
      <p:sp>
        <p:nvSpPr>
          <p:cNvPr id="7" name="TextBox 6">
            <a:extLst>
              <a:ext uri="{FF2B5EF4-FFF2-40B4-BE49-F238E27FC236}">
                <a16:creationId xmlns:a16="http://schemas.microsoft.com/office/drawing/2014/main" id="{7BC6DA5A-7785-426E-90DF-B9CB5930CB40}"/>
              </a:ext>
            </a:extLst>
          </p:cNvPr>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spTree>
    <p:extLst>
      <p:ext uri="{BB962C8B-B14F-4D97-AF65-F5344CB8AC3E}">
        <p14:creationId xmlns:p14="http://schemas.microsoft.com/office/powerpoint/2010/main" val="1885993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A8BC63-5314-4528-A499-44C8A23349EB}"/>
              </a:ext>
            </a:extLst>
          </p:cNvPr>
          <p:cNvSpPr>
            <a:spLocks noGrp="1"/>
          </p:cNvSpPr>
          <p:nvPr>
            <p:ph type="sldNum" sz="quarter" idx="12"/>
          </p:nvPr>
        </p:nvSpPr>
        <p:spPr/>
        <p:txBody>
          <a:bodyPr/>
          <a:lstStyle/>
          <a:p>
            <a:fld id="{4AB56249-DC0A-4A50-8174-36776A8B8743}" type="slidenum">
              <a:rPr lang="en-US" smtClean="0"/>
              <a:t>43</a:t>
            </a:fld>
            <a:endParaRPr lang="en-US"/>
          </a:p>
        </p:txBody>
      </p:sp>
      <p:sp>
        <p:nvSpPr>
          <p:cNvPr id="3" name="TextBox 2">
            <a:extLst>
              <a:ext uri="{FF2B5EF4-FFF2-40B4-BE49-F238E27FC236}">
                <a16:creationId xmlns:a16="http://schemas.microsoft.com/office/drawing/2014/main" id="{F3E20006-24F0-4235-84E6-CC8B331E7906}"/>
              </a:ext>
            </a:extLst>
          </p:cNvPr>
          <p:cNvSpPr txBox="1"/>
          <p:nvPr/>
        </p:nvSpPr>
        <p:spPr>
          <a:xfrm>
            <a:off x="3740771" y="414779"/>
            <a:ext cx="4824269" cy="584775"/>
          </a:xfrm>
          <a:prstGeom prst="rect">
            <a:avLst/>
          </a:prstGeom>
          <a:noFill/>
        </p:spPr>
        <p:txBody>
          <a:bodyPr wrap="none" rtlCol="0">
            <a:spAutoFit/>
          </a:bodyPr>
          <a:lstStyle/>
          <a:p>
            <a:r>
              <a:rPr lang="en-US" sz="3200" b="1" dirty="0"/>
              <a:t>Example of cytokine storm:</a:t>
            </a:r>
          </a:p>
        </p:txBody>
      </p:sp>
      <p:sp>
        <p:nvSpPr>
          <p:cNvPr id="5" name="TextBox 4">
            <a:extLst>
              <a:ext uri="{FF2B5EF4-FFF2-40B4-BE49-F238E27FC236}">
                <a16:creationId xmlns:a16="http://schemas.microsoft.com/office/drawing/2014/main" id="{BF99CB3B-45CB-4CEA-A31B-84465426578C}"/>
              </a:ext>
            </a:extLst>
          </p:cNvPr>
          <p:cNvSpPr txBox="1"/>
          <p:nvPr/>
        </p:nvSpPr>
        <p:spPr>
          <a:xfrm>
            <a:off x="650450" y="1903047"/>
            <a:ext cx="11331018" cy="1015663"/>
          </a:xfrm>
          <a:prstGeom prst="rect">
            <a:avLst/>
          </a:prstGeom>
          <a:noFill/>
        </p:spPr>
        <p:txBody>
          <a:bodyPr wrap="square" rtlCol="0">
            <a:spAutoFit/>
          </a:bodyPr>
          <a:lstStyle/>
          <a:p>
            <a:r>
              <a:rPr lang="en-US" sz="2000" dirty="0"/>
              <a:t>Purpose:  design a treatment for particular types of cancers by boosting the immune response of particular T cells</a:t>
            </a:r>
          </a:p>
          <a:p>
            <a:r>
              <a:rPr lang="en-US" sz="2000" dirty="0"/>
              <a:t>TGN1412 directly stimulates T cells</a:t>
            </a:r>
          </a:p>
        </p:txBody>
      </p:sp>
      <p:sp>
        <p:nvSpPr>
          <p:cNvPr id="6" name="Rectangle 5">
            <a:extLst>
              <a:ext uri="{FF2B5EF4-FFF2-40B4-BE49-F238E27FC236}">
                <a16:creationId xmlns:a16="http://schemas.microsoft.com/office/drawing/2014/main" id="{F011885A-037F-49CC-B0BA-594519995573}"/>
              </a:ext>
            </a:extLst>
          </p:cNvPr>
          <p:cNvSpPr/>
          <p:nvPr/>
        </p:nvSpPr>
        <p:spPr>
          <a:xfrm>
            <a:off x="76581" y="6443221"/>
            <a:ext cx="4304383" cy="307777"/>
          </a:xfrm>
          <a:prstGeom prst="rect">
            <a:avLst/>
          </a:prstGeom>
        </p:spPr>
        <p:txBody>
          <a:bodyPr wrap="none">
            <a:spAutoFit/>
          </a:bodyPr>
          <a:lstStyle/>
          <a:p>
            <a:r>
              <a:rPr lang="en-US" sz="1400" dirty="0"/>
              <a:t>https://www.nejm.org/doi/full/10.1056/NEJMoa063842</a:t>
            </a:r>
          </a:p>
        </p:txBody>
      </p:sp>
      <p:sp>
        <p:nvSpPr>
          <p:cNvPr id="8" name="Rectangle 7">
            <a:extLst>
              <a:ext uri="{FF2B5EF4-FFF2-40B4-BE49-F238E27FC236}">
                <a16:creationId xmlns:a16="http://schemas.microsoft.com/office/drawing/2014/main" id="{2083B39D-48B6-452F-A1A1-FE33D6E08168}"/>
              </a:ext>
            </a:extLst>
          </p:cNvPr>
          <p:cNvSpPr/>
          <p:nvPr/>
        </p:nvSpPr>
        <p:spPr>
          <a:xfrm>
            <a:off x="3047999" y="1183542"/>
            <a:ext cx="6096000" cy="707886"/>
          </a:xfrm>
          <a:prstGeom prst="rect">
            <a:avLst/>
          </a:prstGeom>
        </p:spPr>
        <p:txBody>
          <a:bodyPr>
            <a:spAutoFit/>
          </a:bodyPr>
          <a:lstStyle/>
          <a:p>
            <a:pPr algn="ctr" fontAlgn="base"/>
            <a:r>
              <a:rPr lang="en-US" sz="2000" b="1" dirty="0">
                <a:solidFill>
                  <a:srgbClr val="1A1A1A"/>
                </a:solidFill>
                <a:latin typeface="inherit"/>
              </a:rPr>
              <a:t>Cytokine Storm in a Phase 1 Trial of the Anti-CD28 Monoclonal Antibody TGN1412</a:t>
            </a:r>
            <a:endParaRPr lang="en-US" sz="2000" b="1" i="0" dirty="0">
              <a:solidFill>
                <a:srgbClr val="1A1A1A"/>
              </a:solidFill>
              <a:effectLst/>
              <a:latin typeface="ff-quadraat-web-pro"/>
            </a:endParaRPr>
          </a:p>
        </p:txBody>
      </p:sp>
      <p:pic>
        <p:nvPicPr>
          <p:cNvPr id="9" name="Picture 8">
            <a:extLst>
              <a:ext uri="{FF2B5EF4-FFF2-40B4-BE49-F238E27FC236}">
                <a16:creationId xmlns:a16="http://schemas.microsoft.com/office/drawing/2014/main" id="{899883F2-B699-45B1-9DC7-46B1C1F70611}"/>
              </a:ext>
            </a:extLst>
          </p:cNvPr>
          <p:cNvPicPr>
            <a:picLocks noChangeAspect="1"/>
          </p:cNvPicPr>
          <p:nvPr/>
        </p:nvPicPr>
        <p:blipFill>
          <a:blip r:embed="rId2"/>
          <a:stretch>
            <a:fillRect/>
          </a:stretch>
        </p:blipFill>
        <p:spPr>
          <a:xfrm>
            <a:off x="5397925" y="2215609"/>
            <a:ext cx="6143625" cy="4381500"/>
          </a:xfrm>
          <a:prstGeom prst="rect">
            <a:avLst/>
          </a:prstGeom>
        </p:spPr>
      </p:pic>
      <p:sp>
        <p:nvSpPr>
          <p:cNvPr id="10" name="TextBox 9">
            <a:extLst>
              <a:ext uri="{FF2B5EF4-FFF2-40B4-BE49-F238E27FC236}">
                <a16:creationId xmlns:a16="http://schemas.microsoft.com/office/drawing/2014/main" id="{CDC66003-23F6-4CE3-91B0-96E86E40438A}"/>
              </a:ext>
            </a:extLst>
          </p:cNvPr>
          <p:cNvSpPr txBox="1"/>
          <p:nvPr/>
        </p:nvSpPr>
        <p:spPr>
          <a:xfrm>
            <a:off x="650450" y="3429000"/>
            <a:ext cx="4559725" cy="1754326"/>
          </a:xfrm>
          <a:prstGeom prst="rect">
            <a:avLst/>
          </a:prstGeom>
          <a:noFill/>
        </p:spPr>
        <p:txBody>
          <a:bodyPr wrap="square" rtlCol="0">
            <a:spAutoFit/>
          </a:bodyPr>
          <a:lstStyle/>
          <a:p>
            <a:r>
              <a:rPr lang="en-US" dirty="0"/>
              <a:t>90 minutes after giving the drug:</a:t>
            </a:r>
          </a:p>
          <a:p>
            <a:r>
              <a:rPr lang="en-US" dirty="0"/>
              <a:t>High rise in pro-inflammatory cytokines</a:t>
            </a:r>
          </a:p>
          <a:p>
            <a:r>
              <a:rPr lang="en-US" dirty="0"/>
              <a:t>Which eventually led to pulmonary, renal, blood clots</a:t>
            </a:r>
          </a:p>
          <a:p>
            <a:r>
              <a:rPr lang="en-US" dirty="0"/>
              <a:t>Acute respiratory distress</a:t>
            </a:r>
          </a:p>
          <a:p>
            <a:r>
              <a:rPr lang="en-US" dirty="0"/>
              <a:t>Cardiovascular shock</a:t>
            </a:r>
          </a:p>
        </p:txBody>
      </p:sp>
    </p:spTree>
    <p:extLst>
      <p:ext uri="{BB962C8B-B14F-4D97-AF65-F5344CB8AC3E}">
        <p14:creationId xmlns:p14="http://schemas.microsoft.com/office/powerpoint/2010/main" val="1137086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A8BC63-5314-4528-A499-44C8A23349EB}"/>
              </a:ext>
            </a:extLst>
          </p:cNvPr>
          <p:cNvSpPr>
            <a:spLocks noGrp="1"/>
          </p:cNvSpPr>
          <p:nvPr>
            <p:ph type="sldNum" sz="quarter" idx="12"/>
          </p:nvPr>
        </p:nvSpPr>
        <p:spPr/>
        <p:txBody>
          <a:bodyPr/>
          <a:lstStyle/>
          <a:p>
            <a:fld id="{4AB56249-DC0A-4A50-8174-36776A8B8743}" type="slidenum">
              <a:rPr lang="en-US" smtClean="0"/>
              <a:t>44</a:t>
            </a:fld>
            <a:endParaRPr lang="en-US"/>
          </a:p>
        </p:txBody>
      </p:sp>
      <p:sp>
        <p:nvSpPr>
          <p:cNvPr id="3" name="TextBox 2">
            <a:extLst>
              <a:ext uri="{FF2B5EF4-FFF2-40B4-BE49-F238E27FC236}">
                <a16:creationId xmlns:a16="http://schemas.microsoft.com/office/drawing/2014/main" id="{F3E20006-24F0-4235-84E6-CC8B331E7906}"/>
              </a:ext>
            </a:extLst>
          </p:cNvPr>
          <p:cNvSpPr txBox="1"/>
          <p:nvPr/>
        </p:nvSpPr>
        <p:spPr>
          <a:xfrm>
            <a:off x="3740771" y="414779"/>
            <a:ext cx="4824269" cy="584775"/>
          </a:xfrm>
          <a:prstGeom prst="rect">
            <a:avLst/>
          </a:prstGeom>
          <a:noFill/>
        </p:spPr>
        <p:txBody>
          <a:bodyPr wrap="none" rtlCol="0">
            <a:spAutoFit/>
          </a:bodyPr>
          <a:lstStyle/>
          <a:p>
            <a:r>
              <a:rPr lang="en-US" sz="3200" b="1" dirty="0"/>
              <a:t>Example of cytokine storm:</a:t>
            </a:r>
          </a:p>
        </p:txBody>
      </p:sp>
      <p:sp>
        <p:nvSpPr>
          <p:cNvPr id="6" name="Rectangle 5">
            <a:extLst>
              <a:ext uri="{FF2B5EF4-FFF2-40B4-BE49-F238E27FC236}">
                <a16:creationId xmlns:a16="http://schemas.microsoft.com/office/drawing/2014/main" id="{F011885A-037F-49CC-B0BA-594519995573}"/>
              </a:ext>
            </a:extLst>
          </p:cNvPr>
          <p:cNvSpPr/>
          <p:nvPr/>
        </p:nvSpPr>
        <p:spPr>
          <a:xfrm>
            <a:off x="76581" y="6443221"/>
            <a:ext cx="4304383" cy="307777"/>
          </a:xfrm>
          <a:prstGeom prst="rect">
            <a:avLst/>
          </a:prstGeom>
        </p:spPr>
        <p:txBody>
          <a:bodyPr wrap="none">
            <a:spAutoFit/>
          </a:bodyPr>
          <a:lstStyle/>
          <a:p>
            <a:r>
              <a:rPr lang="en-US" sz="1400" dirty="0"/>
              <a:t>https://www.nejm.org/doi/full/10.1056/NEJMoa063842</a:t>
            </a:r>
          </a:p>
        </p:txBody>
      </p:sp>
      <p:sp>
        <p:nvSpPr>
          <p:cNvPr id="8" name="Rectangle 7">
            <a:extLst>
              <a:ext uri="{FF2B5EF4-FFF2-40B4-BE49-F238E27FC236}">
                <a16:creationId xmlns:a16="http://schemas.microsoft.com/office/drawing/2014/main" id="{2083B39D-48B6-452F-A1A1-FE33D6E08168}"/>
              </a:ext>
            </a:extLst>
          </p:cNvPr>
          <p:cNvSpPr/>
          <p:nvPr/>
        </p:nvSpPr>
        <p:spPr>
          <a:xfrm>
            <a:off x="3047999" y="1183542"/>
            <a:ext cx="6096000" cy="707886"/>
          </a:xfrm>
          <a:prstGeom prst="rect">
            <a:avLst/>
          </a:prstGeom>
        </p:spPr>
        <p:txBody>
          <a:bodyPr>
            <a:spAutoFit/>
          </a:bodyPr>
          <a:lstStyle/>
          <a:p>
            <a:pPr algn="ctr" fontAlgn="base"/>
            <a:r>
              <a:rPr lang="en-US" sz="2000" b="1" dirty="0">
                <a:solidFill>
                  <a:srgbClr val="1A1A1A"/>
                </a:solidFill>
                <a:latin typeface="inherit"/>
              </a:rPr>
              <a:t>Cytokine Storm in a Phase 1 Trial of the Anti-CD28 Monoclonal Antibody TGN1412</a:t>
            </a:r>
            <a:endParaRPr lang="en-US" sz="2000" b="1" i="0" dirty="0">
              <a:solidFill>
                <a:srgbClr val="1A1A1A"/>
              </a:solidFill>
              <a:effectLst/>
              <a:latin typeface="ff-quadraat-web-pro"/>
            </a:endParaRPr>
          </a:p>
        </p:txBody>
      </p:sp>
      <p:pic>
        <p:nvPicPr>
          <p:cNvPr id="4" name="Picture 3">
            <a:extLst>
              <a:ext uri="{FF2B5EF4-FFF2-40B4-BE49-F238E27FC236}">
                <a16:creationId xmlns:a16="http://schemas.microsoft.com/office/drawing/2014/main" id="{67FC224F-F13D-4CFD-804C-D2BD560E2854}"/>
              </a:ext>
            </a:extLst>
          </p:cNvPr>
          <p:cNvPicPr>
            <a:picLocks noChangeAspect="1"/>
          </p:cNvPicPr>
          <p:nvPr/>
        </p:nvPicPr>
        <p:blipFill>
          <a:blip r:embed="rId2"/>
          <a:stretch>
            <a:fillRect/>
          </a:stretch>
        </p:blipFill>
        <p:spPr>
          <a:xfrm>
            <a:off x="547293" y="1952431"/>
            <a:ext cx="5605612" cy="4342915"/>
          </a:xfrm>
          <a:prstGeom prst="rect">
            <a:avLst/>
          </a:prstGeom>
        </p:spPr>
      </p:pic>
      <p:pic>
        <p:nvPicPr>
          <p:cNvPr id="11" name="Picture 10">
            <a:extLst>
              <a:ext uri="{FF2B5EF4-FFF2-40B4-BE49-F238E27FC236}">
                <a16:creationId xmlns:a16="http://schemas.microsoft.com/office/drawing/2014/main" id="{63BC4F57-7AF5-4E9C-AFF4-BBE192189B1D}"/>
              </a:ext>
            </a:extLst>
          </p:cNvPr>
          <p:cNvPicPr>
            <a:picLocks noChangeAspect="1"/>
          </p:cNvPicPr>
          <p:nvPr/>
        </p:nvPicPr>
        <p:blipFill>
          <a:blip r:embed="rId3"/>
          <a:stretch>
            <a:fillRect/>
          </a:stretch>
        </p:blipFill>
        <p:spPr>
          <a:xfrm>
            <a:off x="6534149" y="2201846"/>
            <a:ext cx="5219700" cy="3981450"/>
          </a:xfrm>
          <a:prstGeom prst="rect">
            <a:avLst/>
          </a:prstGeom>
        </p:spPr>
      </p:pic>
    </p:spTree>
    <p:extLst>
      <p:ext uri="{BB962C8B-B14F-4D97-AF65-F5344CB8AC3E}">
        <p14:creationId xmlns:p14="http://schemas.microsoft.com/office/powerpoint/2010/main" val="12929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83F120-134F-442B-8D6B-95207075D4AA}"/>
              </a:ext>
            </a:extLst>
          </p:cNvPr>
          <p:cNvSpPr>
            <a:spLocks noGrp="1"/>
          </p:cNvSpPr>
          <p:nvPr>
            <p:ph type="sldNum" sz="quarter" idx="12"/>
          </p:nvPr>
        </p:nvSpPr>
        <p:spPr/>
        <p:txBody>
          <a:bodyPr/>
          <a:lstStyle/>
          <a:p>
            <a:fld id="{4AB56249-DC0A-4A50-8174-36776A8B8743}" type="slidenum">
              <a:rPr lang="en-US" smtClean="0"/>
              <a:t>45</a:t>
            </a:fld>
            <a:endParaRPr lang="en-US"/>
          </a:p>
        </p:txBody>
      </p:sp>
      <p:sp>
        <p:nvSpPr>
          <p:cNvPr id="7" name="TextBox 6">
            <a:extLst>
              <a:ext uri="{FF2B5EF4-FFF2-40B4-BE49-F238E27FC236}">
                <a16:creationId xmlns:a16="http://schemas.microsoft.com/office/drawing/2014/main" id="{7BC6DA5A-7785-426E-90DF-B9CB5930CB40}"/>
              </a:ext>
            </a:extLst>
          </p:cNvPr>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pic>
        <p:nvPicPr>
          <p:cNvPr id="8" name="Picture 7">
            <a:extLst>
              <a:ext uri="{FF2B5EF4-FFF2-40B4-BE49-F238E27FC236}">
                <a16:creationId xmlns:a16="http://schemas.microsoft.com/office/drawing/2014/main" id="{29A21A49-1B0E-40C8-8D74-6C2998C2D1FE}"/>
              </a:ext>
            </a:extLst>
          </p:cNvPr>
          <p:cNvPicPr>
            <a:picLocks noChangeAspect="1"/>
          </p:cNvPicPr>
          <p:nvPr/>
        </p:nvPicPr>
        <p:blipFill>
          <a:blip r:embed="rId2"/>
          <a:stretch>
            <a:fillRect/>
          </a:stretch>
        </p:blipFill>
        <p:spPr>
          <a:xfrm>
            <a:off x="2508205" y="1303498"/>
            <a:ext cx="7643671" cy="5417977"/>
          </a:xfrm>
          <a:prstGeom prst="rect">
            <a:avLst/>
          </a:prstGeom>
        </p:spPr>
      </p:pic>
      <p:sp>
        <p:nvSpPr>
          <p:cNvPr id="2" name="Rectangle 1">
            <a:extLst>
              <a:ext uri="{FF2B5EF4-FFF2-40B4-BE49-F238E27FC236}">
                <a16:creationId xmlns:a16="http://schemas.microsoft.com/office/drawing/2014/main" id="{1C97FB2F-FEF0-4B15-8184-C3124B8EABDE}"/>
              </a:ext>
            </a:extLst>
          </p:cNvPr>
          <p:cNvSpPr/>
          <p:nvPr/>
        </p:nvSpPr>
        <p:spPr>
          <a:xfrm>
            <a:off x="2574744" y="3855563"/>
            <a:ext cx="7738180" cy="28659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D8D1A8-3B13-4DD4-88BD-1B79D58816A7}"/>
              </a:ext>
            </a:extLst>
          </p:cNvPr>
          <p:cNvSpPr txBox="1"/>
          <p:nvPr/>
        </p:nvSpPr>
        <p:spPr>
          <a:xfrm>
            <a:off x="139269" y="4336329"/>
            <a:ext cx="2493440" cy="584775"/>
          </a:xfrm>
          <a:prstGeom prst="rect">
            <a:avLst/>
          </a:prstGeom>
          <a:noFill/>
        </p:spPr>
        <p:txBody>
          <a:bodyPr wrap="none" rtlCol="0">
            <a:spAutoFit/>
          </a:bodyPr>
          <a:lstStyle/>
          <a:p>
            <a:r>
              <a:rPr lang="en-US" sz="3200" b="1" dirty="0">
                <a:solidFill>
                  <a:srgbClr val="C00000"/>
                </a:solidFill>
              </a:rPr>
              <a:t>Inflammation</a:t>
            </a:r>
          </a:p>
        </p:txBody>
      </p:sp>
    </p:spTree>
    <p:extLst>
      <p:ext uri="{BB962C8B-B14F-4D97-AF65-F5344CB8AC3E}">
        <p14:creationId xmlns:p14="http://schemas.microsoft.com/office/powerpoint/2010/main" val="4015619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83F120-134F-442B-8D6B-95207075D4AA}"/>
              </a:ext>
            </a:extLst>
          </p:cNvPr>
          <p:cNvSpPr>
            <a:spLocks noGrp="1"/>
          </p:cNvSpPr>
          <p:nvPr>
            <p:ph type="sldNum" sz="quarter" idx="12"/>
          </p:nvPr>
        </p:nvSpPr>
        <p:spPr/>
        <p:txBody>
          <a:bodyPr/>
          <a:lstStyle/>
          <a:p>
            <a:fld id="{4AB56249-DC0A-4A50-8174-36776A8B8743}" type="slidenum">
              <a:rPr lang="en-US" smtClean="0"/>
              <a:t>46</a:t>
            </a:fld>
            <a:endParaRPr lang="en-US"/>
          </a:p>
        </p:txBody>
      </p:sp>
      <p:sp>
        <p:nvSpPr>
          <p:cNvPr id="7" name="TextBox 6">
            <a:extLst>
              <a:ext uri="{FF2B5EF4-FFF2-40B4-BE49-F238E27FC236}">
                <a16:creationId xmlns:a16="http://schemas.microsoft.com/office/drawing/2014/main" id="{7BC6DA5A-7785-426E-90DF-B9CB5930CB40}"/>
              </a:ext>
            </a:extLst>
          </p:cNvPr>
          <p:cNvSpPr txBox="1"/>
          <p:nvPr/>
        </p:nvSpPr>
        <p:spPr>
          <a:xfrm>
            <a:off x="829559" y="-28280"/>
            <a:ext cx="10378911" cy="1200318"/>
          </a:xfrm>
          <a:prstGeom prst="rect">
            <a:avLst/>
          </a:prstGeom>
          <a:noFill/>
        </p:spPr>
        <p:txBody>
          <a:bodyPr wrap="square" lIns="91430" tIns="45715" rIns="91430" bIns="45715" rtlCol="0">
            <a:spAutoFit/>
          </a:bodyPr>
          <a:lstStyle/>
          <a:p>
            <a:pPr algn="ctr"/>
            <a:r>
              <a:rPr lang="en-US" sz="3600" b="1" dirty="0"/>
              <a:t>If cytokines are so harmful, why does the immune system rely on these proteins?</a:t>
            </a:r>
          </a:p>
        </p:txBody>
      </p:sp>
      <p:pic>
        <p:nvPicPr>
          <p:cNvPr id="1026" name="Picture 2" descr="Properties of Cytokines">
            <a:extLst>
              <a:ext uri="{FF2B5EF4-FFF2-40B4-BE49-F238E27FC236}">
                <a16:creationId xmlns:a16="http://schemas.microsoft.com/office/drawing/2014/main" id="{00D4C391-4E5E-46AB-9EF3-5B7285D27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90" y="1479550"/>
            <a:ext cx="3171825"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5F5F53-AE0F-4264-9329-9671F0A9F6C3}"/>
              </a:ext>
            </a:extLst>
          </p:cNvPr>
          <p:cNvSpPr txBox="1"/>
          <p:nvPr/>
        </p:nvSpPr>
        <p:spPr>
          <a:xfrm>
            <a:off x="4383463" y="1732868"/>
            <a:ext cx="7808537" cy="2492990"/>
          </a:xfrm>
          <a:prstGeom prst="rect">
            <a:avLst/>
          </a:prstGeom>
          <a:noFill/>
        </p:spPr>
        <p:txBody>
          <a:bodyPr wrap="square" rtlCol="0">
            <a:spAutoFit/>
          </a:bodyPr>
          <a:lstStyle/>
          <a:p>
            <a:endParaRPr lang="en-US" dirty="0"/>
          </a:p>
          <a:p>
            <a:r>
              <a:rPr lang="en-US" sz="2000" b="1" dirty="0"/>
              <a:t>Immunoregulation:  Immune system has to respond but then be suppressed so that host is not damaged</a:t>
            </a:r>
          </a:p>
          <a:p>
            <a:endParaRPr lang="en-US" sz="2000" dirty="0"/>
          </a:p>
          <a:p>
            <a:r>
              <a:rPr lang="en-US" sz="2000" dirty="0"/>
              <a:t>Cytokines coordinate all of the cells of immune system</a:t>
            </a:r>
          </a:p>
          <a:p>
            <a:pPr marL="285750" indent="-285750">
              <a:buFont typeface="Arial" panose="020B0604020202020204" pitchFamily="34" charset="0"/>
              <a:buChar char="•"/>
            </a:pPr>
            <a:r>
              <a:rPr lang="en-US" sz="2000" dirty="0"/>
              <a:t>Turn cells on to become active</a:t>
            </a:r>
          </a:p>
          <a:p>
            <a:pPr marL="285750" indent="-285750">
              <a:buFont typeface="Arial" panose="020B0604020202020204" pitchFamily="34" charset="0"/>
              <a:buChar char="•"/>
            </a:pPr>
            <a:r>
              <a:rPr lang="en-US" sz="2000" dirty="0"/>
              <a:t>Turn activated cells back off to shut down immune response</a:t>
            </a:r>
          </a:p>
          <a:p>
            <a:endParaRPr lang="en-US" dirty="0"/>
          </a:p>
        </p:txBody>
      </p:sp>
    </p:spTree>
    <p:extLst>
      <p:ext uri="{BB962C8B-B14F-4D97-AF65-F5344CB8AC3E}">
        <p14:creationId xmlns:p14="http://schemas.microsoft.com/office/powerpoint/2010/main" val="3362212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84178-4623-40B8-A25B-10A5F060BF13}"/>
              </a:ext>
            </a:extLst>
          </p:cNvPr>
          <p:cNvSpPr>
            <a:spLocks noGrp="1"/>
          </p:cNvSpPr>
          <p:nvPr>
            <p:ph type="sldNum" sz="quarter" idx="12"/>
          </p:nvPr>
        </p:nvSpPr>
        <p:spPr/>
        <p:txBody>
          <a:bodyPr/>
          <a:lstStyle/>
          <a:p>
            <a:fld id="{4AB56249-DC0A-4A50-8174-36776A8B8743}" type="slidenum">
              <a:rPr lang="en-US" smtClean="0"/>
              <a:t>47</a:t>
            </a:fld>
            <a:endParaRPr lang="en-US"/>
          </a:p>
        </p:txBody>
      </p:sp>
      <p:sp>
        <p:nvSpPr>
          <p:cNvPr id="4" name="TextBox 3">
            <a:extLst>
              <a:ext uri="{FF2B5EF4-FFF2-40B4-BE49-F238E27FC236}">
                <a16:creationId xmlns:a16="http://schemas.microsoft.com/office/drawing/2014/main" id="{03A8BE7E-388E-4E85-B75F-AD5934A76CB9}"/>
              </a:ext>
            </a:extLst>
          </p:cNvPr>
          <p:cNvSpPr txBox="1"/>
          <p:nvPr/>
        </p:nvSpPr>
        <p:spPr>
          <a:xfrm>
            <a:off x="829559" y="-28280"/>
            <a:ext cx="10378911" cy="1200318"/>
          </a:xfrm>
          <a:prstGeom prst="rect">
            <a:avLst/>
          </a:prstGeom>
          <a:noFill/>
        </p:spPr>
        <p:txBody>
          <a:bodyPr wrap="square" lIns="91430" tIns="45715" rIns="91430" bIns="45715" rtlCol="0">
            <a:spAutoFit/>
          </a:bodyPr>
          <a:lstStyle/>
          <a:p>
            <a:pPr algn="ctr"/>
            <a:r>
              <a:rPr lang="en-US" sz="3600" b="1" dirty="0"/>
              <a:t>Cytokines are the link between Innate Immune Response and Adaptive Immune Response</a:t>
            </a:r>
          </a:p>
        </p:txBody>
      </p:sp>
      <p:pic>
        <p:nvPicPr>
          <p:cNvPr id="3" name="Picture 2">
            <a:extLst>
              <a:ext uri="{FF2B5EF4-FFF2-40B4-BE49-F238E27FC236}">
                <a16:creationId xmlns:a16="http://schemas.microsoft.com/office/drawing/2014/main" id="{87518C76-EF20-444D-A564-C399D742D654}"/>
              </a:ext>
            </a:extLst>
          </p:cNvPr>
          <p:cNvPicPr>
            <a:picLocks noChangeAspect="1"/>
          </p:cNvPicPr>
          <p:nvPr/>
        </p:nvPicPr>
        <p:blipFill>
          <a:blip r:embed="rId2"/>
          <a:stretch>
            <a:fillRect/>
          </a:stretch>
        </p:blipFill>
        <p:spPr>
          <a:xfrm>
            <a:off x="688740" y="2708567"/>
            <a:ext cx="2896004" cy="1667108"/>
          </a:xfrm>
          <a:prstGeom prst="rect">
            <a:avLst/>
          </a:prstGeom>
        </p:spPr>
      </p:pic>
      <p:sp>
        <p:nvSpPr>
          <p:cNvPr id="5" name="TextBox 4">
            <a:extLst>
              <a:ext uri="{FF2B5EF4-FFF2-40B4-BE49-F238E27FC236}">
                <a16:creationId xmlns:a16="http://schemas.microsoft.com/office/drawing/2014/main" id="{2D0C0649-DE36-4564-9A5A-C43BA7295300}"/>
              </a:ext>
            </a:extLst>
          </p:cNvPr>
          <p:cNvSpPr txBox="1"/>
          <p:nvPr/>
        </p:nvSpPr>
        <p:spPr>
          <a:xfrm>
            <a:off x="688740" y="4434876"/>
            <a:ext cx="2063887" cy="1477328"/>
          </a:xfrm>
          <a:prstGeom prst="rect">
            <a:avLst/>
          </a:prstGeom>
          <a:noFill/>
        </p:spPr>
        <p:txBody>
          <a:bodyPr wrap="square" rtlCol="0">
            <a:spAutoFit/>
          </a:bodyPr>
          <a:lstStyle/>
          <a:p>
            <a:r>
              <a:rPr lang="en-US" dirty="0"/>
              <a:t>Naïve T cell is turned on by cytokine (IL-12) released from infected cell</a:t>
            </a:r>
          </a:p>
        </p:txBody>
      </p:sp>
      <p:pic>
        <p:nvPicPr>
          <p:cNvPr id="7" name="Picture 6">
            <a:extLst>
              <a:ext uri="{FF2B5EF4-FFF2-40B4-BE49-F238E27FC236}">
                <a16:creationId xmlns:a16="http://schemas.microsoft.com/office/drawing/2014/main" id="{0D9345E6-369C-43F2-9243-E73C84E16DF9}"/>
              </a:ext>
            </a:extLst>
          </p:cNvPr>
          <p:cNvPicPr>
            <a:picLocks noChangeAspect="1"/>
          </p:cNvPicPr>
          <p:nvPr/>
        </p:nvPicPr>
        <p:blipFill>
          <a:blip r:embed="rId3"/>
          <a:stretch>
            <a:fillRect/>
          </a:stretch>
        </p:blipFill>
        <p:spPr>
          <a:xfrm>
            <a:off x="3626251" y="2749643"/>
            <a:ext cx="4572638" cy="1924319"/>
          </a:xfrm>
          <a:prstGeom prst="rect">
            <a:avLst/>
          </a:prstGeom>
        </p:spPr>
      </p:pic>
      <p:sp>
        <p:nvSpPr>
          <p:cNvPr id="8" name="TextBox 7">
            <a:extLst>
              <a:ext uri="{FF2B5EF4-FFF2-40B4-BE49-F238E27FC236}">
                <a16:creationId xmlns:a16="http://schemas.microsoft.com/office/drawing/2014/main" id="{B86A9EDE-2CCB-4AB1-AB21-5189DE8AA605}"/>
              </a:ext>
            </a:extLst>
          </p:cNvPr>
          <p:cNvSpPr txBox="1"/>
          <p:nvPr/>
        </p:nvSpPr>
        <p:spPr>
          <a:xfrm>
            <a:off x="3462195" y="4453204"/>
            <a:ext cx="1967644" cy="923330"/>
          </a:xfrm>
          <a:prstGeom prst="rect">
            <a:avLst/>
          </a:prstGeom>
          <a:noFill/>
        </p:spPr>
        <p:txBody>
          <a:bodyPr wrap="square" rtlCol="0">
            <a:spAutoFit/>
          </a:bodyPr>
          <a:lstStyle/>
          <a:p>
            <a:r>
              <a:rPr lang="en-US" dirty="0"/>
              <a:t>T cell makes copies of itself and becomes active</a:t>
            </a:r>
          </a:p>
        </p:txBody>
      </p:sp>
      <p:sp>
        <p:nvSpPr>
          <p:cNvPr id="9" name="TextBox 8">
            <a:extLst>
              <a:ext uri="{FF2B5EF4-FFF2-40B4-BE49-F238E27FC236}">
                <a16:creationId xmlns:a16="http://schemas.microsoft.com/office/drawing/2014/main" id="{DAC3FA80-FA2F-426F-993D-4ECDB989816D}"/>
              </a:ext>
            </a:extLst>
          </p:cNvPr>
          <p:cNvSpPr txBox="1"/>
          <p:nvPr/>
        </p:nvSpPr>
        <p:spPr>
          <a:xfrm>
            <a:off x="6642956" y="4375675"/>
            <a:ext cx="1967644" cy="1200329"/>
          </a:xfrm>
          <a:prstGeom prst="rect">
            <a:avLst/>
          </a:prstGeom>
          <a:noFill/>
        </p:spPr>
        <p:txBody>
          <a:bodyPr wrap="square" rtlCol="0">
            <a:spAutoFit/>
          </a:bodyPr>
          <a:lstStyle/>
          <a:p>
            <a:r>
              <a:rPr lang="en-US" dirty="0"/>
              <a:t>T cells release cytokines (IFN-</a:t>
            </a:r>
            <a:r>
              <a:rPr lang="en-US" dirty="0">
                <a:latin typeface="Symbol" panose="05050102010706020507" pitchFamily="18" charset="2"/>
              </a:rPr>
              <a:t>g</a:t>
            </a:r>
            <a:r>
              <a:rPr lang="en-US" dirty="0"/>
              <a:t>) to activate macrophages</a:t>
            </a:r>
          </a:p>
        </p:txBody>
      </p:sp>
      <p:sp>
        <p:nvSpPr>
          <p:cNvPr id="10" name="TextBox 9">
            <a:extLst>
              <a:ext uri="{FF2B5EF4-FFF2-40B4-BE49-F238E27FC236}">
                <a16:creationId xmlns:a16="http://schemas.microsoft.com/office/drawing/2014/main" id="{1EDEF7CF-CAFF-4847-AEE6-07DF6D8FD524}"/>
              </a:ext>
            </a:extLst>
          </p:cNvPr>
          <p:cNvSpPr txBox="1"/>
          <p:nvPr/>
        </p:nvSpPr>
        <p:spPr>
          <a:xfrm>
            <a:off x="8983745" y="3299381"/>
            <a:ext cx="2102178" cy="1200329"/>
          </a:xfrm>
          <a:prstGeom prst="rect">
            <a:avLst/>
          </a:prstGeom>
          <a:noFill/>
        </p:spPr>
        <p:txBody>
          <a:bodyPr wrap="square" rtlCol="0">
            <a:spAutoFit/>
          </a:bodyPr>
          <a:lstStyle/>
          <a:p>
            <a:r>
              <a:rPr lang="en-US" dirty="0"/>
              <a:t>Activated macrophage hunts for and kills pathogen</a:t>
            </a:r>
          </a:p>
        </p:txBody>
      </p:sp>
      <p:sp>
        <p:nvSpPr>
          <p:cNvPr id="11" name="Arrow: Right 10">
            <a:extLst>
              <a:ext uri="{FF2B5EF4-FFF2-40B4-BE49-F238E27FC236}">
                <a16:creationId xmlns:a16="http://schemas.microsoft.com/office/drawing/2014/main" id="{F2FDBE03-BFC2-48DD-88E2-3DE1754DCD8C}"/>
              </a:ext>
            </a:extLst>
          </p:cNvPr>
          <p:cNvSpPr/>
          <p:nvPr/>
        </p:nvSpPr>
        <p:spPr>
          <a:xfrm>
            <a:off x="7965649" y="3808429"/>
            <a:ext cx="1018096" cy="169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BA7CFE-1B22-4FAD-BA20-3BBC8BC2D3E9}"/>
              </a:ext>
            </a:extLst>
          </p:cNvPr>
          <p:cNvSpPr/>
          <p:nvPr/>
        </p:nvSpPr>
        <p:spPr>
          <a:xfrm>
            <a:off x="4098436" y="6488668"/>
            <a:ext cx="5224122" cy="369332"/>
          </a:xfrm>
          <a:prstGeom prst="rect">
            <a:avLst/>
          </a:prstGeom>
        </p:spPr>
        <p:txBody>
          <a:bodyPr wrap="none">
            <a:spAutoFit/>
          </a:bodyPr>
          <a:lstStyle/>
          <a:p>
            <a:r>
              <a:rPr lang="en-US" dirty="0">
                <a:hlinkClick r:id="rId4"/>
              </a:rPr>
              <a:t>Adapted from https://slideplayer.com/slide/6154533/</a:t>
            </a:r>
            <a:endParaRPr lang="en-US" dirty="0"/>
          </a:p>
        </p:txBody>
      </p:sp>
    </p:spTree>
    <p:extLst>
      <p:ext uri="{BB962C8B-B14F-4D97-AF65-F5344CB8AC3E}">
        <p14:creationId xmlns:p14="http://schemas.microsoft.com/office/powerpoint/2010/main" val="1828184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84178-4623-40B8-A25B-10A5F060BF13}"/>
              </a:ext>
            </a:extLst>
          </p:cNvPr>
          <p:cNvSpPr>
            <a:spLocks noGrp="1"/>
          </p:cNvSpPr>
          <p:nvPr>
            <p:ph type="sldNum" sz="quarter" idx="12"/>
          </p:nvPr>
        </p:nvSpPr>
        <p:spPr/>
        <p:txBody>
          <a:bodyPr/>
          <a:lstStyle/>
          <a:p>
            <a:fld id="{4AB56249-DC0A-4A50-8174-36776A8B8743}" type="slidenum">
              <a:rPr lang="en-US" smtClean="0"/>
              <a:t>48</a:t>
            </a:fld>
            <a:endParaRPr lang="en-US"/>
          </a:p>
        </p:txBody>
      </p:sp>
      <p:sp>
        <p:nvSpPr>
          <p:cNvPr id="4" name="TextBox 3">
            <a:extLst>
              <a:ext uri="{FF2B5EF4-FFF2-40B4-BE49-F238E27FC236}">
                <a16:creationId xmlns:a16="http://schemas.microsoft.com/office/drawing/2014/main" id="{03A8BE7E-388E-4E85-B75F-AD5934A76CB9}"/>
              </a:ext>
            </a:extLst>
          </p:cNvPr>
          <p:cNvSpPr txBox="1"/>
          <p:nvPr/>
        </p:nvSpPr>
        <p:spPr>
          <a:xfrm>
            <a:off x="829559" y="-28280"/>
            <a:ext cx="10378911" cy="1200318"/>
          </a:xfrm>
          <a:prstGeom prst="rect">
            <a:avLst/>
          </a:prstGeom>
          <a:noFill/>
        </p:spPr>
        <p:txBody>
          <a:bodyPr wrap="square" lIns="91430" tIns="45715" rIns="91430" bIns="45715" rtlCol="0">
            <a:spAutoFit/>
          </a:bodyPr>
          <a:lstStyle/>
          <a:p>
            <a:pPr algn="ctr"/>
            <a:r>
              <a:rPr lang="en-US" sz="3600" b="1" dirty="0"/>
              <a:t>Cytokines are the link between Innate Immune Response and Adaptive Immune Response</a:t>
            </a:r>
          </a:p>
        </p:txBody>
      </p:sp>
      <p:pic>
        <p:nvPicPr>
          <p:cNvPr id="3" name="Picture 2">
            <a:extLst>
              <a:ext uri="{FF2B5EF4-FFF2-40B4-BE49-F238E27FC236}">
                <a16:creationId xmlns:a16="http://schemas.microsoft.com/office/drawing/2014/main" id="{87518C76-EF20-444D-A564-C399D742D654}"/>
              </a:ext>
            </a:extLst>
          </p:cNvPr>
          <p:cNvPicPr>
            <a:picLocks noChangeAspect="1"/>
          </p:cNvPicPr>
          <p:nvPr/>
        </p:nvPicPr>
        <p:blipFill>
          <a:blip r:embed="rId2"/>
          <a:stretch>
            <a:fillRect/>
          </a:stretch>
        </p:blipFill>
        <p:spPr>
          <a:xfrm>
            <a:off x="688740" y="2708567"/>
            <a:ext cx="2896004" cy="1667108"/>
          </a:xfrm>
          <a:prstGeom prst="rect">
            <a:avLst/>
          </a:prstGeom>
        </p:spPr>
      </p:pic>
      <p:sp>
        <p:nvSpPr>
          <p:cNvPr id="5" name="TextBox 4">
            <a:extLst>
              <a:ext uri="{FF2B5EF4-FFF2-40B4-BE49-F238E27FC236}">
                <a16:creationId xmlns:a16="http://schemas.microsoft.com/office/drawing/2014/main" id="{2D0C0649-DE36-4564-9A5A-C43BA7295300}"/>
              </a:ext>
            </a:extLst>
          </p:cNvPr>
          <p:cNvSpPr txBox="1"/>
          <p:nvPr/>
        </p:nvSpPr>
        <p:spPr>
          <a:xfrm>
            <a:off x="688740" y="4434876"/>
            <a:ext cx="2063887" cy="1477328"/>
          </a:xfrm>
          <a:prstGeom prst="rect">
            <a:avLst/>
          </a:prstGeom>
          <a:noFill/>
        </p:spPr>
        <p:txBody>
          <a:bodyPr wrap="square" rtlCol="0">
            <a:spAutoFit/>
          </a:bodyPr>
          <a:lstStyle/>
          <a:p>
            <a:r>
              <a:rPr lang="en-US" dirty="0"/>
              <a:t>Naïve T cell is turned on by cytokine (IL-12) released from infected cell</a:t>
            </a:r>
          </a:p>
        </p:txBody>
      </p:sp>
      <p:pic>
        <p:nvPicPr>
          <p:cNvPr id="7" name="Picture 6">
            <a:extLst>
              <a:ext uri="{FF2B5EF4-FFF2-40B4-BE49-F238E27FC236}">
                <a16:creationId xmlns:a16="http://schemas.microsoft.com/office/drawing/2014/main" id="{0D9345E6-369C-43F2-9243-E73C84E16DF9}"/>
              </a:ext>
            </a:extLst>
          </p:cNvPr>
          <p:cNvPicPr>
            <a:picLocks noChangeAspect="1"/>
          </p:cNvPicPr>
          <p:nvPr/>
        </p:nvPicPr>
        <p:blipFill>
          <a:blip r:embed="rId3"/>
          <a:stretch>
            <a:fillRect/>
          </a:stretch>
        </p:blipFill>
        <p:spPr>
          <a:xfrm>
            <a:off x="3626251" y="2749643"/>
            <a:ext cx="4572638" cy="1924319"/>
          </a:xfrm>
          <a:prstGeom prst="rect">
            <a:avLst/>
          </a:prstGeom>
        </p:spPr>
      </p:pic>
      <p:sp>
        <p:nvSpPr>
          <p:cNvPr id="8" name="TextBox 7">
            <a:extLst>
              <a:ext uri="{FF2B5EF4-FFF2-40B4-BE49-F238E27FC236}">
                <a16:creationId xmlns:a16="http://schemas.microsoft.com/office/drawing/2014/main" id="{B86A9EDE-2CCB-4AB1-AB21-5189DE8AA605}"/>
              </a:ext>
            </a:extLst>
          </p:cNvPr>
          <p:cNvSpPr txBox="1"/>
          <p:nvPr/>
        </p:nvSpPr>
        <p:spPr>
          <a:xfrm>
            <a:off x="3462195" y="4453204"/>
            <a:ext cx="1967644" cy="923330"/>
          </a:xfrm>
          <a:prstGeom prst="rect">
            <a:avLst/>
          </a:prstGeom>
          <a:noFill/>
        </p:spPr>
        <p:txBody>
          <a:bodyPr wrap="square" rtlCol="0">
            <a:spAutoFit/>
          </a:bodyPr>
          <a:lstStyle/>
          <a:p>
            <a:r>
              <a:rPr lang="en-US" dirty="0"/>
              <a:t>T cell makes copies of itself and becomes active</a:t>
            </a:r>
          </a:p>
        </p:txBody>
      </p:sp>
      <p:sp>
        <p:nvSpPr>
          <p:cNvPr id="9" name="TextBox 8">
            <a:extLst>
              <a:ext uri="{FF2B5EF4-FFF2-40B4-BE49-F238E27FC236}">
                <a16:creationId xmlns:a16="http://schemas.microsoft.com/office/drawing/2014/main" id="{DAC3FA80-FA2F-426F-993D-4ECDB989816D}"/>
              </a:ext>
            </a:extLst>
          </p:cNvPr>
          <p:cNvSpPr txBox="1"/>
          <p:nvPr/>
        </p:nvSpPr>
        <p:spPr>
          <a:xfrm>
            <a:off x="6642956" y="4375675"/>
            <a:ext cx="1967644" cy="1200329"/>
          </a:xfrm>
          <a:prstGeom prst="rect">
            <a:avLst/>
          </a:prstGeom>
          <a:noFill/>
        </p:spPr>
        <p:txBody>
          <a:bodyPr wrap="square" rtlCol="0">
            <a:spAutoFit/>
          </a:bodyPr>
          <a:lstStyle/>
          <a:p>
            <a:r>
              <a:rPr lang="en-US" dirty="0"/>
              <a:t>T cells release cytokines (IFN-</a:t>
            </a:r>
            <a:r>
              <a:rPr lang="en-US" dirty="0">
                <a:latin typeface="Symbol" panose="05050102010706020507" pitchFamily="18" charset="2"/>
              </a:rPr>
              <a:t>g</a:t>
            </a:r>
            <a:r>
              <a:rPr lang="en-US" dirty="0"/>
              <a:t>) to activate macrophages</a:t>
            </a:r>
          </a:p>
        </p:txBody>
      </p:sp>
      <p:sp>
        <p:nvSpPr>
          <p:cNvPr id="10" name="TextBox 9">
            <a:extLst>
              <a:ext uri="{FF2B5EF4-FFF2-40B4-BE49-F238E27FC236}">
                <a16:creationId xmlns:a16="http://schemas.microsoft.com/office/drawing/2014/main" id="{1EDEF7CF-CAFF-4847-AEE6-07DF6D8FD524}"/>
              </a:ext>
            </a:extLst>
          </p:cNvPr>
          <p:cNvSpPr txBox="1"/>
          <p:nvPr/>
        </p:nvSpPr>
        <p:spPr>
          <a:xfrm>
            <a:off x="8983745" y="3299381"/>
            <a:ext cx="2102178" cy="1200329"/>
          </a:xfrm>
          <a:prstGeom prst="rect">
            <a:avLst/>
          </a:prstGeom>
          <a:noFill/>
        </p:spPr>
        <p:txBody>
          <a:bodyPr wrap="square" rtlCol="0">
            <a:spAutoFit/>
          </a:bodyPr>
          <a:lstStyle/>
          <a:p>
            <a:r>
              <a:rPr lang="en-US" dirty="0"/>
              <a:t>Activated macrophage hunts for and kills pathogen</a:t>
            </a:r>
          </a:p>
        </p:txBody>
      </p:sp>
      <p:sp>
        <p:nvSpPr>
          <p:cNvPr id="11" name="Arrow: Right 10">
            <a:extLst>
              <a:ext uri="{FF2B5EF4-FFF2-40B4-BE49-F238E27FC236}">
                <a16:creationId xmlns:a16="http://schemas.microsoft.com/office/drawing/2014/main" id="{F2FDBE03-BFC2-48DD-88E2-3DE1754DCD8C}"/>
              </a:ext>
            </a:extLst>
          </p:cNvPr>
          <p:cNvSpPr/>
          <p:nvPr/>
        </p:nvSpPr>
        <p:spPr>
          <a:xfrm>
            <a:off x="7965649" y="3808429"/>
            <a:ext cx="1018096" cy="169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BA7AA1-8339-4C83-A8EF-3311095DB641}"/>
              </a:ext>
            </a:extLst>
          </p:cNvPr>
          <p:cNvPicPr>
            <a:picLocks noChangeAspect="1"/>
          </p:cNvPicPr>
          <p:nvPr/>
        </p:nvPicPr>
        <p:blipFill>
          <a:blip r:embed="rId4"/>
          <a:stretch>
            <a:fillRect/>
          </a:stretch>
        </p:blipFill>
        <p:spPr>
          <a:xfrm>
            <a:off x="3726277" y="1580753"/>
            <a:ext cx="4372585" cy="943107"/>
          </a:xfrm>
          <a:prstGeom prst="rect">
            <a:avLst/>
          </a:prstGeom>
        </p:spPr>
      </p:pic>
      <p:sp>
        <p:nvSpPr>
          <p:cNvPr id="12" name="TextBox 11">
            <a:extLst>
              <a:ext uri="{FF2B5EF4-FFF2-40B4-BE49-F238E27FC236}">
                <a16:creationId xmlns:a16="http://schemas.microsoft.com/office/drawing/2014/main" id="{E3C58FE4-4263-47AA-B80C-7A2F3A1078CC}"/>
              </a:ext>
            </a:extLst>
          </p:cNvPr>
          <p:cNvSpPr txBox="1"/>
          <p:nvPr/>
        </p:nvSpPr>
        <p:spPr>
          <a:xfrm>
            <a:off x="7850097" y="1563035"/>
            <a:ext cx="3084996" cy="923330"/>
          </a:xfrm>
          <a:prstGeom prst="rect">
            <a:avLst/>
          </a:prstGeom>
          <a:noFill/>
        </p:spPr>
        <p:txBody>
          <a:bodyPr wrap="square" rtlCol="0">
            <a:spAutoFit/>
          </a:bodyPr>
          <a:lstStyle/>
          <a:p>
            <a:r>
              <a:rPr lang="en-US" dirty="0"/>
              <a:t>Cytokines produced by Suppressor T cells can block all of this</a:t>
            </a:r>
          </a:p>
        </p:txBody>
      </p:sp>
      <p:sp>
        <p:nvSpPr>
          <p:cNvPr id="15" name="Not Equal 14">
            <a:extLst>
              <a:ext uri="{FF2B5EF4-FFF2-40B4-BE49-F238E27FC236}">
                <a16:creationId xmlns:a16="http://schemas.microsoft.com/office/drawing/2014/main" id="{486E9B7B-85D8-4875-BCBB-C08A2FDB646B}"/>
              </a:ext>
            </a:extLst>
          </p:cNvPr>
          <p:cNvSpPr/>
          <p:nvPr/>
        </p:nvSpPr>
        <p:spPr>
          <a:xfrm rot="19332923">
            <a:off x="2946473" y="2522912"/>
            <a:ext cx="1457228" cy="453463"/>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Not Equal 15">
            <a:extLst>
              <a:ext uri="{FF2B5EF4-FFF2-40B4-BE49-F238E27FC236}">
                <a16:creationId xmlns:a16="http://schemas.microsoft.com/office/drawing/2014/main" id="{18CC7C35-72C2-48CF-AF3C-1969B972E665}"/>
              </a:ext>
            </a:extLst>
          </p:cNvPr>
          <p:cNvSpPr/>
          <p:nvPr/>
        </p:nvSpPr>
        <p:spPr>
          <a:xfrm rot="16200000">
            <a:off x="5613577" y="2659870"/>
            <a:ext cx="1335918" cy="48312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Not Equal 16">
            <a:extLst>
              <a:ext uri="{FF2B5EF4-FFF2-40B4-BE49-F238E27FC236}">
                <a16:creationId xmlns:a16="http://schemas.microsoft.com/office/drawing/2014/main" id="{49BD24FC-9910-4DCD-B918-1C0980203D6C}"/>
              </a:ext>
            </a:extLst>
          </p:cNvPr>
          <p:cNvSpPr/>
          <p:nvPr/>
        </p:nvSpPr>
        <p:spPr>
          <a:xfrm rot="13972648">
            <a:off x="7370248" y="2730958"/>
            <a:ext cx="1457228" cy="453463"/>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932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17B5F-5EA2-4BB3-BB40-8892CCFAE321}"/>
              </a:ext>
            </a:extLst>
          </p:cNvPr>
          <p:cNvPicPr>
            <a:picLocks noChangeAspect="1"/>
          </p:cNvPicPr>
          <p:nvPr/>
        </p:nvPicPr>
        <p:blipFill>
          <a:blip r:embed="rId2"/>
          <a:stretch>
            <a:fillRect/>
          </a:stretch>
        </p:blipFill>
        <p:spPr>
          <a:xfrm>
            <a:off x="1524000" y="0"/>
            <a:ext cx="9144000" cy="6858000"/>
          </a:xfrm>
          <a:prstGeom prst="rect">
            <a:avLst/>
          </a:prstGeom>
        </p:spPr>
      </p:pic>
      <p:sp>
        <p:nvSpPr>
          <p:cNvPr id="3" name="Slide Number Placeholder 2">
            <a:extLst>
              <a:ext uri="{FF2B5EF4-FFF2-40B4-BE49-F238E27FC236}">
                <a16:creationId xmlns:a16="http://schemas.microsoft.com/office/drawing/2014/main" id="{D04C1424-E73D-409C-A956-5D0566FAABCC}"/>
              </a:ext>
            </a:extLst>
          </p:cNvPr>
          <p:cNvSpPr>
            <a:spLocks noGrp="1"/>
          </p:cNvSpPr>
          <p:nvPr>
            <p:ph type="sldNum" sz="quarter" idx="12"/>
          </p:nvPr>
        </p:nvSpPr>
        <p:spPr/>
        <p:txBody>
          <a:bodyPr/>
          <a:lstStyle/>
          <a:p>
            <a:fld id="{4AB56249-DC0A-4A50-8174-36776A8B8743}" type="slidenum">
              <a:rPr lang="en-US" smtClean="0"/>
              <a:t>49</a:t>
            </a:fld>
            <a:endParaRPr lang="en-US"/>
          </a:p>
        </p:txBody>
      </p:sp>
    </p:spTree>
    <p:extLst>
      <p:ext uri="{BB962C8B-B14F-4D97-AF65-F5344CB8AC3E}">
        <p14:creationId xmlns:p14="http://schemas.microsoft.com/office/powerpoint/2010/main" val="159897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DE2D3A-FF2F-457F-BC89-A6C2E4A9BA45}"/>
              </a:ext>
            </a:extLst>
          </p:cNvPr>
          <p:cNvPicPr>
            <a:picLocks noChangeAspect="1"/>
          </p:cNvPicPr>
          <p:nvPr/>
        </p:nvPicPr>
        <p:blipFill>
          <a:blip r:embed="rId2"/>
          <a:stretch>
            <a:fillRect/>
          </a:stretch>
        </p:blipFill>
        <p:spPr>
          <a:xfrm>
            <a:off x="704097" y="1223085"/>
            <a:ext cx="10783805" cy="1390844"/>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5</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pic>
        <p:nvPicPr>
          <p:cNvPr id="5" name="Picture 4">
            <a:extLst>
              <a:ext uri="{FF2B5EF4-FFF2-40B4-BE49-F238E27FC236}">
                <a16:creationId xmlns:a16="http://schemas.microsoft.com/office/drawing/2014/main" id="{35FC01D3-AECD-4659-90B0-E4B0886D1D33}"/>
              </a:ext>
            </a:extLst>
          </p:cNvPr>
          <p:cNvPicPr>
            <a:picLocks noChangeAspect="1"/>
          </p:cNvPicPr>
          <p:nvPr/>
        </p:nvPicPr>
        <p:blipFill>
          <a:blip r:embed="rId3"/>
          <a:stretch>
            <a:fillRect/>
          </a:stretch>
        </p:blipFill>
        <p:spPr>
          <a:xfrm>
            <a:off x="1083297" y="794105"/>
            <a:ext cx="2781688" cy="695422"/>
          </a:xfrm>
          <a:prstGeom prst="rect">
            <a:avLst/>
          </a:prstGeom>
        </p:spPr>
      </p:pic>
      <p:pic>
        <p:nvPicPr>
          <p:cNvPr id="9" name="Picture 8">
            <a:extLst>
              <a:ext uri="{FF2B5EF4-FFF2-40B4-BE49-F238E27FC236}">
                <a16:creationId xmlns:a16="http://schemas.microsoft.com/office/drawing/2014/main" id="{5AFBA919-E335-4DA2-A454-198C186ECBB1}"/>
              </a:ext>
            </a:extLst>
          </p:cNvPr>
          <p:cNvPicPr>
            <a:picLocks noChangeAspect="1"/>
          </p:cNvPicPr>
          <p:nvPr/>
        </p:nvPicPr>
        <p:blipFill>
          <a:blip r:embed="rId4"/>
          <a:stretch>
            <a:fillRect/>
          </a:stretch>
        </p:blipFill>
        <p:spPr>
          <a:xfrm>
            <a:off x="4260446" y="2503087"/>
            <a:ext cx="7338451" cy="4244071"/>
          </a:xfrm>
          <a:prstGeom prst="rect">
            <a:avLst/>
          </a:prstGeom>
        </p:spPr>
      </p:pic>
      <p:sp>
        <p:nvSpPr>
          <p:cNvPr id="10" name="Rectangle 9">
            <a:extLst>
              <a:ext uri="{FF2B5EF4-FFF2-40B4-BE49-F238E27FC236}">
                <a16:creationId xmlns:a16="http://schemas.microsoft.com/office/drawing/2014/main" id="{A735580C-2BD2-43BF-AC5E-1CBC50433F21}"/>
              </a:ext>
            </a:extLst>
          </p:cNvPr>
          <p:cNvSpPr/>
          <p:nvPr/>
        </p:nvSpPr>
        <p:spPr>
          <a:xfrm>
            <a:off x="704097" y="2965486"/>
            <a:ext cx="3513056" cy="1477328"/>
          </a:xfrm>
          <a:prstGeom prst="rect">
            <a:avLst/>
          </a:prstGeom>
        </p:spPr>
        <p:txBody>
          <a:bodyPr wrap="square">
            <a:spAutoFit/>
          </a:bodyPr>
          <a:lstStyle/>
          <a:p>
            <a:r>
              <a:rPr lang="en-US" dirty="0"/>
              <a:t>“infection appears to have been transmitted during the incubation period of the index patient, in whom the illness was brief and nonspecific”</a:t>
            </a:r>
          </a:p>
        </p:txBody>
      </p:sp>
      <p:sp>
        <p:nvSpPr>
          <p:cNvPr id="7" name="Rectangle 6">
            <a:extLst>
              <a:ext uri="{FF2B5EF4-FFF2-40B4-BE49-F238E27FC236}">
                <a16:creationId xmlns:a16="http://schemas.microsoft.com/office/drawing/2014/main" id="{F4ADFF6A-FF2E-4C6E-B0ED-EFD62CE995D0}"/>
              </a:ext>
            </a:extLst>
          </p:cNvPr>
          <p:cNvSpPr/>
          <p:nvPr/>
        </p:nvSpPr>
        <p:spPr>
          <a:xfrm>
            <a:off x="217877" y="6377826"/>
            <a:ext cx="3618363" cy="276999"/>
          </a:xfrm>
          <a:prstGeom prst="rect">
            <a:avLst/>
          </a:prstGeom>
        </p:spPr>
        <p:txBody>
          <a:bodyPr wrap="none">
            <a:spAutoFit/>
          </a:bodyPr>
          <a:lstStyle/>
          <a:p>
            <a:r>
              <a:rPr lang="en-US" sz="1200" dirty="0"/>
              <a:t>https://www.nejm.org/doi/full/10.1056/NEJMc2001468</a:t>
            </a:r>
          </a:p>
        </p:txBody>
      </p:sp>
    </p:spTree>
    <p:extLst>
      <p:ext uri="{BB962C8B-B14F-4D97-AF65-F5344CB8AC3E}">
        <p14:creationId xmlns:p14="http://schemas.microsoft.com/office/powerpoint/2010/main" val="322808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163A2-7C7C-44FF-A655-22604ECE03AC}"/>
              </a:ext>
            </a:extLst>
          </p:cNvPr>
          <p:cNvPicPr>
            <a:picLocks noChangeAspect="1"/>
          </p:cNvPicPr>
          <p:nvPr/>
        </p:nvPicPr>
        <p:blipFill>
          <a:blip r:embed="rId2"/>
          <a:stretch>
            <a:fillRect/>
          </a:stretch>
        </p:blipFill>
        <p:spPr>
          <a:xfrm>
            <a:off x="659091" y="757777"/>
            <a:ext cx="10323538" cy="4156230"/>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7" name="TextBox 6">
            <a:extLst>
              <a:ext uri="{FF2B5EF4-FFF2-40B4-BE49-F238E27FC236}">
                <a16:creationId xmlns:a16="http://schemas.microsoft.com/office/drawing/2014/main" id="{D3ABEF20-7F51-46E9-BEFB-BBDE1B55AF22}"/>
              </a:ext>
            </a:extLst>
          </p:cNvPr>
          <p:cNvSpPr txBox="1"/>
          <p:nvPr/>
        </p:nvSpPr>
        <p:spPr>
          <a:xfrm>
            <a:off x="1387916" y="4983492"/>
            <a:ext cx="3227550" cy="646331"/>
          </a:xfrm>
          <a:prstGeom prst="rect">
            <a:avLst/>
          </a:prstGeom>
          <a:noFill/>
        </p:spPr>
        <p:txBody>
          <a:bodyPr wrap="none" rtlCol="0">
            <a:spAutoFit/>
          </a:bodyPr>
          <a:lstStyle/>
          <a:p>
            <a:r>
              <a:rPr lang="en-US" dirty="0"/>
              <a:t>Mild constitutional symptoms</a:t>
            </a:r>
          </a:p>
          <a:p>
            <a:r>
              <a:rPr lang="en-US" dirty="0"/>
              <a:t>Fever, cough, diarrhea, headache</a:t>
            </a:r>
          </a:p>
        </p:txBody>
      </p:sp>
      <p:sp>
        <p:nvSpPr>
          <p:cNvPr id="8" name="TextBox 7">
            <a:extLst>
              <a:ext uri="{FF2B5EF4-FFF2-40B4-BE49-F238E27FC236}">
                <a16:creationId xmlns:a16="http://schemas.microsoft.com/office/drawing/2014/main" id="{7131BBE7-D906-4A4A-B265-3F078E8770C9}"/>
              </a:ext>
            </a:extLst>
          </p:cNvPr>
          <p:cNvSpPr txBox="1"/>
          <p:nvPr/>
        </p:nvSpPr>
        <p:spPr>
          <a:xfrm>
            <a:off x="4615466" y="4983493"/>
            <a:ext cx="3072316" cy="646331"/>
          </a:xfrm>
          <a:prstGeom prst="rect">
            <a:avLst/>
          </a:prstGeom>
          <a:noFill/>
        </p:spPr>
        <p:txBody>
          <a:bodyPr wrap="none" rtlCol="0">
            <a:spAutoFit/>
          </a:bodyPr>
          <a:lstStyle/>
          <a:p>
            <a:r>
              <a:rPr lang="en-US" dirty="0"/>
              <a:t>Shortness of breath</a:t>
            </a:r>
          </a:p>
          <a:p>
            <a:r>
              <a:rPr lang="en-US" dirty="0"/>
              <a:t>Hypoxia (decrease in oxygen)</a:t>
            </a:r>
          </a:p>
        </p:txBody>
      </p:sp>
      <p:sp>
        <p:nvSpPr>
          <p:cNvPr id="9" name="TextBox 8">
            <a:extLst>
              <a:ext uri="{FF2B5EF4-FFF2-40B4-BE49-F238E27FC236}">
                <a16:creationId xmlns:a16="http://schemas.microsoft.com/office/drawing/2014/main" id="{AD6D7D33-A518-4611-9A62-1A33DC2FE51C}"/>
              </a:ext>
            </a:extLst>
          </p:cNvPr>
          <p:cNvSpPr txBox="1"/>
          <p:nvPr/>
        </p:nvSpPr>
        <p:spPr>
          <a:xfrm>
            <a:off x="8295588" y="4876063"/>
            <a:ext cx="1358064" cy="923330"/>
          </a:xfrm>
          <a:prstGeom prst="rect">
            <a:avLst/>
          </a:prstGeom>
          <a:noFill/>
        </p:spPr>
        <p:txBody>
          <a:bodyPr wrap="none" rtlCol="0">
            <a:spAutoFit/>
          </a:bodyPr>
          <a:lstStyle/>
          <a:p>
            <a:r>
              <a:rPr lang="en-US" dirty="0"/>
              <a:t>ARDS</a:t>
            </a:r>
          </a:p>
          <a:p>
            <a:r>
              <a:rPr lang="en-US" dirty="0"/>
              <a:t>Shock </a:t>
            </a:r>
          </a:p>
          <a:p>
            <a:r>
              <a:rPr lang="en-US" dirty="0"/>
              <a:t>Heart failure</a:t>
            </a:r>
          </a:p>
        </p:txBody>
      </p:sp>
      <p:cxnSp>
        <p:nvCxnSpPr>
          <p:cNvPr id="11" name="Straight Connector 10">
            <a:extLst>
              <a:ext uri="{FF2B5EF4-FFF2-40B4-BE49-F238E27FC236}">
                <a16:creationId xmlns:a16="http://schemas.microsoft.com/office/drawing/2014/main" id="{8AB3D0C8-90D2-4FD8-A719-716B31B0AB43}"/>
              </a:ext>
            </a:extLst>
          </p:cNvPr>
          <p:cNvCxnSpPr/>
          <p:nvPr/>
        </p:nvCxnSpPr>
        <p:spPr bwMode="auto">
          <a:xfrm>
            <a:off x="4540050" y="4914007"/>
            <a:ext cx="0" cy="9588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5DCC1CE-06A7-48B1-8007-2669D8BA67B6}"/>
              </a:ext>
            </a:extLst>
          </p:cNvPr>
          <p:cNvCxnSpPr/>
          <p:nvPr/>
        </p:nvCxnSpPr>
        <p:spPr bwMode="auto">
          <a:xfrm>
            <a:off x="7503736" y="4876063"/>
            <a:ext cx="0" cy="9233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5BF8A047-4DA8-462B-B955-ABCBD8D40EF5}"/>
              </a:ext>
            </a:extLst>
          </p:cNvPr>
          <p:cNvSpPr txBox="1"/>
          <p:nvPr/>
        </p:nvSpPr>
        <p:spPr>
          <a:xfrm>
            <a:off x="3741173" y="6149750"/>
            <a:ext cx="4334841" cy="523220"/>
          </a:xfrm>
          <a:prstGeom prst="rect">
            <a:avLst/>
          </a:prstGeom>
          <a:noFill/>
        </p:spPr>
        <p:txBody>
          <a:bodyPr wrap="none" rtlCol="0">
            <a:spAutoFit/>
          </a:bodyPr>
          <a:lstStyle/>
          <a:p>
            <a:r>
              <a:rPr lang="en-US" sz="2800" dirty="0"/>
              <a:t>But what causes all of these?</a:t>
            </a:r>
          </a:p>
        </p:txBody>
      </p:sp>
    </p:spTree>
    <p:extLst>
      <p:ext uri="{BB962C8B-B14F-4D97-AF65-F5344CB8AC3E}">
        <p14:creationId xmlns:p14="http://schemas.microsoft.com/office/powerpoint/2010/main" val="276433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0EA03F-5C4E-4244-8F86-7AE54C726572}"/>
              </a:ext>
            </a:extLst>
          </p:cNvPr>
          <p:cNvPicPr>
            <a:picLocks noChangeAspect="1"/>
          </p:cNvPicPr>
          <p:nvPr/>
        </p:nvPicPr>
        <p:blipFill>
          <a:blip r:embed="rId3"/>
          <a:stretch>
            <a:fillRect/>
          </a:stretch>
        </p:blipFill>
        <p:spPr>
          <a:xfrm>
            <a:off x="0" y="136525"/>
            <a:ext cx="8952053" cy="6721475"/>
          </a:xfrm>
          <a:prstGeom prst="rect">
            <a:avLst/>
          </a:prstGeom>
        </p:spPr>
      </p:pic>
      <p:sp>
        <p:nvSpPr>
          <p:cNvPr id="238596" name="Rectangle 4"/>
          <p:cNvSpPr>
            <a:spLocks noChangeArrowheads="1"/>
          </p:cNvSpPr>
          <p:nvPr/>
        </p:nvSpPr>
        <p:spPr bwMode="auto">
          <a:xfrm>
            <a:off x="1181101" y="604401"/>
            <a:ext cx="9592819" cy="646331"/>
          </a:xfrm>
          <a:prstGeom prst="rect">
            <a:avLst/>
          </a:prstGeom>
          <a:solidFill>
            <a:schemeClr val="bg1"/>
          </a:solidFill>
          <a:ln w="508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Host Defenses to Viral Infection:  Acute Response</a:t>
            </a:r>
          </a:p>
        </p:txBody>
      </p:sp>
      <p:sp>
        <p:nvSpPr>
          <p:cNvPr id="238597" name="Text Box 5"/>
          <p:cNvSpPr txBox="1">
            <a:spLocks noChangeArrowheads="1"/>
          </p:cNvSpPr>
          <p:nvPr/>
        </p:nvSpPr>
        <p:spPr bwMode="auto">
          <a:xfrm>
            <a:off x="6867168" y="3429000"/>
            <a:ext cx="5224700" cy="1815882"/>
          </a:xfrm>
          <a:prstGeom prst="rect">
            <a:avLst/>
          </a:prstGeom>
          <a:noFill/>
          <a:ln w="50800">
            <a:noFill/>
            <a:miter lim="800000"/>
            <a:headEnd/>
            <a:tailEnd/>
          </a:ln>
          <a:effectLst/>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Fever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Inflammation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Interferons (Type I interferons)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Natural Killer Cells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5A71-2926-4439-AF3B-41F59C8A3F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5D95159-998F-4CD9-8088-7933190C16ED}"/>
              </a:ext>
            </a:extLst>
          </p:cNvPr>
          <p:cNvSpPr txBox="1"/>
          <p:nvPr/>
        </p:nvSpPr>
        <p:spPr>
          <a:xfrm>
            <a:off x="7752708" y="2246800"/>
            <a:ext cx="3021212" cy="584775"/>
          </a:xfrm>
          <a:prstGeom prst="rect">
            <a:avLst/>
          </a:prstGeom>
          <a:noFill/>
        </p:spPr>
        <p:txBody>
          <a:bodyPr wrap="none" rtlCol="0">
            <a:spAutoFit/>
          </a:bodyPr>
          <a:lstStyle/>
          <a:p>
            <a:r>
              <a:rPr lang="en-US" sz="3200" b="1" dirty="0"/>
              <a:t>Innate Immunity</a:t>
            </a:r>
          </a:p>
        </p:txBody>
      </p:sp>
    </p:spTree>
    <p:extLst>
      <p:ext uri="{BB962C8B-B14F-4D97-AF65-F5344CB8AC3E}">
        <p14:creationId xmlns:p14="http://schemas.microsoft.com/office/powerpoint/2010/main" val="345639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0477C-4EE5-4C0C-945A-507A1E1FFCCD}"/>
              </a:ext>
            </a:extLst>
          </p:cNvPr>
          <p:cNvSpPr txBox="1"/>
          <p:nvPr/>
        </p:nvSpPr>
        <p:spPr>
          <a:xfrm>
            <a:off x="914400" y="295275"/>
            <a:ext cx="7199856" cy="584775"/>
          </a:xfrm>
          <a:prstGeom prst="rect">
            <a:avLst/>
          </a:prstGeom>
          <a:noFill/>
        </p:spPr>
        <p:txBody>
          <a:bodyPr wrap="none" rtlCol="0">
            <a:spAutoFit/>
          </a:bodyPr>
          <a:lstStyle/>
          <a:p>
            <a:pPr marL="285750" indent="-285750">
              <a:buFont typeface="Arial" panose="020B0604020202020204" pitchFamily="34" charset="0"/>
              <a:buChar char="•"/>
            </a:pPr>
            <a:r>
              <a:rPr lang="en-US" sz="3200" b="1" dirty="0"/>
              <a:t>What causes a fever and inflammation?</a:t>
            </a:r>
          </a:p>
        </p:txBody>
      </p:sp>
      <p:sp>
        <p:nvSpPr>
          <p:cNvPr id="3" name="TextBox 2">
            <a:extLst>
              <a:ext uri="{FF2B5EF4-FFF2-40B4-BE49-F238E27FC236}">
                <a16:creationId xmlns:a16="http://schemas.microsoft.com/office/drawing/2014/main" id="{F3F2EE4B-7542-4590-B16C-4F560851B040}"/>
              </a:ext>
            </a:extLst>
          </p:cNvPr>
          <p:cNvSpPr txBox="1"/>
          <p:nvPr/>
        </p:nvSpPr>
        <p:spPr>
          <a:xfrm>
            <a:off x="3321617" y="1097589"/>
            <a:ext cx="4838184" cy="584775"/>
          </a:xfrm>
          <a:prstGeom prst="rect">
            <a:avLst/>
          </a:prstGeom>
          <a:noFill/>
        </p:spPr>
        <p:txBody>
          <a:bodyPr wrap="none" rtlCol="0">
            <a:spAutoFit/>
          </a:bodyPr>
          <a:lstStyle/>
          <a:p>
            <a:pPr algn="ctr"/>
            <a:r>
              <a:rPr lang="en-US" sz="3200" b="1" dirty="0">
                <a:solidFill>
                  <a:srgbClr val="FF0000"/>
                </a:solidFill>
              </a:rPr>
              <a:t>Your own immune system!</a:t>
            </a:r>
          </a:p>
        </p:txBody>
      </p:sp>
      <p:sp>
        <p:nvSpPr>
          <p:cNvPr id="4" name="TextBox 3">
            <a:extLst>
              <a:ext uri="{FF2B5EF4-FFF2-40B4-BE49-F238E27FC236}">
                <a16:creationId xmlns:a16="http://schemas.microsoft.com/office/drawing/2014/main" id="{9527F5E8-E63A-459F-8DE3-7E276E2B38E5}"/>
              </a:ext>
            </a:extLst>
          </p:cNvPr>
          <p:cNvSpPr txBox="1"/>
          <p:nvPr/>
        </p:nvSpPr>
        <p:spPr>
          <a:xfrm>
            <a:off x="649626" y="1878729"/>
            <a:ext cx="11372024" cy="584775"/>
          </a:xfrm>
          <a:prstGeom prst="rect">
            <a:avLst/>
          </a:prstGeom>
          <a:noFill/>
        </p:spPr>
        <p:txBody>
          <a:bodyPr wrap="none" rtlCol="0">
            <a:spAutoFit/>
          </a:bodyPr>
          <a:lstStyle/>
          <a:p>
            <a:r>
              <a:rPr lang="en-US" sz="3200" dirty="0"/>
              <a:t>Virus</a:t>
            </a:r>
            <a:r>
              <a:rPr lang="en-US" sz="3200" dirty="0">
                <a:sym typeface="Wingdings" panose="05000000000000000000" pitchFamily="2" charset="2"/>
              </a:rPr>
              <a:t> host cell (macrophage) releasing cytokines cause fever </a:t>
            </a:r>
            <a:endParaRPr lang="en-US" sz="3200" dirty="0"/>
          </a:p>
        </p:txBody>
      </p:sp>
      <p:sp>
        <p:nvSpPr>
          <p:cNvPr id="5" name="TextBox 4">
            <a:extLst>
              <a:ext uri="{FF2B5EF4-FFF2-40B4-BE49-F238E27FC236}">
                <a16:creationId xmlns:a16="http://schemas.microsoft.com/office/drawing/2014/main" id="{AE7ECA9A-A1D4-4CA2-8F18-26E0A760D908}"/>
              </a:ext>
            </a:extLst>
          </p:cNvPr>
          <p:cNvSpPr txBox="1"/>
          <p:nvPr/>
        </p:nvSpPr>
        <p:spPr>
          <a:xfrm>
            <a:off x="2151349" y="3244644"/>
            <a:ext cx="8065028" cy="3046988"/>
          </a:xfrm>
          <a:prstGeom prst="rect">
            <a:avLst/>
          </a:prstGeom>
          <a:noFill/>
        </p:spPr>
        <p:txBody>
          <a:bodyPr wrap="none" rtlCol="0">
            <a:spAutoFit/>
          </a:bodyPr>
          <a:lstStyle/>
          <a:p>
            <a:pPr algn="ctr"/>
            <a:r>
              <a:rPr lang="en-US" sz="2400" dirty="0"/>
              <a:t>What are cytokines?</a:t>
            </a:r>
          </a:p>
          <a:p>
            <a:r>
              <a:rPr lang="en-US" sz="2400" dirty="0"/>
              <a:t>Proteins released by immune system cells that cause a response:</a:t>
            </a:r>
          </a:p>
          <a:p>
            <a:r>
              <a:rPr lang="en-US" sz="2400" dirty="0"/>
              <a:t>Examples:</a:t>
            </a:r>
          </a:p>
          <a:p>
            <a:r>
              <a:rPr lang="en-US" sz="2400" dirty="0"/>
              <a:t>Interferon</a:t>
            </a:r>
          </a:p>
          <a:p>
            <a:r>
              <a:rPr lang="en-US" sz="2400" dirty="0"/>
              <a:t>Interleukin 6 (IL6)</a:t>
            </a:r>
          </a:p>
          <a:p>
            <a:r>
              <a:rPr lang="en-US" sz="2400" dirty="0"/>
              <a:t>Tumor Necrosis Factor (TNF)</a:t>
            </a:r>
          </a:p>
          <a:p>
            <a:endParaRPr lang="en-US" sz="2400" dirty="0"/>
          </a:p>
          <a:p>
            <a:endParaRPr lang="en-US" sz="2400" dirty="0"/>
          </a:p>
        </p:txBody>
      </p:sp>
      <p:sp>
        <p:nvSpPr>
          <p:cNvPr id="6" name="TextBox 5">
            <a:extLst>
              <a:ext uri="{FF2B5EF4-FFF2-40B4-BE49-F238E27FC236}">
                <a16:creationId xmlns:a16="http://schemas.microsoft.com/office/drawing/2014/main" id="{D2A98842-50F3-4090-8483-4D758C1E28C8}"/>
              </a:ext>
            </a:extLst>
          </p:cNvPr>
          <p:cNvSpPr txBox="1"/>
          <p:nvPr/>
        </p:nvSpPr>
        <p:spPr>
          <a:xfrm>
            <a:off x="9595793" y="2409670"/>
            <a:ext cx="2425857" cy="584775"/>
          </a:xfrm>
          <a:prstGeom prst="rect">
            <a:avLst/>
          </a:prstGeom>
          <a:noFill/>
        </p:spPr>
        <p:txBody>
          <a:bodyPr wrap="none" rtlCol="0">
            <a:spAutoFit/>
          </a:bodyPr>
          <a:lstStyle/>
          <a:p>
            <a:r>
              <a:rPr lang="en-US" sz="3200" dirty="0"/>
              <a:t>inflammation</a:t>
            </a:r>
          </a:p>
        </p:txBody>
      </p:sp>
      <p:sp>
        <p:nvSpPr>
          <p:cNvPr id="7" name="Slide Number Placeholder 6">
            <a:extLst>
              <a:ext uri="{FF2B5EF4-FFF2-40B4-BE49-F238E27FC236}">
                <a16:creationId xmlns:a16="http://schemas.microsoft.com/office/drawing/2014/main" id="{78428BA9-6AF8-40C4-992F-33F576AB6F33}"/>
              </a:ext>
            </a:extLst>
          </p:cNvPr>
          <p:cNvSpPr>
            <a:spLocks noGrp="1"/>
          </p:cNvSpPr>
          <p:nvPr>
            <p:ph type="sldNum" sz="quarter" idx="12"/>
          </p:nvPr>
        </p:nvSpPr>
        <p:spPr/>
        <p:txBody>
          <a:bodyPr/>
          <a:lstStyle/>
          <a:p>
            <a:fld id="{4AB56249-DC0A-4A50-8174-36776A8B8743}" type="slidenum">
              <a:rPr lang="en-US" smtClean="0"/>
              <a:t>8</a:t>
            </a:fld>
            <a:endParaRPr lang="en-US"/>
          </a:p>
        </p:txBody>
      </p:sp>
    </p:spTree>
    <p:extLst>
      <p:ext uri="{BB962C8B-B14F-4D97-AF65-F5344CB8AC3E}">
        <p14:creationId xmlns:p14="http://schemas.microsoft.com/office/powerpoint/2010/main" val="22376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E0CAA0-127D-4D48-91FE-EE523AFBD0CB}" type="slidenum">
              <a:rPr lang="en-US" smtClean="0"/>
              <a:pPr/>
              <a:t>9</a:t>
            </a:fld>
            <a:endParaRPr lang="en-US"/>
          </a:p>
        </p:txBody>
      </p:sp>
      <p:pic>
        <p:nvPicPr>
          <p:cNvPr id="6146" name="Picture 2" descr="Fever is caused by cytokines released from macrophages and other immune cells The cytokines may act on vagal nerve endings or enter the brain to cause a resetting of the temperature control centre in the hypothalamus. The hypothalamus causes shivering and constriction of skin blood vessels and also initiates a sensation of chilliness that is perceived at the level of the cerebral cortex. IL=interleukin; TNF=tumour necrosis factor.  ">
            <a:extLst>
              <a:ext uri="{FF2B5EF4-FFF2-40B4-BE49-F238E27FC236}">
                <a16:creationId xmlns:a16="http://schemas.microsoft.com/office/drawing/2014/main" id="{D655B853-75C0-4616-A493-76F1FE5D0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560" y="2213470"/>
            <a:ext cx="5264696" cy="47939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488149-45FC-441D-A30D-B349D3706DB6}"/>
              </a:ext>
            </a:extLst>
          </p:cNvPr>
          <p:cNvSpPr txBox="1"/>
          <p:nvPr/>
        </p:nvSpPr>
        <p:spPr>
          <a:xfrm>
            <a:off x="7205256" y="3434080"/>
            <a:ext cx="4655633" cy="2246769"/>
          </a:xfrm>
          <a:prstGeom prst="rect">
            <a:avLst/>
          </a:prstGeom>
          <a:noFill/>
        </p:spPr>
        <p:txBody>
          <a:bodyPr wrap="none" rtlCol="0">
            <a:spAutoFit/>
          </a:bodyPr>
          <a:lstStyle/>
          <a:p>
            <a:r>
              <a:rPr lang="en-US" sz="2800" dirty="0"/>
              <a:t>Cytokines can cause fever</a:t>
            </a:r>
          </a:p>
          <a:p>
            <a:endParaRPr lang="en-US" sz="2800" dirty="0"/>
          </a:p>
          <a:p>
            <a:r>
              <a:rPr lang="en-US" sz="2800" dirty="0"/>
              <a:t>Called “endogenous pyrogens”</a:t>
            </a:r>
          </a:p>
          <a:p>
            <a:endParaRPr lang="en-US" sz="2800" dirty="0"/>
          </a:p>
          <a:p>
            <a:r>
              <a:rPr lang="en-US" sz="2800" dirty="0"/>
              <a:t>Examples:  IL1, IL6, TNF, IL10</a:t>
            </a:r>
          </a:p>
        </p:txBody>
      </p:sp>
      <p:sp>
        <p:nvSpPr>
          <p:cNvPr id="7" name="TextBox 6">
            <a:extLst>
              <a:ext uri="{FF2B5EF4-FFF2-40B4-BE49-F238E27FC236}">
                <a16:creationId xmlns:a16="http://schemas.microsoft.com/office/drawing/2014/main" id="{E5C5AB57-A047-493F-9DDC-702C4DE0D882}"/>
              </a:ext>
            </a:extLst>
          </p:cNvPr>
          <p:cNvSpPr txBox="1"/>
          <p:nvPr/>
        </p:nvSpPr>
        <p:spPr>
          <a:xfrm>
            <a:off x="819976" y="1572737"/>
            <a:ext cx="11372024" cy="584775"/>
          </a:xfrm>
          <a:prstGeom prst="rect">
            <a:avLst/>
          </a:prstGeom>
          <a:noFill/>
        </p:spPr>
        <p:txBody>
          <a:bodyPr wrap="none" rtlCol="0">
            <a:spAutoFit/>
          </a:bodyPr>
          <a:lstStyle/>
          <a:p>
            <a:r>
              <a:rPr lang="en-US" sz="3200" dirty="0"/>
              <a:t>Virus</a:t>
            </a:r>
            <a:r>
              <a:rPr lang="en-US" sz="3200" dirty="0">
                <a:sym typeface="Wingdings" panose="05000000000000000000" pitchFamily="2" charset="2"/>
              </a:rPr>
              <a:t> host cell (macrophage) releasing cytokines cause fever </a:t>
            </a:r>
            <a:endParaRPr lang="en-US" sz="3200" dirty="0"/>
          </a:p>
        </p:txBody>
      </p:sp>
      <p:sp>
        <p:nvSpPr>
          <p:cNvPr id="8" name="TextBox 7">
            <a:extLst>
              <a:ext uri="{FF2B5EF4-FFF2-40B4-BE49-F238E27FC236}">
                <a16:creationId xmlns:a16="http://schemas.microsoft.com/office/drawing/2014/main" id="{0C404F9A-9648-4DE0-9F6A-398FCC0C4F2E}"/>
              </a:ext>
            </a:extLst>
          </p:cNvPr>
          <p:cNvSpPr txBox="1"/>
          <p:nvPr/>
        </p:nvSpPr>
        <p:spPr>
          <a:xfrm>
            <a:off x="914400" y="295275"/>
            <a:ext cx="7199856" cy="584775"/>
          </a:xfrm>
          <a:prstGeom prst="rect">
            <a:avLst/>
          </a:prstGeom>
          <a:noFill/>
        </p:spPr>
        <p:txBody>
          <a:bodyPr wrap="none" rtlCol="0">
            <a:spAutoFit/>
          </a:bodyPr>
          <a:lstStyle/>
          <a:p>
            <a:pPr marL="285750" indent="-285750">
              <a:buFont typeface="Arial" panose="020B0604020202020204" pitchFamily="34" charset="0"/>
              <a:buChar char="•"/>
            </a:pPr>
            <a:r>
              <a:rPr lang="en-US" sz="3200" b="1" dirty="0"/>
              <a:t>What causes a fever and inflammation?</a:t>
            </a:r>
          </a:p>
        </p:txBody>
      </p:sp>
      <p:sp>
        <p:nvSpPr>
          <p:cNvPr id="9" name="TextBox 8">
            <a:extLst>
              <a:ext uri="{FF2B5EF4-FFF2-40B4-BE49-F238E27FC236}">
                <a16:creationId xmlns:a16="http://schemas.microsoft.com/office/drawing/2014/main" id="{2FD28D29-26D3-4B2B-9123-41E8A01C67B1}"/>
              </a:ext>
            </a:extLst>
          </p:cNvPr>
          <p:cNvSpPr txBox="1"/>
          <p:nvPr/>
        </p:nvSpPr>
        <p:spPr>
          <a:xfrm>
            <a:off x="3321617" y="1097589"/>
            <a:ext cx="4838184" cy="584775"/>
          </a:xfrm>
          <a:prstGeom prst="rect">
            <a:avLst/>
          </a:prstGeom>
          <a:noFill/>
        </p:spPr>
        <p:txBody>
          <a:bodyPr wrap="none" rtlCol="0">
            <a:spAutoFit/>
          </a:bodyPr>
          <a:lstStyle/>
          <a:p>
            <a:pPr algn="ctr"/>
            <a:r>
              <a:rPr lang="en-US" sz="3200" b="1" dirty="0">
                <a:solidFill>
                  <a:srgbClr val="FF0000"/>
                </a:solidFill>
              </a:rPr>
              <a:t>Your own immune system!</a:t>
            </a:r>
          </a:p>
        </p:txBody>
      </p:sp>
    </p:spTree>
    <p:extLst>
      <p:ext uri="{BB962C8B-B14F-4D97-AF65-F5344CB8AC3E}">
        <p14:creationId xmlns:p14="http://schemas.microsoft.com/office/powerpoint/2010/main" val="618910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2035</Words>
  <Application>Microsoft Office PowerPoint</Application>
  <PresentationFormat>Widescreen</PresentationFormat>
  <Paragraphs>386</Paragraphs>
  <Slides>49</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ＭＳ Ｐゴシック</vt:lpstr>
      <vt:lpstr>ＭＳ Ｐゴシック</vt:lpstr>
      <vt:lpstr>Arial</vt:lpstr>
      <vt:lpstr>AvenirLTStd-Medium</vt:lpstr>
      <vt:lpstr>Calibri</vt:lpstr>
      <vt:lpstr>Calibri Light</vt:lpstr>
      <vt:lpstr>ff-quadraat-web-pro</vt:lpstr>
      <vt:lpstr>inherit</vt:lpstr>
      <vt:lpstr>Symbol</vt:lpstr>
      <vt:lpstr>Times</vt:lpstr>
      <vt:lpstr>Times New Roman</vt:lpstr>
      <vt:lpstr>Wingdings</vt:lpstr>
      <vt:lpstr>Office Theme</vt:lpstr>
      <vt:lpstr>2_Office Theme</vt:lpstr>
      <vt:lpstr>Blank Presentation</vt:lpstr>
      <vt:lpstr>8_Host Response to Viral Infection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Cytokines attract other cells of Innate Immunity:  Neutrophils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Pope</dc:creator>
  <cp:lastModifiedBy>Barbara Christie-Pope</cp:lastModifiedBy>
  <cp:revision>85</cp:revision>
  <dcterms:created xsi:type="dcterms:W3CDTF">2020-01-10T15:18:56Z</dcterms:created>
  <dcterms:modified xsi:type="dcterms:W3CDTF">2020-04-28T18:16:17Z</dcterms:modified>
</cp:coreProperties>
</file>