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7" r:id="rId4"/>
    <p:sldId id="268" r:id="rId5"/>
    <p:sldId id="269" r:id="rId6"/>
    <p:sldId id="272" r:id="rId7"/>
    <p:sldId id="273" r:id="rId8"/>
    <p:sldId id="258" r:id="rId9"/>
    <p:sldId id="262" r:id="rId10"/>
    <p:sldId id="259" r:id="rId11"/>
    <p:sldId id="260" r:id="rId12"/>
    <p:sldId id="261" r:id="rId13"/>
    <p:sldId id="266" r:id="rId14"/>
    <p:sldId id="263" r:id="rId15"/>
    <p:sldId id="264" r:id="rId16"/>
    <p:sldId id="26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983B-C3D4-4768-99A1-C18AB3C1F708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520F-807F-415E-802D-E4E2FF1526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983B-C3D4-4768-99A1-C18AB3C1F708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520F-807F-415E-802D-E4E2FF1526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983B-C3D4-4768-99A1-C18AB3C1F708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520F-807F-415E-802D-E4E2FF1526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983B-C3D4-4768-99A1-C18AB3C1F708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520F-807F-415E-802D-E4E2FF1526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983B-C3D4-4768-99A1-C18AB3C1F708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520F-807F-415E-802D-E4E2FF1526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983B-C3D4-4768-99A1-C18AB3C1F708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520F-807F-415E-802D-E4E2FF1526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983B-C3D4-4768-99A1-C18AB3C1F708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520F-807F-415E-802D-E4E2FF1526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983B-C3D4-4768-99A1-C18AB3C1F708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520F-807F-415E-802D-E4E2FF1526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983B-C3D4-4768-99A1-C18AB3C1F708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520F-807F-415E-802D-E4E2FF1526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983B-C3D4-4768-99A1-C18AB3C1F708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520F-807F-415E-802D-E4E2FF1526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983B-C3D4-4768-99A1-C18AB3C1F708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520F-807F-415E-802D-E4E2FF1526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5983B-C3D4-4768-99A1-C18AB3C1F708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1520F-807F-415E-802D-E4E2FF1526B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 103, </a:t>
            </a:r>
            <a:r>
              <a:rPr lang="en-US" dirty="0" err="1" smtClean="0"/>
              <a:t>Chapitre</a:t>
            </a:r>
            <a:r>
              <a:rPr lang="en-US" dirty="0" smtClean="0"/>
              <a:t> 11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Leçon</a:t>
            </a:r>
            <a:r>
              <a:rPr lang="en-US" dirty="0" smtClean="0"/>
              <a:t>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dirty="0" err="1" smtClean="0"/>
              <a:t>Elles</a:t>
            </a:r>
            <a:r>
              <a:rPr lang="en-US" dirty="0" smtClean="0"/>
              <a:t> </a:t>
            </a:r>
            <a:r>
              <a:rPr lang="en-US" dirty="0" err="1" smtClean="0"/>
              <a:t>ont</a:t>
            </a:r>
            <a:r>
              <a:rPr lang="en-US" dirty="0" smtClean="0"/>
              <a:t> </a:t>
            </a:r>
            <a:r>
              <a:rPr lang="en-US" dirty="0" err="1" smtClean="0"/>
              <a:t>regardé</a:t>
            </a:r>
            <a:r>
              <a:rPr lang="en-US" dirty="0" smtClean="0"/>
              <a:t> la </a:t>
            </a:r>
            <a:r>
              <a:rPr lang="en-US" dirty="0" err="1" smtClean="0"/>
              <a:t>télé</a:t>
            </a:r>
            <a:r>
              <a:rPr lang="en-US" dirty="0" smtClean="0"/>
              <a:t> </a:t>
            </a:r>
            <a:r>
              <a:rPr lang="en-US" b="1" dirty="0" smtClean="0"/>
              <a:t>pendant</a:t>
            </a:r>
            <a:r>
              <a:rPr lang="en-US" dirty="0" smtClean="0"/>
              <a:t> </a:t>
            </a:r>
            <a:r>
              <a:rPr lang="en-US" dirty="0" err="1" smtClean="0"/>
              <a:t>cinq</a:t>
            </a:r>
            <a:r>
              <a:rPr lang="en-US" dirty="0" smtClean="0"/>
              <a:t> </a:t>
            </a:r>
            <a:r>
              <a:rPr lang="en-US" dirty="0" err="1" smtClean="0"/>
              <a:t>heures</a:t>
            </a:r>
            <a:r>
              <a:rPr lang="en-US" dirty="0" smtClean="0"/>
              <a:t> </a:t>
            </a:r>
            <a:r>
              <a:rPr lang="en-US" dirty="0" err="1" smtClean="0"/>
              <a:t>hier</a:t>
            </a:r>
            <a:r>
              <a:rPr lang="en-US" dirty="0" smtClean="0"/>
              <a:t> après-midi.</a:t>
            </a:r>
            <a:br>
              <a:rPr lang="en-US" dirty="0" smtClean="0"/>
            </a:br>
            <a:endParaRPr lang="en-US" dirty="0" smtClean="0"/>
          </a:p>
          <a:p>
            <a:pPr lvl="0">
              <a:buNone/>
            </a:pPr>
            <a:r>
              <a:rPr lang="en-US" dirty="0" smtClean="0"/>
              <a:t>Ma grand-</a:t>
            </a:r>
            <a:r>
              <a:rPr lang="en-US" dirty="0" err="1" smtClean="0"/>
              <a:t>mère</a:t>
            </a:r>
            <a:r>
              <a:rPr lang="en-US" dirty="0" smtClean="0"/>
              <a:t> </a:t>
            </a:r>
            <a:r>
              <a:rPr lang="en-US" dirty="0" err="1" smtClean="0"/>
              <a:t>regarde</a:t>
            </a:r>
            <a:r>
              <a:rPr lang="en-US" dirty="0" smtClean="0"/>
              <a:t> </a:t>
            </a:r>
            <a:r>
              <a:rPr lang="en-US" dirty="0" err="1" smtClean="0"/>
              <a:t>ses</a:t>
            </a:r>
            <a:r>
              <a:rPr lang="en-US" dirty="0" smtClean="0"/>
              <a:t> feuilletons </a:t>
            </a:r>
            <a:r>
              <a:rPr lang="en-US" b="1" dirty="0" smtClean="0"/>
              <a:t>pendant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heure</a:t>
            </a:r>
            <a:r>
              <a:rPr lang="en-US" dirty="0" smtClean="0"/>
              <a:t> et </a:t>
            </a:r>
            <a:r>
              <a:rPr lang="en-US" dirty="0" err="1" smtClean="0"/>
              <a:t>demie</a:t>
            </a:r>
            <a:r>
              <a:rPr lang="en-US" dirty="0" smtClean="0"/>
              <a:t> </a:t>
            </a:r>
            <a:r>
              <a:rPr lang="en-US" dirty="0" err="1" smtClean="0"/>
              <a:t>tous</a:t>
            </a:r>
            <a:r>
              <a:rPr lang="en-US" dirty="0" smtClean="0"/>
              <a:t> les </a:t>
            </a:r>
            <a:r>
              <a:rPr lang="en-US" dirty="0" err="1" smtClean="0"/>
              <a:t>jours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pPr lvl="0">
              <a:buNone/>
            </a:pPr>
            <a:r>
              <a:rPr lang="en-US" dirty="0" smtClean="0"/>
              <a:t>Elle sera au </a:t>
            </a:r>
            <a:r>
              <a:rPr lang="en-US" dirty="0" err="1" smtClean="0"/>
              <a:t>cinéma</a:t>
            </a:r>
            <a:r>
              <a:rPr lang="en-US" dirty="0" smtClean="0"/>
              <a:t> </a:t>
            </a:r>
            <a:r>
              <a:rPr lang="en-US" b="1" dirty="0" smtClean="0"/>
              <a:t>pendant</a:t>
            </a:r>
            <a:r>
              <a:rPr lang="en-US" dirty="0" smtClean="0"/>
              <a:t> </a:t>
            </a:r>
            <a:r>
              <a:rPr lang="en-US" dirty="0" err="1" smtClean="0"/>
              <a:t>deux</a:t>
            </a:r>
            <a:r>
              <a:rPr lang="en-US" dirty="0" smtClean="0"/>
              <a:t> </a:t>
            </a:r>
            <a:r>
              <a:rPr lang="en-US" dirty="0" err="1" smtClean="0"/>
              <a:t>heures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Traduisez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I </a:t>
            </a:r>
            <a:r>
              <a:rPr lang="en-US" dirty="0"/>
              <a:t>studied French for 3 years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	</a:t>
            </a:r>
            <a:endParaRPr lang="en-US" sz="3400" b="1" dirty="0"/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I will study for 3 hours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	</a:t>
            </a:r>
            <a:endParaRPr lang="en-US" sz="3400" b="1" dirty="0" smtClean="0"/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Everyday I talk to her for an hour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	</a:t>
            </a:r>
            <a:endParaRPr lang="en-US" sz="3400" b="1" dirty="0"/>
          </a:p>
          <a:p>
            <a:pPr>
              <a:buNone/>
            </a:pPr>
            <a:r>
              <a:rPr lang="en-US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“Pour”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/>
              <a:t>Pour</a:t>
            </a:r>
            <a:r>
              <a:rPr lang="en-US" dirty="0"/>
              <a:t> is used when </a:t>
            </a:r>
            <a:r>
              <a:rPr lang="en-US" dirty="0" smtClean="0"/>
              <a:t>“for” </a:t>
            </a:r>
            <a:r>
              <a:rPr lang="en-US" dirty="0"/>
              <a:t>refers to some </a:t>
            </a:r>
            <a:r>
              <a:rPr lang="en-US" dirty="0">
                <a:solidFill>
                  <a:srgbClr val="FF0000"/>
                </a:solidFill>
              </a:rPr>
              <a:t>period of time to come in the future</a:t>
            </a:r>
            <a:r>
              <a:rPr lang="en-US" dirty="0"/>
              <a:t>. </a:t>
            </a:r>
            <a:r>
              <a:rPr lang="en-US" i="1" dirty="0" smtClean="0"/>
              <a:t>There is a clear idea of intention conveyed by “pour.” </a:t>
            </a:r>
            <a:r>
              <a:rPr lang="en-US" dirty="0"/>
              <a:t>It is most often used with present or past tense forms of verbs such as </a:t>
            </a:r>
            <a:r>
              <a:rPr lang="en-US" b="1" dirty="0" err="1"/>
              <a:t>aller</a:t>
            </a:r>
            <a:r>
              <a:rPr lang="en-US" b="1" dirty="0"/>
              <a:t>, </a:t>
            </a:r>
            <a:r>
              <a:rPr lang="en-US" b="1" dirty="0" err="1"/>
              <a:t>partir</a:t>
            </a:r>
            <a:r>
              <a:rPr lang="en-US" b="1" dirty="0"/>
              <a:t>, </a:t>
            </a:r>
            <a:r>
              <a:rPr lang="en-US" b="1" dirty="0" err="1"/>
              <a:t>sortir</a:t>
            </a:r>
            <a:r>
              <a:rPr lang="en-US" b="1" dirty="0"/>
              <a:t>, </a:t>
            </a:r>
            <a:r>
              <a:rPr lang="en-US" b="1" dirty="0" err="1"/>
              <a:t>venir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/>
              <a:t>Pour</a:t>
            </a:r>
            <a:r>
              <a:rPr lang="en-US" dirty="0"/>
              <a:t> = only used to indicate the duration of an event in the future.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(</a:t>
            </a:r>
            <a:r>
              <a:rPr lang="en-US" dirty="0"/>
              <a:t>Pendant can also be used in this </a:t>
            </a:r>
            <a:r>
              <a:rPr lang="en-US" dirty="0" smtClean="0"/>
              <a:t>way when 	the emphasis is on the time duration of the 	event. “Pour” is more restricted in usage.)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Exemples</a:t>
            </a:r>
            <a:r>
              <a:rPr lang="en-US" dirty="0" smtClean="0"/>
              <a:t>:  “Pour”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r>
              <a:rPr lang="en-US" b="1" dirty="0" err="1" smtClean="0">
                <a:solidFill>
                  <a:srgbClr val="00B050"/>
                </a:solidFill>
              </a:rPr>
              <a:t>Ils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vont</a:t>
            </a:r>
            <a:r>
              <a:rPr lang="en-US" b="1" dirty="0" smtClean="0">
                <a:solidFill>
                  <a:srgbClr val="00B050"/>
                </a:solidFill>
              </a:rPr>
              <a:t> en France pour </a:t>
            </a:r>
            <a:r>
              <a:rPr lang="en-US" b="1" dirty="0" err="1" smtClean="0">
                <a:solidFill>
                  <a:srgbClr val="00B050"/>
                </a:solidFill>
              </a:rPr>
              <a:t>trois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semaines</a:t>
            </a:r>
            <a:r>
              <a:rPr lang="en-US" b="1" dirty="0" smtClean="0">
                <a:solidFill>
                  <a:srgbClr val="00B050"/>
                </a:solidFill>
              </a:rPr>
              <a:t> et </a:t>
            </a:r>
            <a:r>
              <a:rPr lang="en-US" b="1" dirty="0" err="1" smtClean="0">
                <a:solidFill>
                  <a:srgbClr val="00B050"/>
                </a:solidFill>
              </a:rPr>
              <a:t>demie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cet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été</a:t>
            </a:r>
            <a:r>
              <a:rPr lang="en-US" b="1" dirty="0" smtClean="0">
                <a:solidFill>
                  <a:srgbClr val="00B050"/>
                </a:solidFill>
              </a:rPr>
              <a:t>.</a:t>
            </a:r>
            <a:br>
              <a:rPr lang="en-US" b="1" dirty="0" smtClean="0">
                <a:solidFill>
                  <a:srgbClr val="00B050"/>
                </a:solidFill>
              </a:rPr>
            </a:br>
            <a:endParaRPr lang="en-US" b="1" dirty="0" smtClean="0">
              <a:solidFill>
                <a:srgbClr val="00B050"/>
              </a:solidFill>
            </a:endParaRPr>
          </a:p>
          <a:p>
            <a:pPr lvl="0">
              <a:buNone/>
            </a:pPr>
            <a:r>
              <a:rPr lang="en-US" b="1" dirty="0" err="1" smtClean="0">
                <a:solidFill>
                  <a:srgbClr val="7030A0"/>
                </a:solidFill>
              </a:rPr>
              <a:t>Agathe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vient</a:t>
            </a:r>
            <a:r>
              <a:rPr lang="en-US" b="1" dirty="0" smtClean="0">
                <a:solidFill>
                  <a:srgbClr val="7030A0"/>
                </a:solidFill>
              </a:rPr>
              <a:t> chez nous pour le week-end.</a:t>
            </a:r>
            <a:br>
              <a:rPr lang="en-US" b="1" dirty="0" smtClean="0">
                <a:solidFill>
                  <a:srgbClr val="7030A0"/>
                </a:solidFill>
              </a:rPr>
            </a:br>
            <a:endParaRPr lang="en-US" b="1" dirty="0" smtClean="0">
              <a:solidFill>
                <a:srgbClr val="7030A0"/>
              </a:solidFill>
            </a:endParaRPr>
          </a:p>
          <a:p>
            <a:pPr lvl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Elle </a:t>
            </a:r>
            <a:r>
              <a:rPr lang="en-US" b="1" dirty="0" err="1" smtClean="0">
                <a:solidFill>
                  <a:srgbClr val="002060"/>
                </a:solidFill>
              </a:rPr>
              <a:t>est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partie</a:t>
            </a:r>
            <a:r>
              <a:rPr lang="en-US" b="1" dirty="0" smtClean="0">
                <a:solidFill>
                  <a:srgbClr val="002060"/>
                </a:solidFill>
              </a:rPr>
              <a:t> faire des etudes à Nice pour un </a:t>
            </a:r>
            <a:r>
              <a:rPr lang="en-US" b="1" dirty="0" err="1" smtClean="0">
                <a:solidFill>
                  <a:srgbClr val="002060"/>
                </a:solidFill>
              </a:rPr>
              <a:t>semestre</a:t>
            </a:r>
            <a:r>
              <a:rPr lang="en-US" b="1" dirty="0" smtClean="0">
                <a:solidFill>
                  <a:srgbClr val="002060"/>
                </a:solidFill>
              </a:rPr>
              <a:t>. 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sz="2400" i="1" dirty="0" smtClean="0"/>
              <a:t>(Even though this sentence is written in the past tense, note that “pour” is referring to a period of time to come in the future of the subject of the sentence, “</a:t>
            </a:r>
            <a:r>
              <a:rPr lang="en-US" sz="2400" i="1" dirty="0" err="1" smtClean="0"/>
              <a:t>elle</a:t>
            </a:r>
            <a:r>
              <a:rPr lang="en-US" sz="2400" i="1" dirty="0" smtClean="0"/>
              <a:t>.”)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Traduisez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9600" dirty="0" smtClean="0"/>
              <a:t>I </a:t>
            </a:r>
            <a:r>
              <a:rPr lang="en-US" sz="9600" dirty="0"/>
              <a:t>am leaving for the weekend</a:t>
            </a:r>
            <a:r>
              <a:rPr lang="en-US" sz="9600" dirty="0" smtClean="0"/>
              <a:t>.</a:t>
            </a:r>
          </a:p>
          <a:p>
            <a:pPr>
              <a:buNone/>
            </a:pPr>
            <a:r>
              <a:rPr lang="en-US" sz="9600" dirty="0" smtClean="0"/>
              <a:t>		Je pars pour le week-end</a:t>
            </a:r>
            <a:r>
              <a:rPr lang="en-US" sz="9600" b="1" dirty="0" smtClean="0">
                <a:solidFill>
                  <a:srgbClr val="00B050"/>
                </a:solidFill>
              </a:rPr>
              <a:t>.</a:t>
            </a:r>
            <a:endParaRPr lang="en-US" sz="9600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sz="9600" dirty="0"/>
              <a:t> </a:t>
            </a:r>
          </a:p>
          <a:p>
            <a:pPr>
              <a:buNone/>
            </a:pPr>
            <a:r>
              <a:rPr lang="en-US" sz="9600" dirty="0"/>
              <a:t>He will live there for 2 months</a:t>
            </a:r>
            <a:r>
              <a:rPr lang="en-US" sz="9600" dirty="0" smtClean="0"/>
              <a:t>.</a:t>
            </a:r>
          </a:p>
          <a:p>
            <a:pPr>
              <a:buNone/>
            </a:pPr>
            <a:r>
              <a:rPr lang="en-US" sz="9600" dirty="0" smtClean="0"/>
              <a:t>		Il y </a:t>
            </a:r>
            <a:r>
              <a:rPr lang="en-US" sz="9600" dirty="0" err="1" smtClean="0"/>
              <a:t>habitera</a:t>
            </a:r>
            <a:r>
              <a:rPr lang="en-US" sz="9600" dirty="0" smtClean="0"/>
              <a:t> pour 2 </a:t>
            </a:r>
            <a:r>
              <a:rPr lang="en-US" sz="9600" dirty="0" err="1" smtClean="0"/>
              <a:t>mois</a:t>
            </a:r>
            <a:r>
              <a:rPr lang="en-US" sz="9600" b="1" dirty="0" smtClean="0">
                <a:solidFill>
                  <a:srgbClr val="00B050"/>
                </a:solidFill>
              </a:rPr>
              <a:t>.**</a:t>
            </a:r>
            <a:endParaRPr lang="en-US" sz="9600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sz="9600" dirty="0"/>
              <a:t> </a:t>
            </a:r>
          </a:p>
          <a:p>
            <a:pPr>
              <a:buNone/>
            </a:pPr>
            <a:r>
              <a:rPr lang="en-US" sz="9600" dirty="0"/>
              <a:t>They are going out for the whole evening</a:t>
            </a:r>
            <a:r>
              <a:rPr lang="en-US" sz="9600" dirty="0" smtClean="0"/>
              <a:t>.</a:t>
            </a:r>
          </a:p>
          <a:p>
            <a:pPr>
              <a:buNone/>
            </a:pPr>
            <a:r>
              <a:rPr lang="en-US" sz="9600" dirty="0" smtClean="0"/>
              <a:t>		</a:t>
            </a:r>
            <a:r>
              <a:rPr lang="en-US" sz="9600" dirty="0" err="1" smtClean="0"/>
              <a:t>Ils</a:t>
            </a:r>
            <a:r>
              <a:rPr lang="en-US" sz="9600" dirty="0" smtClean="0"/>
              <a:t> </a:t>
            </a:r>
            <a:r>
              <a:rPr lang="en-US" sz="9600" dirty="0" err="1" smtClean="0"/>
              <a:t>sortent</a:t>
            </a:r>
            <a:r>
              <a:rPr lang="en-US" sz="9600" dirty="0" smtClean="0"/>
              <a:t> pour la soiree</a:t>
            </a:r>
            <a:r>
              <a:rPr lang="en-US" sz="9600" b="1" dirty="0" smtClean="0">
                <a:solidFill>
                  <a:srgbClr val="00B050"/>
                </a:solidFill>
              </a:rPr>
              <a:t>.**</a:t>
            </a:r>
            <a:endParaRPr lang="en-US" sz="9600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sz="9600" dirty="0"/>
              <a:t> </a:t>
            </a:r>
          </a:p>
          <a:p>
            <a:pPr>
              <a:buNone/>
            </a:pPr>
            <a:r>
              <a:rPr lang="en-US" sz="9600" dirty="0"/>
              <a:t>We will be staying with friends for a week</a:t>
            </a:r>
            <a:r>
              <a:rPr lang="en-US" sz="9600" dirty="0" smtClean="0"/>
              <a:t>.</a:t>
            </a:r>
          </a:p>
          <a:p>
            <a:pPr>
              <a:buNone/>
            </a:pPr>
            <a:r>
              <a:rPr lang="en-US" sz="9600" dirty="0" smtClean="0"/>
              <a:t>		Nous </a:t>
            </a:r>
            <a:r>
              <a:rPr lang="en-US" sz="9600" dirty="0" err="1" smtClean="0"/>
              <a:t>resterons</a:t>
            </a:r>
            <a:r>
              <a:rPr lang="en-US" sz="9600" dirty="0" smtClean="0"/>
              <a:t> chez </a:t>
            </a:r>
            <a:r>
              <a:rPr lang="en-US" sz="9600" dirty="0" err="1" smtClean="0"/>
              <a:t>nos</a:t>
            </a:r>
            <a:r>
              <a:rPr lang="en-US" sz="9600" dirty="0" smtClean="0"/>
              <a:t> </a:t>
            </a:r>
            <a:r>
              <a:rPr lang="en-US" sz="9600" dirty="0" err="1" smtClean="0"/>
              <a:t>amis</a:t>
            </a:r>
            <a:r>
              <a:rPr lang="en-US" sz="9600" dirty="0" smtClean="0"/>
              <a:t> pour </a:t>
            </a:r>
            <a:r>
              <a:rPr lang="en-US" sz="9600" dirty="0" err="1" smtClean="0"/>
              <a:t>une</a:t>
            </a:r>
            <a:r>
              <a:rPr lang="en-US" sz="9600" dirty="0" smtClean="0"/>
              <a:t> </a:t>
            </a:r>
            <a:r>
              <a:rPr lang="en-US" sz="9600" dirty="0" err="1" smtClean="0"/>
              <a:t>semaine</a:t>
            </a:r>
            <a:r>
              <a:rPr lang="en-US" sz="9600" b="1" dirty="0" smtClean="0">
                <a:solidFill>
                  <a:srgbClr val="00B050"/>
                </a:solidFill>
              </a:rPr>
              <a:t>.**</a:t>
            </a:r>
            <a:r>
              <a:rPr lang="en-US" sz="9600" dirty="0" smtClean="0"/>
              <a:t>  </a:t>
            </a:r>
          </a:p>
          <a:p>
            <a:pPr>
              <a:buNone/>
            </a:pPr>
            <a:endParaRPr lang="en-US" sz="3400" dirty="0" smtClean="0"/>
          </a:p>
          <a:p>
            <a:pPr>
              <a:buNone/>
            </a:pPr>
            <a:endParaRPr lang="en-US" sz="3400" dirty="0" smtClean="0"/>
          </a:p>
          <a:p>
            <a:pPr>
              <a:buNone/>
            </a:pPr>
            <a:r>
              <a:rPr lang="en-US" sz="8000" dirty="0" smtClean="0"/>
              <a:t>**(“pendant” could also work here—then, more emphasis would be placed on the  duration of time.)</a:t>
            </a:r>
            <a:endParaRPr lang="en-US" sz="8000" dirty="0"/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“En” vs. “</a:t>
            </a:r>
            <a:r>
              <a:rPr lang="en-US" dirty="0" err="1" smtClean="0"/>
              <a:t>Dans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“En” indicates the length of time</a:t>
            </a:r>
          </a:p>
          <a:p>
            <a:endParaRPr lang="en-US" dirty="0"/>
          </a:p>
          <a:p>
            <a:r>
              <a:rPr lang="en-US" dirty="0" smtClean="0"/>
              <a:t>Ex:  </a:t>
            </a:r>
          </a:p>
          <a:p>
            <a:r>
              <a:rPr lang="en-US" dirty="0" smtClean="0"/>
              <a:t>He read the book in an hour.</a:t>
            </a:r>
          </a:p>
          <a:p>
            <a:pPr lvl="1"/>
            <a:r>
              <a:rPr lang="en-US" b="1" dirty="0" smtClean="0">
                <a:solidFill>
                  <a:srgbClr val="00B050"/>
                </a:solidFill>
              </a:rPr>
              <a:t>Il a </a:t>
            </a:r>
            <a:r>
              <a:rPr lang="en-US" b="1" dirty="0" err="1" smtClean="0">
                <a:solidFill>
                  <a:srgbClr val="00B050"/>
                </a:solidFill>
              </a:rPr>
              <a:t>lu</a:t>
            </a:r>
            <a:r>
              <a:rPr lang="en-US" b="1" dirty="0" smtClean="0">
                <a:solidFill>
                  <a:srgbClr val="00B050"/>
                </a:solidFill>
              </a:rPr>
              <a:t> le </a:t>
            </a:r>
            <a:r>
              <a:rPr lang="en-US" b="1" dirty="0" err="1" smtClean="0">
                <a:solidFill>
                  <a:srgbClr val="00B050"/>
                </a:solidFill>
              </a:rPr>
              <a:t>livre</a:t>
            </a:r>
            <a:r>
              <a:rPr lang="en-US" b="1" dirty="0" smtClean="0">
                <a:solidFill>
                  <a:srgbClr val="00B050"/>
                </a:solidFill>
              </a:rPr>
              <a:t> en </a:t>
            </a:r>
            <a:r>
              <a:rPr lang="en-US" b="1" dirty="0" err="1" smtClean="0">
                <a:solidFill>
                  <a:srgbClr val="00B050"/>
                </a:solidFill>
              </a:rPr>
              <a:t>une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heure</a:t>
            </a:r>
            <a:r>
              <a:rPr lang="en-US" b="1" dirty="0" smtClean="0">
                <a:solidFill>
                  <a:srgbClr val="00B050"/>
                </a:solidFill>
              </a:rPr>
              <a:t>.</a:t>
            </a:r>
          </a:p>
          <a:p>
            <a:r>
              <a:rPr lang="en-US" dirty="0" smtClean="0"/>
              <a:t>He learned to speak Russian in one year.</a:t>
            </a:r>
          </a:p>
          <a:p>
            <a:pPr lvl="1"/>
            <a:r>
              <a:rPr lang="en-US" b="1" dirty="0" smtClean="0">
                <a:solidFill>
                  <a:srgbClr val="00B050"/>
                </a:solidFill>
              </a:rPr>
              <a:t>Il a </a:t>
            </a:r>
            <a:r>
              <a:rPr lang="en-US" b="1" dirty="0" err="1" smtClean="0">
                <a:solidFill>
                  <a:srgbClr val="00B050"/>
                </a:solidFill>
              </a:rPr>
              <a:t>appris</a:t>
            </a:r>
            <a:r>
              <a:rPr lang="en-US" b="1" dirty="0" smtClean="0">
                <a:solidFill>
                  <a:srgbClr val="00B050"/>
                </a:solidFill>
              </a:rPr>
              <a:t> à </a:t>
            </a:r>
            <a:r>
              <a:rPr lang="en-US" b="1" dirty="0" err="1" smtClean="0">
                <a:solidFill>
                  <a:srgbClr val="00B050"/>
                </a:solidFill>
              </a:rPr>
              <a:t>parler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russe</a:t>
            </a:r>
            <a:r>
              <a:rPr lang="en-US" b="1" dirty="0" smtClean="0">
                <a:solidFill>
                  <a:srgbClr val="00B050"/>
                </a:solidFill>
              </a:rPr>
              <a:t> en </a:t>
            </a:r>
            <a:r>
              <a:rPr lang="en-US" b="1" dirty="0" err="1" smtClean="0">
                <a:solidFill>
                  <a:srgbClr val="00B050"/>
                </a:solidFill>
              </a:rPr>
              <a:t>une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année</a:t>
            </a:r>
            <a:r>
              <a:rPr lang="en-US" b="1" dirty="0" smtClean="0">
                <a:solidFill>
                  <a:srgbClr val="00B050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Dans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u="sng" dirty="0" err="1" smtClean="0"/>
              <a:t>Dans</a:t>
            </a:r>
            <a:r>
              <a:rPr lang="en-US" dirty="0" smtClean="0"/>
              <a:t> = amount of time before which an action will occur in the future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err="1" smtClean="0"/>
              <a:t>Exemples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She will begin her studies in a year.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B050"/>
                </a:solidFill>
              </a:rPr>
              <a:t>Elle </a:t>
            </a:r>
            <a:r>
              <a:rPr lang="en-US" b="1" dirty="0" err="1" smtClean="0">
                <a:solidFill>
                  <a:srgbClr val="00B050"/>
                </a:solidFill>
              </a:rPr>
              <a:t>commencera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ses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études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dans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une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année</a:t>
            </a:r>
            <a:r>
              <a:rPr lang="en-US" b="1" dirty="0" smtClean="0">
                <a:solidFill>
                  <a:srgbClr val="00B050"/>
                </a:solidFill>
              </a:rPr>
              <a:t>.</a:t>
            </a:r>
          </a:p>
          <a:p>
            <a:pPr>
              <a:buNone/>
            </a:pPr>
            <a:r>
              <a:rPr lang="en-US" dirty="0" smtClean="0"/>
              <a:t>We will leave in 10 minutes.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B050"/>
                </a:solidFill>
              </a:rPr>
              <a:t>Nous </a:t>
            </a:r>
            <a:r>
              <a:rPr lang="en-US" b="1" dirty="0" err="1" smtClean="0">
                <a:solidFill>
                  <a:srgbClr val="00B050"/>
                </a:solidFill>
              </a:rPr>
              <a:t>partirons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dans</a:t>
            </a:r>
            <a:r>
              <a:rPr lang="en-US" b="1" dirty="0" smtClean="0">
                <a:solidFill>
                  <a:srgbClr val="00B050"/>
                </a:solidFill>
              </a:rPr>
              <a:t> 10 minutes.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562600"/>
          </a:xfrm>
        </p:spPr>
        <p:txBody>
          <a:bodyPr>
            <a:normAutofit/>
          </a:bodyPr>
          <a:lstStyle/>
          <a:p>
            <a:r>
              <a:rPr lang="en-US" dirty="0" smtClean="0"/>
              <a:t>Qui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votre</a:t>
            </a:r>
            <a:r>
              <a:rPr lang="en-US" dirty="0" smtClean="0"/>
              <a:t> </a:t>
            </a:r>
            <a:r>
              <a:rPr lang="en-US" dirty="0" err="1" smtClean="0"/>
              <a:t>acteur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actrice</a:t>
            </a:r>
            <a:r>
              <a:rPr lang="en-US" dirty="0" smtClean="0"/>
              <a:t>            </a:t>
            </a:r>
            <a:r>
              <a:rPr lang="en-US" dirty="0" err="1" smtClean="0"/>
              <a:t>préféré</a:t>
            </a:r>
            <a:r>
              <a:rPr lang="en-US" dirty="0" smtClean="0"/>
              <a:t>/e?</a:t>
            </a:r>
          </a:p>
          <a:p>
            <a:r>
              <a:rPr lang="en-US" dirty="0" err="1" smtClean="0"/>
              <a:t>Quel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votre</a:t>
            </a:r>
            <a:r>
              <a:rPr lang="en-US" dirty="0" smtClean="0"/>
              <a:t> film </a:t>
            </a:r>
            <a:r>
              <a:rPr lang="en-US" dirty="0" err="1" smtClean="0"/>
              <a:t>préféré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avez</a:t>
            </a:r>
            <a:r>
              <a:rPr lang="en-US" dirty="0" smtClean="0"/>
              <a:t> un/e </a:t>
            </a:r>
            <a:r>
              <a:rPr lang="en-US" dirty="0" err="1" smtClean="0"/>
              <a:t>cinéaste</a:t>
            </a:r>
            <a:r>
              <a:rPr lang="en-US" dirty="0" smtClean="0"/>
              <a:t> (= </a:t>
            </a:r>
            <a:r>
              <a:rPr lang="en-US" i="1" dirty="0" smtClean="0"/>
              <a:t>director</a:t>
            </a:r>
            <a:r>
              <a:rPr lang="en-US" dirty="0" smtClean="0"/>
              <a:t>) </a:t>
            </a:r>
            <a:r>
              <a:rPr lang="en-US" dirty="0" err="1" smtClean="0"/>
              <a:t>préféré</a:t>
            </a:r>
            <a:r>
              <a:rPr lang="en-US" dirty="0" smtClean="0"/>
              <a:t>?  Qui?</a:t>
            </a:r>
          </a:p>
          <a:p>
            <a:r>
              <a:rPr lang="en-US" dirty="0" err="1" smtClean="0"/>
              <a:t>Quels</a:t>
            </a:r>
            <a:r>
              <a:rPr lang="en-US" dirty="0" smtClean="0"/>
              <a:t> films </a:t>
            </a:r>
            <a:r>
              <a:rPr lang="en-US" dirty="0" err="1" smtClean="0"/>
              <a:t>français</a:t>
            </a:r>
            <a:r>
              <a:rPr lang="en-US" dirty="0" smtClean="0"/>
              <a:t> </a:t>
            </a:r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connaissez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Quels</a:t>
            </a:r>
            <a:r>
              <a:rPr lang="en-US" dirty="0" smtClean="0"/>
              <a:t> </a:t>
            </a:r>
            <a:r>
              <a:rPr lang="en-US" dirty="0" err="1" smtClean="0"/>
              <a:t>acteurs</a:t>
            </a:r>
            <a:r>
              <a:rPr lang="en-US" dirty="0" smtClean="0"/>
              <a:t> et </a:t>
            </a:r>
            <a:r>
              <a:rPr lang="en-US" dirty="0" err="1" smtClean="0"/>
              <a:t>quelles</a:t>
            </a:r>
            <a:r>
              <a:rPr lang="en-US" dirty="0" smtClean="0"/>
              <a:t> </a:t>
            </a:r>
            <a:r>
              <a:rPr lang="en-US" dirty="0" err="1" smtClean="0"/>
              <a:t>actrices</a:t>
            </a:r>
            <a:r>
              <a:rPr lang="en-US" dirty="0" smtClean="0"/>
              <a:t> </a:t>
            </a:r>
            <a:r>
              <a:rPr lang="en-US" dirty="0" err="1" smtClean="0"/>
              <a:t>français</a:t>
            </a:r>
            <a:r>
              <a:rPr lang="en-US" dirty="0" smtClean="0"/>
              <a:t> </a:t>
            </a:r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connaissez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Connaissez-vous</a:t>
            </a:r>
            <a:r>
              <a:rPr lang="en-US" dirty="0" smtClean="0"/>
              <a:t> des </a:t>
            </a:r>
            <a:r>
              <a:rPr lang="en-US" dirty="0" err="1" smtClean="0"/>
              <a:t>cinéastes</a:t>
            </a:r>
            <a:r>
              <a:rPr lang="en-US" dirty="0" smtClean="0"/>
              <a:t> </a:t>
            </a:r>
            <a:r>
              <a:rPr lang="en-US" dirty="0" err="1" smtClean="0"/>
              <a:t>français</a:t>
            </a:r>
            <a:r>
              <a:rPr lang="en-US" dirty="0" smtClean="0"/>
              <a:t>? </a:t>
            </a:r>
            <a:endParaRPr lang="en-US" dirty="0"/>
          </a:p>
        </p:txBody>
      </p:sp>
      <p:pic>
        <p:nvPicPr>
          <p:cNvPr id="2050" name="Picture 2" descr="Le Vadrouilleur urbai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533400"/>
            <a:ext cx="2857500" cy="16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L’emploi</a:t>
            </a:r>
            <a:r>
              <a:rPr lang="en-US" dirty="0" smtClean="0"/>
              <a:t> des temps avec </a:t>
            </a:r>
            <a:r>
              <a:rPr lang="en-US" dirty="0" err="1" smtClean="0"/>
              <a:t>certaines</a:t>
            </a:r>
            <a:r>
              <a:rPr lang="en-US" dirty="0" smtClean="0"/>
              <a:t> </a:t>
            </a:r>
            <a:r>
              <a:rPr lang="en-US" dirty="0" err="1" smtClean="0"/>
              <a:t>conjonctions</a:t>
            </a:r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1"/>
            <a:ext cx="8229600" cy="2895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To talk about 2 events that occur at the same time: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b="1" dirty="0" err="1" smtClean="0"/>
              <a:t>quand</a:t>
            </a:r>
            <a:r>
              <a:rPr lang="en-US" b="1" dirty="0" smtClean="0"/>
              <a:t>, </a:t>
            </a:r>
            <a:r>
              <a:rPr lang="en-US" b="1" dirty="0" err="1" smtClean="0"/>
              <a:t>lorsque</a:t>
            </a:r>
            <a:r>
              <a:rPr lang="en-US" b="1" dirty="0" smtClean="0"/>
              <a:t>  </a:t>
            </a:r>
            <a:r>
              <a:rPr lang="en-US" dirty="0" smtClean="0"/>
              <a:t>(when)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b="1" dirty="0" err="1" smtClean="0"/>
              <a:t>dès</a:t>
            </a:r>
            <a:r>
              <a:rPr lang="en-US" b="1" dirty="0" smtClean="0"/>
              <a:t> </a:t>
            </a:r>
            <a:r>
              <a:rPr lang="en-US" b="1" dirty="0" err="1" smtClean="0"/>
              <a:t>que</a:t>
            </a:r>
            <a:r>
              <a:rPr lang="en-US" b="1" dirty="0" smtClean="0"/>
              <a:t>, </a:t>
            </a:r>
            <a:r>
              <a:rPr lang="en-US" b="1" dirty="0" err="1" smtClean="0"/>
              <a:t>aussitôt</a:t>
            </a:r>
            <a:r>
              <a:rPr lang="en-US" b="1" dirty="0" smtClean="0"/>
              <a:t> </a:t>
            </a:r>
            <a:r>
              <a:rPr lang="en-US" b="1" dirty="0" err="1" smtClean="0"/>
              <a:t>que</a:t>
            </a:r>
            <a:r>
              <a:rPr lang="en-US" b="1" dirty="0" smtClean="0"/>
              <a:t> </a:t>
            </a:r>
            <a:r>
              <a:rPr lang="en-US" dirty="0" smtClean="0"/>
              <a:t>(as soon as)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b="1" dirty="0" smtClean="0"/>
              <a:t>	pendant </a:t>
            </a:r>
            <a:r>
              <a:rPr lang="en-US" b="1" dirty="0" err="1" smtClean="0"/>
              <a:t>que</a:t>
            </a:r>
            <a:r>
              <a:rPr lang="en-US" dirty="0" smtClean="0"/>
              <a:t> (while)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42900" y="5715000"/>
            <a:ext cx="8458200" cy="70788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*  </a:t>
            </a:r>
            <a:r>
              <a:rPr lang="en-US" sz="2000" dirty="0" err="1" smtClean="0"/>
              <a:t>Qu’est-ce</a:t>
            </a:r>
            <a:r>
              <a:rPr lang="en-US" sz="2000" dirty="0" smtClean="0"/>
              <a:t> </a:t>
            </a:r>
            <a:r>
              <a:rPr lang="en-US" sz="2000" dirty="0" err="1" smtClean="0"/>
              <a:t>qu</a:t>
            </a:r>
            <a:r>
              <a:rPr lang="en-US" sz="2000" dirty="0" smtClean="0"/>
              <a:t> </a:t>
            </a:r>
            <a:r>
              <a:rPr lang="en-US" sz="2000" dirty="0" err="1" smtClean="0"/>
              <a:t>c’est</a:t>
            </a:r>
            <a:r>
              <a:rPr lang="en-US" sz="2000" dirty="0" smtClean="0"/>
              <a:t>, </a:t>
            </a:r>
            <a:r>
              <a:rPr lang="en-US" sz="2000" dirty="0" err="1" smtClean="0"/>
              <a:t>une</a:t>
            </a:r>
            <a:r>
              <a:rPr lang="en-US" sz="2000" dirty="0" smtClean="0"/>
              <a:t> conjunction?  </a:t>
            </a:r>
            <a:r>
              <a:rPr lang="en-US" sz="2000" dirty="0" err="1" smtClean="0"/>
              <a:t>Regardez</a:t>
            </a:r>
            <a:r>
              <a:rPr lang="en-US" sz="2000" dirty="0" smtClean="0"/>
              <a:t> </a:t>
            </a:r>
            <a:r>
              <a:rPr lang="en-US" sz="2000" u="sng" dirty="0" smtClean="0"/>
              <a:t>English Grammar for Students of French</a:t>
            </a:r>
            <a:r>
              <a:rPr lang="en-US" sz="2000" dirty="0" smtClean="0"/>
              <a:t>, aux pages 110-112.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Exemples</a:t>
            </a:r>
            <a:r>
              <a:rPr lang="en-US" dirty="0" smtClean="0"/>
              <a:t>:  on-going/habitual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I talk to you while I write on the board.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b="1" dirty="0" smtClean="0">
                <a:solidFill>
                  <a:srgbClr val="00B050"/>
                </a:solidFill>
              </a:rPr>
              <a:t>Je </a:t>
            </a:r>
            <a:r>
              <a:rPr lang="en-US" b="1" dirty="0" err="1" smtClean="0">
                <a:solidFill>
                  <a:srgbClr val="00B050"/>
                </a:solidFill>
              </a:rPr>
              <a:t>vous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parle</a:t>
            </a:r>
            <a:r>
              <a:rPr lang="en-US" b="1" dirty="0" smtClean="0">
                <a:solidFill>
                  <a:srgbClr val="00B050"/>
                </a:solidFill>
              </a:rPr>
              <a:t> pendant </a:t>
            </a:r>
            <a:r>
              <a:rPr lang="en-US" b="1" dirty="0" err="1" smtClean="0">
                <a:solidFill>
                  <a:srgbClr val="00B050"/>
                </a:solidFill>
              </a:rPr>
              <a:t>que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j’écris</a:t>
            </a:r>
            <a:r>
              <a:rPr lang="en-US" b="1" dirty="0" smtClean="0">
                <a:solidFill>
                  <a:srgbClr val="00B050"/>
                </a:solidFill>
              </a:rPr>
              <a:t> au 	tableau.</a:t>
            </a:r>
            <a:br>
              <a:rPr lang="en-US" b="1" dirty="0" smtClean="0">
                <a:solidFill>
                  <a:srgbClr val="00B050"/>
                </a:solidFill>
              </a:rPr>
            </a:br>
            <a:endParaRPr lang="en-US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dirty="0" smtClean="0"/>
              <a:t>When I feel like it, I eat chocolate.</a:t>
            </a:r>
          </a:p>
          <a:p>
            <a:pPr>
              <a:buNone/>
            </a:pPr>
            <a:r>
              <a:rPr lang="en-US" b="1" dirty="0" smtClean="0"/>
              <a:t>		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Quand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j’en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ai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envie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, je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prends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du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chocolat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b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dirty="0" smtClean="0"/>
              <a:t>When I study, I listen to </a:t>
            </a:r>
            <a:r>
              <a:rPr lang="en-US" dirty="0" err="1" smtClean="0"/>
              <a:t>musique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b="1" dirty="0" err="1" smtClean="0">
                <a:solidFill>
                  <a:srgbClr val="0070C0"/>
                </a:solidFill>
              </a:rPr>
              <a:t>Lorsque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j’étudie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j’écoute</a:t>
            </a:r>
            <a:r>
              <a:rPr lang="en-US" b="1" dirty="0" smtClean="0">
                <a:solidFill>
                  <a:srgbClr val="0070C0"/>
                </a:solidFill>
              </a:rPr>
              <a:t> de la </a:t>
            </a:r>
            <a:r>
              <a:rPr lang="en-US" b="1" dirty="0" err="1" smtClean="0">
                <a:solidFill>
                  <a:srgbClr val="0070C0"/>
                </a:solidFill>
              </a:rPr>
              <a:t>musique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</a:p>
          <a:p>
            <a:pPr>
              <a:buNone/>
            </a:pPr>
            <a:r>
              <a:rPr lang="en-US" b="1" dirty="0" smtClean="0"/>
              <a:t>		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L’emploi</a:t>
            </a:r>
            <a:r>
              <a:rPr lang="en-US" dirty="0" smtClean="0"/>
              <a:t> du </a:t>
            </a:r>
            <a:r>
              <a:rPr lang="en-US" dirty="0" err="1" smtClean="0"/>
              <a:t>futur</a:t>
            </a:r>
            <a:r>
              <a:rPr lang="en-US" dirty="0" smtClean="0"/>
              <a:t> simple avec des </a:t>
            </a:r>
            <a:r>
              <a:rPr lang="en-US" dirty="0" err="1" smtClean="0"/>
              <a:t>conjonctions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To talk about future events that will occur at the same time, French uses the future tense in </a:t>
            </a:r>
            <a:r>
              <a:rPr lang="en-US" dirty="0" smtClean="0">
                <a:solidFill>
                  <a:srgbClr val="FF0000"/>
                </a:solidFill>
              </a:rPr>
              <a:t>both</a:t>
            </a:r>
            <a:r>
              <a:rPr lang="en-US" dirty="0" smtClean="0"/>
              <a:t> clauses.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Nous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u="sng" dirty="0" err="1" smtClean="0"/>
              <a:t>téléphonerons</a:t>
            </a:r>
            <a:r>
              <a:rPr lang="en-US" dirty="0" smtClean="0"/>
              <a:t> </a:t>
            </a:r>
            <a:r>
              <a:rPr lang="en-US" dirty="0" err="1" smtClean="0"/>
              <a:t>quand</a:t>
            </a:r>
            <a:r>
              <a:rPr lang="en-US" dirty="0" smtClean="0"/>
              <a:t> nous </a:t>
            </a:r>
            <a:r>
              <a:rPr lang="en-US" u="sng" dirty="0" err="1" smtClean="0"/>
              <a:t>arriverons</a:t>
            </a:r>
            <a:r>
              <a:rPr lang="en-US" dirty="0" smtClean="0"/>
              <a:t> à Bamako. 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!!!!Attention!!!  </a:t>
            </a:r>
            <a:r>
              <a:rPr lang="en-US" b="1" dirty="0" err="1" smtClean="0">
                <a:solidFill>
                  <a:srgbClr val="FF0000"/>
                </a:solidFill>
              </a:rPr>
              <a:t>C’est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différent</a:t>
            </a:r>
            <a:r>
              <a:rPr lang="en-US" b="1" dirty="0" smtClean="0">
                <a:solidFill>
                  <a:srgbClr val="FF0000"/>
                </a:solidFill>
              </a:rPr>
              <a:t> en </a:t>
            </a:r>
            <a:r>
              <a:rPr lang="en-US" b="1" dirty="0" err="1" smtClean="0">
                <a:solidFill>
                  <a:srgbClr val="FF0000"/>
                </a:solidFill>
              </a:rPr>
              <a:t>anglais</a:t>
            </a:r>
            <a:r>
              <a:rPr lang="en-US" b="1" dirty="0" smtClean="0">
                <a:solidFill>
                  <a:srgbClr val="FF0000"/>
                </a:solidFill>
              </a:rPr>
              <a:t>!!!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L’emploi</a:t>
            </a:r>
            <a:r>
              <a:rPr lang="en-US" sz="3600" dirty="0" smtClean="0"/>
              <a:t> du passé avec les </a:t>
            </a:r>
            <a:r>
              <a:rPr lang="en-US" sz="3600" dirty="0" err="1" smtClean="0"/>
              <a:t>conjonctions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When talking about simultaneous events in the past, use a past tense for both verbs.  Note, however, that it is not necessary that both verbs be in the same past tense.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Je </a:t>
            </a:r>
            <a:r>
              <a:rPr lang="en-US" dirty="0" err="1" smtClean="0">
                <a:solidFill>
                  <a:srgbClr val="FF0000"/>
                </a:solidFill>
              </a:rPr>
              <a:t>lisais</a:t>
            </a:r>
            <a:r>
              <a:rPr lang="en-US" dirty="0" smtClean="0"/>
              <a:t> un </a:t>
            </a:r>
            <a:r>
              <a:rPr lang="en-US" dirty="0" err="1" smtClean="0"/>
              <a:t>livre</a:t>
            </a:r>
            <a:r>
              <a:rPr lang="en-US" dirty="0" smtClean="0"/>
              <a:t> pendant </a:t>
            </a:r>
            <a:r>
              <a:rPr lang="en-US" dirty="0" err="1" smtClean="0"/>
              <a:t>qu’il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regardait</a:t>
            </a:r>
            <a:r>
              <a:rPr lang="en-US" dirty="0" smtClean="0"/>
              <a:t> un film.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On </a:t>
            </a:r>
            <a:r>
              <a:rPr lang="en-US" dirty="0" smtClean="0">
                <a:solidFill>
                  <a:srgbClr val="00B0F0"/>
                </a:solidFill>
              </a:rPr>
              <a:t>a </a:t>
            </a:r>
            <a:r>
              <a:rPr lang="en-US" dirty="0" err="1" smtClean="0">
                <a:solidFill>
                  <a:srgbClr val="00B0F0"/>
                </a:solidFill>
              </a:rPr>
              <a:t>regardé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émission</a:t>
            </a:r>
            <a:r>
              <a:rPr lang="en-US" dirty="0" smtClean="0"/>
              <a:t> </a:t>
            </a:r>
            <a:r>
              <a:rPr lang="en-US" dirty="0" err="1" smtClean="0"/>
              <a:t>intéressante</a:t>
            </a:r>
            <a:r>
              <a:rPr lang="en-US" dirty="0" smtClean="0"/>
              <a:t> </a:t>
            </a:r>
            <a:r>
              <a:rPr lang="en-US" dirty="0" err="1" smtClean="0"/>
              <a:t>l’autre</a:t>
            </a:r>
            <a:r>
              <a:rPr lang="en-US" dirty="0" smtClean="0"/>
              <a:t> </a:t>
            </a:r>
            <a:r>
              <a:rPr lang="en-US" dirty="0" err="1" smtClean="0"/>
              <a:t>soir</a:t>
            </a:r>
            <a:r>
              <a:rPr lang="en-US" dirty="0" smtClean="0"/>
              <a:t> </a:t>
            </a:r>
            <a:r>
              <a:rPr lang="en-US" dirty="0" err="1" smtClean="0"/>
              <a:t>quand</a:t>
            </a:r>
            <a:r>
              <a:rPr lang="en-US" dirty="0" smtClean="0"/>
              <a:t> </a:t>
            </a:r>
            <a:r>
              <a:rPr lang="en-US" dirty="0" err="1" smtClean="0"/>
              <a:t>ils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étaient</a:t>
            </a:r>
            <a:r>
              <a:rPr lang="en-US" dirty="0" smtClean="0"/>
              <a:t> chez nous.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28600"/>
            <a:ext cx="4114800" cy="715962"/>
          </a:xfrm>
          <a:ln w="28575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dirty="0" err="1" smtClean="0"/>
              <a:t>Vrai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Faux?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i="1" dirty="0" smtClean="0"/>
              <a:t>Gravity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comédie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i="1" dirty="0" smtClean="0"/>
              <a:t>A </a:t>
            </a:r>
            <a:r>
              <a:rPr lang="en-US" i="1" dirty="0" err="1" smtClean="0"/>
              <a:t>Medea</a:t>
            </a:r>
            <a:r>
              <a:rPr lang="en-US" i="1" dirty="0" smtClean="0"/>
              <a:t> Christmas </a:t>
            </a:r>
            <a:r>
              <a:rPr lang="en-US" dirty="0" err="1" smtClean="0"/>
              <a:t>est</a:t>
            </a:r>
            <a:r>
              <a:rPr lang="en-US" dirty="0" smtClean="0"/>
              <a:t> un film </a:t>
            </a:r>
            <a:r>
              <a:rPr lang="en-US" dirty="0" err="1" smtClean="0"/>
              <a:t>d’action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i="1" dirty="0" smtClean="0"/>
              <a:t>Star Trek </a:t>
            </a:r>
            <a:r>
              <a:rPr lang="en-US" dirty="0" err="1" smtClean="0"/>
              <a:t>est</a:t>
            </a:r>
            <a:r>
              <a:rPr lang="en-US" dirty="0" smtClean="0"/>
              <a:t> un film de science fiction.</a:t>
            </a:r>
          </a:p>
          <a:p>
            <a:pPr>
              <a:buNone/>
            </a:pPr>
            <a:r>
              <a:rPr lang="en-US" i="1" dirty="0" smtClean="0"/>
              <a:t>12 Years a Slave </a:t>
            </a:r>
            <a:r>
              <a:rPr lang="en-US" dirty="0" err="1" smtClean="0"/>
              <a:t>est</a:t>
            </a:r>
            <a:r>
              <a:rPr lang="en-US" dirty="0" smtClean="0"/>
              <a:t> un film </a:t>
            </a:r>
            <a:r>
              <a:rPr lang="en-US" dirty="0" err="1" smtClean="0"/>
              <a:t>policier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i="1" dirty="0" smtClean="0"/>
              <a:t>Les Pirates des </a:t>
            </a:r>
            <a:r>
              <a:rPr lang="en-US" i="1" dirty="0" err="1" smtClean="0"/>
              <a:t>Caraïbes</a:t>
            </a:r>
            <a:r>
              <a:rPr lang="en-US" i="1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un film </a:t>
            </a:r>
            <a:r>
              <a:rPr lang="en-US" dirty="0" err="1" smtClean="0"/>
              <a:t>d’aventure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i="1" dirty="0" smtClean="0"/>
              <a:t>Twilight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comédie</a:t>
            </a:r>
            <a:r>
              <a:rPr lang="en-US" dirty="0" smtClean="0"/>
              <a:t> </a:t>
            </a:r>
            <a:r>
              <a:rPr lang="en-US" dirty="0" err="1" smtClean="0"/>
              <a:t>dramatique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i="1" dirty="0" smtClean="0"/>
              <a:t>Shrek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un film </a:t>
            </a:r>
            <a:r>
              <a:rPr lang="en-US" dirty="0" err="1" smtClean="0"/>
              <a:t>d’horreur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i="1" dirty="0" smtClean="0"/>
              <a:t>Saw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un film d’amour.</a:t>
            </a:r>
          </a:p>
          <a:p>
            <a:pPr>
              <a:buNone/>
            </a:pPr>
            <a:r>
              <a:rPr lang="en-US" i="1" dirty="0" smtClean="0"/>
              <a:t>Star Wars </a:t>
            </a:r>
            <a:r>
              <a:rPr lang="en-US" dirty="0" err="1" smtClean="0"/>
              <a:t>est</a:t>
            </a:r>
            <a:r>
              <a:rPr lang="en-US" dirty="0" smtClean="0"/>
              <a:t> un film </a:t>
            </a:r>
            <a:r>
              <a:rPr lang="en-US" dirty="0" err="1" smtClean="0"/>
              <a:t>historique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i="1" dirty="0" smtClean="0"/>
              <a:t>The Hunger Games </a:t>
            </a:r>
            <a:r>
              <a:rPr lang="en-US" dirty="0" err="1" smtClean="0"/>
              <a:t>est</a:t>
            </a:r>
            <a:r>
              <a:rPr lang="en-US" dirty="0" smtClean="0"/>
              <a:t> un western.</a:t>
            </a:r>
            <a:endParaRPr lang="en-US" dirty="0"/>
          </a:p>
        </p:txBody>
      </p:sp>
      <p:pic>
        <p:nvPicPr>
          <p:cNvPr id="12290" name="Picture 2" descr="Hafta sonu gittik shre&amp;gbreve;e.Filmin özetiyse &amp;scedil;öyle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1" y="3685792"/>
            <a:ext cx="2209800" cy="29979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2294" name="Picture 6" descr="http://ts2.mm.bing.net/th?id=HN.608033847291939649&amp;pid=15.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38035" y="152400"/>
            <a:ext cx="1851660" cy="2743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2296" name="Picture 8" descr="The Hunger Games Trilogy « Custom-Made « wallpapersfor.m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152400"/>
            <a:ext cx="1524000" cy="95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Quelques</a:t>
            </a:r>
            <a:r>
              <a:rPr lang="en-US" b="1" dirty="0" smtClean="0"/>
              <a:t> </a:t>
            </a:r>
            <a:r>
              <a:rPr lang="en-US" b="1" dirty="0" err="1" smtClean="0"/>
              <a:t>prépositions</a:t>
            </a:r>
            <a:r>
              <a:rPr lang="en-US" b="1" dirty="0" smtClean="0"/>
              <a:t> avec les expressions de temps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sz="4500" dirty="0"/>
              <a:t>In French, there are two distinct prepositions which correspond to the English preposition </a:t>
            </a:r>
            <a:r>
              <a:rPr lang="en-US" sz="4500" i="1" dirty="0"/>
              <a:t>for</a:t>
            </a:r>
            <a:r>
              <a:rPr lang="en-US" sz="4500" dirty="0"/>
              <a:t> followed by a time expression:  </a:t>
            </a:r>
            <a:r>
              <a:rPr lang="en-US" sz="4500" i="1" dirty="0"/>
              <a:t>pour</a:t>
            </a:r>
            <a:r>
              <a:rPr lang="en-US" sz="4500" dirty="0"/>
              <a:t> and </a:t>
            </a:r>
            <a:r>
              <a:rPr lang="en-US" sz="4500" i="1" dirty="0"/>
              <a:t>pendant</a:t>
            </a:r>
            <a:r>
              <a:rPr lang="en-US" sz="4500" dirty="0" smtClean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“Pendant”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Pendant</a:t>
            </a:r>
            <a:r>
              <a:rPr lang="en-US" dirty="0" smtClean="0"/>
              <a:t> is used to express </a:t>
            </a:r>
            <a:r>
              <a:rPr lang="en-US" i="1" dirty="0" smtClean="0"/>
              <a:t>for</a:t>
            </a:r>
            <a:r>
              <a:rPr lang="en-US" dirty="0" smtClean="0"/>
              <a:t> when it expresses a </a:t>
            </a:r>
            <a:r>
              <a:rPr lang="en-US" dirty="0" smtClean="0">
                <a:solidFill>
                  <a:srgbClr val="FF0000"/>
                </a:solidFill>
              </a:rPr>
              <a:t>specific time duration </a:t>
            </a:r>
            <a:r>
              <a:rPr lang="en-US" dirty="0" smtClean="0"/>
              <a:t>and has the meaning of </a:t>
            </a:r>
            <a:r>
              <a:rPr lang="en-US" dirty="0" smtClean="0">
                <a:solidFill>
                  <a:srgbClr val="FF0000"/>
                </a:solidFill>
              </a:rPr>
              <a:t>during</a:t>
            </a:r>
            <a:r>
              <a:rPr lang="en-US" dirty="0" smtClean="0"/>
              <a:t>.  It is most often used with verbs in the past tense but can be used with verbs in the present or the future tense.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Pendant</a:t>
            </a:r>
            <a:r>
              <a:rPr lang="en-US" dirty="0" smtClean="0"/>
              <a:t> = </a:t>
            </a:r>
            <a:r>
              <a:rPr lang="en-US" i="1" dirty="0" smtClean="0"/>
              <a:t>during</a:t>
            </a:r>
            <a:r>
              <a:rPr lang="en-US" dirty="0" smtClean="0"/>
              <a:t> or </a:t>
            </a:r>
            <a:r>
              <a:rPr lang="en-US" i="1" dirty="0" smtClean="0"/>
              <a:t>while</a:t>
            </a:r>
            <a:r>
              <a:rPr lang="en-US" dirty="0" smtClean="0"/>
              <a:t>; refers to action in its entirety without relation to the present.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2216</TotalTime>
  <Words>593</Words>
  <Application>Microsoft Office PowerPoint</Application>
  <PresentationFormat>On-screen Show (4:3)</PresentationFormat>
  <Paragraphs>108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FR 103, Chapitre 11</vt:lpstr>
      <vt:lpstr>PowerPoint Presentation</vt:lpstr>
      <vt:lpstr>L’emploi des temps avec certaines conjonctions*</vt:lpstr>
      <vt:lpstr>Exemples:  on-going/habitual actions</vt:lpstr>
      <vt:lpstr>L’emploi du futur simple avec des conjonctions</vt:lpstr>
      <vt:lpstr>L’emploi du passé avec les conjonctions</vt:lpstr>
      <vt:lpstr>Vrai ou Faux?</vt:lpstr>
      <vt:lpstr>Quelques prépositions avec les expressions de temps</vt:lpstr>
      <vt:lpstr>“Pendant”</vt:lpstr>
      <vt:lpstr>Exemples</vt:lpstr>
      <vt:lpstr>Traduisez</vt:lpstr>
      <vt:lpstr>“Pour”</vt:lpstr>
      <vt:lpstr>Exemples:  “Pour”</vt:lpstr>
      <vt:lpstr>Traduisez</vt:lpstr>
      <vt:lpstr>“En” vs. “Dans”</vt:lpstr>
      <vt:lpstr>“Dans”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Devan Baty</dc:creator>
  <cp:lastModifiedBy>Devan Baty</cp:lastModifiedBy>
  <cp:revision>37</cp:revision>
  <dcterms:created xsi:type="dcterms:W3CDTF">2012-04-20T12:49:15Z</dcterms:created>
  <dcterms:modified xsi:type="dcterms:W3CDTF">2017-04-05T19:34:03Z</dcterms:modified>
</cp:coreProperties>
</file>