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5143500" type="screen16x9"/>
  <p:notesSz cx="6858000" cy="9144000"/>
  <p:embeddedFontLst>
    <p:embeddedFont>
      <p:font typeface="Lexend Exa" panose="020B0604020202020204" charset="0"/>
      <p:regular r:id="rId23"/>
      <p:bold r:id="rId24"/>
    </p:embeddedFont>
    <p:embeddedFont>
      <p:font typeface="Lexend Exa Medium" panose="020B0604020202020204" charset="0"/>
      <p:regular r:id="rId25"/>
      <p:bold r:id="rId26"/>
    </p:embeddedFont>
    <p:embeddedFont>
      <p:font typeface="Nunito" panose="020B0604020202020204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CFDCF3A-7605-4053-B63F-599860CD3C62}">
  <a:tblStyle styleId="{2CFDCF3A-7605-4053-B63F-599860CD3C6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97" d="100"/>
          <a:sy n="97" d="100"/>
        </p:scale>
        <p:origin x="424" y="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5839b9cbf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5839b9cbf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5dbbbac732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5dbbbac732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dbbbac732_1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dbbbac732_1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5ce7dbe187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35ce7dbe187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5dbbbac732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35dbbbac732_1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5ce7dbe187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35ce7dbe187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5dbbbac732_1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35dbbbac732_1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5ce7dbe187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35ce7dbe187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5b797c28f6_1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35b797c28f6_1_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5ce7dbe187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5ce7dbe187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5dbbbac732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35dbbbac732_1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5a90d43e16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5a90d43e16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5ce2b4a67c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35ce2b4a67c_0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5bdc85008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5bdc85008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5ce7dbe18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5ce7dbe18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5dbbbac732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35dbbbac732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5dbbbac732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5dbbbac732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5ce7dbe187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35ce7dbe187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5dbbbac732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35dbbbac732_1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5ce7dbe187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35ce7dbe187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11"/>
          <p:cNvSpPr txBox="1">
            <a:spLocks noGrp="1"/>
          </p:cNvSpPr>
          <p:nvPr>
            <p:ph type="title" hasCustomPrompt="1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>
            <a:spLocks noGrp="1"/>
          </p:cNvSpPr>
          <p:nvPr>
            <p:ph type="body" idx="1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 algn="ctr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 algn="ctr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 algn="ctr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 algn="ctr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 algn="ctr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 algn="ctr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1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Lexend Exa Medium"/>
              <a:buNone/>
              <a:defRPr sz="3000">
                <a:solidFill>
                  <a:srgbClr val="000000"/>
                </a:solidFill>
                <a:latin typeface="Lexend Exa Medium"/>
                <a:ea typeface="Lexend Exa Medium"/>
                <a:cs typeface="Lexend Exa Medium"/>
                <a:sym typeface="Lexend Exa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Font typeface="Lexend Exa"/>
              <a:buChar char="●"/>
              <a:defRPr>
                <a:latin typeface="Lexend Exa"/>
                <a:ea typeface="Lexend Exa"/>
                <a:cs typeface="Lexend Exa"/>
                <a:sym typeface="Lexend Exa"/>
              </a:defRPr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○"/>
              <a:defRPr>
                <a:latin typeface="Lexend Exa"/>
                <a:ea typeface="Lexend Exa"/>
                <a:cs typeface="Lexend Exa"/>
                <a:sym typeface="Lexend Exa"/>
              </a:defRPr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■"/>
              <a:defRPr>
                <a:latin typeface="Lexend Exa"/>
                <a:ea typeface="Lexend Exa"/>
                <a:cs typeface="Lexend Exa"/>
                <a:sym typeface="Lexend Exa"/>
              </a:defRPr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●"/>
              <a:defRPr>
                <a:latin typeface="Lexend Exa"/>
                <a:ea typeface="Lexend Exa"/>
                <a:cs typeface="Lexend Exa"/>
                <a:sym typeface="Lexend Exa"/>
              </a:defRPr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○"/>
              <a:defRPr>
                <a:latin typeface="Lexend Exa"/>
                <a:ea typeface="Lexend Exa"/>
                <a:cs typeface="Lexend Exa"/>
                <a:sym typeface="Lexend Exa"/>
              </a:defRPr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■"/>
              <a:defRPr>
                <a:latin typeface="Lexend Exa"/>
                <a:ea typeface="Lexend Exa"/>
                <a:cs typeface="Lexend Exa"/>
                <a:sym typeface="Lexend Exa"/>
              </a:defRPr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●"/>
              <a:defRPr>
                <a:latin typeface="Lexend Exa"/>
                <a:ea typeface="Lexend Exa"/>
                <a:cs typeface="Lexend Exa"/>
                <a:sym typeface="Lexend Exa"/>
              </a:defRPr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○"/>
              <a:defRPr>
                <a:latin typeface="Lexend Exa"/>
                <a:ea typeface="Lexend Exa"/>
                <a:cs typeface="Lexend Exa"/>
                <a:sym typeface="Lexend Exa"/>
              </a:defRPr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■"/>
              <a:defRPr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body" idx="2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body" idx="1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9"/>
          <p:cNvSpPr txBox="1">
            <a:spLocks noGrp="1"/>
          </p:cNvSpPr>
          <p:nvPr>
            <p:ph type="body" idx="2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0"/>
          <p:cNvSpPr txBox="1">
            <a:spLocks noGrp="1"/>
          </p:cNvSpPr>
          <p:nvPr>
            <p:ph type="body" idx="1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</a:lstStyle>
          <a:p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hift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Font typeface="Lexend Exa"/>
              <a:buNone/>
              <a:defRPr sz="3000">
                <a:latin typeface="Lexend Exa"/>
                <a:ea typeface="Lexend Exa"/>
                <a:cs typeface="Lexend Exa"/>
                <a:sym typeface="Lexend Ex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Lexend Exa"/>
              <a:buChar char="●"/>
              <a:defRPr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L="914400" lvl="1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○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L="1371600" lvl="2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■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L="1828800" lvl="3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●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L="2286000" lvl="4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○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L="2743200" lvl="5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■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L="3200400" lvl="6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●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L="3657600" lvl="7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○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L="4114800" lvl="8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■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15.m4a"/><Relationship Id="rId7" Type="http://schemas.openxmlformats.org/officeDocument/2006/relationships/image" Target="../media/image10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5.m4a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22.m4a"/><Relationship Id="rId7" Type="http://schemas.openxmlformats.org/officeDocument/2006/relationships/image" Target="../media/image17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2.m4a"/><Relationship Id="rId9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7.xml"/><Relationship Id="rId3" Type="http://schemas.microsoft.com/office/2007/relationships/media" Target="../media/media24.m4a"/><Relationship Id="rId7" Type="http://schemas.openxmlformats.org/officeDocument/2006/relationships/slideLayout" Target="../slideLayouts/slideLayout3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audio" Target="../media/media25.m4a"/><Relationship Id="rId11" Type="http://schemas.openxmlformats.org/officeDocument/2006/relationships/image" Target="../media/image2.png"/><Relationship Id="rId5" Type="http://schemas.microsoft.com/office/2007/relationships/media" Target="../media/media25.m4a"/><Relationship Id="rId10" Type="http://schemas.openxmlformats.org/officeDocument/2006/relationships/image" Target="../media/image20.png"/><Relationship Id="rId4" Type="http://schemas.openxmlformats.org/officeDocument/2006/relationships/audio" Target="../media/media24.m4a"/><Relationship Id="rId9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2.png"/><Relationship Id="rId5" Type="http://schemas.openxmlformats.org/officeDocument/2006/relationships/image" Target="../media/image21.jp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2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4.m4a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4.m4a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6.m4a"/><Relationship Id="rId7" Type="http://schemas.openxmlformats.org/officeDocument/2006/relationships/image" Target="../media/image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6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9.m4a"/><Relationship Id="rId7" Type="http://schemas.openxmlformats.org/officeDocument/2006/relationships/image" Target="../media/image7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9.m4a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1.m4a"/><Relationship Id="rId7" Type="http://schemas.openxmlformats.org/officeDocument/2006/relationships/image" Target="../media/image8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1.m4a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3.m4a"/><Relationship Id="rId7" Type="http://schemas.openxmlformats.org/officeDocument/2006/relationships/image" Target="../media/image9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3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>
            <a:spLocks noGrp="1"/>
          </p:cNvSpPr>
          <p:nvPr>
            <p:ph type="title"/>
          </p:nvPr>
        </p:nvSpPr>
        <p:spPr>
          <a:xfrm>
            <a:off x="860250" y="1302150"/>
            <a:ext cx="74235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800"/>
              <a:t>Lesson For </a:t>
            </a:r>
            <a:endParaRPr sz="580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800"/>
              <a:t>Unit 9: Day 2</a:t>
            </a:r>
            <a:endParaRPr sz="580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800"/>
              <a:t>Work</a:t>
            </a:r>
            <a:endParaRPr sz="58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2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22"/>
          <p:cNvSpPr txBox="1">
            <a:spLocks noGrp="1"/>
          </p:cNvSpPr>
          <p:nvPr>
            <p:ph type="body" idx="1"/>
          </p:nvPr>
        </p:nvSpPr>
        <p:spPr>
          <a:xfrm>
            <a:off x="4795575" y="3391275"/>
            <a:ext cx="3529200" cy="10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47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65"/>
              <a:t>Words to choose from:</a:t>
            </a:r>
            <a:endParaRPr sz="3165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165"/>
              <a:t>Sells, answers, makes, mechanic, fixes </a:t>
            </a:r>
            <a:endParaRPr sz="3165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88" name="Google Shape;188;p22" title="Screenshot 2025-05-24 at 6.28.01 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234350" y="730875"/>
            <a:ext cx="4635776" cy="266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2" title="Screenshot 2025-05-24 at 6.28.19 PM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315552" y="499202"/>
            <a:ext cx="4828451" cy="281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2"/>
          <p:cNvSpPr txBox="1"/>
          <p:nvPr/>
        </p:nvSpPr>
        <p:spPr>
          <a:xfrm>
            <a:off x="-1190500" y="-343750"/>
            <a:ext cx="72438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802B6E3-9BE8-4F55-857F-E8AC767521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37401" y="2151601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1FB8669-6A9E-451E-8E2E-F8F82145C67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38986" y="2189337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9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3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23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97" name="Google Shape;197;p23" title="Screenshot 2025-05-24 at 6.28.48 PM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9925" y="431550"/>
            <a:ext cx="7505699" cy="409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71E65E0-6A38-4418-92B9-B0FED6230C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99574" y="809617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24" title="Screenshot 2025-05-24 at 6.30.54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52400"/>
            <a:ext cx="3831603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0ED652B-3E81-4449-8FEE-1E9C167636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5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25"/>
          <p:cNvSpPr txBox="1">
            <a:spLocks noGrp="1"/>
          </p:cNvSpPr>
          <p:nvPr>
            <p:ph type="body" idx="1"/>
          </p:nvPr>
        </p:nvSpPr>
        <p:spPr>
          <a:xfrm>
            <a:off x="819150" y="3152325"/>
            <a:ext cx="7505700" cy="128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Words to chose from: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Offices, cashier, money, bus driver, bus</a:t>
            </a:r>
            <a:endParaRPr/>
          </a:p>
        </p:txBody>
      </p:sp>
      <p:pic>
        <p:nvPicPr>
          <p:cNvPr id="209" name="Google Shape;209;p25" title="Screenshot 2025-05-24 at 6.31.02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2000" y="740125"/>
            <a:ext cx="6381750" cy="230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0BAACDE-8C1D-4F7D-8270-934F661F17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80673" y="3111637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26" title="Screenshot 2025-05-24 at 6.29.31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52400"/>
            <a:ext cx="5595857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6"/>
          <p:cNvSpPr txBox="1"/>
          <p:nvPr/>
        </p:nvSpPr>
        <p:spPr>
          <a:xfrm>
            <a:off x="6040575" y="549150"/>
            <a:ext cx="3114600" cy="410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Look at the workers</a:t>
            </a: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Write what their jobs </a:t>
            </a: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Are:</a:t>
            </a: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13335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</a:pPr>
            <a:r>
              <a:rPr lang="en" sz="1500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1- Sales person</a:t>
            </a: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13335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</a:pPr>
            <a:r>
              <a:rPr lang="en" sz="1500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2-Custodian </a:t>
            </a: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13335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</a:pPr>
            <a:r>
              <a:rPr lang="en" sz="1500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3-Mechanic </a:t>
            </a: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13335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</a:pPr>
            <a:r>
              <a:rPr lang="en" sz="1500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4-Cashier</a:t>
            </a: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13335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</a:pPr>
            <a:r>
              <a:rPr lang="en" sz="1500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5-Receptionist </a:t>
            </a: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6- server</a:t>
            </a: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498DF54-0CEB-4213-98D9-E487E7A4DF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7703" y="1158121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27"/>
          <p:cNvSpPr txBox="1">
            <a:spLocks noGrp="1"/>
          </p:cNvSpPr>
          <p:nvPr>
            <p:ph type="body" idx="1"/>
          </p:nvPr>
        </p:nvSpPr>
        <p:spPr>
          <a:xfrm>
            <a:off x="819150" y="3435600"/>
            <a:ext cx="7505700" cy="10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Ans</a:t>
            </a:r>
            <a:r>
              <a:rPr lang="en-US" dirty="0"/>
              <a:t>w</a:t>
            </a:r>
            <a:r>
              <a:rPr lang="en" dirty="0"/>
              <a:t>er 2 and 3- What are they doing?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dirty="0"/>
              <a:t>Sells clothes or serves food</a:t>
            </a:r>
            <a:endParaRPr dirty="0"/>
          </a:p>
        </p:txBody>
      </p:sp>
      <p:pic>
        <p:nvPicPr>
          <p:cNvPr id="222" name="Google Shape;222;p27" title="Screenshot 2025-05-24 at 6.29.51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3375" y="692400"/>
            <a:ext cx="847725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FF621A4-1475-4C43-B77E-E092F22BCF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91102" y="38469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28" title="Screenshot 2025-05-24 at 6.30.10 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9975" y="152400"/>
            <a:ext cx="3053120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8" title="Screenshot 2025-05-24 at 6.30.20 PM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80195" y="240425"/>
            <a:ext cx="3450014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EE9AA6F-539E-4F1F-9675-8705EC090C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53076" y="1460729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8135B64-22F1-4629-A4EC-8CACFB31598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60825" y="579221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1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29" title="Screenshot 2025-05-24 at 6.32.15 PM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27850" y="162975"/>
            <a:ext cx="3635151" cy="455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9" title="Screenshot 2025-05-24 at 6.30.34 PM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572000" y="162975"/>
            <a:ext cx="3916549" cy="494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B4F98BA-B648-4A9F-9FF6-FC15DB4DB6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659801" y="638427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8D04AED-CDFF-4D96-BCB4-424149FD02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046539" y="3546087"/>
            <a:ext cx="406400" cy="4064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905C12D-F9A7-481E-8ED0-C91E6D66F92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56766" y="3139687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4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0"/>
          <p:cNvSpPr txBox="1">
            <a:spLocks noGrp="1"/>
          </p:cNvSpPr>
          <p:nvPr>
            <p:ph type="title"/>
          </p:nvPr>
        </p:nvSpPr>
        <p:spPr>
          <a:xfrm>
            <a:off x="5336325" y="258050"/>
            <a:ext cx="2988600" cy="19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Read the letter for fluency practice</a:t>
            </a:r>
            <a:endParaRPr sz="2600"/>
          </a:p>
        </p:txBody>
      </p:sp>
      <p:pic>
        <p:nvPicPr>
          <p:cNvPr id="240" name="Google Shape;240;p30" title="Screenshot 2025-05-24 at 6.32.15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33925" y="258050"/>
            <a:ext cx="3426175" cy="4289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2CE90B4-B99F-40DC-A744-4EBF691B3D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56239" y="1362052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1"/>
          <p:cNvSpPr txBox="1"/>
          <p:nvPr/>
        </p:nvSpPr>
        <p:spPr>
          <a:xfrm>
            <a:off x="1312075" y="976725"/>
            <a:ext cx="6560100" cy="37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Extension Activity: Fluency</a:t>
            </a:r>
            <a:endParaRPr sz="2100" b="1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Using your cell phone record 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yourself and a partner having a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conversation using the next 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Slide (slide 20).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When you're done recording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listen with your partner and analyze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the recording and give feedback to support each other. Try again using the feedback and re record.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Submit recording to WeChat if you’d like us to review for extra support. 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pic>
        <p:nvPicPr>
          <p:cNvPr id="246" name="Google Shape;246;p31" descr="Free Images : smartphone, hand, technology, telephone, gadget ...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85750" y="1518775"/>
            <a:ext cx="2454973" cy="1636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B7267BC-E8A9-43A8-B5BB-83FE70FCF6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92265" y="8413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4"/>
          <p:cNvSpPr txBox="1"/>
          <p:nvPr/>
        </p:nvSpPr>
        <p:spPr>
          <a:xfrm>
            <a:off x="307725" y="197425"/>
            <a:ext cx="6353100" cy="18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>
                <a:solidFill>
                  <a:srgbClr val="233A44"/>
                </a:solidFill>
                <a:latin typeface="Lexend Exa"/>
                <a:ea typeface="Lexend Exa"/>
                <a:cs typeface="Lexend Exa"/>
                <a:sym typeface="Lexend Exa"/>
              </a:rPr>
              <a:t>This unit talks about finding the perfect occupation. </a:t>
            </a:r>
            <a:endParaRPr sz="2150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50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>
                <a:solidFill>
                  <a:srgbClr val="233A44"/>
                </a:solidFill>
                <a:latin typeface="Lexend Exa"/>
                <a:ea typeface="Lexend Exa"/>
                <a:cs typeface="Lexend Exa"/>
                <a:sym typeface="Lexend Exa"/>
              </a:rPr>
              <a:t>We will learn about different jobs people can do.      </a:t>
            </a:r>
            <a:endParaRPr sz="2150" b="1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pic>
        <p:nvPicPr>
          <p:cNvPr id="134" name="Google Shape;13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67400" y="1639175"/>
            <a:ext cx="5905425" cy="327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159E489-3543-4037-9647-EBE4F246D4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7151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10150" y="301625"/>
            <a:ext cx="3539200" cy="2482725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32"/>
          <p:cNvSpPr txBox="1"/>
          <p:nvPr/>
        </p:nvSpPr>
        <p:spPr>
          <a:xfrm>
            <a:off x="205650" y="621875"/>
            <a:ext cx="4804500" cy="43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>
                <a:solidFill>
                  <a:srgbClr val="FF0000"/>
                </a:solidFill>
              </a:rPr>
              <a:t>Welcome to our hotel. I am the Receptionist. I can get you checked in to your room. </a:t>
            </a:r>
            <a:endParaRPr sz="1700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>
                <a:solidFill>
                  <a:schemeClr val="dk2"/>
                </a:solidFill>
              </a:rPr>
              <a:t>That sounds great! We should have </a:t>
            </a:r>
            <a:r>
              <a:rPr lang="en-US" sz="1700" dirty="0">
                <a:solidFill>
                  <a:schemeClr val="dk2"/>
                </a:solidFill>
              </a:rPr>
              <a:t>a </a:t>
            </a:r>
            <a:r>
              <a:rPr lang="en" sz="1700" dirty="0">
                <a:solidFill>
                  <a:schemeClr val="dk2"/>
                </a:solidFill>
              </a:rPr>
              <a:t>beach view.  </a:t>
            </a:r>
            <a:endParaRPr sz="17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>
                <a:solidFill>
                  <a:srgbClr val="FF0000"/>
                </a:solidFill>
              </a:rPr>
              <a:t>Yes you do! Here are your keys. You are in room 723.</a:t>
            </a:r>
            <a:endParaRPr sz="17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>
                <a:solidFill>
                  <a:schemeClr val="dk2"/>
                </a:solidFill>
              </a:rPr>
              <a:t>Where are the elevators?  </a:t>
            </a:r>
            <a:endParaRPr sz="17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>
                <a:solidFill>
                  <a:srgbClr val="FF0000"/>
                </a:solidFill>
              </a:rPr>
              <a:t>Just walk down the hallway and you will see them on the left. </a:t>
            </a:r>
            <a:endParaRPr sz="1700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>
                <a:solidFill>
                  <a:schemeClr val="dk2"/>
                </a:solidFill>
              </a:rPr>
              <a:t>Thank you for your help. </a:t>
            </a:r>
            <a:endParaRPr sz="17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>
                <a:solidFill>
                  <a:srgbClr val="FF0000"/>
                </a:solidFill>
              </a:rPr>
              <a:t>                        No problem. Enjoy your stay!</a:t>
            </a:r>
            <a:endParaRPr sz="1700" dirty="0">
              <a:solidFill>
                <a:schemeClr val="dk2"/>
              </a:solidFill>
            </a:endParaRPr>
          </a:p>
        </p:txBody>
      </p:sp>
      <p:sp>
        <p:nvSpPr>
          <p:cNvPr id="253" name="Google Shape;253;p32"/>
          <p:cNvSpPr txBox="1"/>
          <p:nvPr/>
        </p:nvSpPr>
        <p:spPr>
          <a:xfrm>
            <a:off x="205650" y="206375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2"/>
                </a:solidFill>
              </a:rPr>
              <a:t>Practice with a Partner</a:t>
            </a:r>
            <a:endParaRPr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459D831-E26A-42B0-9AD7-45D07F0996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04340" y="4186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9" name="Google Shape;139;p15"/>
          <p:cNvGraphicFramePr/>
          <p:nvPr/>
        </p:nvGraphicFramePr>
        <p:xfrm>
          <a:off x="235488" y="1193050"/>
          <a:ext cx="8673000" cy="1618495"/>
        </p:xfrm>
        <a:graphic>
          <a:graphicData uri="http://schemas.openxmlformats.org/drawingml/2006/table">
            <a:tbl>
              <a:tblPr>
                <a:noFill/>
                <a:tableStyleId>{2CFDCF3A-7605-4053-B63F-599860CD3C62}</a:tableStyleId>
              </a:tblPr>
              <a:tblGrid>
                <a:gridCol w="1445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5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5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5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5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45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450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security officer 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flight attendant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pilot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server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mechanic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receptionist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50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taxi driver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bus driver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train driver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vacation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travel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shopping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50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        Car 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       tire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      Security 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>
                          <a:solidFill>
                            <a:srgbClr val="233A44"/>
                          </a:solidFill>
                        </a:rPr>
                        <a:t> </a:t>
                      </a:r>
                      <a:r>
                        <a:rPr lang="en" sz="1600">
                          <a:solidFill>
                            <a:srgbClr val="233A44"/>
                          </a:solidFill>
                        </a:rPr>
                        <a:t>Engineers 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91425" marR="91425" marT="91425" marB="9142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40" name="Google Shape;140;p15"/>
          <p:cNvSpPr txBox="1">
            <a:spLocks noGrp="1"/>
          </p:cNvSpPr>
          <p:nvPr>
            <p:ph type="title"/>
          </p:nvPr>
        </p:nvSpPr>
        <p:spPr>
          <a:xfrm>
            <a:off x="199500" y="94925"/>
            <a:ext cx="87450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Let’s get to work!           </a:t>
            </a:r>
            <a:r>
              <a:rPr lang="en" sz="3300" b="1" u="sng">
                <a:latin typeface="Arial"/>
                <a:ea typeface="Arial"/>
                <a:cs typeface="Arial"/>
                <a:sym typeface="Arial"/>
              </a:rPr>
              <a:t>Review Words</a:t>
            </a:r>
            <a:r>
              <a:rPr lang="en" sz="15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          REPEAT AFTER ME!</a:t>
            </a:r>
            <a:endParaRPr sz="210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24DD206-178E-4796-8809-8E6E5990C8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87091" y="63062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6"/>
          <p:cNvSpPr txBox="1">
            <a:spLocks noGrp="1"/>
          </p:cNvSpPr>
          <p:nvPr>
            <p:ph type="title"/>
          </p:nvPr>
        </p:nvSpPr>
        <p:spPr>
          <a:xfrm>
            <a:off x="199500" y="94925"/>
            <a:ext cx="4872600" cy="99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Let’s get to work!    </a:t>
            </a:r>
            <a:endParaRPr sz="3300" b="1" u="sng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5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REPEAT AFTER ME!</a:t>
            </a:r>
            <a:endParaRPr sz="15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5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         </a:t>
            </a:r>
            <a:endParaRPr sz="2100"/>
          </a:p>
        </p:txBody>
      </p:sp>
      <p:pic>
        <p:nvPicPr>
          <p:cNvPr id="146" name="Google Shape;146;p16" title="Screenshot 2025-05-24 at 6.23.57 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24125" y="255143"/>
            <a:ext cx="3580200" cy="4633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6" title="Screenshot 2025-05-24 at 6.24.33 PM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6175" y="1085348"/>
            <a:ext cx="3627726" cy="3841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B300EA9-7606-49FF-B0FB-F7B5074E5D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358613" y="993661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DABFB02-7F73-4953-8174-95CD61889E1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61980" y="3868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0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7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54" name="Google Shape;154;p17" title="Screenshot 2025-05-24 at 6.24.51 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8125" y="451025"/>
            <a:ext cx="7935324" cy="448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7"/>
          <p:cNvSpPr txBox="1"/>
          <p:nvPr/>
        </p:nvSpPr>
        <p:spPr>
          <a:xfrm>
            <a:off x="4217075" y="775500"/>
            <a:ext cx="4938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Read and match what the job description is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CAB6BFA-AFEE-4628-BE1A-650F64B0FB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41203" y="1844250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4541A7E-B92E-45EE-B20B-D066C42B5ED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82875" y="12628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1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8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8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62" name="Google Shape;162;p18" title="Screenshot 2025-05-24 at 6.25.13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7525" y="510525"/>
            <a:ext cx="5218951" cy="4063526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8"/>
          <p:cNvSpPr txBox="1"/>
          <p:nvPr/>
        </p:nvSpPr>
        <p:spPr>
          <a:xfrm>
            <a:off x="5600425" y="845600"/>
            <a:ext cx="29637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Look at the pictures and names of workers and describe what their job description is 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05531AE-6E33-4FAB-AB2C-A87DC13A2E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75217" y="2223824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19" title="Screenshot 2025-05-24 at 6.26.40 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2400" y="152400"/>
            <a:ext cx="4666911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1798117-0711-49F4-A1B7-4600CDBAF8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45174" y="901563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64758E2-52FF-4B46-9AFA-54856059C3A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5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0"/>
          <p:cNvSpPr txBox="1">
            <a:spLocks noGrp="1"/>
          </p:cNvSpPr>
          <p:nvPr>
            <p:ph type="title"/>
          </p:nvPr>
        </p:nvSpPr>
        <p:spPr>
          <a:xfrm>
            <a:off x="5386625" y="845600"/>
            <a:ext cx="29382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Grammer</a:t>
            </a:r>
            <a:endParaRPr/>
          </a:p>
        </p:txBody>
      </p:sp>
      <p:sp>
        <p:nvSpPr>
          <p:cNvPr id="174" name="Google Shape;174;p20"/>
          <p:cNvSpPr txBox="1">
            <a:spLocks noGrp="1"/>
          </p:cNvSpPr>
          <p:nvPr>
            <p:ph type="body" idx="1"/>
          </p:nvPr>
        </p:nvSpPr>
        <p:spPr>
          <a:xfrm>
            <a:off x="5073600" y="1990725"/>
            <a:ext cx="32514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Look at the pictures and use the word does or doesn’t to explain what the worker is or is not doing </a:t>
            </a:r>
            <a:endParaRPr/>
          </a:p>
        </p:txBody>
      </p:sp>
      <p:pic>
        <p:nvPicPr>
          <p:cNvPr id="175" name="Google Shape;175;p20" title="Screenshot 2025-05-24 at 6.25.38 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8425" y="139800"/>
            <a:ext cx="4212901" cy="4748425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0"/>
          <p:cNvSpPr txBox="1"/>
          <p:nvPr/>
        </p:nvSpPr>
        <p:spPr>
          <a:xfrm>
            <a:off x="4921325" y="430100"/>
            <a:ext cx="40704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F363F56-739A-410A-9B79-E4C073107D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46925" y="1285863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C973A7E-A38F-454A-B02F-E3C07A4A399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7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21" title="Screenshot 2025-05-24 at 6.27.21 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2400" y="152400"/>
            <a:ext cx="4798040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1B86C3B-085E-4E2C-BBAD-AE0D6A5804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21307" y="1717287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98E84AC-A586-4923-BCE1-C866C92AD14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91425" y="2302766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5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338</Words>
  <Application>Microsoft Office PowerPoint</Application>
  <PresentationFormat>On-screen Show (16:9)</PresentationFormat>
  <Paragraphs>77</Paragraphs>
  <Slides>20</Slides>
  <Notes>20</Notes>
  <HiddenSlides>0</HiddenSlides>
  <MMClips>28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Lexend Exa</vt:lpstr>
      <vt:lpstr>Arial</vt:lpstr>
      <vt:lpstr>Lexend Exa Medium</vt:lpstr>
      <vt:lpstr>Nunito</vt:lpstr>
      <vt:lpstr>Shift</vt:lpstr>
      <vt:lpstr>Lesson For  Unit 9: Day 2 Work</vt:lpstr>
      <vt:lpstr>PowerPoint Presentation</vt:lpstr>
      <vt:lpstr>Let’s get to work!           Review Words              REPEAT AFTER ME!</vt:lpstr>
      <vt:lpstr>Let’s get to work!     REPEAT AFTER ME!              </vt:lpstr>
      <vt:lpstr>PowerPoint Presentation</vt:lpstr>
      <vt:lpstr>PowerPoint Presentation</vt:lpstr>
      <vt:lpstr>PowerPoint Presentation</vt:lpstr>
      <vt:lpstr>Grammer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Read the letter for fluency practice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For  Unit 9: Day 2 Work</dc:title>
  <dc:creator>Corrine Neville</dc:creator>
  <cp:lastModifiedBy>Corrine Neville</cp:lastModifiedBy>
  <cp:revision>3</cp:revision>
  <dcterms:modified xsi:type="dcterms:W3CDTF">2025-05-27T15:09:07Z</dcterms:modified>
</cp:coreProperties>
</file>