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Lexend Exa" panose="020B0604020202020204" charset="0"/>
      <p:regular r:id="rId34"/>
      <p:bold r:id="rId35"/>
    </p:embeddedFont>
    <p:embeddedFont>
      <p:font typeface="Lexend Exa Medium" panose="020B0604020202020204" charset="0"/>
      <p:regular r:id="rId36"/>
      <p:bold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Teachers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A57648-5AC9-4FFD-81F9-01A723A62829}">
  <a:tblStyle styleId="{12A57648-5AC9-4FFD-81F9-01A723A628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46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b2d8515a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b2d8515a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b2d8515ae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b2d8515ae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b2d8515a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b2d8515a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b2d8515ae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b2d8515ae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b2d8515ae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5b2d8515ae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b2d8515a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b2d8515a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b797c28f6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b797c28f6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b2d8515ae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5b2d8515ae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b2d8515a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b2d8515a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b2d8515ae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b2d8515ae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b797c28f6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5b797c28f6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5b2d8515a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5b2d8515a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b797c28f6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b797c28f6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b2d8515ae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b2d8515ae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b797c28f6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b797c28f6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b2d8515a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5b2d8515a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5b797c28f6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5b797c28f6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b797c28f6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5b797c28f6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5a90d43e16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5a90d43e16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5b797c28f6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5b797c28f6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2d851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2d8515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5a90d43e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5a90d43e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b2d8515a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b2d8515a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b2d8515a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b2d8515a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b2d8515a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b2d8515a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b2d8515a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b2d8515ae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b2d8515a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b2d8515a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b2d8515ae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b2d8515ae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7: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Shopping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2"/>
          <p:cNvPicPr preferRelativeResize="0"/>
          <p:nvPr/>
        </p:nvPicPr>
        <p:blipFill rotWithShape="1">
          <a:blip r:embed="rId3">
            <a:alphaModFix/>
          </a:blip>
          <a:srcRect t="15060" r="50000" b="44093"/>
          <a:stretch/>
        </p:blipFill>
        <p:spPr>
          <a:xfrm>
            <a:off x="4390375" y="1516903"/>
            <a:ext cx="3202426" cy="33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2"/>
          <p:cNvSpPr txBox="1"/>
          <p:nvPr/>
        </p:nvSpPr>
        <p:spPr>
          <a:xfrm>
            <a:off x="23815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cool</a:t>
            </a:r>
            <a:endParaRPr sz="2700" b="1"/>
          </a:p>
        </p:txBody>
      </p:sp>
      <p:sp>
        <p:nvSpPr>
          <p:cNvPr id="254" name="Google Shape;254;p22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Practice with a partner.</a:t>
            </a:r>
            <a:endParaRPr/>
          </a:p>
        </p:txBody>
      </p:sp>
      <p:pic>
        <p:nvPicPr>
          <p:cNvPr id="255" name="Google Shape;255;p22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18799" r="60370" b="66205"/>
          <a:stretch/>
        </p:blipFill>
        <p:spPr>
          <a:xfrm>
            <a:off x="987100" y="3419583"/>
            <a:ext cx="1070925" cy="95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63851" r="67463" b="20078"/>
          <a:stretch/>
        </p:blipFill>
        <p:spPr>
          <a:xfrm>
            <a:off x="434250" y="2209662"/>
            <a:ext cx="821975" cy="117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738" y="3363963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6">
            <a:alphaModFix/>
          </a:blip>
          <a:srcRect l="7680" t="14444" b="17965"/>
          <a:stretch/>
        </p:blipFill>
        <p:spPr>
          <a:xfrm>
            <a:off x="1713700" y="2315900"/>
            <a:ext cx="1310817" cy="9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 txBox="1"/>
          <p:nvPr/>
        </p:nvSpPr>
        <p:spPr>
          <a:xfrm>
            <a:off x="756400" y="861525"/>
            <a:ext cx="389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fall it is ____.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___________.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/>
          </a:blip>
          <a:srcRect l="50000" t="15060" b="44093"/>
          <a:stretch/>
        </p:blipFill>
        <p:spPr>
          <a:xfrm>
            <a:off x="1708775" y="1263725"/>
            <a:ext cx="3445949" cy="36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720570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cold</a:t>
            </a:r>
            <a:endParaRPr sz="3000" b="1"/>
          </a:p>
        </p:txBody>
      </p:sp>
      <p:sp>
        <p:nvSpPr>
          <p:cNvPr id="266" name="Google Shape;266;p23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Practice with a partner.</a:t>
            </a:r>
            <a:endParaRPr/>
          </a:p>
        </p:txBody>
      </p:sp>
      <p:pic>
        <p:nvPicPr>
          <p:cNvPr id="267" name="Google Shape;267;p23"/>
          <p:cNvPicPr preferRelativeResize="0"/>
          <p:nvPr/>
        </p:nvPicPr>
        <p:blipFill rotWithShape="1">
          <a:blip r:embed="rId4">
            <a:alphaModFix/>
          </a:blip>
          <a:srcRect l="15850" t="16500" r="17071" b="16258"/>
          <a:stretch/>
        </p:blipFill>
        <p:spPr>
          <a:xfrm>
            <a:off x="5083202" y="1821236"/>
            <a:ext cx="1556175" cy="187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0163" y="2342425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/>
          <p:cNvPicPr preferRelativeResize="0"/>
          <p:nvPr/>
        </p:nvPicPr>
        <p:blipFill rotWithShape="1">
          <a:blip r:embed="rId6">
            <a:alphaModFix/>
          </a:blip>
          <a:srcRect b="8742"/>
          <a:stretch/>
        </p:blipFill>
        <p:spPr>
          <a:xfrm rot="12">
            <a:off x="6830169" y="3511375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1898" y="3018589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 rotWithShape="1">
          <a:blip r:embed="rId8">
            <a:alphaModFix/>
          </a:blip>
          <a:srcRect l="64747" t="18742" b="12072"/>
          <a:stretch/>
        </p:blipFill>
        <p:spPr>
          <a:xfrm rot="-7">
            <a:off x="5736450" y="3920352"/>
            <a:ext cx="748950" cy="881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5083200" y="805425"/>
            <a:ext cx="3573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winter it is _____.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_________. 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325" y="2287750"/>
            <a:ext cx="1052175" cy="10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400" y="1363367"/>
            <a:ext cx="1052175" cy="86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 rotWithShape="1">
          <a:blip r:embed="rId5">
            <a:alphaModFix/>
          </a:blip>
          <a:srcRect t="54925" b="5210"/>
          <a:stretch/>
        </p:blipFill>
        <p:spPr>
          <a:xfrm>
            <a:off x="1711850" y="1978050"/>
            <a:ext cx="57203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/>
          <p:nvPr/>
        </p:nvSpPr>
        <p:spPr>
          <a:xfrm>
            <a:off x="238150" y="4376700"/>
            <a:ext cx="179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warm</a:t>
            </a:r>
            <a:endParaRPr sz="3000"/>
          </a:p>
        </p:txBody>
      </p:sp>
      <p:sp>
        <p:nvSpPr>
          <p:cNvPr id="281" name="Google Shape;281;p24"/>
          <p:cNvSpPr txBox="1"/>
          <p:nvPr/>
        </p:nvSpPr>
        <p:spPr>
          <a:xfrm>
            <a:off x="7348800" y="4376700"/>
            <a:ext cx="153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hot</a:t>
            </a:r>
            <a:endParaRPr sz="3000"/>
          </a:p>
        </p:txBody>
      </p:sp>
      <p:sp>
        <p:nvSpPr>
          <p:cNvPr id="282" name="Google Shape;282;p24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 sz="2400" b="1"/>
          </a:p>
        </p:txBody>
      </p:sp>
      <p:sp>
        <p:nvSpPr>
          <p:cNvPr id="283" name="Google Shape;283;p24"/>
          <p:cNvSpPr txBox="1"/>
          <p:nvPr/>
        </p:nvSpPr>
        <p:spPr>
          <a:xfrm>
            <a:off x="1062475" y="811250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spring it is warm. I might wear a t-shirt, shorts and sneakers. </a:t>
            </a:r>
            <a:endParaRPr sz="1800"/>
          </a:p>
        </p:txBody>
      </p:sp>
      <p:sp>
        <p:nvSpPr>
          <p:cNvPr id="284" name="Google Shape;284;p24"/>
          <p:cNvSpPr txBox="1"/>
          <p:nvPr/>
        </p:nvSpPr>
        <p:spPr>
          <a:xfrm>
            <a:off x="4917250" y="704625"/>
            <a:ext cx="3347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summer it is hot. I might wear a tank top and sandals. Or I might wear a swim suit or trunks, to go swimming.</a:t>
            </a:r>
            <a:endParaRPr sz="1800"/>
          </a:p>
        </p:txBody>
      </p:sp>
      <p:pic>
        <p:nvPicPr>
          <p:cNvPr id="285" name="Google Shape;285;p24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49852" t="65058" r="30340" b="21270"/>
          <a:stretch/>
        </p:blipFill>
        <p:spPr>
          <a:xfrm>
            <a:off x="238150" y="2224626"/>
            <a:ext cx="824325" cy="7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7">
            <a:alphaModFix/>
          </a:blip>
          <a:srcRect l="7656" t="19965" r="6792" b="19971"/>
          <a:stretch/>
        </p:blipFill>
        <p:spPr>
          <a:xfrm>
            <a:off x="770421" y="2941100"/>
            <a:ext cx="1052186" cy="7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8">
            <a:alphaModFix/>
          </a:blip>
          <a:srcRect l="23372" r="23737" b="11111"/>
          <a:stretch/>
        </p:blipFill>
        <p:spPr>
          <a:xfrm rot="32">
            <a:off x="7432149" y="3190330"/>
            <a:ext cx="696100" cy="12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 rotWithShape="1">
          <a:blip r:embed="rId9">
            <a:alphaModFix/>
          </a:blip>
          <a:srcRect l="2992" t="26371" r="43768" b="25009"/>
          <a:stretch/>
        </p:blipFill>
        <p:spPr>
          <a:xfrm>
            <a:off x="8128250" y="3630059"/>
            <a:ext cx="824325" cy="7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10">
            <a:alphaModFix/>
          </a:blip>
          <a:srcRect l="7680" t="14444" b="17965"/>
          <a:stretch/>
        </p:blipFill>
        <p:spPr>
          <a:xfrm>
            <a:off x="238145" y="3679800"/>
            <a:ext cx="1052175" cy="7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5"/>
          <p:cNvPicPr preferRelativeResize="0"/>
          <p:nvPr/>
        </p:nvPicPr>
        <p:blipFill rotWithShape="1">
          <a:blip r:embed="rId3">
            <a:alphaModFix/>
          </a:blip>
          <a:srcRect t="54925" r="50000" b="5210"/>
          <a:stretch/>
        </p:blipFill>
        <p:spPr>
          <a:xfrm>
            <a:off x="4202200" y="1266400"/>
            <a:ext cx="3468076" cy="358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5"/>
          <p:cNvSpPr txBox="1"/>
          <p:nvPr/>
        </p:nvSpPr>
        <p:spPr>
          <a:xfrm>
            <a:off x="238150" y="4376700"/>
            <a:ext cx="179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warm</a:t>
            </a:r>
            <a:endParaRPr sz="2000"/>
          </a:p>
        </p:txBody>
      </p:sp>
      <p:sp>
        <p:nvSpPr>
          <p:cNvPr id="296" name="Google Shape;296;p25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Practice with a Partner.</a:t>
            </a:r>
            <a:endParaRPr sz="2400" b="1"/>
          </a:p>
        </p:txBody>
      </p:sp>
      <p:sp>
        <p:nvSpPr>
          <p:cNvPr id="297" name="Google Shape;297;p25"/>
          <p:cNvSpPr txBox="1"/>
          <p:nvPr/>
        </p:nvSpPr>
        <p:spPr>
          <a:xfrm>
            <a:off x="495775" y="811250"/>
            <a:ext cx="346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spring it is ____.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_____________. 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98" name="Google Shape;298;p25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49852" t="65058" r="30340" b="21270"/>
          <a:stretch/>
        </p:blipFill>
        <p:spPr>
          <a:xfrm>
            <a:off x="1209025" y="1948526"/>
            <a:ext cx="824325" cy="7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 rotWithShape="1">
          <a:blip r:embed="rId5">
            <a:alphaModFix/>
          </a:blip>
          <a:srcRect l="7656" t="19965" r="6792" b="19971"/>
          <a:stretch/>
        </p:blipFill>
        <p:spPr>
          <a:xfrm>
            <a:off x="2171146" y="2687225"/>
            <a:ext cx="1052186" cy="7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 rotWithShape="1">
          <a:blip r:embed="rId6">
            <a:alphaModFix/>
          </a:blip>
          <a:srcRect l="7680" t="14444" b="17965"/>
          <a:stretch/>
        </p:blipFill>
        <p:spPr>
          <a:xfrm>
            <a:off x="981170" y="3511725"/>
            <a:ext cx="1052175" cy="7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725" y="2287750"/>
            <a:ext cx="1052175" cy="10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237" y="2256442"/>
            <a:ext cx="1052175" cy="86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6"/>
          <p:cNvPicPr preferRelativeResize="0"/>
          <p:nvPr/>
        </p:nvPicPr>
        <p:blipFill rotWithShape="1">
          <a:blip r:embed="rId5">
            <a:alphaModFix/>
          </a:blip>
          <a:srcRect l="49279" t="54925" b="5210"/>
          <a:stretch/>
        </p:blipFill>
        <p:spPr>
          <a:xfrm>
            <a:off x="1670700" y="1363375"/>
            <a:ext cx="3450191" cy="35113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6"/>
          <p:cNvSpPr txBox="1"/>
          <p:nvPr/>
        </p:nvSpPr>
        <p:spPr>
          <a:xfrm>
            <a:off x="7348800" y="4376700"/>
            <a:ext cx="153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hot</a:t>
            </a:r>
            <a:endParaRPr sz="2000"/>
          </a:p>
        </p:txBody>
      </p:sp>
      <p:sp>
        <p:nvSpPr>
          <p:cNvPr id="309" name="Google Shape;309;p26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 sz="2400" b="1"/>
          </a:p>
        </p:txBody>
      </p:sp>
      <p:sp>
        <p:nvSpPr>
          <p:cNvPr id="310" name="Google Shape;310;p26"/>
          <p:cNvSpPr txBox="1"/>
          <p:nvPr/>
        </p:nvSpPr>
        <p:spPr>
          <a:xfrm>
            <a:off x="4917250" y="704625"/>
            <a:ext cx="3837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summer it is 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_______. 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Or, I might wear a __________, to go swimming.</a:t>
            </a:r>
            <a:endParaRPr sz="1800"/>
          </a:p>
        </p:txBody>
      </p:sp>
      <p:pic>
        <p:nvPicPr>
          <p:cNvPr id="311" name="Google Shape;311;p26"/>
          <p:cNvPicPr preferRelativeResize="0"/>
          <p:nvPr/>
        </p:nvPicPr>
        <p:blipFill rotWithShape="1">
          <a:blip r:embed="rId6">
            <a:alphaModFix/>
          </a:blip>
          <a:srcRect l="23372" r="23737" b="11111"/>
          <a:stretch/>
        </p:blipFill>
        <p:spPr>
          <a:xfrm rot="32">
            <a:off x="6437624" y="3376517"/>
            <a:ext cx="696100" cy="12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 rotWithShape="1">
          <a:blip r:embed="rId7">
            <a:alphaModFix/>
          </a:blip>
          <a:srcRect l="2992" t="26371" r="43768" b="25009"/>
          <a:stretch/>
        </p:blipFill>
        <p:spPr>
          <a:xfrm>
            <a:off x="7703288" y="3630059"/>
            <a:ext cx="824325" cy="75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/>
          <p:nvPr/>
        </p:nvSpPr>
        <p:spPr>
          <a:xfrm>
            <a:off x="238150" y="25715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wedding!                                     </a:t>
            </a:r>
            <a:endParaRPr sz="2400" b="1"/>
          </a:p>
        </p:txBody>
      </p:sp>
      <p:pic>
        <p:nvPicPr>
          <p:cNvPr id="318" name="Google Shape;318;p27"/>
          <p:cNvPicPr preferRelativeResize="0"/>
          <p:nvPr/>
        </p:nvPicPr>
        <p:blipFill rotWithShape="1">
          <a:blip r:embed="rId3">
            <a:alphaModFix/>
          </a:blip>
          <a:srcRect t="34670"/>
          <a:stretch/>
        </p:blipFill>
        <p:spPr>
          <a:xfrm>
            <a:off x="5280700" y="317007"/>
            <a:ext cx="3636525" cy="281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249" y="3173576"/>
            <a:ext cx="1151275" cy="170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211438"/>
            <a:ext cx="1151275" cy="191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7"/>
          <p:cNvGrpSpPr/>
          <p:nvPr/>
        </p:nvGrpSpPr>
        <p:grpSpPr>
          <a:xfrm>
            <a:off x="6572460" y="3530584"/>
            <a:ext cx="1733715" cy="1371585"/>
            <a:chOff x="3632500" y="3309664"/>
            <a:chExt cx="1897674" cy="1533011"/>
          </a:xfrm>
        </p:grpSpPr>
        <p:pic>
          <p:nvPicPr>
            <p:cNvPr id="322" name="Google Shape;322;p27"/>
            <p:cNvPicPr preferRelativeResize="0"/>
            <p:nvPr/>
          </p:nvPicPr>
          <p:blipFill rotWithShape="1">
            <a:blip r:embed="rId6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7"/>
            <p:cNvPicPr preferRelativeResize="0"/>
            <p:nvPr/>
          </p:nvPicPr>
          <p:blipFill rotWithShape="1">
            <a:blip r:embed="rId6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27"/>
          <p:cNvSpPr txBox="1"/>
          <p:nvPr/>
        </p:nvSpPr>
        <p:spPr>
          <a:xfrm>
            <a:off x="238150" y="658325"/>
            <a:ext cx="4972500" cy="4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Choose which clothes the wife and husband will wear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suit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 shoes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gown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Practice with a Partner.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What will the wife wear to the wedding?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wife will wear ________ to the wedding.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What will the husband wear to the wedding?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husband will wear ________ to the wedding.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Both will wear ________ shoes.</a:t>
            </a:r>
            <a:endParaRPr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42045" t="67716" r="42561" b="17716"/>
          <a:stretch/>
        </p:blipFill>
        <p:spPr>
          <a:xfrm>
            <a:off x="3552950" y="1603100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272700" y="14510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wedding!                                     </a:t>
            </a:r>
            <a:endParaRPr sz="2400" b="1"/>
          </a:p>
        </p:txBody>
      </p:sp>
      <p:sp>
        <p:nvSpPr>
          <p:cNvPr id="331" name="Google Shape;331;p28"/>
          <p:cNvSpPr txBox="1"/>
          <p:nvPr/>
        </p:nvSpPr>
        <p:spPr>
          <a:xfrm>
            <a:off x="308200" y="532275"/>
            <a:ext cx="45243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Choose which clothes you will wear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tie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shirt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pants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skirt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blouse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 shoes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What will you wear to the wedding?</a:t>
            </a:r>
            <a:endParaRPr sz="19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 will wear ____ and ___ to the wedding.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about you?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I will wear ____and ___ to the wedding. 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332" name="Google Shape;332;p28"/>
          <p:cNvPicPr preferRelativeResize="0"/>
          <p:nvPr/>
        </p:nvPicPr>
        <p:blipFill rotWithShape="1">
          <a:blip r:embed="rId4">
            <a:alphaModFix/>
          </a:blip>
          <a:srcRect t="34670"/>
          <a:stretch/>
        </p:blipFill>
        <p:spPr>
          <a:xfrm>
            <a:off x="5799050" y="221775"/>
            <a:ext cx="3037700" cy="234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8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18799" r="60370" b="66205"/>
          <a:stretch/>
        </p:blipFill>
        <p:spPr>
          <a:xfrm>
            <a:off x="5278875" y="341275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51630" t="48029" r="29573" b="36808"/>
          <a:stretch/>
        </p:blipFill>
        <p:spPr>
          <a:xfrm>
            <a:off x="4481557" y="3354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67616" t="9055" r="16084" b="74508"/>
          <a:stretch/>
        </p:blipFill>
        <p:spPr>
          <a:xfrm>
            <a:off x="6471399" y="257175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8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63851" r="67463" b="20078"/>
          <a:stretch/>
        </p:blipFill>
        <p:spPr>
          <a:xfrm>
            <a:off x="7889649" y="3427313"/>
            <a:ext cx="1012083" cy="144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28"/>
          <p:cNvGrpSpPr/>
          <p:nvPr/>
        </p:nvGrpSpPr>
        <p:grpSpPr>
          <a:xfrm>
            <a:off x="6726951" y="3597917"/>
            <a:ext cx="1290988" cy="1287269"/>
            <a:chOff x="3632500" y="3309664"/>
            <a:chExt cx="1897674" cy="1533011"/>
          </a:xfrm>
        </p:grpSpPr>
        <p:pic>
          <p:nvPicPr>
            <p:cNvPr id="338" name="Google Shape;338;p28"/>
            <p:cNvPicPr preferRelativeResize="0"/>
            <p:nvPr/>
          </p:nvPicPr>
          <p:blipFill rotWithShape="1">
            <a:blip r:embed="rId6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8"/>
            <p:cNvPicPr preferRelativeResize="0"/>
            <p:nvPr/>
          </p:nvPicPr>
          <p:blipFill rotWithShape="1">
            <a:blip r:embed="rId6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0" name="Google Shape;340;p28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71515" t="29468" r="13366" b="55610"/>
          <a:stretch/>
        </p:blipFill>
        <p:spPr>
          <a:xfrm>
            <a:off x="4699588" y="1701150"/>
            <a:ext cx="1099462" cy="13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/>
          <p:nvPr/>
        </p:nvSpPr>
        <p:spPr>
          <a:xfrm>
            <a:off x="238150" y="25715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pool party!                  Tell your Partner.                 </a:t>
            </a:r>
            <a:endParaRPr sz="2400" b="1"/>
          </a:p>
        </p:txBody>
      </p:sp>
      <p:sp>
        <p:nvSpPr>
          <p:cNvPr id="346" name="Google Shape;346;p29"/>
          <p:cNvSpPr txBox="1"/>
          <p:nvPr/>
        </p:nvSpPr>
        <p:spPr>
          <a:xfrm>
            <a:off x="291650" y="900925"/>
            <a:ext cx="334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will you wear? </a:t>
            </a:r>
            <a:endParaRPr sz="1800"/>
          </a:p>
        </p:txBody>
      </p:sp>
      <p:pic>
        <p:nvPicPr>
          <p:cNvPr id="347" name="Google Shape;3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925" y="811250"/>
            <a:ext cx="3119825" cy="31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600" y="2180162"/>
            <a:ext cx="1279173" cy="10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 txBox="1"/>
          <p:nvPr/>
        </p:nvSpPr>
        <p:spPr>
          <a:xfrm>
            <a:off x="6508425" y="2963675"/>
            <a:ext cx="130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sandals</a:t>
            </a:r>
            <a:endParaRPr sz="1200"/>
          </a:p>
        </p:txBody>
      </p:sp>
      <p:pic>
        <p:nvPicPr>
          <p:cNvPr id="350" name="Google Shape;350;p29"/>
          <p:cNvPicPr preferRelativeResize="0"/>
          <p:nvPr/>
        </p:nvPicPr>
        <p:blipFill rotWithShape="1">
          <a:blip r:embed="rId5">
            <a:alphaModFix/>
          </a:blip>
          <a:srcRect l="23372" r="23737" b="11111"/>
          <a:stretch/>
        </p:blipFill>
        <p:spPr>
          <a:xfrm rot="7">
            <a:off x="1853730" y="1452313"/>
            <a:ext cx="980666" cy="17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9"/>
          <p:cNvPicPr preferRelativeResize="0"/>
          <p:nvPr/>
        </p:nvPicPr>
        <p:blipFill rotWithShape="1">
          <a:blip r:embed="rId6">
            <a:alphaModFix/>
          </a:blip>
          <a:srcRect l="2992" t="26371" r="43768" b="25009"/>
          <a:stretch/>
        </p:blipFill>
        <p:spPr>
          <a:xfrm>
            <a:off x="447925" y="2048214"/>
            <a:ext cx="1146600" cy="104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250" y="3411950"/>
            <a:ext cx="1443300" cy="1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/>
          <p:cNvPicPr preferRelativeResize="0"/>
          <p:nvPr/>
        </p:nvPicPr>
        <p:blipFill rotWithShape="1">
          <a:blip r:embed="rId8">
            <a:alphaModFix/>
          </a:blip>
          <a:srcRect l="7656" t="19965" r="6792" b="19971"/>
          <a:stretch/>
        </p:blipFill>
        <p:spPr>
          <a:xfrm>
            <a:off x="1735550" y="3816075"/>
            <a:ext cx="1480185" cy="10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/>
          <p:cNvPicPr preferRelativeResize="0"/>
          <p:nvPr/>
        </p:nvPicPr>
        <p:blipFill rotWithShape="1">
          <a:blip r:embed="rId9">
            <a:alphaModFix/>
          </a:blip>
          <a:srcRect t="13832" b="13556"/>
          <a:stretch/>
        </p:blipFill>
        <p:spPr>
          <a:xfrm>
            <a:off x="3361575" y="3896206"/>
            <a:ext cx="1210425" cy="87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/>
          <p:nvPr/>
        </p:nvSpPr>
        <p:spPr>
          <a:xfrm>
            <a:off x="5392825" y="434225"/>
            <a:ext cx="32637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go shopping!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can purchase items with U.S dollars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price tag will look like $10 or $15.00.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can purchase items with U.S dollars or cents.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price tag will look like $19.99 or $24.99.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60" name="Google Shape;360;p30" title="Screenshot 2025-05-20 at 8.38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52400"/>
            <a:ext cx="49001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"/>
          <p:cNvSpPr txBox="1"/>
          <p:nvPr/>
        </p:nvSpPr>
        <p:spPr>
          <a:xfrm>
            <a:off x="5392825" y="434225"/>
            <a:ext cx="35424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go shopping at the Clothes Place.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Look at the price tag.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Repeat after me. </a:t>
            </a:r>
            <a:endParaRPr sz="16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dress is $39.99.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dress shoes are $27.99.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shirt is $19.99.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pants are $24.99.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t-shirt is $10.99.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66" name="Google Shape;366;p31" title="Screenshot 2025-05-20 at 8.38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52400"/>
            <a:ext cx="49001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shopping for clothes.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names for clothes and which clothes is best for the different weather.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find the stores to shop for our clothes.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20 at 8.38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325" y="314950"/>
            <a:ext cx="4570874" cy="451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/>
          <p:nvPr/>
        </p:nvSpPr>
        <p:spPr>
          <a:xfrm>
            <a:off x="3740050" y="3894050"/>
            <a:ext cx="373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cap is $15.00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cap is $20.00</a:t>
            </a:r>
            <a:endParaRPr sz="1800" b="1">
              <a:solidFill>
                <a:srgbClr val="FF0000"/>
              </a:solidFill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>
            <a:off x="1052086" y="811237"/>
            <a:ext cx="6904038" cy="2368324"/>
            <a:chOff x="2390225" y="303350"/>
            <a:chExt cx="6425349" cy="2105926"/>
          </a:xfrm>
        </p:grpSpPr>
        <p:pic>
          <p:nvPicPr>
            <p:cNvPr id="373" name="Google Shape;373;p32" title="Screenshot 2025-05-20 at 8.40.24 AM.png"/>
            <p:cNvPicPr preferRelativeResize="0"/>
            <p:nvPr/>
          </p:nvPicPr>
          <p:blipFill rotWithShape="1">
            <a:blip r:embed="rId3">
              <a:alphaModFix/>
            </a:blip>
            <a:srcRect t="7271" b="65806"/>
            <a:stretch/>
          </p:blipFill>
          <p:spPr>
            <a:xfrm>
              <a:off x="2661450" y="321000"/>
              <a:ext cx="6154124" cy="2088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32"/>
            <p:cNvSpPr txBox="1"/>
            <p:nvPr/>
          </p:nvSpPr>
          <p:spPr>
            <a:xfrm>
              <a:off x="6525775" y="303350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$13.00</a:t>
              </a:r>
              <a:endParaRPr/>
            </a:p>
          </p:txBody>
        </p:sp>
        <p:sp>
          <p:nvSpPr>
            <p:cNvPr id="375" name="Google Shape;375;p32"/>
            <p:cNvSpPr txBox="1"/>
            <p:nvPr/>
          </p:nvSpPr>
          <p:spPr>
            <a:xfrm>
              <a:off x="4687500" y="321000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$8.00</a:t>
              </a:r>
              <a:endParaRPr/>
            </a:p>
          </p:txBody>
        </p:sp>
        <p:sp>
          <p:nvSpPr>
            <p:cNvPr id="376" name="Google Shape;376;p32"/>
            <p:cNvSpPr txBox="1"/>
            <p:nvPr/>
          </p:nvSpPr>
          <p:spPr>
            <a:xfrm>
              <a:off x="2390225" y="947475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$10.00</a:t>
              </a:r>
              <a:endParaRPr/>
            </a:p>
          </p:txBody>
        </p:sp>
        <p:sp>
          <p:nvSpPr>
            <p:cNvPr id="377" name="Google Shape;377;p32"/>
            <p:cNvSpPr txBox="1"/>
            <p:nvPr/>
          </p:nvSpPr>
          <p:spPr>
            <a:xfrm>
              <a:off x="3649200" y="1870275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$15.00</a:t>
              </a:r>
              <a:endParaRPr/>
            </a:p>
          </p:txBody>
        </p:sp>
        <p:sp>
          <p:nvSpPr>
            <p:cNvPr id="378" name="Google Shape;378;p32"/>
            <p:cNvSpPr txBox="1"/>
            <p:nvPr/>
          </p:nvSpPr>
          <p:spPr>
            <a:xfrm>
              <a:off x="6715150" y="1947575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$20.00</a:t>
              </a:r>
              <a:endParaRPr/>
            </a:p>
          </p:txBody>
        </p:sp>
      </p:grpSp>
      <p:sp>
        <p:nvSpPr>
          <p:cNvPr id="379" name="Google Shape;379;p32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  <p:sp>
        <p:nvSpPr>
          <p:cNvPr id="380" name="Google Shape;380;p32"/>
          <p:cNvSpPr txBox="1"/>
          <p:nvPr/>
        </p:nvSpPr>
        <p:spPr>
          <a:xfrm>
            <a:off x="238150" y="3349825"/>
            <a:ext cx="3501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cap is $10.00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cap is $8.00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cap is $13.00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/>
          <p:nvPr/>
        </p:nvSpPr>
        <p:spPr>
          <a:xfrm>
            <a:off x="238150" y="2247375"/>
            <a:ext cx="50907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The </a:t>
            </a:r>
            <a:r>
              <a:rPr lang="en" sz="1800" b="1" dirty="0">
                <a:highlight>
                  <a:srgbClr val="FFFF00"/>
                </a:highlight>
              </a:rPr>
              <a:t>yellow </a:t>
            </a:r>
            <a:r>
              <a:rPr lang="en" sz="1800" b="1" dirty="0"/>
              <a:t>hat is $__ . ___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The </a:t>
            </a:r>
            <a:r>
              <a:rPr lang="en" sz="1800" dirty="0">
                <a:solidFill>
                  <a:srgbClr val="FF0000"/>
                </a:solidFill>
                <a:highlight>
                  <a:schemeClr val="accent4"/>
                </a:highlight>
              </a:rPr>
              <a:t>green</a:t>
            </a:r>
            <a:r>
              <a:rPr lang="en" sz="1800" dirty="0">
                <a:solidFill>
                  <a:srgbClr val="FF0000"/>
                </a:solidFill>
              </a:rPr>
              <a:t> hat is $__ . ___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The </a:t>
            </a:r>
            <a:r>
              <a:rPr lang="en" sz="1800" b="1" dirty="0">
                <a:highlight>
                  <a:srgbClr val="9900FF"/>
                </a:highlight>
              </a:rPr>
              <a:t>purple</a:t>
            </a:r>
            <a:r>
              <a:rPr lang="en" sz="1800" b="1" dirty="0"/>
              <a:t> hat is $__ . ___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The </a:t>
            </a:r>
            <a:r>
              <a:rPr lang="en" sz="1800" dirty="0">
                <a:solidFill>
                  <a:srgbClr val="FF0000"/>
                </a:solidFill>
                <a:highlight>
                  <a:srgbClr val="FF0000"/>
                </a:highlight>
              </a:rPr>
              <a:t>red</a:t>
            </a:r>
            <a:r>
              <a:rPr lang="en" sz="1800" dirty="0">
                <a:solidFill>
                  <a:srgbClr val="FF0000"/>
                </a:solidFill>
              </a:rPr>
              <a:t> hat is $__ . ___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The </a:t>
            </a:r>
            <a:r>
              <a:rPr lang="en" sz="1800" b="1" dirty="0">
                <a:highlight>
                  <a:srgbClr val="00FFFF"/>
                </a:highlight>
              </a:rPr>
              <a:t>blue </a:t>
            </a:r>
            <a:r>
              <a:rPr lang="en" sz="1800" b="1" dirty="0"/>
              <a:t>hat is $__ . ___</a:t>
            </a:r>
            <a:endParaRPr sz="1800" b="1" dirty="0"/>
          </a:p>
        </p:txBody>
      </p:sp>
      <p:grpSp>
        <p:nvGrpSpPr>
          <p:cNvPr id="386" name="Google Shape;386;p33"/>
          <p:cNvGrpSpPr/>
          <p:nvPr/>
        </p:nvGrpSpPr>
        <p:grpSpPr>
          <a:xfrm>
            <a:off x="3375697" y="756346"/>
            <a:ext cx="5516753" cy="1815404"/>
            <a:chOff x="3389697" y="257146"/>
            <a:chExt cx="5516753" cy="1815404"/>
          </a:xfrm>
        </p:grpSpPr>
        <p:sp>
          <p:nvSpPr>
            <p:cNvPr id="387" name="Google Shape;387;p33"/>
            <p:cNvSpPr txBox="1"/>
            <p:nvPr/>
          </p:nvSpPr>
          <p:spPr>
            <a:xfrm>
              <a:off x="3389700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$11.00</a:t>
              </a:r>
              <a:endParaRPr/>
            </a:p>
          </p:txBody>
        </p:sp>
        <p:sp>
          <p:nvSpPr>
            <p:cNvPr id="388" name="Google Shape;388;p33"/>
            <p:cNvSpPr txBox="1"/>
            <p:nvPr/>
          </p:nvSpPr>
          <p:spPr>
            <a:xfrm>
              <a:off x="5628925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$12.00</a:t>
              </a:r>
              <a:endParaRPr/>
            </a:p>
          </p:txBody>
        </p:sp>
        <p:sp>
          <p:nvSpPr>
            <p:cNvPr id="389" name="Google Shape;389;p33"/>
            <p:cNvSpPr txBox="1"/>
            <p:nvPr/>
          </p:nvSpPr>
          <p:spPr>
            <a:xfrm>
              <a:off x="6748538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$5.00</a:t>
              </a:r>
              <a:endParaRPr/>
            </a:p>
          </p:txBody>
        </p:sp>
        <p:sp>
          <p:nvSpPr>
            <p:cNvPr id="390" name="Google Shape;390;p33"/>
            <p:cNvSpPr txBox="1"/>
            <p:nvPr/>
          </p:nvSpPr>
          <p:spPr>
            <a:xfrm>
              <a:off x="7868150" y="153410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$16.00</a:t>
              </a:r>
              <a:endParaRPr/>
            </a:p>
          </p:txBody>
        </p:sp>
        <p:sp>
          <p:nvSpPr>
            <p:cNvPr id="391" name="Google Shape;391;p33"/>
            <p:cNvSpPr txBox="1"/>
            <p:nvPr/>
          </p:nvSpPr>
          <p:spPr>
            <a:xfrm>
              <a:off x="4572000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$9.00</a:t>
              </a:r>
              <a:endParaRPr/>
            </a:p>
          </p:txBody>
        </p:sp>
        <p:grpSp>
          <p:nvGrpSpPr>
            <p:cNvPr id="392" name="Google Shape;392;p33"/>
            <p:cNvGrpSpPr/>
            <p:nvPr/>
          </p:nvGrpSpPr>
          <p:grpSpPr>
            <a:xfrm>
              <a:off x="3389697" y="257146"/>
              <a:ext cx="5516750" cy="1353695"/>
              <a:chOff x="2801500" y="719400"/>
              <a:chExt cx="4494297" cy="910475"/>
            </a:xfrm>
          </p:grpSpPr>
          <p:pic>
            <p:nvPicPr>
              <p:cNvPr id="393" name="Google Shape;393;p33"/>
              <p:cNvPicPr preferRelativeResize="0"/>
              <p:nvPr/>
            </p:nvPicPr>
            <p:blipFill rotWithShape="1">
              <a:blip r:embed="rId3">
                <a:alphaModFix/>
              </a:blip>
              <a:srcRect l="35050" t="5885" r="3391" b="59975"/>
              <a:stretch/>
            </p:blipFill>
            <p:spPr>
              <a:xfrm>
                <a:off x="2801500" y="719400"/>
                <a:ext cx="1700350" cy="910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" name="Google Shape;394;p33"/>
              <p:cNvPicPr preferRelativeResize="0"/>
              <p:nvPr/>
            </p:nvPicPr>
            <p:blipFill rotWithShape="1">
              <a:blip r:embed="rId3">
                <a:alphaModFix/>
              </a:blip>
              <a:srcRect t="46874" b="19375"/>
              <a:stretch/>
            </p:blipFill>
            <p:spPr>
              <a:xfrm>
                <a:off x="4501850" y="719400"/>
                <a:ext cx="2793947" cy="910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95" name="Google Shape;395;p33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  <p:sp>
        <p:nvSpPr>
          <p:cNvPr id="401" name="Google Shape;401;p34"/>
          <p:cNvSpPr txBox="1"/>
          <p:nvPr/>
        </p:nvSpPr>
        <p:spPr>
          <a:xfrm>
            <a:off x="4572000" y="1679700"/>
            <a:ext cx="43341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The </a:t>
            </a:r>
            <a:r>
              <a:rPr lang="en" sz="1800" b="1" dirty="0">
                <a:highlight>
                  <a:srgbClr val="00FF00"/>
                </a:highlight>
              </a:rPr>
              <a:t>green </a:t>
            </a:r>
            <a:r>
              <a:rPr lang="en" sz="1800" b="1" dirty="0"/>
              <a:t>cap is $__ . ___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The _____hat is $14.00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The </a:t>
            </a:r>
            <a:r>
              <a:rPr lang="en" sz="1800" b="1" dirty="0">
                <a:highlight>
                  <a:srgbClr val="FF00FF"/>
                </a:highlight>
              </a:rPr>
              <a:t>pink </a:t>
            </a:r>
            <a:r>
              <a:rPr lang="en" sz="1800" b="1" dirty="0"/>
              <a:t>cap is $__ . ___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The _____ hat is $9.00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The </a:t>
            </a:r>
            <a:r>
              <a:rPr lang="en" sz="1800" b="1" dirty="0">
                <a:highlight>
                  <a:srgbClr val="00FFFF"/>
                </a:highlight>
              </a:rPr>
              <a:t>blue </a:t>
            </a:r>
            <a:r>
              <a:rPr lang="en" sz="1800" b="1" dirty="0"/>
              <a:t>cap is $__ . ___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The ___ hat is $12.00</a:t>
            </a:r>
            <a:endParaRPr sz="1800" b="1" dirty="0">
              <a:solidFill>
                <a:srgbClr val="FF0000"/>
              </a:solidFill>
            </a:endParaRPr>
          </a:p>
        </p:txBody>
      </p:sp>
      <p:grpSp>
        <p:nvGrpSpPr>
          <p:cNvPr id="402" name="Google Shape;402;p34"/>
          <p:cNvGrpSpPr/>
          <p:nvPr/>
        </p:nvGrpSpPr>
        <p:grpSpPr>
          <a:xfrm>
            <a:off x="238161" y="811250"/>
            <a:ext cx="4056364" cy="1946525"/>
            <a:chOff x="238150" y="811250"/>
            <a:chExt cx="4532250" cy="1946525"/>
          </a:xfrm>
        </p:grpSpPr>
        <p:pic>
          <p:nvPicPr>
            <p:cNvPr id="403" name="Google Shape;403;p34" title="Screenshot 2025-05-20 at 8.40.24 AM.png"/>
            <p:cNvPicPr preferRelativeResize="0"/>
            <p:nvPr/>
          </p:nvPicPr>
          <p:blipFill rotWithShape="1">
            <a:blip r:embed="rId3">
              <a:alphaModFix/>
            </a:blip>
            <a:srcRect t="32028" r="42349" b="43943"/>
            <a:stretch/>
          </p:blipFill>
          <p:spPr>
            <a:xfrm>
              <a:off x="238150" y="811250"/>
              <a:ext cx="3705404" cy="1946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34"/>
            <p:cNvSpPr txBox="1"/>
            <p:nvPr/>
          </p:nvSpPr>
          <p:spPr>
            <a:xfrm>
              <a:off x="3732100" y="9793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$11.00</a:t>
              </a:r>
              <a:endParaRPr/>
            </a:p>
          </p:txBody>
        </p:sp>
        <p:sp>
          <p:nvSpPr>
            <p:cNvPr id="405" name="Google Shape;405;p34"/>
            <p:cNvSpPr txBox="1"/>
            <p:nvPr/>
          </p:nvSpPr>
          <p:spPr>
            <a:xfrm>
              <a:off x="1633850" y="105652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$5.00</a:t>
              </a:r>
              <a:endParaRPr/>
            </a:p>
          </p:txBody>
        </p:sp>
        <p:sp>
          <p:nvSpPr>
            <p:cNvPr id="406" name="Google Shape;406;p34"/>
            <p:cNvSpPr txBox="1"/>
            <p:nvPr/>
          </p:nvSpPr>
          <p:spPr>
            <a:xfrm>
              <a:off x="2463700" y="229607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$16.00</a:t>
              </a:r>
              <a:endParaRPr/>
            </a:p>
          </p:txBody>
        </p:sp>
      </p:grpSp>
      <p:grpSp>
        <p:nvGrpSpPr>
          <p:cNvPr id="407" name="Google Shape;407;p34"/>
          <p:cNvGrpSpPr/>
          <p:nvPr/>
        </p:nvGrpSpPr>
        <p:grpSpPr>
          <a:xfrm>
            <a:off x="728399" y="2757775"/>
            <a:ext cx="3277552" cy="1815400"/>
            <a:chOff x="868374" y="3013050"/>
            <a:chExt cx="3277552" cy="1815400"/>
          </a:xfrm>
        </p:grpSpPr>
        <p:sp>
          <p:nvSpPr>
            <p:cNvPr id="408" name="Google Shape;408;p34"/>
            <p:cNvSpPr txBox="1"/>
            <p:nvPr/>
          </p:nvSpPr>
          <p:spPr>
            <a:xfrm>
              <a:off x="8683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$14.00</a:t>
              </a:r>
              <a:endParaRPr/>
            </a:p>
          </p:txBody>
        </p:sp>
        <p:sp>
          <p:nvSpPr>
            <p:cNvPr id="409" name="Google Shape;409;p34"/>
            <p:cNvSpPr txBox="1"/>
            <p:nvPr/>
          </p:nvSpPr>
          <p:spPr>
            <a:xfrm>
              <a:off x="3107600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$12.00</a:t>
              </a:r>
              <a:endParaRPr/>
            </a:p>
          </p:txBody>
        </p:sp>
        <p:sp>
          <p:nvSpPr>
            <p:cNvPr id="410" name="Google Shape;410;p34"/>
            <p:cNvSpPr txBox="1"/>
            <p:nvPr/>
          </p:nvSpPr>
          <p:spPr>
            <a:xfrm>
              <a:off x="20506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$9.00</a:t>
              </a:r>
              <a:endParaRPr/>
            </a:p>
          </p:txBody>
        </p:sp>
        <p:pic>
          <p:nvPicPr>
            <p:cNvPr id="411" name="Google Shape;411;p34"/>
            <p:cNvPicPr preferRelativeResize="0"/>
            <p:nvPr/>
          </p:nvPicPr>
          <p:blipFill rotWithShape="1">
            <a:blip r:embed="rId4">
              <a:alphaModFix/>
            </a:blip>
            <a:srcRect l="35050" t="5885" r="34327" b="59975"/>
            <a:stretch/>
          </p:blipFill>
          <p:spPr>
            <a:xfrm>
              <a:off x="868374" y="3013050"/>
              <a:ext cx="1038300" cy="135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4"/>
            <p:cNvPicPr preferRelativeResize="0"/>
            <p:nvPr/>
          </p:nvPicPr>
          <p:blipFill rotWithShape="1">
            <a:blip r:embed="rId4">
              <a:alphaModFix/>
            </a:blip>
            <a:srcRect t="46874" r="32646" b="19375"/>
            <a:stretch/>
          </p:blipFill>
          <p:spPr>
            <a:xfrm>
              <a:off x="1835951" y="3013050"/>
              <a:ext cx="2309975" cy="1353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 </a:t>
            </a:r>
            <a:endParaRPr sz="2400" b="1"/>
          </a:p>
        </p:txBody>
      </p:sp>
      <p:pic>
        <p:nvPicPr>
          <p:cNvPr id="418" name="Google Shape;418;p35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8632" t="9300" r="6065" b="74787"/>
          <a:stretch/>
        </p:blipFill>
        <p:spPr>
          <a:xfrm>
            <a:off x="232763" y="848108"/>
            <a:ext cx="5481449" cy="129254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5"/>
          <p:cNvSpPr txBox="1"/>
          <p:nvPr/>
        </p:nvSpPr>
        <p:spPr>
          <a:xfrm>
            <a:off x="238150" y="2317150"/>
            <a:ext cx="4300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blouse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jacket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tie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skirt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hooded sweatshirt is $__ . ___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420" name="Google Shape;420;p35"/>
          <p:cNvSpPr txBox="1"/>
          <p:nvPr/>
        </p:nvSpPr>
        <p:spPr>
          <a:xfrm>
            <a:off x="5386550" y="3210450"/>
            <a:ext cx="3485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Look at the pictures. 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Complete the sentences. 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Practice with a partner. </a:t>
            </a:r>
            <a:endParaRPr sz="2000" b="1"/>
          </a:p>
        </p:txBody>
      </p:sp>
      <p:grpSp>
        <p:nvGrpSpPr>
          <p:cNvPr id="421" name="Google Shape;421;p35"/>
          <p:cNvGrpSpPr/>
          <p:nvPr/>
        </p:nvGrpSpPr>
        <p:grpSpPr>
          <a:xfrm>
            <a:off x="252288" y="671600"/>
            <a:ext cx="8639437" cy="1645550"/>
            <a:chOff x="271800" y="811250"/>
            <a:chExt cx="8639437" cy="1645550"/>
          </a:xfrm>
        </p:grpSpPr>
        <p:pic>
          <p:nvPicPr>
            <p:cNvPr id="422" name="Google Shape;422;p35" title="Screenshot 2025-05-20 at 8.39.25 AM.png"/>
            <p:cNvPicPr preferRelativeResize="0"/>
            <p:nvPr/>
          </p:nvPicPr>
          <p:blipFill rotWithShape="1">
            <a:blip r:embed="rId3">
              <a:alphaModFix/>
            </a:blip>
            <a:srcRect l="38189" t="28559" r="12059" b="55528"/>
            <a:stretch/>
          </p:blipFill>
          <p:spPr>
            <a:xfrm>
              <a:off x="5714211" y="811250"/>
              <a:ext cx="3197026" cy="129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35"/>
            <p:cNvSpPr txBox="1"/>
            <p:nvPr/>
          </p:nvSpPr>
          <p:spPr>
            <a:xfrm>
              <a:off x="271800" y="2025700"/>
              <a:ext cx="86004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       $9.99                       $26.99                    $35.99                   $48.99                   $25.99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6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 </a:t>
            </a:r>
            <a:endParaRPr sz="2400" b="1"/>
          </a:p>
        </p:txBody>
      </p:sp>
      <p:sp>
        <p:nvSpPr>
          <p:cNvPr id="429" name="Google Shape;429;p36"/>
          <p:cNvSpPr txBox="1"/>
          <p:nvPr/>
        </p:nvSpPr>
        <p:spPr>
          <a:xfrm>
            <a:off x="238150" y="2317150"/>
            <a:ext cx="4300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______ is $__ . ___</a:t>
            </a:r>
            <a:endParaRPr sz="1800"/>
          </a:p>
        </p:txBody>
      </p:sp>
      <p:sp>
        <p:nvSpPr>
          <p:cNvPr id="430" name="Google Shape;430;p36"/>
          <p:cNvSpPr txBox="1"/>
          <p:nvPr/>
        </p:nvSpPr>
        <p:spPr>
          <a:xfrm>
            <a:off x="4538350" y="2249875"/>
            <a:ext cx="43338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Look at the pictures.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Complete the sentences.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skirt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pants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blouse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 shoes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                      Practice with a partner. </a:t>
            </a:r>
            <a:endParaRPr sz="1900" b="1"/>
          </a:p>
        </p:txBody>
      </p:sp>
      <p:sp>
        <p:nvSpPr>
          <p:cNvPr id="431" name="Google Shape;431;p36"/>
          <p:cNvSpPr txBox="1"/>
          <p:nvPr/>
        </p:nvSpPr>
        <p:spPr>
          <a:xfrm>
            <a:off x="252288" y="1886050"/>
            <a:ext cx="860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      $63.99                       $54.99                    $42.99                   $31.99                   $20.99</a:t>
            </a:r>
            <a:endParaRPr/>
          </a:p>
        </p:txBody>
      </p:sp>
      <p:pic>
        <p:nvPicPr>
          <p:cNvPr id="432" name="Google Shape;432;p36" title="Screenshot 2025-05-20 at 8.41.04 AM.png"/>
          <p:cNvPicPr preferRelativeResize="0"/>
          <p:nvPr/>
        </p:nvPicPr>
        <p:blipFill rotWithShape="1">
          <a:blip r:embed="rId3">
            <a:alphaModFix/>
          </a:blip>
          <a:srcRect l="6557" t="52857" r="12089" b="24834"/>
          <a:stretch/>
        </p:blipFill>
        <p:spPr>
          <a:xfrm>
            <a:off x="252300" y="732271"/>
            <a:ext cx="6743650" cy="126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6" title="Screenshot 2025-05-20 at 8.41.04 AM.png"/>
          <p:cNvPicPr preferRelativeResize="0"/>
          <p:nvPr/>
        </p:nvPicPr>
        <p:blipFill rotWithShape="1">
          <a:blip r:embed="rId3">
            <a:alphaModFix/>
          </a:blip>
          <a:srcRect l="5881" t="29335" r="76226" b="48357"/>
          <a:stretch/>
        </p:blipFill>
        <p:spPr>
          <a:xfrm>
            <a:off x="7156174" y="732275"/>
            <a:ext cx="1483027" cy="126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7" title="Screenshot 2025-05-20 at 8.40.36 AM.png"/>
          <p:cNvPicPr preferRelativeResize="0"/>
          <p:nvPr/>
        </p:nvPicPr>
        <p:blipFill rotWithShape="1">
          <a:blip r:embed="rId3">
            <a:alphaModFix/>
          </a:blip>
          <a:srcRect l="11376" t="51272" r="8107" b="2120"/>
          <a:stretch/>
        </p:blipFill>
        <p:spPr>
          <a:xfrm>
            <a:off x="224125" y="882450"/>
            <a:ext cx="5125726" cy="40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7"/>
          <p:cNvSpPr txBox="1"/>
          <p:nvPr/>
        </p:nvSpPr>
        <p:spPr>
          <a:xfrm>
            <a:off x="5349850" y="1400725"/>
            <a:ext cx="35223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Look at the pictures.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Complete the sentences.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 shoes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shirt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jacket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skirt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blouse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          Practice with a partner. </a:t>
            </a:r>
            <a:endParaRPr sz="1900" b="1"/>
          </a:p>
        </p:txBody>
      </p:sp>
      <p:sp>
        <p:nvSpPr>
          <p:cNvPr id="440" name="Google Shape;440;p37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Let’s make a shopping list!</a:t>
            </a:r>
            <a:endParaRPr sz="24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/>
          <p:nvPr/>
        </p:nvSpPr>
        <p:spPr>
          <a:xfrm>
            <a:off x="4691975" y="1120600"/>
            <a:ext cx="4174800" cy="3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family is going on summer vacation. They will take the train to get to the beach.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They need to go shopping for summer beach clothes. What should they buy?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 and father are going to buy sandals, trunks and a tank top.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Grandmother and mother are going to buy sandals and a swimsuit.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Sister is going to buy ___________.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Brother is going to buy ____________.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446" name="Google Shape;446;p38" title="Screenshot 2025-05-17 at 10.12.45 AM.png"/>
          <p:cNvPicPr preferRelativeResize="0"/>
          <p:nvPr/>
        </p:nvPicPr>
        <p:blipFill rotWithShape="1">
          <a:blip r:embed="rId3">
            <a:alphaModFix/>
          </a:blip>
          <a:srcRect l="32399" t="54714" r="35979"/>
          <a:stretch/>
        </p:blipFill>
        <p:spPr>
          <a:xfrm>
            <a:off x="793800" y="3172450"/>
            <a:ext cx="1459985" cy="175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8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4049"/>
          <a:stretch/>
        </p:blipFill>
        <p:spPr>
          <a:xfrm>
            <a:off x="219500" y="244925"/>
            <a:ext cx="2147750" cy="28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7254" y="1883405"/>
            <a:ext cx="1392909" cy="119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9070" y="312925"/>
            <a:ext cx="1392909" cy="97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8"/>
          <p:cNvPicPr preferRelativeResize="0"/>
          <p:nvPr/>
        </p:nvPicPr>
        <p:blipFill rotWithShape="1">
          <a:blip r:embed="rId7">
            <a:alphaModFix/>
          </a:blip>
          <a:srcRect l="23372" r="23737" b="11111"/>
          <a:stretch/>
        </p:blipFill>
        <p:spPr>
          <a:xfrm rot="27">
            <a:off x="2377396" y="244930"/>
            <a:ext cx="921524" cy="143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8"/>
          <p:cNvPicPr preferRelativeResize="0"/>
          <p:nvPr/>
        </p:nvPicPr>
        <p:blipFill rotWithShape="1">
          <a:blip r:embed="rId8">
            <a:alphaModFix/>
          </a:blip>
          <a:srcRect l="2992" t="26371" r="43768" b="25009"/>
          <a:stretch/>
        </p:blipFill>
        <p:spPr>
          <a:xfrm>
            <a:off x="3449856" y="1360948"/>
            <a:ext cx="1091272" cy="85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8"/>
          <p:cNvPicPr preferRelativeResize="0"/>
          <p:nvPr/>
        </p:nvPicPr>
        <p:blipFill rotWithShape="1">
          <a:blip r:embed="rId9">
            <a:alphaModFix/>
          </a:blip>
          <a:srcRect l="49281" t="54925" r="4648" b="5210"/>
          <a:stretch/>
        </p:blipFill>
        <p:spPr>
          <a:xfrm>
            <a:off x="2510711" y="3079275"/>
            <a:ext cx="1565439" cy="1754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8"/>
          <p:cNvSpPr txBox="1"/>
          <p:nvPr/>
        </p:nvSpPr>
        <p:spPr>
          <a:xfrm>
            <a:off x="5866775" y="2449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9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37639" t="32001" r="16419" b="36460"/>
          <a:stretch/>
        </p:blipFill>
        <p:spPr>
          <a:xfrm>
            <a:off x="1384138" y="244925"/>
            <a:ext cx="1774719" cy="15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9"/>
          <p:cNvPicPr preferRelativeResize="0"/>
          <p:nvPr/>
        </p:nvPicPr>
        <p:blipFill rotWithShape="1">
          <a:blip r:embed="rId4">
            <a:alphaModFix/>
          </a:blip>
          <a:srcRect l="15850" t="16500" r="17071" b="16258"/>
          <a:stretch/>
        </p:blipFill>
        <p:spPr>
          <a:xfrm>
            <a:off x="228400" y="3445798"/>
            <a:ext cx="1198875" cy="14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038" y="17203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9"/>
          <p:cNvPicPr preferRelativeResize="0"/>
          <p:nvPr/>
        </p:nvPicPr>
        <p:blipFill rotWithShape="1">
          <a:blip r:embed="rId6">
            <a:alphaModFix/>
          </a:blip>
          <a:srcRect b="8742"/>
          <a:stretch/>
        </p:blipFill>
        <p:spPr>
          <a:xfrm rot="12">
            <a:off x="1947969" y="1814863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886" y="2463014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9"/>
          <p:cNvPicPr preferRelativeResize="0"/>
          <p:nvPr/>
        </p:nvPicPr>
        <p:blipFill rotWithShape="1">
          <a:blip r:embed="rId8">
            <a:alphaModFix/>
          </a:blip>
          <a:srcRect l="64747" t="18742" b="12072"/>
          <a:stretch/>
        </p:blipFill>
        <p:spPr>
          <a:xfrm rot="-7">
            <a:off x="228400" y="1581127"/>
            <a:ext cx="748950" cy="8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9"/>
          <p:cNvPicPr preferRelativeResize="0"/>
          <p:nvPr/>
        </p:nvPicPr>
        <p:blipFill rotWithShape="1">
          <a:blip r:embed="rId9">
            <a:alphaModFix/>
          </a:blip>
          <a:srcRect l="50000" t="15060" r="4065" b="44093"/>
          <a:stretch/>
        </p:blipFill>
        <p:spPr>
          <a:xfrm>
            <a:off x="1508225" y="2791275"/>
            <a:ext cx="1820858" cy="20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9"/>
          <p:cNvSpPr txBox="1"/>
          <p:nvPr/>
        </p:nvSpPr>
        <p:spPr>
          <a:xfrm>
            <a:off x="4691975" y="826425"/>
            <a:ext cx="4174800" cy="4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_________ and _________ are going on ______ vacation.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They will take the ___ to get to the snow mountains.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They need to go shopping for winter snow clothes. What should they buy?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 is going to buy a h___ and g____.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Grandmother is going to buy a s____ and a s___ b____.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It is going to be so cold in the snow.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They are both going to buy a new c____.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466" name="Google Shape;466;p39" title="Screenshot 2025-05-17 at 10.12.45 AM.png"/>
          <p:cNvPicPr preferRelativeResize="0"/>
          <p:nvPr/>
        </p:nvPicPr>
        <p:blipFill rotWithShape="1">
          <a:blip r:embed="rId10">
            <a:alphaModFix/>
          </a:blip>
          <a:srcRect l="32584" t="9428" r="36580" b="47359"/>
          <a:stretch/>
        </p:blipFill>
        <p:spPr>
          <a:xfrm>
            <a:off x="250625" y="244925"/>
            <a:ext cx="1070925" cy="125901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9"/>
          <p:cNvSpPr txBox="1"/>
          <p:nvPr/>
        </p:nvSpPr>
        <p:spPr>
          <a:xfrm>
            <a:off x="5866775" y="2449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0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9243" t="3930" r="3182" b="66446"/>
          <a:stretch/>
        </p:blipFill>
        <p:spPr>
          <a:xfrm>
            <a:off x="5030200" y="188600"/>
            <a:ext cx="2221000" cy="175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0"/>
          <p:cNvPicPr preferRelativeResize="0"/>
          <p:nvPr/>
        </p:nvPicPr>
        <p:blipFill rotWithShape="1">
          <a:blip r:embed="rId4">
            <a:alphaModFix/>
          </a:blip>
          <a:srcRect l="14803" t="19028" r="12129" b="16774"/>
          <a:stretch/>
        </p:blipFill>
        <p:spPr>
          <a:xfrm>
            <a:off x="7311710" y="300025"/>
            <a:ext cx="1568064" cy="9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0"/>
          <p:cNvPicPr preferRelativeResize="0"/>
          <p:nvPr/>
        </p:nvPicPr>
        <p:blipFill rotWithShape="1">
          <a:blip r:embed="rId5">
            <a:alphaModFix/>
          </a:blip>
          <a:srcRect t="6217" r="27551"/>
          <a:stretch/>
        </p:blipFill>
        <p:spPr>
          <a:xfrm>
            <a:off x="7842579" y="1395151"/>
            <a:ext cx="1037198" cy="117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0" title="Screenshot 2025-05-20 at 8.39.25 AM.png"/>
          <p:cNvPicPr preferRelativeResize="0"/>
          <p:nvPr/>
        </p:nvPicPr>
        <p:blipFill rotWithShape="1">
          <a:blip r:embed="rId6">
            <a:alphaModFix/>
          </a:blip>
          <a:srcRect l="67616" t="9055" r="16084" b="74508"/>
          <a:stretch/>
        </p:blipFill>
        <p:spPr>
          <a:xfrm>
            <a:off x="5124675" y="2025700"/>
            <a:ext cx="1248674" cy="15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0" title="Screenshot 2025-05-20 at 8.41.04 AM.png"/>
          <p:cNvPicPr preferRelativeResize="0"/>
          <p:nvPr/>
        </p:nvPicPr>
        <p:blipFill rotWithShape="1">
          <a:blip r:embed="rId7">
            <a:alphaModFix/>
          </a:blip>
          <a:srcRect l="51840" t="52857" r="31937" b="24834"/>
          <a:stretch/>
        </p:blipFill>
        <p:spPr>
          <a:xfrm>
            <a:off x="6373350" y="2034950"/>
            <a:ext cx="1344700" cy="126877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0"/>
          <p:cNvSpPr txBox="1"/>
          <p:nvPr/>
        </p:nvSpPr>
        <p:spPr>
          <a:xfrm>
            <a:off x="221800" y="1886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  <p:sp>
        <p:nvSpPr>
          <p:cNvPr id="478" name="Google Shape;478;p40"/>
          <p:cNvSpPr txBox="1"/>
          <p:nvPr/>
        </p:nvSpPr>
        <p:spPr>
          <a:xfrm>
            <a:off x="264025" y="848000"/>
            <a:ext cx="4174800" cy="4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Mother is going shopping for work clothes.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She will take the ___ to get to the store.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clothes is mother wanting to buy?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Mother is going to buy ______________.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1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6777" t="3930" r="48005" b="66446"/>
          <a:stretch/>
        </p:blipFill>
        <p:spPr>
          <a:xfrm>
            <a:off x="1602375" y="128975"/>
            <a:ext cx="2221000" cy="18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1" title="Screenshot 2025-05-20 at 8.39.25 AM.png"/>
          <p:cNvPicPr preferRelativeResize="0"/>
          <p:nvPr/>
        </p:nvPicPr>
        <p:blipFill rotWithShape="1">
          <a:blip r:embed="rId4">
            <a:alphaModFix/>
          </a:blip>
          <a:srcRect l="42045" t="67716" r="42561" b="17716"/>
          <a:stretch/>
        </p:blipFill>
        <p:spPr>
          <a:xfrm>
            <a:off x="1532351" y="3501474"/>
            <a:ext cx="1209230" cy="14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1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18799" r="60370" b="66205"/>
          <a:stretch/>
        </p:blipFill>
        <p:spPr>
          <a:xfrm>
            <a:off x="1376025" y="1971425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1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63851" r="67463" b="20078"/>
          <a:stretch/>
        </p:blipFill>
        <p:spPr>
          <a:xfrm>
            <a:off x="240375" y="3102325"/>
            <a:ext cx="1291969" cy="184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1" title="Screenshot 2025-05-20 at 8.41.04 AM.png"/>
          <p:cNvPicPr preferRelativeResize="0"/>
          <p:nvPr/>
        </p:nvPicPr>
        <p:blipFill rotWithShape="1">
          <a:blip r:embed="rId6">
            <a:alphaModFix/>
          </a:blip>
          <a:srcRect l="72323" t="52857" r="12090" b="24834"/>
          <a:stretch/>
        </p:blipFill>
        <p:spPr>
          <a:xfrm>
            <a:off x="217225" y="1937363"/>
            <a:ext cx="1291975" cy="126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1" title="Screenshot 2025-05-17 at 10.12.45 AM.png"/>
          <p:cNvPicPr preferRelativeResize="0"/>
          <p:nvPr/>
        </p:nvPicPr>
        <p:blipFill rotWithShape="1">
          <a:blip r:embed="rId7">
            <a:alphaModFix/>
          </a:blip>
          <a:srcRect l="1351" t="54714" r="67222" b="1615"/>
          <a:stretch/>
        </p:blipFill>
        <p:spPr>
          <a:xfrm>
            <a:off x="228400" y="244925"/>
            <a:ext cx="1209224" cy="140968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1"/>
          <p:cNvSpPr txBox="1"/>
          <p:nvPr/>
        </p:nvSpPr>
        <p:spPr>
          <a:xfrm>
            <a:off x="4691975" y="826425"/>
            <a:ext cx="4174800" cy="4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Father is going shopping for work clothes.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He will take the ___ to get to the store.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clothes is father wanting to buy?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Father is going to buy ______________.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  <p:sp>
        <p:nvSpPr>
          <p:cNvPr id="490" name="Google Shape;490;p41"/>
          <p:cNvSpPr txBox="1"/>
          <p:nvPr/>
        </p:nvSpPr>
        <p:spPr>
          <a:xfrm>
            <a:off x="5866775" y="2449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shopping!</a:t>
            </a:r>
            <a:endParaRPr sz="2500"/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351513" y="850375"/>
          <a:ext cx="8440950" cy="3889810"/>
        </p:xfrm>
        <a:graphic>
          <a:graphicData uri="http://schemas.openxmlformats.org/drawingml/2006/table">
            <a:tbl>
              <a:tblPr>
                <a:noFill/>
                <a:tableStyleId>{12A57648-5AC9-4FFD-81F9-01A723A62829}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summer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winter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fall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swimming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vacation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warm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cool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tank top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t-shirt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blouse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cardigan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hooded sweatshirt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shorts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pants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skirt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pajamas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slippers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jacket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tie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 shoes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hat</a:t>
                      </a:r>
                      <a:endParaRPr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gloves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scarf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snow boots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sneakers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trunks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 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sandals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price tag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dollars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2" title="Screenshot 2025-05-17 at 10.12.45 AM.png"/>
          <p:cNvPicPr preferRelativeResize="0"/>
          <p:nvPr/>
        </p:nvPicPr>
        <p:blipFill rotWithShape="1">
          <a:blip r:embed="rId3">
            <a:alphaModFix/>
          </a:blip>
          <a:srcRect t="8834" r="68384" b="47495"/>
          <a:stretch/>
        </p:blipFill>
        <p:spPr>
          <a:xfrm>
            <a:off x="5918850" y="1173831"/>
            <a:ext cx="915599" cy="106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36555" t="65194" r="4617" b="3267"/>
          <a:stretch/>
        </p:blipFill>
        <p:spPr>
          <a:xfrm>
            <a:off x="3339158" y="191602"/>
            <a:ext cx="2579690" cy="17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2" title="Screenshot 2025-05-17 at 10.12.45 AM.png"/>
          <p:cNvPicPr preferRelativeResize="0"/>
          <p:nvPr/>
        </p:nvPicPr>
        <p:blipFill rotWithShape="1">
          <a:blip r:embed="rId3">
            <a:alphaModFix/>
          </a:blip>
          <a:srcRect l="64625" t="53526" r="3950" b="3262"/>
          <a:stretch/>
        </p:blipFill>
        <p:spPr>
          <a:xfrm>
            <a:off x="2392887" y="886550"/>
            <a:ext cx="915597" cy="10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2"/>
          <p:cNvPicPr preferRelativeResize="0"/>
          <p:nvPr/>
        </p:nvPicPr>
        <p:blipFill rotWithShape="1">
          <a:blip r:embed="rId5">
            <a:alphaModFix/>
          </a:blip>
          <a:srcRect t="13832" b="13556"/>
          <a:stretch/>
        </p:blipFill>
        <p:spPr>
          <a:xfrm>
            <a:off x="6163852" y="357418"/>
            <a:ext cx="895873" cy="6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2"/>
          <p:cNvPicPr preferRelativeResize="0"/>
          <p:nvPr/>
        </p:nvPicPr>
        <p:blipFill rotWithShape="1">
          <a:blip r:embed="rId6">
            <a:alphaModFix/>
          </a:blip>
          <a:srcRect l="7656" t="19965" r="6792" b="19971"/>
          <a:stretch/>
        </p:blipFill>
        <p:spPr>
          <a:xfrm>
            <a:off x="259806" y="277851"/>
            <a:ext cx="1095531" cy="7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2"/>
          <p:cNvPicPr preferRelativeResize="0"/>
          <p:nvPr/>
        </p:nvPicPr>
        <p:blipFill rotWithShape="1">
          <a:blip r:embed="rId7">
            <a:alphaModFix/>
          </a:blip>
          <a:srcRect l="4512" t="54925" r="49997" b="5210"/>
          <a:stretch/>
        </p:blipFill>
        <p:spPr>
          <a:xfrm>
            <a:off x="3597625" y="1942800"/>
            <a:ext cx="1843000" cy="209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825" y="1050113"/>
            <a:ext cx="1052175" cy="101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4725" y="277860"/>
            <a:ext cx="1052175" cy="99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2"/>
          <p:cNvPicPr preferRelativeResize="0"/>
          <p:nvPr/>
        </p:nvPicPr>
        <p:blipFill rotWithShape="1">
          <a:blip r:embed="rId10">
            <a:alphaModFix/>
          </a:blip>
          <a:srcRect l="7680" t="14444" b="17965"/>
          <a:stretch/>
        </p:blipFill>
        <p:spPr>
          <a:xfrm>
            <a:off x="7924020" y="1173825"/>
            <a:ext cx="1052175" cy="7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2"/>
          <p:cNvPicPr preferRelativeResize="0"/>
          <p:nvPr/>
        </p:nvPicPr>
        <p:blipFill rotWithShape="1">
          <a:blip r:embed="rId11">
            <a:alphaModFix/>
          </a:blip>
          <a:srcRect l="18211" t="4716" r="14211"/>
          <a:stretch/>
        </p:blipFill>
        <p:spPr>
          <a:xfrm>
            <a:off x="1416650" y="191600"/>
            <a:ext cx="945575" cy="133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2" title="Screenshot 2025-05-20 at 8.38.44 AM.png"/>
          <p:cNvPicPr preferRelativeResize="0"/>
          <p:nvPr/>
        </p:nvPicPr>
        <p:blipFill rotWithShape="1">
          <a:blip r:embed="rId12">
            <a:alphaModFix/>
          </a:blip>
          <a:srcRect l="49852" t="65058" r="30340" b="21270"/>
          <a:stretch/>
        </p:blipFill>
        <p:spPr>
          <a:xfrm>
            <a:off x="6895775" y="1570678"/>
            <a:ext cx="1052175" cy="94285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2"/>
          <p:cNvSpPr txBox="1"/>
          <p:nvPr/>
        </p:nvSpPr>
        <p:spPr>
          <a:xfrm>
            <a:off x="140075" y="1876975"/>
            <a:ext cx="36840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Brother and sister need new warm clothes for Spring.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will sister get to the store?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Sister is going to ____ to the store.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What will she buy?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She will buy sh__, t__t__, and s___.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507" name="Google Shape;507;p42"/>
          <p:cNvSpPr txBox="1"/>
          <p:nvPr/>
        </p:nvSpPr>
        <p:spPr>
          <a:xfrm>
            <a:off x="5440625" y="2234750"/>
            <a:ext cx="35355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will brother get to the store?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Brother is going to ride a ____ to the store.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What will he buy?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will buy sh__, t-s___, c__ and s___.</a:t>
            </a:r>
            <a:endParaRPr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3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Let’s Chat…</a:t>
            </a:r>
            <a:endParaRPr sz="5400"/>
          </a:p>
        </p:txBody>
      </p:sp>
      <p:pic>
        <p:nvPicPr>
          <p:cNvPr id="513" name="Google Shape;513;p43"/>
          <p:cNvPicPr preferRelativeResize="0"/>
          <p:nvPr/>
        </p:nvPicPr>
        <p:blipFill rotWithShape="1">
          <a:blip r:embed="rId3">
            <a:alphaModFix/>
          </a:blip>
          <a:srcRect b="49127"/>
          <a:stretch/>
        </p:blipFill>
        <p:spPr>
          <a:xfrm>
            <a:off x="520375" y="1819525"/>
            <a:ext cx="8256675" cy="23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42170" t="8465" r="41006" b="75741"/>
          <a:stretch/>
        </p:blipFill>
        <p:spPr>
          <a:xfrm>
            <a:off x="7667750" y="3403688"/>
            <a:ext cx="1309799" cy="15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tank top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t-shirt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blouse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shirt</a:t>
            </a:r>
            <a:endParaRPr/>
          </a:p>
        </p:txBody>
      </p:sp>
      <p:pic>
        <p:nvPicPr>
          <p:cNvPr id="153" name="Google Shape;153;p16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49852" t="65058" r="30340" b="21270"/>
          <a:stretch/>
        </p:blipFill>
        <p:spPr>
          <a:xfrm>
            <a:off x="1214575" y="3357575"/>
            <a:ext cx="1643100" cy="14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18799" r="60370" b="66205"/>
          <a:stretch/>
        </p:blipFill>
        <p:spPr>
          <a:xfrm>
            <a:off x="4119475" y="342560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69480" t="28150" r="11278" b="55609"/>
          <a:stretch/>
        </p:blipFill>
        <p:spPr>
          <a:xfrm>
            <a:off x="4238600" y="1460963"/>
            <a:ext cx="1643100" cy="17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7950" y="1613900"/>
            <a:ext cx="1443300" cy="14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cardigan</a:t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6338850" y="3203675"/>
            <a:ext cx="1643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hooded sweatshirt</a:t>
            </a:r>
            <a:endParaRPr sz="1200"/>
          </a:p>
        </p:txBody>
      </p:sp>
      <p:pic>
        <p:nvPicPr>
          <p:cNvPr id="159" name="Google Shape;159;p16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59797" t="66239" r="21079" b="17967"/>
          <a:stretch/>
        </p:blipFill>
        <p:spPr>
          <a:xfrm>
            <a:off x="7567850" y="1613899"/>
            <a:ext cx="1309799" cy="1364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800" y="1535875"/>
            <a:ext cx="1821700" cy="18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shorts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pants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skirt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pajamas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6338850" y="3203675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slippers</a:t>
            </a:r>
            <a:endParaRPr sz="1200"/>
          </a:p>
        </p:txBody>
      </p:sp>
      <p:pic>
        <p:nvPicPr>
          <p:cNvPr id="172" name="Google Shape;172;p17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51630" t="48029" r="29573" b="36808"/>
          <a:stretch/>
        </p:blipFill>
        <p:spPr>
          <a:xfrm>
            <a:off x="4248032" y="35623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63851" r="67463" b="20078"/>
          <a:stretch/>
        </p:blipFill>
        <p:spPr>
          <a:xfrm>
            <a:off x="1245524" y="3403700"/>
            <a:ext cx="1012083" cy="1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67616" t="9055" r="16084" b="74508"/>
          <a:stretch/>
        </p:blipFill>
        <p:spPr>
          <a:xfrm>
            <a:off x="3946699" y="161390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6">
            <a:alphaModFix/>
          </a:blip>
          <a:srcRect l="7656" t="19965" r="6792" b="19971"/>
          <a:stretch/>
        </p:blipFill>
        <p:spPr>
          <a:xfrm>
            <a:off x="1245525" y="1613900"/>
            <a:ext cx="1480185" cy="10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7">
            <a:alphaModFix/>
          </a:blip>
          <a:srcRect l="14897" t="46441" r="16037" b="10892"/>
          <a:stretch/>
        </p:blipFill>
        <p:spPr>
          <a:xfrm>
            <a:off x="7291388" y="3562350"/>
            <a:ext cx="148017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600" y="3370549"/>
            <a:ext cx="1556175" cy="1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069" y="2466182"/>
            <a:ext cx="1146650" cy="11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1677">
            <a:off x="1027776" y="1611201"/>
            <a:ext cx="1405500" cy="14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6">
            <a:alphaModFix/>
          </a:blip>
          <a:srcRect l="15850" t="16500" r="17071" b="16258"/>
          <a:stretch/>
        </p:blipFill>
        <p:spPr>
          <a:xfrm>
            <a:off x="3612477" y="1535874"/>
            <a:ext cx="1556175" cy="187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jacket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3081650" y="15358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coat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5703913" y="2473700"/>
            <a:ext cx="69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hat</a:t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6403825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gloves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3023675" y="3679925"/>
            <a:ext cx="114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boots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6642400" y="3887038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scarf</a:t>
            </a:r>
            <a:endParaRPr sz="1200"/>
          </a:p>
        </p:txBody>
      </p:sp>
      <p:pic>
        <p:nvPicPr>
          <p:cNvPr id="192" name="Google Shape;192;p18"/>
          <p:cNvPicPr preferRelativeResize="0"/>
          <p:nvPr/>
        </p:nvPicPr>
        <p:blipFill rotWithShape="1">
          <a:blip r:embed="rId7">
            <a:alphaModFix/>
          </a:blip>
          <a:srcRect t="13832" b="13556"/>
          <a:stretch/>
        </p:blipFill>
        <p:spPr>
          <a:xfrm>
            <a:off x="791550" y="3913656"/>
            <a:ext cx="1210425" cy="8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cap</a:t>
            </a:r>
            <a:endParaRPr/>
          </a:p>
        </p:txBody>
      </p:sp>
      <p:pic>
        <p:nvPicPr>
          <p:cNvPr id="194" name="Google Shape;194;p18"/>
          <p:cNvPicPr preferRelativeResize="0"/>
          <p:nvPr/>
        </p:nvPicPr>
        <p:blipFill rotWithShape="1">
          <a:blip r:embed="rId8">
            <a:alphaModFix/>
          </a:blip>
          <a:srcRect l="64747" t="18742" b="12072"/>
          <a:stretch/>
        </p:blipFill>
        <p:spPr>
          <a:xfrm rot="1269271">
            <a:off x="7616151" y="3529199"/>
            <a:ext cx="1094100" cy="128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9">
            <a:alphaModFix/>
          </a:blip>
          <a:srcRect b="8742"/>
          <a:stretch/>
        </p:blipFill>
        <p:spPr>
          <a:xfrm rot="-1206653">
            <a:off x="7357597" y="1719033"/>
            <a:ext cx="1258657" cy="121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9"/>
          <p:cNvPicPr preferRelativeResize="0"/>
          <p:nvPr/>
        </p:nvPicPr>
        <p:blipFill rotWithShape="1">
          <a:blip r:embed="rId3">
            <a:alphaModFix/>
          </a:blip>
          <a:srcRect l="7680" t="14444" b="17965"/>
          <a:stretch/>
        </p:blipFill>
        <p:spPr>
          <a:xfrm>
            <a:off x="7137525" y="3753825"/>
            <a:ext cx="1605775" cy="1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8050" y="2466062"/>
            <a:ext cx="1279173" cy="10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550" y="2743725"/>
            <a:ext cx="1309800" cy="21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tie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2431150" y="1539750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gown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5324710" y="1806563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trunks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5530175" y="6494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swim suit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6508425" y="2963675"/>
            <a:ext cx="130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sandals</a:t>
            </a:r>
            <a:endParaRPr sz="1200"/>
          </a:p>
        </p:txBody>
      </p:sp>
      <p:pic>
        <p:nvPicPr>
          <p:cNvPr id="209" name="Google Shape;209;p19" title="Screenshot 2025-05-20 at 8.39.25 AM.png"/>
          <p:cNvPicPr preferRelativeResize="0"/>
          <p:nvPr/>
        </p:nvPicPr>
        <p:blipFill rotWithShape="1">
          <a:blip r:embed="rId6">
            <a:alphaModFix/>
          </a:blip>
          <a:srcRect l="42045" t="67716" r="42561" b="17716"/>
          <a:stretch/>
        </p:blipFill>
        <p:spPr>
          <a:xfrm>
            <a:off x="791550" y="1285675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suit</a:t>
            </a:r>
            <a:endParaRPr/>
          </a:p>
        </p:txBody>
      </p:sp>
      <p:pic>
        <p:nvPicPr>
          <p:cNvPr id="211" name="Google Shape;21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6562" y="1355667"/>
            <a:ext cx="1309799" cy="194381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2594350" y="3486850"/>
            <a:ext cx="1146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 shoes</a:t>
            </a:r>
            <a:endParaRPr/>
          </a:p>
        </p:txBody>
      </p:sp>
      <p:grpSp>
        <p:nvGrpSpPr>
          <p:cNvPr id="213" name="Google Shape;213;p19"/>
          <p:cNvGrpSpPr/>
          <p:nvPr/>
        </p:nvGrpSpPr>
        <p:grpSpPr>
          <a:xfrm>
            <a:off x="3632500" y="3309664"/>
            <a:ext cx="1897674" cy="1533011"/>
            <a:chOff x="3632500" y="3309664"/>
            <a:chExt cx="1897674" cy="1533011"/>
          </a:xfrm>
        </p:grpSpPr>
        <p:pic>
          <p:nvPicPr>
            <p:cNvPr id="214" name="Google Shape;214;p19"/>
            <p:cNvPicPr preferRelativeResize="0"/>
            <p:nvPr/>
          </p:nvPicPr>
          <p:blipFill rotWithShape="1">
            <a:blip r:embed="rId8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9"/>
            <p:cNvPicPr preferRelativeResize="0"/>
            <p:nvPr/>
          </p:nvPicPr>
          <p:blipFill rotWithShape="1">
            <a:blip r:embed="rId8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9"/>
          <p:cNvSpPr txBox="1"/>
          <p:nvPr/>
        </p:nvSpPr>
        <p:spPr>
          <a:xfrm>
            <a:off x="6094050" y="3814575"/>
            <a:ext cx="149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sneakers</a:t>
            </a:r>
            <a:endParaRPr sz="1200"/>
          </a:p>
        </p:txBody>
      </p:sp>
      <p:pic>
        <p:nvPicPr>
          <p:cNvPr id="217" name="Google Shape;217;p19"/>
          <p:cNvPicPr preferRelativeResize="0"/>
          <p:nvPr/>
        </p:nvPicPr>
        <p:blipFill rotWithShape="1">
          <a:blip r:embed="rId9">
            <a:alphaModFix/>
          </a:blip>
          <a:srcRect l="23372" r="23737" b="11111"/>
          <a:stretch/>
        </p:blipFill>
        <p:spPr>
          <a:xfrm rot="-1406400">
            <a:off x="7212205" y="328637"/>
            <a:ext cx="980666" cy="17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 rotWithShape="1">
          <a:blip r:embed="rId10">
            <a:alphaModFix/>
          </a:blip>
          <a:srcRect l="2992" t="26371" r="43768" b="25009"/>
          <a:stretch/>
        </p:blipFill>
        <p:spPr>
          <a:xfrm>
            <a:off x="6441450" y="1804039"/>
            <a:ext cx="1146600" cy="104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0"/>
          <p:cNvPicPr preferRelativeResize="0"/>
          <p:nvPr/>
        </p:nvPicPr>
        <p:blipFill rotWithShape="1">
          <a:blip r:embed="rId3">
            <a:alphaModFix/>
          </a:blip>
          <a:srcRect b="5704"/>
          <a:stretch/>
        </p:blipFill>
        <p:spPr>
          <a:xfrm>
            <a:off x="2613900" y="180900"/>
            <a:ext cx="3916200" cy="4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1047575" y="1438275"/>
            <a:ext cx="169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cool in the fall.</a:t>
            </a:r>
            <a:endParaRPr sz="2100" b="1"/>
          </a:p>
        </p:txBody>
      </p:sp>
      <p:sp>
        <p:nvSpPr>
          <p:cNvPr id="225" name="Google Shape;225;p20"/>
          <p:cNvSpPr txBox="1"/>
          <p:nvPr/>
        </p:nvSpPr>
        <p:spPr>
          <a:xfrm>
            <a:off x="785825" y="3924275"/>
            <a:ext cx="221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warm in the spring.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6619875" y="1438275"/>
            <a:ext cx="169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cold in the winter</a:t>
            </a:r>
            <a:endParaRPr sz="2100" b="1"/>
          </a:p>
        </p:txBody>
      </p:sp>
      <p:sp>
        <p:nvSpPr>
          <p:cNvPr id="227" name="Google Shape;227;p20"/>
          <p:cNvSpPr txBox="1"/>
          <p:nvPr/>
        </p:nvSpPr>
        <p:spPr>
          <a:xfrm>
            <a:off x="6619875" y="3669600"/>
            <a:ext cx="147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hot in the summer</a:t>
            </a:r>
            <a:endParaRPr sz="2100" b="1"/>
          </a:p>
        </p:txBody>
      </p:sp>
      <p:sp>
        <p:nvSpPr>
          <p:cNvPr id="228" name="Google Shape;228;p20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1"/>
          <p:cNvPicPr preferRelativeResize="0"/>
          <p:nvPr/>
        </p:nvPicPr>
        <p:blipFill rotWithShape="1">
          <a:blip r:embed="rId3">
            <a:alphaModFix/>
          </a:blip>
          <a:srcRect t="15060" b="44093"/>
          <a:stretch/>
        </p:blipFill>
        <p:spPr>
          <a:xfrm>
            <a:off x="1938275" y="2114525"/>
            <a:ext cx="5267425" cy="27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23815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cool</a:t>
            </a:r>
            <a:endParaRPr sz="2700" b="1"/>
          </a:p>
        </p:txBody>
      </p:sp>
      <p:sp>
        <p:nvSpPr>
          <p:cNvPr id="235" name="Google Shape;235;p21"/>
          <p:cNvSpPr txBox="1"/>
          <p:nvPr/>
        </p:nvSpPr>
        <p:spPr>
          <a:xfrm>
            <a:off x="720570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cold</a:t>
            </a:r>
            <a:endParaRPr sz="3000" b="1"/>
          </a:p>
        </p:txBody>
      </p:sp>
      <p:sp>
        <p:nvSpPr>
          <p:cNvPr id="236" name="Google Shape;236;p21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/>
          </a:p>
        </p:txBody>
      </p:sp>
      <p:pic>
        <p:nvPicPr>
          <p:cNvPr id="237" name="Google Shape;237;p21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18799" r="60370" b="66205"/>
          <a:stretch/>
        </p:blipFill>
        <p:spPr>
          <a:xfrm>
            <a:off x="987100" y="3419583"/>
            <a:ext cx="1070925" cy="95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63851" r="67463" b="20078"/>
          <a:stretch/>
        </p:blipFill>
        <p:spPr>
          <a:xfrm>
            <a:off x="238150" y="2869412"/>
            <a:ext cx="821975" cy="117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150" y="7551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 rotWithShape="1">
          <a:blip r:embed="rId6">
            <a:alphaModFix/>
          </a:blip>
          <a:srcRect l="15850" t="16500" r="17071" b="16258"/>
          <a:stretch/>
        </p:blipFill>
        <p:spPr>
          <a:xfrm>
            <a:off x="7357677" y="596686"/>
            <a:ext cx="1556175" cy="187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0950" y="24264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 rotWithShape="1">
          <a:blip r:embed="rId8">
            <a:alphaModFix/>
          </a:blip>
          <a:srcRect b="8742"/>
          <a:stretch/>
        </p:blipFill>
        <p:spPr>
          <a:xfrm rot="12">
            <a:off x="7984494" y="3497375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873" y="2675402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 rotWithShape="1">
          <a:blip r:embed="rId10">
            <a:alphaModFix/>
          </a:blip>
          <a:srcRect l="64747" t="18742" b="12072"/>
          <a:stretch/>
        </p:blipFill>
        <p:spPr>
          <a:xfrm rot="-7">
            <a:off x="7109175" y="3497377"/>
            <a:ext cx="748950" cy="8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 rotWithShape="1">
          <a:blip r:embed="rId11">
            <a:alphaModFix/>
          </a:blip>
          <a:srcRect l="7680" t="14444" b="17965"/>
          <a:stretch/>
        </p:blipFill>
        <p:spPr>
          <a:xfrm>
            <a:off x="747200" y="1909700"/>
            <a:ext cx="1310817" cy="9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1"/>
          <p:cNvSpPr txBox="1"/>
          <p:nvPr/>
        </p:nvSpPr>
        <p:spPr>
          <a:xfrm>
            <a:off x="1399075" y="805425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fall it is cool. I might wear a jacket, sneakers, pants and a shirt. </a:t>
            </a:r>
            <a:endParaRPr sz="1800"/>
          </a:p>
        </p:txBody>
      </p:sp>
      <p:sp>
        <p:nvSpPr>
          <p:cNvPr id="247" name="Google Shape;247;p21"/>
          <p:cNvSpPr txBox="1"/>
          <p:nvPr/>
        </p:nvSpPr>
        <p:spPr>
          <a:xfrm>
            <a:off x="5083200" y="805413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winter it is cold. I might wear a coat, boots, a hat, scarf and gloves. 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1276</Words>
  <Application>Microsoft Office PowerPoint</Application>
  <PresentationFormat>On-screen Show (16:9)</PresentationFormat>
  <Paragraphs>327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Lexend Exa Medium</vt:lpstr>
      <vt:lpstr>Teachers</vt:lpstr>
      <vt:lpstr>Nunito</vt:lpstr>
      <vt:lpstr>Lexend Exa</vt:lpstr>
      <vt:lpstr>Shift</vt:lpstr>
      <vt:lpstr>Lesson For  Unit 7: Day 1 Shopping </vt:lpstr>
      <vt:lpstr>PowerPoint Presentation</vt:lpstr>
      <vt:lpstr>Let’s go shopping!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7: Day 1 Shopping</dc:title>
  <dc:creator>Corrine Neville</dc:creator>
  <cp:lastModifiedBy>Satin Bennett</cp:lastModifiedBy>
  <cp:revision>4</cp:revision>
  <dcterms:modified xsi:type="dcterms:W3CDTF">2025-05-22T19:15:28Z</dcterms:modified>
</cp:coreProperties>
</file>