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521" r:id="rId3"/>
    <p:sldId id="552" r:id="rId4"/>
    <p:sldId id="554" r:id="rId5"/>
    <p:sldId id="556" r:id="rId6"/>
    <p:sldId id="558" r:id="rId7"/>
    <p:sldId id="557" r:id="rId8"/>
    <p:sldId id="559" r:id="rId9"/>
    <p:sldId id="560" r:id="rId10"/>
    <p:sldId id="561" r:id="rId11"/>
    <p:sldId id="563" r:id="rId12"/>
    <p:sldId id="562" r:id="rId13"/>
    <p:sldId id="564" r:id="rId14"/>
    <p:sldId id="565" r:id="rId15"/>
    <p:sldId id="566" r:id="rId16"/>
    <p:sldId id="567" r:id="rId17"/>
    <p:sldId id="568" r:id="rId18"/>
    <p:sldId id="569" r:id="rId19"/>
    <p:sldId id="570" r:id="rId20"/>
    <p:sldId id="571" r:id="rId21"/>
    <p:sldId id="577" r:id="rId22"/>
    <p:sldId id="576" r:id="rId23"/>
    <p:sldId id="575" r:id="rId24"/>
    <p:sldId id="572" r:id="rId25"/>
    <p:sldId id="573" r:id="rId26"/>
    <p:sldId id="574" r:id="rId27"/>
    <p:sldId id="550" r:id="rId28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3399FF"/>
    <a:srgbClr val="66CCFF"/>
    <a:srgbClr val="85EBFF"/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710" autoAdjust="0"/>
    <p:restoredTop sz="94660"/>
  </p:normalViewPr>
  <p:slideViewPr>
    <p:cSldViewPr>
      <p:cViewPr>
        <p:scale>
          <a:sx n="107" d="100"/>
          <a:sy n="107" d="100"/>
        </p:scale>
        <p:origin x="62" y="-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21488"/>
    </p:cViewPr>
  </p:sorterViewPr>
  <p:notesViewPr>
    <p:cSldViewPr>
      <p:cViewPr varScale="1">
        <p:scale>
          <a:sx n="44" d="100"/>
          <a:sy n="44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86339-C11E-4A10-86BE-291AC3009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BA5BB-4045-4E54-ABE9-F1C24DC871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598245-D6C2-4843-9F2D-EBF2A357BCD5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EA437-369A-49D2-BDB1-8BFE7EB0B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5A5E7-375E-4418-B815-B9F0EFD869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857A64-2646-41F7-9795-705FA07FE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6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100" dirty="0"/>
              <a:t>Basis of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68774"/>
            <a:ext cx="6400800" cy="1470026"/>
          </a:xfrm>
        </p:spPr>
        <p:txBody>
          <a:bodyPr/>
          <a:lstStyle/>
          <a:p>
            <a:r>
              <a:rPr lang="en-US" sz="2400" dirty="0"/>
              <a:t>Spring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1C8521-1B90-C30A-614C-E42E379E8878}"/>
              </a:ext>
            </a:extLst>
          </p:cNvPr>
          <p:cNvSpPr txBox="1">
            <a:spLocks/>
          </p:cNvSpPr>
          <p:nvPr/>
        </p:nvSpPr>
        <p:spPr>
          <a:xfrm>
            <a:off x="685800" y="26783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/>
              <a:t>First Program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12632-5E86-7BF1-D7BE-5BF3D1471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2F0FAAE-7D83-553E-8E8F-C891396DC4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1" y="796408"/>
            <a:ext cx="8382000" cy="57869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F5D26CE-F0CD-57F2-E877-4362600C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2B7634-CC1B-BAC3-1D49-314480F53831}"/>
              </a:ext>
            </a:extLst>
          </p:cNvPr>
          <p:cNvSpPr txBox="1"/>
          <p:nvPr/>
        </p:nvSpPr>
        <p:spPr>
          <a:xfrm>
            <a:off x="6477000" y="3486131"/>
            <a:ext cx="2590800" cy="54784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The file has been added to the list of source files.</a:t>
            </a:r>
            <a:endParaRPr lang="en-US" sz="1600" dirty="0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837677D6-5944-6F77-2AF8-054C290AB952}"/>
              </a:ext>
            </a:extLst>
          </p:cNvPr>
          <p:cNvSpPr/>
          <p:nvPr/>
        </p:nvSpPr>
        <p:spPr>
          <a:xfrm rot="12526854">
            <a:off x="6827194" y="3232066"/>
            <a:ext cx="438564" cy="135060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B8FD80-EB06-D98F-0D40-647E2618573F}"/>
              </a:ext>
            </a:extLst>
          </p:cNvPr>
          <p:cNvSpPr txBox="1"/>
          <p:nvPr/>
        </p:nvSpPr>
        <p:spPr>
          <a:xfrm>
            <a:off x="457200" y="2060742"/>
            <a:ext cx="1886803" cy="54784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The file has been opened for editing</a:t>
            </a:r>
            <a:endParaRPr lang="en-US" sz="1600" dirty="0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DA60CE50-AB9F-44DC-F005-310DF82571C2}"/>
              </a:ext>
            </a:extLst>
          </p:cNvPr>
          <p:cNvSpPr/>
          <p:nvPr/>
        </p:nvSpPr>
        <p:spPr>
          <a:xfrm rot="14023056">
            <a:off x="770727" y="1712528"/>
            <a:ext cx="548617" cy="159686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16D83A-E257-20D4-31EB-D413F3061EF0}"/>
              </a:ext>
            </a:extLst>
          </p:cNvPr>
          <p:cNvSpPr txBox="1"/>
          <p:nvPr/>
        </p:nvSpPr>
        <p:spPr>
          <a:xfrm>
            <a:off x="1687367" y="2692067"/>
            <a:ext cx="1886803" cy="79406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Now we need to add lines of code to the file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9487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1" grpId="0" animBg="1"/>
      <p:bldP spid="11" grpId="1" animBg="1"/>
      <p:bldP spid="8" grpId="0" animBg="1"/>
      <p:bldP spid="8" grpId="1" animBg="1"/>
      <p:bldP spid="15" grpId="0" animBg="1"/>
      <p:bldP spid="15" grpId="1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0C001-6636-85E4-89CB-6A23D756A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6AE6231-D59F-F187-8EE0-A7BCDF9AE0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1" y="796408"/>
            <a:ext cx="8382000" cy="57869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FC3C0F2-31D8-CCF8-5AC6-680FFBD8B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C86290E8-0E22-8B39-76F1-C598FD7D5A49}"/>
              </a:ext>
            </a:extLst>
          </p:cNvPr>
          <p:cNvSpPr/>
          <p:nvPr/>
        </p:nvSpPr>
        <p:spPr>
          <a:xfrm rot="12854671">
            <a:off x="1066528" y="1915256"/>
            <a:ext cx="548617" cy="159686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E99ADA5-0C20-C75D-7480-580ABFD35591}"/>
              </a:ext>
            </a:extLst>
          </p:cNvPr>
          <p:cNvSpPr txBox="1"/>
          <p:nvPr/>
        </p:nvSpPr>
        <p:spPr>
          <a:xfrm>
            <a:off x="1752600" y="1995099"/>
            <a:ext cx="2676448" cy="79406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Click on this box to make sure that the editor is the focus of the program</a:t>
            </a: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D86D71-79E6-53C3-6C69-DCEF02F326BE}"/>
              </a:ext>
            </a:extLst>
          </p:cNvPr>
          <p:cNvSpPr txBox="1"/>
          <p:nvPr/>
        </p:nvSpPr>
        <p:spPr>
          <a:xfrm>
            <a:off x="1752600" y="2895820"/>
            <a:ext cx="2676448" cy="79406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Then type to add lines of code to the file as shown on the next slide.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3902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212EA25-6854-68EC-C1B4-DB549A974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9FAE870-4040-A018-CDA6-75E289853E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1" y="796408"/>
            <a:ext cx="8382000" cy="57869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B22E4E9-1B94-0C72-AB26-99A3EF6B5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A75013-F3F7-9E2A-1B6D-F43E366FB2DF}"/>
              </a:ext>
            </a:extLst>
          </p:cNvPr>
          <p:cNvSpPr txBox="1"/>
          <p:nvPr/>
        </p:nvSpPr>
        <p:spPr>
          <a:xfrm>
            <a:off x="1752600" y="1995099"/>
            <a:ext cx="2676448" cy="79406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Click on this box to make sure that the editor is the focus of the program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5922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50B45-53A1-D195-FCED-907A24471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8F4EFBA-74B0-5A99-F3D1-3D4E43CF4A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1" y="796408"/>
            <a:ext cx="8382000" cy="57869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DF012D-13DA-AFB4-A186-E9B7BE655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AE4C81-7BE0-8AEA-B797-BF9C4A224F0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36" r="17058" b="60100"/>
          <a:stretch/>
        </p:blipFill>
        <p:spPr>
          <a:xfrm>
            <a:off x="838200" y="1730828"/>
            <a:ext cx="4038600" cy="120409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E5BC5AD-C7D9-1451-0BC5-CEA75606DAF2}"/>
              </a:ext>
            </a:extLst>
          </p:cNvPr>
          <p:cNvSpPr txBox="1"/>
          <p:nvPr/>
        </p:nvSpPr>
        <p:spPr>
          <a:xfrm>
            <a:off x="838200" y="4495800"/>
            <a:ext cx="2514600" cy="1286506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Save the file:</a:t>
            </a:r>
          </a:p>
          <a:p>
            <a:r>
              <a:rPr lang="en-US" sz="1600" b="1" dirty="0">
                <a:solidFill>
                  <a:srgbClr val="FF0000"/>
                </a:solidFill>
              </a:rPr>
              <a:t>“Ctrl-S” from keyboard</a:t>
            </a:r>
          </a:p>
          <a:p>
            <a:r>
              <a:rPr lang="en-US" sz="1600" b="1" dirty="0">
                <a:solidFill>
                  <a:srgbClr val="FF0000"/>
                </a:solidFill>
              </a:rPr>
              <a:t>Or</a:t>
            </a:r>
          </a:p>
          <a:p>
            <a:r>
              <a:rPr lang="en-US" sz="1600" b="1" dirty="0">
                <a:solidFill>
                  <a:srgbClr val="FF0000"/>
                </a:solidFill>
              </a:rPr>
              <a:t>“File”</a:t>
            </a:r>
          </a:p>
          <a:p>
            <a:r>
              <a:rPr lang="en-US" sz="1600" b="1" dirty="0">
                <a:solidFill>
                  <a:srgbClr val="FF0000"/>
                </a:solidFill>
              </a:rPr>
              <a:t>“Save” from the menu</a:t>
            </a:r>
            <a:endParaRPr lang="en-US" sz="1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56E3A1-397C-5693-666D-9CD3BEB38A49}"/>
              </a:ext>
            </a:extLst>
          </p:cNvPr>
          <p:cNvSpPr/>
          <p:nvPr/>
        </p:nvSpPr>
        <p:spPr>
          <a:xfrm>
            <a:off x="838200" y="2057400"/>
            <a:ext cx="152400" cy="9119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E52AE4-27FB-7E57-EB07-833826092A13}"/>
              </a:ext>
            </a:extLst>
          </p:cNvPr>
          <p:cNvSpPr/>
          <p:nvPr/>
        </p:nvSpPr>
        <p:spPr>
          <a:xfrm>
            <a:off x="990600" y="2209800"/>
            <a:ext cx="1524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56EA7-84EF-631D-6028-72D621848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B694C41-327F-BD0B-47DF-10D589A29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1" y="796408"/>
            <a:ext cx="8382000" cy="57869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DBBBA0-C005-7FDE-EEC3-E1550B6EC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15B2CD-6E83-AEB0-8D5A-080137CD30C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36" r="17058" b="60100"/>
          <a:stretch/>
        </p:blipFill>
        <p:spPr>
          <a:xfrm>
            <a:off x="838200" y="1730828"/>
            <a:ext cx="4038600" cy="120409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5DE4485-AF01-A2DD-F27C-0FE81BE6E2CC}"/>
              </a:ext>
            </a:extLst>
          </p:cNvPr>
          <p:cNvSpPr txBox="1"/>
          <p:nvPr/>
        </p:nvSpPr>
        <p:spPr>
          <a:xfrm>
            <a:off x="609600" y="4495800"/>
            <a:ext cx="2514600" cy="1286506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</a:rPr>
              <a:t>Compile the file</a:t>
            </a:r>
          </a:p>
          <a:p>
            <a:pPr algn="ctr"/>
            <a:endParaRPr lang="en-US" sz="1600" b="1" dirty="0">
              <a:solidFill>
                <a:srgbClr val="FF0000"/>
              </a:solidFill>
            </a:endParaRP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and</a:t>
            </a:r>
          </a:p>
          <a:p>
            <a:pPr algn="ctr"/>
            <a:endParaRPr lang="en-US" sz="1600" b="1" dirty="0">
              <a:solidFill>
                <a:srgbClr val="FF0000"/>
              </a:solidFill>
            </a:endParaRP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link the object files</a:t>
            </a:r>
            <a:endParaRPr lang="en-US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79858A-218B-C8A8-F25A-314852238436}"/>
              </a:ext>
            </a:extLst>
          </p:cNvPr>
          <p:cNvSpPr txBox="1"/>
          <p:nvPr/>
        </p:nvSpPr>
        <p:spPr>
          <a:xfrm>
            <a:off x="3505200" y="4724400"/>
            <a:ext cx="1170215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</a:rPr>
              <a:t>Build</a:t>
            </a:r>
            <a:endParaRPr lang="en-US" sz="16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8EA1CB7-23A5-1AE5-B3B4-E1CFBE457474}"/>
              </a:ext>
            </a:extLst>
          </p:cNvPr>
          <p:cNvSpPr/>
          <p:nvPr/>
        </p:nvSpPr>
        <p:spPr>
          <a:xfrm>
            <a:off x="2373086" y="796408"/>
            <a:ext cx="304800" cy="2792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A4DB88-C1DC-D602-5640-87740A31A29E}"/>
              </a:ext>
            </a:extLst>
          </p:cNvPr>
          <p:cNvSpPr txBox="1"/>
          <p:nvPr/>
        </p:nvSpPr>
        <p:spPr>
          <a:xfrm>
            <a:off x="2525486" y="1328977"/>
            <a:ext cx="1417865" cy="301621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</a:rPr>
              <a:t>Build Solution</a:t>
            </a:r>
            <a:endParaRPr lang="en-US" sz="16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27DBA66-DEF2-F43E-CBF1-5D04925660BF}"/>
              </a:ext>
            </a:extLst>
          </p:cNvPr>
          <p:cNvSpPr/>
          <p:nvPr/>
        </p:nvSpPr>
        <p:spPr>
          <a:xfrm>
            <a:off x="2525486" y="1297562"/>
            <a:ext cx="1360714" cy="4332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66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D0B3B-712B-67D6-BA08-586E9D493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F0C3B72-C1DA-48C6-05F5-CCCDAFE16A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762001"/>
            <a:ext cx="8140928" cy="573594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F914E46-9474-9973-6E01-F9230C997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B4AA02F-6A68-07DA-919C-318265BA81E6}"/>
              </a:ext>
            </a:extLst>
          </p:cNvPr>
          <p:cNvSpPr/>
          <p:nvPr/>
        </p:nvSpPr>
        <p:spPr>
          <a:xfrm>
            <a:off x="1555864" y="4724400"/>
            <a:ext cx="3124200" cy="4332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48343A-D2FC-DA2E-8320-1BFCD26EC87B}"/>
              </a:ext>
            </a:extLst>
          </p:cNvPr>
          <p:cNvSpPr txBox="1"/>
          <p:nvPr/>
        </p:nvSpPr>
        <p:spPr>
          <a:xfrm>
            <a:off x="6096000" y="1745788"/>
            <a:ext cx="1981200" cy="54784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Press this button to run the file</a:t>
            </a:r>
            <a:endParaRPr lang="en-US" sz="1600" dirty="0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C373168E-FDF7-D5A8-46CA-13B3BDA459DB}"/>
              </a:ext>
            </a:extLst>
          </p:cNvPr>
          <p:cNvSpPr/>
          <p:nvPr/>
        </p:nvSpPr>
        <p:spPr>
          <a:xfrm rot="17184827">
            <a:off x="6787232" y="1389488"/>
            <a:ext cx="438564" cy="135060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08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396B7-1917-1087-D7A0-A44034678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72D35-51DF-B48A-52E8-3BC20A623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882C189-809B-F47B-6B1C-B08043F7A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762001"/>
            <a:ext cx="8140928" cy="573594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1CD2F12-191A-98BC-A28E-35D551FCA2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254628"/>
            <a:ext cx="8140928" cy="4348743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986834E6-6416-22F9-0880-F4B85721F9C2}"/>
              </a:ext>
            </a:extLst>
          </p:cNvPr>
          <p:cNvSpPr/>
          <p:nvPr/>
        </p:nvSpPr>
        <p:spPr>
          <a:xfrm>
            <a:off x="468086" y="1480456"/>
            <a:ext cx="1132114" cy="357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47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CCA9F-813E-5A6C-97B9-604BAC85F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7FC8CD2-1BF9-3B11-36E7-C29C271990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464" y="762001"/>
            <a:ext cx="8077200" cy="573282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84593C5-D942-7611-A477-0FC40C871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32487C-B24E-DA8A-DCAF-81FC60F7F8FB}"/>
              </a:ext>
            </a:extLst>
          </p:cNvPr>
          <p:cNvSpPr/>
          <p:nvPr/>
        </p:nvSpPr>
        <p:spPr>
          <a:xfrm>
            <a:off x="1371600" y="2199752"/>
            <a:ext cx="457200" cy="228600"/>
          </a:xfrm>
          <a:prstGeom prst="rect">
            <a:avLst/>
          </a:prstGeom>
          <a:solidFill>
            <a:srgbClr val="FFFF00">
              <a:alpha val="2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85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545D7-FBA3-58C9-CA6A-E3B243CA6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67D621F-AB30-9E86-5A42-A0D1A6B8E5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20" y="792146"/>
            <a:ext cx="8228580" cy="58302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53DAEB-A77C-4561-E630-280DA8FE0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0AC0448D-E835-A743-47EE-C407160B3C37}"/>
              </a:ext>
            </a:extLst>
          </p:cNvPr>
          <p:cNvSpPr/>
          <p:nvPr/>
        </p:nvSpPr>
        <p:spPr>
          <a:xfrm rot="8776658">
            <a:off x="2415855" y="6021755"/>
            <a:ext cx="438564" cy="135060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080778B-BF03-6C1D-09E1-10240B3B9241}"/>
              </a:ext>
            </a:extLst>
          </p:cNvPr>
          <p:cNvSpPr/>
          <p:nvPr/>
        </p:nvSpPr>
        <p:spPr>
          <a:xfrm>
            <a:off x="1828800" y="4114800"/>
            <a:ext cx="730136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EC72E36-FA61-6A1F-BE39-8A2BC0DB5FE0}"/>
              </a:ext>
            </a:extLst>
          </p:cNvPr>
          <p:cNvSpPr/>
          <p:nvPr/>
        </p:nvSpPr>
        <p:spPr>
          <a:xfrm>
            <a:off x="457200" y="6111433"/>
            <a:ext cx="638908" cy="3115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B8BCB31-6F07-AD95-B9B0-FE56C361966E}"/>
              </a:ext>
            </a:extLst>
          </p:cNvPr>
          <p:cNvSpPr/>
          <p:nvPr/>
        </p:nvSpPr>
        <p:spPr>
          <a:xfrm>
            <a:off x="2489945" y="4114800"/>
            <a:ext cx="730136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9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65C402-2CD2-E2FE-9135-61FADA30E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B21EEC7-7F21-055B-23CF-D5192C2509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045" y="743578"/>
            <a:ext cx="8281755" cy="58397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3E5EC09-6913-711A-9660-41F09C20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13835F8-40FB-F636-3E8F-45C16FD1FA33}"/>
              </a:ext>
            </a:extLst>
          </p:cNvPr>
          <p:cNvSpPr/>
          <p:nvPr/>
        </p:nvSpPr>
        <p:spPr>
          <a:xfrm>
            <a:off x="457200" y="4648200"/>
            <a:ext cx="5334000" cy="4873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9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49F05-3CA4-239B-C45E-CBAE2C3B2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7F218-A843-7B34-16B9-7C465C4BB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Steps for this Session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14C1A5A-02F9-DE51-9F19-77AC5EDE50FD}"/>
              </a:ext>
            </a:extLst>
          </p:cNvPr>
          <p:cNvSpPr txBox="1">
            <a:spLocks/>
          </p:cNvSpPr>
          <p:nvPr/>
        </p:nvSpPr>
        <p:spPr>
          <a:xfrm>
            <a:off x="467360" y="1459003"/>
            <a:ext cx="5562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dirty="0"/>
              <a:t>Starting Visual Studio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9886ED4-205A-C2A3-9F3E-88D37284ABC5}"/>
              </a:ext>
            </a:extLst>
          </p:cNvPr>
          <p:cNvSpPr txBox="1">
            <a:spLocks/>
          </p:cNvSpPr>
          <p:nvPr/>
        </p:nvSpPr>
        <p:spPr>
          <a:xfrm>
            <a:off x="1143000" y="2388991"/>
            <a:ext cx="5943600" cy="5848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Setting up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3953A-A048-8964-B477-977919A0688A}"/>
              </a:ext>
            </a:extLst>
          </p:cNvPr>
          <p:cNvSpPr txBox="1">
            <a:spLocks/>
          </p:cNvSpPr>
          <p:nvPr/>
        </p:nvSpPr>
        <p:spPr>
          <a:xfrm>
            <a:off x="1143000" y="3429000"/>
            <a:ext cx="5943600" cy="5848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Writing Code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64A95C9-A43E-3E6E-00DA-226933E5F366}"/>
              </a:ext>
            </a:extLst>
          </p:cNvPr>
          <p:cNvSpPr txBox="1">
            <a:spLocks/>
          </p:cNvSpPr>
          <p:nvPr/>
        </p:nvSpPr>
        <p:spPr>
          <a:xfrm>
            <a:off x="1143000" y="4448689"/>
            <a:ext cx="5943600" cy="5848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Compiling and linking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D448A7D-B08A-AA8D-7207-091FEB5E01BB}"/>
              </a:ext>
            </a:extLst>
          </p:cNvPr>
          <p:cNvSpPr txBox="1">
            <a:spLocks/>
          </p:cNvSpPr>
          <p:nvPr/>
        </p:nvSpPr>
        <p:spPr>
          <a:xfrm>
            <a:off x="6029960" y="4448688"/>
            <a:ext cx="2133600" cy="5848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(Building)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AC00067-FA23-2676-124B-B5FC58DC021A}"/>
              </a:ext>
            </a:extLst>
          </p:cNvPr>
          <p:cNvSpPr txBox="1">
            <a:spLocks/>
          </p:cNvSpPr>
          <p:nvPr/>
        </p:nvSpPr>
        <p:spPr>
          <a:xfrm>
            <a:off x="1168400" y="5420041"/>
            <a:ext cx="5943600" cy="5848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Running the program</a:t>
            </a:r>
          </a:p>
        </p:txBody>
      </p:sp>
    </p:spTree>
    <p:extLst>
      <p:ext uri="{BB962C8B-B14F-4D97-AF65-F5344CB8AC3E}">
        <p14:creationId xmlns:p14="http://schemas.microsoft.com/office/powerpoint/2010/main" val="386172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3" grpId="0"/>
      <p:bldP spid="6" grpId="0"/>
      <p:bldP spid="10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266F7-B791-42F4-BF35-662567470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47CF718-4F11-D2B5-DDB7-00590173EB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1" y="796408"/>
            <a:ext cx="8382000" cy="57869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14E6577-0556-CC3B-C46D-C7B416248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B46DB6-B03C-FEB0-16F8-C74D9597048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36" r="17058" b="60100"/>
          <a:stretch/>
        </p:blipFill>
        <p:spPr>
          <a:xfrm>
            <a:off x="838200" y="1730828"/>
            <a:ext cx="4038600" cy="120409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8989788-3682-69F0-6B8D-F6410B55E7F5}"/>
              </a:ext>
            </a:extLst>
          </p:cNvPr>
          <p:cNvSpPr txBox="1"/>
          <p:nvPr/>
        </p:nvSpPr>
        <p:spPr>
          <a:xfrm>
            <a:off x="1260221" y="3075949"/>
            <a:ext cx="1686179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main is a function</a:t>
            </a:r>
            <a:endParaRPr lang="en-US" sz="1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D747E9-D019-DBB9-A881-701C54F0BECA}"/>
              </a:ext>
            </a:extLst>
          </p:cNvPr>
          <p:cNvSpPr/>
          <p:nvPr/>
        </p:nvSpPr>
        <p:spPr>
          <a:xfrm>
            <a:off x="1295400" y="2057400"/>
            <a:ext cx="350856" cy="163248"/>
          </a:xfrm>
          <a:prstGeom prst="rect">
            <a:avLst/>
          </a:prstGeom>
          <a:solidFill>
            <a:srgbClr val="FFFF00">
              <a:alpha val="2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862C7ED-8E29-6BF4-90DC-87AAD16CAC43}"/>
              </a:ext>
            </a:extLst>
          </p:cNvPr>
          <p:cNvSpPr txBox="1"/>
          <p:nvPr/>
        </p:nvSpPr>
        <p:spPr>
          <a:xfrm>
            <a:off x="1260220" y="3480431"/>
            <a:ext cx="3616580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Every C program has a main function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6569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E6186-BF36-DB8D-84B9-8C6B67F0F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D3CFCA6-1743-B82B-C28C-925BFDC4F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1" y="796408"/>
            <a:ext cx="8382000" cy="57869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58549C-DCD7-599B-37E1-8461764BF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4CF769-6ADD-8181-BA69-E80BC49D5A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36" r="17058" b="60100"/>
          <a:stretch/>
        </p:blipFill>
        <p:spPr>
          <a:xfrm>
            <a:off x="838200" y="1730828"/>
            <a:ext cx="4038600" cy="120409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6E76005-D640-717B-8784-101547127DB8}"/>
              </a:ext>
            </a:extLst>
          </p:cNvPr>
          <p:cNvSpPr/>
          <p:nvPr/>
        </p:nvSpPr>
        <p:spPr>
          <a:xfrm>
            <a:off x="1676400" y="2074895"/>
            <a:ext cx="1600200" cy="16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97EB39-D0F7-BAFB-9852-E6280806F53A}"/>
              </a:ext>
            </a:extLst>
          </p:cNvPr>
          <p:cNvSpPr/>
          <p:nvPr/>
        </p:nvSpPr>
        <p:spPr>
          <a:xfrm>
            <a:off x="3387072" y="2059223"/>
            <a:ext cx="118128" cy="178919"/>
          </a:xfrm>
          <a:prstGeom prst="rect">
            <a:avLst/>
          </a:prstGeom>
          <a:solidFill>
            <a:srgbClr val="FFFF00">
              <a:alpha val="2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3CAAA7-B860-0F91-342A-7B760F799133}"/>
              </a:ext>
            </a:extLst>
          </p:cNvPr>
          <p:cNvSpPr/>
          <p:nvPr/>
        </p:nvSpPr>
        <p:spPr>
          <a:xfrm>
            <a:off x="990600" y="2700224"/>
            <a:ext cx="118128" cy="178919"/>
          </a:xfrm>
          <a:prstGeom prst="rect">
            <a:avLst/>
          </a:prstGeom>
          <a:solidFill>
            <a:srgbClr val="FFFF00">
              <a:alpha val="2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C436FB-4EEB-66AB-A369-BFA0EEE10C5D}"/>
              </a:ext>
            </a:extLst>
          </p:cNvPr>
          <p:cNvSpPr txBox="1"/>
          <p:nvPr/>
        </p:nvSpPr>
        <p:spPr>
          <a:xfrm>
            <a:off x="2970212" y="1721843"/>
            <a:ext cx="1765540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Parameter list</a:t>
            </a:r>
            <a:endParaRPr 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4AC0AC2-A059-F4DE-CD79-3A08BB39032F}"/>
              </a:ext>
            </a:extLst>
          </p:cNvPr>
          <p:cNvSpPr txBox="1"/>
          <p:nvPr/>
        </p:nvSpPr>
        <p:spPr>
          <a:xfrm>
            <a:off x="3387072" y="2435756"/>
            <a:ext cx="1360600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Parentheses</a:t>
            </a:r>
            <a:endParaRPr lang="en-US" sz="1600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9117B4D-3E64-1F96-B6A4-A303F065DF63}"/>
              </a:ext>
            </a:extLst>
          </p:cNvPr>
          <p:cNvCxnSpPr>
            <a:cxnSpLocks/>
          </p:cNvCxnSpPr>
          <p:nvPr/>
        </p:nvCxnSpPr>
        <p:spPr>
          <a:xfrm flipH="1" flipV="1">
            <a:off x="1695992" y="2179394"/>
            <a:ext cx="1610752" cy="26859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F5B0E9C-52BB-7EEF-EE37-25E48BEE5F77}"/>
              </a:ext>
            </a:extLst>
          </p:cNvPr>
          <p:cNvCxnSpPr>
            <a:cxnSpLocks/>
          </p:cNvCxnSpPr>
          <p:nvPr/>
        </p:nvCxnSpPr>
        <p:spPr>
          <a:xfrm flipH="1" flipV="1">
            <a:off x="3306212" y="2246864"/>
            <a:ext cx="198988" cy="12973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6680494-C967-5D84-94FA-6F4AA39169D4}"/>
              </a:ext>
            </a:extLst>
          </p:cNvPr>
          <p:cNvSpPr txBox="1"/>
          <p:nvPr/>
        </p:nvSpPr>
        <p:spPr>
          <a:xfrm>
            <a:off x="1219200" y="2986350"/>
            <a:ext cx="1360600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Code Block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81697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6" grpId="3" animBg="1"/>
      <p:bldP spid="11" grpId="0" animBg="1"/>
      <p:bldP spid="12" grpId="0" animBg="1"/>
      <p:bldP spid="15" grpId="0" animBg="1"/>
      <p:bldP spid="15" grpId="1" animBg="1"/>
      <p:bldP spid="16" grpId="0" animBg="1"/>
      <p:bldP spid="16" grpId="1" animBg="1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CC31F7D2-A232-0064-0CEE-5C701F225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F3295EB-541F-C7E2-6240-38479DC4AB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1" y="796408"/>
            <a:ext cx="8382000" cy="57869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16A8A0F-BA67-98DF-0552-E0FA5BE86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858794-3C6B-687E-8C7D-6FCDD973366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36" r="17058" b="60100"/>
          <a:stretch/>
        </p:blipFill>
        <p:spPr>
          <a:xfrm>
            <a:off x="838200" y="1730828"/>
            <a:ext cx="4038600" cy="120409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466A24B-E53B-73E7-0C8F-613941D0548B}"/>
              </a:ext>
            </a:extLst>
          </p:cNvPr>
          <p:cNvSpPr txBox="1"/>
          <p:nvPr/>
        </p:nvSpPr>
        <p:spPr>
          <a:xfrm>
            <a:off x="1260221" y="3075949"/>
            <a:ext cx="1686179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main is a function</a:t>
            </a:r>
            <a:endParaRPr lang="en-US" sz="16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055A73B-7127-FDC3-C275-51E486EBE206}"/>
              </a:ext>
            </a:extLst>
          </p:cNvPr>
          <p:cNvSpPr/>
          <p:nvPr/>
        </p:nvSpPr>
        <p:spPr>
          <a:xfrm>
            <a:off x="1884553" y="2379917"/>
            <a:ext cx="886968" cy="155448"/>
          </a:xfrm>
          <a:prstGeom prst="rect">
            <a:avLst/>
          </a:prstGeom>
          <a:solidFill>
            <a:srgbClr val="FFFF00">
              <a:alpha val="2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AD547D5-D26F-5931-A21D-5D1C6930FAE5}"/>
              </a:ext>
            </a:extLst>
          </p:cNvPr>
          <p:cNvSpPr/>
          <p:nvPr/>
        </p:nvSpPr>
        <p:spPr>
          <a:xfrm>
            <a:off x="2746121" y="2379173"/>
            <a:ext cx="200279" cy="155448"/>
          </a:xfrm>
          <a:prstGeom prst="rect">
            <a:avLst/>
          </a:prstGeom>
          <a:solidFill>
            <a:srgbClr val="FFFF00">
              <a:alpha val="2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581BA55-D60E-F15E-6A4F-C0CA42F7A9FB}"/>
              </a:ext>
            </a:extLst>
          </p:cNvPr>
          <p:cNvSpPr txBox="1"/>
          <p:nvPr/>
        </p:nvSpPr>
        <p:spPr>
          <a:xfrm>
            <a:off x="3211400" y="2670531"/>
            <a:ext cx="1765540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Escape sequences</a:t>
            </a:r>
            <a:endParaRPr 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5EF53A6-423E-B5F6-45F2-BCA9D487B23C}"/>
              </a:ext>
            </a:extLst>
          </p:cNvPr>
          <p:cNvSpPr txBox="1"/>
          <p:nvPr/>
        </p:nvSpPr>
        <p:spPr>
          <a:xfrm>
            <a:off x="1260220" y="3480431"/>
            <a:ext cx="3616580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Every C program has a main function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2171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3" grpId="0" animBg="1"/>
      <p:bldP spid="13" grpId="1" animBg="1"/>
      <p:bldP spid="14" grpId="0" animBg="1"/>
      <p:bldP spid="14" grpId="1" animBg="1"/>
      <p:bldP spid="16" grpId="0" animBg="1"/>
      <p:bldP spid="17" grpId="0" animBg="1"/>
      <p:bldP spid="17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F30A2-C8C0-F9F5-D4B5-4208C9FDC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F7CFD9B-F63D-320D-E0A9-713BE66D6E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1" y="796408"/>
            <a:ext cx="8382000" cy="57869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D8B2064-0A50-A55D-4604-CC466F234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C364C0-A4AA-2835-0E98-2DFB16D30FF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36" r="17058" b="60100"/>
          <a:stretch/>
        </p:blipFill>
        <p:spPr>
          <a:xfrm>
            <a:off x="838200" y="1730828"/>
            <a:ext cx="4038600" cy="120409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13F1F99-4DA3-059F-3309-BA3F30AF2B1F}"/>
              </a:ext>
            </a:extLst>
          </p:cNvPr>
          <p:cNvSpPr txBox="1"/>
          <p:nvPr/>
        </p:nvSpPr>
        <p:spPr>
          <a:xfrm>
            <a:off x="2328037" y="3182118"/>
            <a:ext cx="2971800" cy="54784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 err="1">
                <a:solidFill>
                  <a:srgbClr val="FF0000"/>
                </a:solidFill>
              </a:rPr>
              <a:t>printf</a:t>
            </a:r>
            <a:r>
              <a:rPr lang="en-US" sz="1600" b="1" dirty="0">
                <a:solidFill>
                  <a:srgbClr val="FF0000"/>
                </a:solidFill>
              </a:rPr>
              <a:t> is a function that was written by someone else</a:t>
            </a:r>
            <a:endParaRPr lang="en-US" sz="16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38DAAC-48DE-5CB4-2431-A0244447E8F7}"/>
              </a:ext>
            </a:extLst>
          </p:cNvPr>
          <p:cNvSpPr/>
          <p:nvPr/>
        </p:nvSpPr>
        <p:spPr>
          <a:xfrm>
            <a:off x="1884553" y="2379917"/>
            <a:ext cx="886968" cy="155448"/>
          </a:xfrm>
          <a:prstGeom prst="rect">
            <a:avLst/>
          </a:prstGeom>
          <a:solidFill>
            <a:srgbClr val="FFFF00">
              <a:alpha val="2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2AA6C9-956D-93DB-A50D-BC5F6B312FF1}"/>
              </a:ext>
            </a:extLst>
          </p:cNvPr>
          <p:cNvSpPr/>
          <p:nvPr/>
        </p:nvSpPr>
        <p:spPr>
          <a:xfrm>
            <a:off x="2746121" y="2379173"/>
            <a:ext cx="200279" cy="155448"/>
          </a:xfrm>
          <a:prstGeom prst="rect">
            <a:avLst/>
          </a:prstGeom>
          <a:solidFill>
            <a:srgbClr val="FFFF00">
              <a:alpha val="2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50C6BC-0156-0F64-26D1-EDBDFD07D065}"/>
              </a:ext>
            </a:extLst>
          </p:cNvPr>
          <p:cNvSpPr txBox="1"/>
          <p:nvPr/>
        </p:nvSpPr>
        <p:spPr>
          <a:xfrm>
            <a:off x="3211400" y="2332873"/>
            <a:ext cx="1765540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Control characters</a:t>
            </a:r>
            <a:endParaRPr 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DCAB46-4EBD-0D8E-BB7C-2CD18149C9FC}"/>
              </a:ext>
            </a:extLst>
          </p:cNvPr>
          <p:cNvSpPr txBox="1"/>
          <p:nvPr/>
        </p:nvSpPr>
        <p:spPr>
          <a:xfrm>
            <a:off x="3211400" y="2670531"/>
            <a:ext cx="1765540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Escape sequences</a:t>
            </a:r>
            <a:endParaRPr lang="en-US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9E76FB-4678-2B54-BDE7-D8BB466ED609}"/>
              </a:ext>
            </a:extLst>
          </p:cNvPr>
          <p:cNvSpPr txBox="1"/>
          <p:nvPr/>
        </p:nvSpPr>
        <p:spPr>
          <a:xfrm>
            <a:off x="567722" y="2953969"/>
            <a:ext cx="1295400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function call</a:t>
            </a:r>
            <a:endParaRPr lang="en-US" sz="16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1A44020-9548-9605-B862-F88C74EBEA47}"/>
              </a:ext>
            </a:extLst>
          </p:cNvPr>
          <p:cNvCxnSpPr>
            <a:cxnSpLocks/>
          </p:cNvCxnSpPr>
          <p:nvPr/>
        </p:nvCxnSpPr>
        <p:spPr>
          <a:xfrm flipV="1">
            <a:off x="1024810" y="2534621"/>
            <a:ext cx="422990" cy="38494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43F973B-FE63-5ABA-1ECD-7D6BA76AEB52}"/>
              </a:ext>
            </a:extLst>
          </p:cNvPr>
          <p:cNvSpPr txBox="1"/>
          <p:nvPr/>
        </p:nvSpPr>
        <p:spPr>
          <a:xfrm>
            <a:off x="4055021" y="1771206"/>
            <a:ext cx="2057400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function definition</a:t>
            </a:r>
            <a:endParaRPr lang="en-US" sz="1600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F1A1365-ADBB-8020-6C09-E0D0120514F5}"/>
              </a:ext>
            </a:extLst>
          </p:cNvPr>
          <p:cNvCxnSpPr>
            <a:cxnSpLocks/>
          </p:cNvCxnSpPr>
          <p:nvPr/>
        </p:nvCxnSpPr>
        <p:spPr>
          <a:xfrm flipH="1">
            <a:off x="3547310" y="2014200"/>
            <a:ext cx="407571" cy="12993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7799318-AC83-7C11-9A72-CA94501912E3}"/>
              </a:ext>
            </a:extLst>
          </p:cNvPr>
          <p:cNvSpPr txBox="1"/>
          <p:nvPr/>
        </p:nvSpPr>
        <p:spPr>
          <a:xfrm>
            <a:off x="2133600" y="4480648"/>
            <a:ext cx="3484395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We call that function in order to use it</a:t>
            </a:r>
            <a:endParaRPr lang="en-US" sz="16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F28224A-E731-289E-2070-7E9F6A82432A}"/>
              </a:ext>
            </a:extLst>
          </p:cNvPr>
          <p:cNvSpPr txBox="1"/>
          <p:nvPr/>
        </p:nvSpPr>
        <p:spPr>
          <a:xfrm>
            <a:off x="2133600" y="4958815"/>
            <a:ext cx="2971800" cy="54784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 err="1">
                <a:solidFill>
                  <a:srgbClr val="FF0000"/>
                </a:solidFill>
              </a:rPr>
              <a:t>printf</a:t>
            </a:r>
            <a:r>
              <a:rPr lang="en-US" sz="1600" b="1" dirty="0">
                <a:solidFill>
                  <a:srgbClr val="FF0000"/>
                </a:solidFill>
              </a:rPr>
              <a:t>() prints a message to the screen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20032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3" grpId="1" animBg="1"/>
      <p:bldP spid="14" grpId="0" animBg="1"/>
      <p:bldP spid="15" grpId="0" animBg="1"/>
      <p:bldP spid="16" grpId="0" animBg="1"/>
      <p:bldP spid="3" grpId="0" animBg="1"/>
      <p:bldP spid="3" grpId="1" animBg="1"/>
      <p:bldP spid="18" grpId="0" animBg="1"/>
      <p:bldP spid="18" grpId="1" animBg="1"/>
      <p:bldP spid="24" grpId="0" animBg="1"/>
      <p:bldP spid="2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9FF93-8A91-2E7A-41A2-6CE439EA6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4D75935-13D0-00A7-9850-9C6DEC429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1" y="796408"/>
            <a:ext cx="8382000" cy="57869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56B1302-EAD8-E6EA-25E1-D5085EAFC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B2BCA3-01A7-CA7C-C33C-0EEF227B6ED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36" r="17058" b="60100"/>
          <a:stretch/>
        </p:blipFill>
        <p:spPr>
          <a:xfrm>
            <a:off x="841342" y="1752983"/>
            <a:ext cx="4038600" cy="120409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DDC1DDD-0238-444C-E0D5-84BF5BA9219C}"/>
              </a:ext>
            </a:extLst>
          </p:cNvPr>
          <p:cNvSpPr txBox="1"/>
          <p:nvPr/>
        </p:nvSpPr>
        <p:spPr>
          <a:xfrm>
            <a:off x="2860642" y="1696421"/>
            <a:ext cx="2133600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Preprocessor directive</a:t>
            </a:r>
            <a:endParaRPr lang="en-US" sz="16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CC5FB05-3369-ECF0-BBD5-EF1641C7D3B7}"/>
              </a:ext>
            </a:extLst>
          </p:cNvPr>
          <p:cNvCxnSpPr/>
          <p:nvPr/>
        </p:nvCxnSpPr>
        <p:spPr>
          <a:xfrm flipH="1">
            <a:off x="2400300" y="1847231"/>
            <a:ext cx="365760" cy="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917A8B0-ACFF-46A8-2647-33117DE64958}"/>
              </a:ext>
            </a:extLst>
          </p:cNvPr>
          <p:cNvSpPr txBox="1"/>
          <p:nvPr/>
        </p:nvSpPr>
        <p:spPr>
          <a:xfrm>
            <a:off x="506466" y="4471159"/>
            <a:ext cx="4979934" cy="54784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Header files (.h) give the compiler information about available functions</a:t>
            </a:r>
            <a:endParaRPr lang="en-US" sz="1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9A488E-867B-0C97-7698-02CD256099FE}"/>
              </a:ext>
            </a:extLst>
          </p:cNvPr>
          <p:cNvSpPr txBox="1"/>
          <p:nvPr/>
        </p:nvSpPr>
        <p:spPr>
          <a:xfrm>
            <a:off x="504109" y="5371172"/>
            <a:ext cx="4979934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 err="1">
                <a:solidFill>
                  <a:srgbClr val="FF0000"/>
                </a:solidFill>
              </a:rPr>
              <a:t>printf</a:t>
            </a:r>
            <a:r>
              <a:rPr lang="en-US" sz="1600" b="1" dirty="0">
                <a:solidFill>
                  <a:srgbClr val="FF0000"/>
                </a:solidFill>
              </a:rPr>
              <a:t>() is one of many standard input/output functions</a:t>
            </a:r>
            <a:endParaRPr lang="en-US" sz="160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CFF2900-EEF0-CD55-39FE-0320336E54E3}"/>
              </a:ext>
            </a:extLst>
          </p:cNvPr>
          <p:cNvCxnSpPr/>
          <p:nvPr/>
        </p:nvCxnSpPr>
        <p:spPr>
          <a:xfrm>
            <a:off x="2505173" y="5638800"/>
            <a:ext cx="182880" cy="0"/>
          </a:xfrm>
          <a:prstGeom prst="line">
            <a:avLst/>
          </a:prstGeom>
          <a:ln w="15875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E2A5252-30D5-F848-CE78-FDEC11708156}"/>
              </a:ext>
            </a:extLst>
          </p:cNvPr>
          <p:cNvCxnSpPr/>
          <p:nvPr/>
        </p:nvCxnSpPr>
        <p:spPr>
          <a:xfrm>
            <a:off x="3171335" y="5638800"/>
            <a:ext cx="91440" cy="0"/>
          </a:xfrm>
          <a:prstGeom prst="line">
            <a:avLst/>
          </a:prstGeom>
          <a:ln w="15875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3BE300D-FFD9-ED27-9AA8-D369C54DAC6C}"/>
              </a:ext>
            </a:extLst>
          </p:cNvPr>
          <p:cNvCxnSpPr/>
          <p:nvPr/>
        </p:nvCxnSpPr>
        <p:spPr>
          <a:xfrm>
            <a:off x="3276600" y="5638800"/>
            <a:ext cx="91440" cy="0"/>
          </a:xfrm>
          <a:prstGeom prst="line">
            <a:avLst/>
          </a:prstGeom>
          <a:ln w="15875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EF3405A-02BB-B646-1F72-9E2470362631}"/>
              </a:ext>
            </a:extLst>
          </p:cNvPr>
          <p:cNvCxnSpPr/>
          <p:nvPr/>
        </p:nvCxnSpPr>
        <p:spPr>
          <a:xfrm>
            <a:off x="3847708" y="5638800"/>
            <a:ext cx="91440" cy="0"/>
          </a:xfrm>
          <a:prstGeom prst="line">
            <a:avLst/>
          </a:prstGeom>
          <a:ln w="15875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6751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67340-CA1F-C1E3-D9B6-89BD7F6EA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B82907-373E-FCDF-B802-4D286ED67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1" y="796408"/>
            <a:ext cx="8382000" cy="57869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FAC8F7-0BDB-6DD7-7620-EC7910283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05B5BC-512D-5554-CFB1-C335529C451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36" r="17058" b="60100"/>
          <a:stretch/>
        </p:blipFill>
        <p:spPr>
          <a:xfrm>
            <a:off x="841342" y="1752983"/>
            <a:ext cx="4038600" cy="1204091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7CE16D2-1365-BC0B-8088-15C659DC2D0C}"/>
              </a:ext>
            </a:extLst>
          </p:cNvPr>
          <p:cNvCxnSpPr>
            <a:cxnSpLocks/>
          </p:cNvCxnSpPr>
          <p:nvPr/>
        </p:nvCxnSpPr>
        <p:spPr>
          <a:xfrm flipV="1">
            <a:off x="2505173" y="2743200"/>
            <a:ext cx="0" cy="1851069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4CC61B2-99EB-65FB-D0AA-693D81BF36D9}"/>
              </a:ext>
            </a:extLst>
          </p:cNvPr>
          <p:cNvSpPr txBox="1"/>
          <p:nvPr/>
        </p:nvSpPr>
        <p:spPr>
          <a:xfrm>
            <a:off x="506466" y="4594269"/>
            <a:ext cx="4979934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Change the program to make a more personal greeting.</a:t>
            </a:r>
            <a:endParaRPr lang="en-US" sz="1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C7697FF-F48F-E223-0182-1F4525890B3E}"/>
              </a:ext>
            </a:extLst>
          </p:cNvPr>
          <p:cNvSpPr txBox="1"/>
          <p:nvPr/>
        </p:nvSpPr>
        <p:spPr>
          <a:xfrm>
            <a:off x="2319382" y="2404793"/>
            <a:ext cx="402336" cy="153888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Kendall</a:t>
            </a:r>
            <a:endParaRPr lang="en-US" sz="1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BBEEFA-8EA9-4EAD-CAFC-02C6EC153196}"/>
              </a:ext>
            </a:extLst>
          </p:cNvPr>
          <p:cNvSpPr txBox="1"/>
          <p:nvPr/>
        </p:nvSpPr>
        <p:spPr>
          <a:xfrm>
            <a:off x="506466" y="4990119"/>
            <a:ext cx="4979934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Use a chosen English name.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4237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3B47C-00D1-827F-5098-1CAA22981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155399B-7D4B-01F7-7689-1D2ABCAA87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1" y="796408"/>
            <a:ext cx="8382000" cy="57869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DC0776-110D-B99A-BB5A-5E533B8C1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9FC50B-FD1D-8202-3F08-C9BB8A2CD31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36" r="17058" b="60100"/>
          <a:stretch/>
        </p:blipFill>
        <p:spPr>
          <a:xfrm>
            <a:off x="841342" y="1752983"/>
            <a:ext cx="4038600" cy="120409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3B8D1E2-D791-41B7-2E2A-4A2F5F822F49}"/>
              </a:ext>
            </a:extLst>
          </p:cNvPr>
          <p:cNvSpPr txBox="1"/>
          <p:nvPr/>
        </p:nvSpPr>
        <p:spPr>
          <a:xfrm>
            <a:off x="2319382" y="2404793"/>
            <a:ext cx="402336" cy="153888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000" b="1" dirty="0">
                <a:solidFill>
                  <a:srgbClr val="FF0000"/>
                </a:solidFill>
              </a:rPr>
              <a:t>Kendall</a:t>
            </a:r>
            <a:endParaRPr lang="en-US" sz="1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041DB1-1F8F-E368-83F8-24793C8E7CCA}"/>
              </a:ext>
            </a:extLst>
          </p:cNvPr>
          <p:cNvSpPr txBox="1"/>
          <p:nvPr/>
        </p:nvSpPr>
        <p:spPr>
          <a:xfrm>
            <a:off x="702418" y="2989926"/>
            <a:ext cx="4038600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The default character encoding for C is ASCII</a:t>
            </a:r>
            <a:endParaRPr lang="en-US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FF1154-4EE2-5769-779A-89AD994D3EAD}"/>
              </a:ext>
            </a:extLst>
          </p:cNvPr>
          <p:cNvSpPr txBox="1"/>
          <p:nvPr/>
        </p:nvSpPr>
        <p:spPr>
          <a:xfrm>
            <a:off x="702418" y="3429000"/>
            <a:ext cx="4038600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ASCII does not allow Chinese characters.</a:t>
            </a:r>
            <a:endParaRPr lang="en-US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D1D1E1-10CB-6A1B-FB63-AF73B0EE2F1A}"/>
              </a:ext>
            </a:extLst>
          </p:cNvPr>
          <p:cNvSpPr txBox="1"/>
          <p:nvPr/>
        </p:nvSpPr>
        <p:spPr>
          <a:xfrm>
            <a:off x="457200" y="4468596"/>
            <a:ext cx="5127171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Unicode or UTF-8 coding should allow Chinese characters.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8998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D324F-2EF7-3280-A146-5C0A4F245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A41B7-46EA-38E0-1E19-B26C0BBDD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91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BA9BC3-85FC-239F-3E2D-E2296D1EC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47079-2478-638B-0760-A56A705F5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sz="4400" dirty="0"/>
              <a:t>Starting Visual Studio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E78FBDF-648D-70E3-9D29-1DA3FB60278B}"/>
              </a:ext>
            </a:extLst>
          </p:cNvPr>
          <p:cNvSpPr txBox="1">
            <a:spLocks/>
          </p:cNvSpPr>
          <p:nvPr/>
        </p:nvSpPr>
        <p:spPr>
          <a:xfrm>
            <a:off x="711200" y="2642290"/>
            <a:ext cx="79756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Double click the icon on the desktop to start the program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9125CB6-AD86-E6FD-1CEB-5BA06797D3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6700" y="1443038"/>
            <a:ext cx="891617" cy="960203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9E60087-7A9C-F082-1694-B292AC1DCD45}"/>
              </a:ext>
            </a:extLst>
          </p:cNvPr>
          <p:cNvSpPr txBox="1">
            <a:spLocks/>
          </p:cNvSpPr>
          <p:nvPr/>
        </p:nvSpPr>
        <p:spPr>
          <a:xfrm>
            <a:off x="4305299" y="3785290"/>
            <a:ext cx="663018" cy="5848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or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F5879AA-49D7-73B1-7E75-658BBB3FDC05}"/>
              </a:ext>
            </a:extLst>
          </p:cNvPr>
          <p:cNvSpPr txBox="1">
            <a:spLocks/>
          </p:cNvSpPr>
          <p:nvPr/>
        </p:nvSpPr>
        <p:spPr>
          <a:xfrm>
            <a:off x="741680" y="4633331"/>
            <a:ext cx="7975600" cy="5848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Type Visual Studio in the search bar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7CE8C4B-7ECD-9D83-9849-1AB7173E1F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5618934"/>
            <a:ext cx="3063505" cy="51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448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6CEEFF-CF43-46B5-9703-5C3288378C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417638"/>
            <a:ext cx="7543800" cy="500736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7A263E-0D46-7A76-C73C-20C99E335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 Screen for Visual Studio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B08F28-92E6-A953-CFE2-6B0E9A7FC781}"/>
              </a:ext>
            </a:extLst>
          </p:cNvPr>
          <p:cNvSpPr/>
          <p:nvPr/>
        </p:nvSpPr>
        <p:spPr>
          <a:xfrm>
            <a:off x="914400" y="2057400"/>
            <a:ext cx="4419600" cy="436760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E0E914E-F3E3-9A14-EC54-E170CAACF8AF}"/>
              </a:ext>
            </a:extLst>
          </p:cNvPr>
          <p:cNvSpPr txBox="1">
            <a:spLocks/>
          </p:cNvSpPr>
          <p:nvPr/>
        </p:nvSpPr>
        <p:spPr>
          <a:xfrm>
            <a:off x="810260" y="1224802"/>
            <a:ext cx="3876040" cy="522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Open Previous Project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9C8096-EF70-1577-4368-51144CE287BF}"/>
              </a:ext>
            </a:extLst>
          </p:cNvPr>
          <p:cNvSpPr/>
          <p:nvPr/>
        </p:nvSpPr>
        <p:spPr>
          <a:xfrm>
            <a:off x="5562600" y="4114800"/>
            <a:ext cx="25908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B270E2-8C86-FAAA-882D-7751DA9D5ED7}"/>
              </a:ext>
            </a:extLst>
          </p:cNvPr>
          <p:cNvSpPr/>
          <p:nvPr/>
        </p:nvSpPr>
        <p:spPr>
          <a:xfrm>
            <a:off x="6324600" y="4724400"/>
            <a:ext cx="1219200" cy="1928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1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7" grpId="1"/>
      <p:bldP spid="8" grpId="0" animBg="1"/>
      <p:bldP spid="9" grpId="0" animBg="1"/>
      <p:bldP spid="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B299E-099B-8684-679D-5D3B47026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ideo Studio screen for new project">
            <a:extLst>
              <a:ext uri="{FF2B5EF4-FFF2-40B4-BE49-F238E27FC236}">
                <a16:creationId xmlns:a16="http://schemas.microsoft.com/office/drawing/2014/main" id="{72D15086-3D35-5DDD-59E7-BA1B584A88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92" y="1040065"/>
            <a:ext cx="8698216" cy="57827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F702AC-80A6-F0A7-989A-C80FD4490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5427"/>
          </a:xfrm>
        </p:spPr>
        <p:txBody>
          <a:bodyPr/>
          <a:lstStyle/>
          <a:p>
            <a:r>
              <a:rPr lang="en-US" dirty="0"/>
              <a:t>Start Screen for Create New Project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CA2AF0-9515-7A91-758C-69DAAE6E1561}"/>
              </a:ext>
            </a:extLst>
          </p:cNvPr>
          <p:cNvSpPr/>
          <p:nvPr/>
        </p:nvSpPr>
        <p:spPr>
          <a:xfrm>
            <a:off x="4038600" y="3815434"/>
            <a:ext cx="4648200" cy="7565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7F13EB2-B9A7-A56A-BD23-9F0BBC9D8878}"/>
              </a:ext>
            </a:extLst>
          </p:cNvPr>
          <p:cNvSpPr/>
          <p:nvPr/>
        </p:nvSpPr>
        <p:spPr>
          <a:xfrm>
            <a:off x="5562600" y="4275778"/>
            <a:ext cx="457200" cy="228600"/>
          </a:xfrm>
          <a:prstGeom prst="rect">
            <a:avLst/>
          </a:prstGeom>
          <a:solidFill>
            <a:srgbClr val="FFFF00">
              <a:alpha val="2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B9A217A-0163-420E-A090-99CBC5640FD2}"/>
              </a:ext>
            </a:extLst>
          </p:cNvPr>
          <p:cNvSpPr/>
          <p:nvPr/>
        </p:nvSpPr>
        <p:spPr>
          <a:xfrm>
            <a:off x="4542692" y="4275778"/>
            <a:ext cx="457200" cy="228600"/>
          </a:xfrm>
          <a:prstGeom prst="rect">
            <a:avLst/>
          </a:prstGeom>
          <a:solidFill>
            <a:srgbClr val="FFFF00">
              <a:alpha val="2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C91674CE-22E5-6889-5A08-88F8AA8039A2}"/>
              </a:ext>
            </a:extLst>
          </p:cNvPr>
          <p:cNvSpPr/>
          <p:nvPr/>
        </p:nvSpPr>
        <p:spPr>
          <a:xfrm rot="3000000">
            <a:off x="7870831" y="6042866"/>
            <a:ext cx="365760" cy="228600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885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70B31-376F-9894-95A5-E456C140C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22876B6-27C2-73DC-09FB-ADB98B60A6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291" y="1226440"/>
            <a:ext cx="7776194" cy="51779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E910C0-05A2-B874-5A66-42A1ECCB2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5427"/>
          </a:xfrm>
        </p:spPr>
        <p:txBody>
          <a:bodyPr/>
          <a:lstStyle/>
          <a:p>
            <a:r>
              <a:rPr lang="en-US" dirty="0"/>
              <a:t>Start Screen for Create New Project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562ACD3B-5242-6E65-9988-8BF415D72736}"/>
              </a:ext>
            </a:extLst>
          </p:cNvPr>
          <p:cNvSpPr/>
          <p:nvPr/>
        </p:nvSpPr>
        <p:spPr>
          <a:xfrm rot="3000000">
            <a:off x="7718432" y="5585664"/>
            <a:ext cx="365760" cy="228600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B40BBD-637A-8E1B-BF8B-0A58436FF27E}"/>
              </a:ext>
            </a:extLst>
          </p:cNvPr>
          <p:cNvSpPr txBox="1"/>
          <p:nvPr/>
        </p:nvSpPr>
        <p:spPr>
          <a:xfrm>
            <a:off x="1066800" y="2405742"/>
            <a:ext cx="731520" cy="2462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600" dirty="0"/>
              <a:t>Hello</a:t>
            </a:r>
          </a:p>
        </p:txBody>
      </p:sp>
    </p:spTree>
    <p:extLst>
      <p:ext uri="{BB962C8B-B14F-4D97-AF65-F5344CB8AC3E}">
        <p14:creationId xmlns:p14="http://schemas.microsoft.com/office/powerpoint/2010/main" val="424779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90212-9B44-48F4-7623-EF1F8A81A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730B0A2C-903D-9BE5-4DC6-E60A6A6E0D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510" y="944471"/>
            <a:ext cx="8051013" cy="563889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C4EBD49-C079-6E2B-60BF-7438A7832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14C57A1F-C305-59CC-A5FA-77FF747C3C1E}"/>
              </a:ext>
            </a:extLst>
          </p:cNvPr>
          <p:cNvSpPr/>
          <p:nvPr/>
        </p:nvSpPr>
        <p:spPr>
          <a:xfrm rot="10024102">
            <a:off x="7031342" y="2933627"/>
            <a:ext cx="365760" cy="228600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8240BA-1245-858D-0E75-10BFD3E88767}"/>
              </a:ext>
            </a:extLst>
          </p:cNvPr>
          <p:cNvSpPr txBox="1"/>
          <p:nvPr/>
        </p:nvSpPr>
        <p:spPr>
          <a:xfrm>
            <a:off x="7543800" y="2841243"/>
            <a:ext cx="1196791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Right</a:t>
            </a:r>
            <a:r>
              <a:rPr lang="en-US" sz="1600" dirty="0"/>
              <a:t> click</a:t>
            </a:r>
          </a:p>
        </p:txBody>
      </p:sp>
    </p:spTree>
    <p:extLst>
      <p:ext uri="{BB962C8B-B14F-4D97-AF65-F5344CB8AC3E}">
        <p14:creationId xmlns:p14="http://schemas.microsoft.com/office/powerpoint/2010/main" val="4000499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E6341-0CB7-44EE-52CE-4A8A169B7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D53F08D2-57F0-E159-4961-F49942EA1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066800"/>
            <a:ext cx="7114786" cy="498316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46A050-17AC-89D6-CAF1-5F5E8D8BA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4DEB52-C1FA-BAF5-8A02-6CB6671E1CC9}"/>
              </a:ext>
            </a:extLst>
          </p:cNvPr>
          <p:cNvSpPr txBox="1"/>
          <p:nvPr/>
        </p:nvSpPr>
        <p:spPr>
          <a:xfrm>
            <a:off x="5826774" y="2533362"/>
            <a:ext cx="1627825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dirty="0"/>
              <a:t>Hover Over Add</a:t>
            </a:r>
          </a:p>
        </p:txBody>
      </p:sp>
      <p:pic>
        <p:nvPicPr>
          <p:cNvPr id="4" name="Picture 3" descr="A screenshot of a computer">
            <a:extLst>
              <a:ext uri="{FF2B5EF4-FFF2-40B4-BE49-F238E27FC236}">
                <a16:creationId xmlns:a16="http://schemas.microsoft.com/office/drawing/2014/main" id="{14FD8FFD-9310-C1CD-9E73-06EA72DE2F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760"/>
          <a:stretch/>
        </p:blipFill>
        <p:spPr>
          <a:xfrm>
            <a:off x="4845773" y="3036968"/>
            <a:ext cx="2088427" cy="1719615"/>
          </a:xfrm>
          <a:prstGeom prst="rect">
            <a:avLst/>
          </a:prstGeom>
        </p:spPr>
      </p:pic>
      <p:sp>
        <p:nvSpPr>
          <p:cNvPr id="11" name="Arrow: Right 10">
            <a:extLst>
              <a:ext uri="{FF2B5EF4-FFF2-40B4-BE49-F238E27FC236}">
                <a16:creationId xmlns:a16="http://schemas.microsoft.com/office/drawing/2014/main" id="{52E66AD1-D55F-CE57-8A57-D62EF999C1D7}"/>
              </a:ext>
            </a:extLst>
          </p:cNvPr>
          <p:cNvSpPr/>
          <p:nvPr/>
        </p:nvSpPr>
        <p:spPr>
          <a:xfrm rot="9005373">
            <a:off x="5428377" y="2886524"/>
            <a:ext cx="365760" cy="228600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2E362E-F0D8-A438-A9B2-BF21A18DAB44}"/>
              </a:ext>
            </a:extLst>
          </p:cNvPr>
          <p:cNvSpPr txBox="1"/>
          <p:nvPr/>
        </p:nvSpPr>
        <p:spPr>
          <a:xfrm>
            <a:off x="7683711" y="2522210"/>
            <a:ext cx="1460289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dirty="0"/>
              <a:t>Click New Item</a:t>
            </a:r>
          </a:p>
        </p:txBody>
      </p:sp>
      <p:pic>
        <p:nvPicPr>
          <p:cNvPr id="8" name="Picture 7" descr="A screenshot of a computer">
            <a:extLst>
              <a:ext uri="{FF2B5EF4-FFF2-40B4-BE49-F238E27FC236}">
                <a16:creationId xmlns:a16="http://schemas.microsoft.com/office/drawing/2014/main" id="{F96B592C-9252-56BD-1A2E-7DD10C1534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26" t="1297" r="136" b="18188"/>
          <a:stretch/>
        </p:blipFill>
        <p:spPr>
          <a:xfrm>
            <a:off x="6934200" y="3056497"/>
            <a:ext cx="2088427" cy="1384550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7FD67A18-D7D3-A263-E547-003459A3E6C5}"/>
              </a:ext>
            </a:extLst>
          </p:cNvPr>
          <p:cNvSpPr/>
          <p:nvPr/>
        </p:nvSpPr>
        <p:spPr>
          <a:xfrm rot="8401206">
            <a:off x="7543521" y="2914620"/>
            <a:ext cx="365760" cy="228600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7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804AC-18C9-ACA1-3ABF-BA85DA627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48FFA72-A32F-6450-9164-6EF039E264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510" y="944471"/>
            <a:ext cx="8051013" cy="563889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CE3EA4-BBB2-1006-A979-E011A1A4A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Visual Studio Screen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D747F7-5A21-21AB-F62C-5EFBF9E37417}"/>
              </a:ext>
            </a:extLst>
          </p:cNvPr>
          <p:cNvSpPr txBox="1"/>
          <p:nvPr/>
        </p:nvSpPr>
        <p:spPr>
          <a:xfrm>
            <a:off x="685800" y="1953290"/>
            <a:ext cx="2590800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Choose a name for the file</a:t>
            </a:r>
            <a:endParaRPr lang="en-US" sz="1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974D4A-7BF2-A2F2-C37D-9DC87E26D4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7504" y="2819471"/>
            <a:ext cx="3475021" cy="1120237"/>
          </a:xfrm>
          <a:prstGeom prst="rect">
            <a:avLst/>
          </a:prstGeom>
        </p:spPr>
      </p:pic>
      <p:sp>
        <p:nvSpPr>
          <p:cNvPr id="11" name="Arrow: Right 10">
            <a:extLst>
              <a:ext uri="{FF2B5EF4-FFF2-40B4-BE49-F238E27FC236}">
                <a16:creationId xmlns:a16="http://schemas.microsoft.com/office/drawing/2014/main" id="{F1BEB23C-7D28-575B-38AE-D844D3A7066A}"/>
              </a:ext>
            </a:extLst>
          </p:cNvPr>
          <p:cNvSpPr/>
          <p:nvPr/>
        </p:nvSpPr>
        <p:spPr>
          <a:xfrm rot="3216552">
            <a:off x="2178114" y="2631420"/>
            <a:ext cx="893098" cy="253982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7E6FDF-40B1-24DE-C9F6-A617564B6DF8}"/>
              </a:ext>
            </a:extLst>
          </p:cNvPr>
          <p:cNvSpPr txBox="1"/>
          <p:nvPr/>
        </p:nvSpPr>
        <p:spPr>
          <a:xfrm>
            <a:off x="2769227" y="3155551"/>
            <a:ext cx="2963298" cy="30758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 err="1">
                <a:solidFill>
                  <a:srgbClr val="FF0000"/>
                </a:solidFill>
              </a:rPr>
              <a:t>Hello.c</a:t>
            </a:r>
            <a:endParaRPr lang="en-US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A88EE6-7A2C-966E-3F83-60DB973239CE}"/>
              </a:ext>
            </a:extLst>
          </p:cNvPr>
          <p:cNvSpPr txBox="1"/>
          <p:nvPr/>
        </p:nvSpPr>
        <p:spPr>
          <a:xfrm>
            <a:off x="3572637" y="1906473"/>
            <a:ext cx="1998725" cy="54784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Important: use “.c” for the extension</a:t>
            </a:r>
            <a:endParaRPr lang="en-US" sz="1600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9CF3ADF9-9921-551D-F84E-F8A113C7B0CF}"/>
              </a:ext>
            </a:extLst>
          </p:cNvPr>
          <p:cNvSpPr/>
          <p:nvPr/>
        </p:nvSpPr>
        <p:spPr>
          <a:xfrm rot="7403093">
            <a:off x="3271423" y="2688804"/>
            <a:ext cx="605495" cy="261332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358BDD-FF9B-85E0-CCD0-7526ECEFF594}"/>
              </a:ext>
            </a:extLst>
          </p:cNvPr>
          <p:cNvSpPr txBox="1"/>
          <p:nvPr/>
        </p:nvSpPr>
        <p:spPr>
          <a:xfrm>
            <a:off x="1680679" y="4648460"/>
            <a:ext cx="2590800" cy="30162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lIns="91440" tIns="27432" rIns="91440" bIns="27432" rtlCol="0" anchor="ctr" anchorCtr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Click “Add” to create the file</a:t>
            </a:r>
            <a:endParaRPr lang="en-US" sz="1600" dirty="0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CC10D49B-24B7-FB6C-6C58-A71906330B38}"/>
              </a:ext>
            </a:extLst>
          </p:cNvPr>
          <p:cNvSpPr/>
          <p:nvPr/>
        </p:nvSpPr>
        <p:spPr>
          <a:xfrm rot="18593985">
            <a:off x="3441068" y="4097433"/>
            <a:ext cx="893098" cy="253982"/>
          </a:xfrm>
          <a:prstGeom prst="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18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5" grpId="0" animBg="1"/>
      <p:bldP spid="9" grpId="0" animBg="1"/>
      <p:bldP spid="10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70150</TotalTime>
  <Words>412</Words>
  <Application>Microsoft Office PowerPoint</Application>
  <PresentationFormat>On-screen Show (4:3)</PresentationFormat>
  <Paragraphs>90</Paragraphs>
  <Slides>27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Basis of Software</vt:lpstr>
      <vt:lpstr>Steps for this Session</vt:lpstr>
      <vt:lpstr>Starting Visual Studio</vt:lpstr>
      <vt:lpstr>Start Screen for Visual Studio</vt:lpstr>
      <vt:lpstr>Start Screen for Create New Project</vt:lpstr>
      <vt:lpstr>Start Screen for Create New Project</vt:lpstr>
      <vt:lpstr>Visual Studio Screen</vt:lpstr>
      <vt:lpstr>Visual Studio Screen</vt:lpstr>
      <vt:lpstr>Visual Studio Screen</vt:lpstr>
      <vt:lpstr>Visual Studio Screen</vt:lpstr>
      <vt:lpstr>Visual Studio Screen</vt:lpstr>
      <vt:lpstr>Visual Studio Screen</vt:lpstr>
      <vt:lpstr>Visual Studio Screen</vt:lpstr>
      <vt:lpstr>Visual Studio Screen</vt:lpstr>
      <vt:lpstr>Visual Studio Screen</vt:lpstr>
      <vt:lpstr>Visual Studio Screen</vt:lpstr>
      <vt:lpstr>Visual Studio Screen</vt:lpstr>
      <vt:lpstr>Visual Studio Screen</vt:lpstr>
      <vt:lpstr>Visual Studio Screen</vt:lpstr>
      <vt:lpstr>Visual Studio Screen</vt:lpstr>
      <vt:lpstr>Visual Studio Screen</vt:lpstr>
      <vt:lpstr>Visual Studio Screen</vt:lpstr>
      <vt:lpstr>Visual Studio Screen</vt:lpstr>
      <vt:lpstr>Visual Studio Screen</vt:lpstr>
      <vt:lpstr>Visual Studio Screen</vt:lpstr>
      <vt:lpstr>Visual Studio Screen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636</cp:revision>
  <cp:lastPrinted>2020-04-08T20:37:48Z</cp:lastPrinted>
  <dcterms:created xsi:type="dcterms:W3CDTF">2016-08-24T18:09:17Z</dcterms:created>
  <dcterms:modified xsi:type="dcterms:W3CDTF">2025-02-21T03:23:45Z</dcterms:modified>
</cp:coreProperties>
</file>