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Lexend Exa" panose="020B0604020202020204" charset="0"/>
      <p:regular r:id="rId24"/>
      <p:bold r:id="rId25"/>
    </p:embeddedFont>
    <p:embeddedFont>
      <p:font typeface="Lexend Exa Medium" panose="020B0604020202020204" charset="0"/>
      <p:regular r:id="rId26"/>
      <p:bold r:id="rId27"/>
    </p:embeddedFon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Teacher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FC94B3-3AE7-4791-9E8B-6F5538B73B14}">
  <a:tblStyle styleId="{38FC94B3-3AE7-4791-9E8B-6F5538B73B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2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839b9cbf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839b9cbf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839b9cbff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839b9cbff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839b9cbff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839b9cbff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839b9cbf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839b9cbf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839b9cbff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839b9cbff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839b9cbff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839b9cbff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907e342c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907e342c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8e7e82e6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8e7e82e6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8e7e82e65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8e7e82e65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839b9cbff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839b9cbff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8e7e82e6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8e7e82e6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90c9c9b1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90c9c9b1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8e7e82e6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8e7e82e65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839b9cbf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839b9cbf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839b9cbff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839b9cbff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839b9cbff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839b9cbff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839b9cbff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839b9cbff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839b9cbf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839b9cbf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839b9cbf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839b9cbf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839b9cbf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839b9cbf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69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audio" Target="../media/media70.m4a"/><Relationship Id="rId5" Type="http://schemas.microsoft.com/office/2007/relationships/media" Target="../media/media70.m4a"/><Relationship Id="rId10" Type="http://schemas.openxmlformats.org/officeDocument/2006/relationships/image" Target="../media/image1.png"/><Relationship Id="rId4" Type="http://schemas.openxmlformats.org/officeDocument/2006/relationships/audio" Target="../media/media69.m4a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2.m4a"/><Relationship Id="rId7" Type="http://schemas.openxmlformats.org/officeDocument/2006/relationships/image" Target="../media/image13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2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6.m4a"/><Relationship Id="rId13" Type="http://schemas.openxmlformats.org/officeDocument/2006/relationships/image" Target="../media/image16.png"/><Relationship Id="rId3" Type="http://schemas.microsoft.com/office/2007/relationships/media" Target="../media/media74.m4a"/><Relationship Id="rId7" Type="http://schemas.microsoft.com/office/2007/relationships/media" Target="../media/media76.m4a"/><Relationship Id="rId12" Type="http://schemas.openxmlformats.org/officeDocument/2006/relationships/image" Target="../media/image15.png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11" Type="http://schemas.openxmlformats.org/officeDocument/2006/relationships/image" Target="../media/image14.png"/><Relationship Id="rId5" Type="http://schemas.microsoft.com/office/2007/relationships/media" Target="../media/media75.m4a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74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0.m4a"/><Relationship Id="rId13" Type="http://schemas.openxmlformats.org/officeDocument/2006/relationships/image" Target="../media/image19.png"/><Relationship Id="rId3" Type="http://schemas.microsoft.com/office/2007/relationships/media" Target="../media/media78.m4a"/><Relationship Id="rId7" Type="http://schemas.microsoft.com/office/2007/relationships/media" Target="../media/media80.m4a"/><Relationship Id="rId12" Type="http://schemas.openxmlformats.org/officeDocument/2006/relationships/image" Target="../media/image18.png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audio" Target="../media/media79.m4a"/><Relationship Id="rId11" Type="http://schemas.openxmlformats.org/officeDocument/2006/relationships/image" Target="../media/image17.png"/><Relationship Id="rId5" Type="http://schemas.microsoft.com/office/2007/relationships/media" Target="../media/media79.m4a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8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82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audio" Target="../media/media83.m4a"/><Relationship Id="rId5" Type="http://schemas.microsoft.com/office/2007/relationships/media" Target="../media/media83.m4a"/><Relationship Id="rId10" Type="http://schemas.openxmlformats.org/officeDocument/2006/relationships/image" Target="../media/image1.png"/><Relationship Id="rId4" Type="http://schemas.openxmlformats.org/officeDocument/2006/relationships/audio" Target="../media/media82.m4a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85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audio" Target="../media/media86.m4a"/><Relationship Id="rId5" Type="http://schemas.microsoft.com/office/2007/relationships/media" Target="../media/media86.m4a"/><Relationship Id="rId10" Type="http://schemas.openxmlformats.org/officeDocument/2006/relationships/image" Target="../media/image1.png"/><Relationship Id="rId4" Type="http://schemas.openxmlformats.org/officeDocument/2006/relationships/audio" Target="../media/media85.m4a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microsoft.com/office/2007/relationships/media" Target="../media/media88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audio" Target="../media/media89.m4a"/><Relationship Id="rId5" Type="http://schemas.microsoft.com/office/2007/relationships/media" Target="../media/media89.m4a"/><Relationship Id="rId10" Type="http://schemas.openxmlformats.org/officeDocument/2006/relationships/image" Target="../media/image1.png"/><Relationship Id="rId4" Type="http://schemas.openxmlformats.org/officeDocument/2006/relationships/audio" Target="../media/media88.m4a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audio" Target="../media/media21.m4a"/><Relationship Id="rId47" Type="http://schemas.microsoft.com/office/2007/relationships/media" Target="../media/media24.m4a"/><Relationship Id="rId50" Type="http://schemas.openxmlformats.org/officeDocument/2006/relationships/audio" Target="../media/media25.m4a"/><Relationship Id="rId55" Type="http://schemas.microsoft.com/office/2007/relationships/media" Target="../media/media28.m4a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microsoft.com/office/2007/relationships/media" Target="../media/media23.m4a"/><Relationship Id="rId53" Type="http://schemas.microsoft.com/office/2007/relationships/media" Target="../media/media27.m4a"/><Relationship Id="rId58" Type="http://schemas.openxmlformats.org/officeDocument/2006/relationships/audio" Target="../media/media29.m4a"/><Relationship Id="rId5" Type="http://schemas.microsoft.com/office/2007/relationships/media" Target="../media/media3.m4a"/><Relationship Id="rId61" Type="http://schemas.openxmlformats.org/officeDocument/2006/relationships/image" Target="../media/image1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microsoft.com/office/2007/relationships/media" Target="../media/media22.m4a"/><Relationship Id="rId48" Type="http://schemas.openxmlformats.org/officeDocument/2006/relationships/audio" Target="../media/media24.m4a"/><Relationship Id="rId56" Type="http://schemas.openxmlformats.org/officeDocument/2006/relationships/audio" Target="../media/media28.m4a"/><Relationship Id="rId8" Type="http://schemas.openxmlformats.org/officeDocument/2006/relationships/audio" Target="../media/media4.m4a"/><Relationship Id="rId51" Type="http://schemas.microsoft.com/office/2007/relationships/media" Target="../media/media26.m4a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audio" Target="../media/media23.m4a"/><Relationship Id="rId59" Type="http://schemas.openxmlformats.org/officeDocument/2006/relationships/slideLayout" Target="../slideLayouts/slideLayout3.xml"/><Relationship Id="rId20" Type="http://schemas.openxmlformats.org/officeDocument/2006/relationships/audio" Target="../media/media10.m4a"/><Relationship Id="rId41" Type="http://schemas.microsoft.com/office/2007/relationships/media" Target="../media/media21.m4a"/><Relationship Id="rId54" Type="http://schemas.openxmlformats.org/officeDocument/2006/relationships/audio" Target="../media/media27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microsoft.com/office/2007/relationships/media" Target="../media/media25.m4a"/><Relationship Id="rId57" Type="http://schemas.microsoft.com/office/2007/relationships/media" Target="../media/media29.m4a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openxmlformats.org/officeDocument/2006/relationships/audio" Target="../media/media22.m4a"/><Relationship Id="rId52" Type="http://schemas.openxmlformats.org/officeDocument/2006/relationships/audio" Target="../media/media26.m4a"/><Relationship Id="rId60" Type="http://schemas.openxmlformats.org/officeDocument/2006/relationships/notesSlide" Target="../notesSlides/notesSlide2.xml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microsoft.com/office/2007/relationships/media" Target="../media/media92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audio" Target="../media/media93.m4a"/><Relationship Id="rId5" Type="http://schemas.microsoft.com/office/2007/relationships/media" Target="../media/media93.m4a"/><Relationship Id="rId10" Type="http://schemas.openxmlformats.org/officeDocument/2006/relationships/image" Target="../media/image1.png"/><Relationship Id="rId4" Type="http://schemas.openxmlformats.org/officeDocument/2006/relationships/audio" Target="../media/media92.m4a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m4a"/><Relationship Id="rId13" Type="http://schemas.microsoft.com/office/2007/relationships/media" Target="../media/media36.m4a"/><Relationship Id="rId18" Type="http://schemas.openxmlformats.org/officeDocument/2006/relationships/image" Target="../media/image1.png"/><Relationship Id="rId3" Type="http://schemas.microsoft.com/office/2007/relationships/media" Target="../media/media31.m4a"/><Relationship Id="rId7" Type="http://schemas.microsoft.com/office/2007/relationships/media" Target="../media/media33.m4a"/><Relationship Id="rId12" Type="http://schemas.openxmlformats.org/officeDocument/2006/relationships/audio" Target="../media/media35.m4a"/><Relationship Id="rId17" Type="http://schemas.openxmlformats.org/officeDocument/2006/relationships/image" Target="../media/image2.png"/><Relationship Id="rId2" Type="http://schemas.openxmlformats.org/officeDocument/2006/relationships/audio" Target="../media/media30.m4a"/><Relationship Id="rId16" Type="http://schemas.openxmlformats.org/officeDocument/2006/relationships/notesSlide" Target="../notesSlides/notesSlide3.xml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11" Type="http://schemas.microsoft.com/office/2007/relationships/media" Target="../media/media35.m4a"/><Relationship Id="rId5" Type="http://schemas.microsoft.com/office/2007/relationships/media" Target="../media/media32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34.m4a"/><Relationship Id="rId4" Type="http://schemas.openxmlformats.org/officeDocument/2006/relationships/audio" Target="../media/media31.m4a"/><Relationship Id="rId9" Type="http://schemas.microsoft.com/office/2007/relationships/media" Target="../media/media34.m4a"/><Relationship Id="rId14" Type="http://schemas.openxmlformats.org/officeDocument/2006/relationships/audio" Target="../media/media3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m4a"/><Relationship Id="rId13" Type="http://schemas.openxmlformats.org/officeDocument/2006/relationships/slideLayout" Target="../slideLayouts/slideLayout3.xml"/><Relationship Id="rId3" Type="http://schemas.microsoft.com/office/2007/relationships/media" Target="../media/media38.m4a"/><Relationship Id="rId7" Type="http://schemas.microsoft.com/office/2007/relationships/media" Target="../media/media40.m4a"/><Relationship Id="rId12" Type="http://schemas.openxmlformats.org/officeDocument/2006/relationships/audio" Target="../media/media42.m4a"/><Relationship Id="rId2" Type="http://schemas.openxmlformats.org/officeDocument/2006/relationships/audio" Target="../media/media37.m4a"/><Relationship Id="rId16" Type="http://schemas.openxmlformats.org/officeDocument/2006/relationships/image" Target="../media/image1.png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11" Type="http://schemas.microsoft.com/office/2007/relationships/media" Target="../media/media42.m4a"/><Relationship Id="rId5" Type="http://schemas.microsoft.com/office/2007/relationships/media" Target="../media/media39.m4a"/><Relationship Id="rId15" Type="http://schemas.openxmlformats.org/officeDocument/2006/relationships/image" Target="../media/image3.png"/><Relationship Id="rId10" Type="http://schemas.openxmlformats.org/officeDocument/2006/relationships/audio" Target="../media/media41.m4a"/><Relationship Id="rId4" Type="http://schemas.openxmlformats.org/officeDocument/2006/relationships/audio" Target="../media/media38.m4a"/><Relationship Id="rId9" Type="http://schemas.microsoft.com/office/2007/relationships/media" Target="../media/media41.m4a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4a"/><Relationship Id="rId13" Type="http://schemas.openxmlformats.org/officeDocument/2006/relationships/slideLayout" Target="../slideLayouts/slideLayout3.xml"/><Relationship Id="rId3" Type="http://schemas.microsoft.com/office/2007/relationships/media" Target="../media/media44.m4a"/><Relationship Id="rId7" Type="http://schemas.microsoft.com/office/2007/relationships/media" Target="../media/media46.m4a"/><Relationship Id="rId12" Type="http://schemas.openxmlformats.org/officeDocument/2006/relationships/audio" Target="../media/media48.m4a"/><Relationship Id="rId2" Type="http://schemas.openxmlformats.org/officeDocument/2006/relationships/audio" Target="../media/media43.m4a"/><Relationship Id="rId16" Type="http://schemas.openxmlformats.org/officeDocument/2006/relationships/image" Target="../media/image1.png"/><Relationship Id="rId1" Type="http://schemas.microsoft.com/office/2007/relationships/media" Target="../media/media43.m4a"/><Relationship Id="rId6" Type="http://schemas.openxmlformats.org/officeDocument/2006/relationships/audio" Target="../media/media45.m4a"/><Relationship Id="rId11" Type="http://schemas.microsoft.com/office/2007/relationships/media" Target="../media/media48.m4a"/><Relationship Id="rId5" Type="http://schemas.microsoft.com/office/2007/relationships/media" Target="../media/media45.m4a"/><Relationship Id="rId15" Type="http://schemas.openxmlformats.org/officeDocument/2006/relationships/image" Target="../media/image4.png"/><Relationship Id="rId10" Type="http://schemas.openxmlformats.org/officeDocument/2006/relationships/audio" Target="../media/media47.m4a"/><Relationship Id="rId4" Type="http://schemas.openxmlformats.org/officeDocument/2006/relationships/audio" Target="../media/media44.m4a"/><Relationship Id="rId9" Type="http://schemas.microsoft.com/office/2007/relationships/media" Target="../media/media47.m4a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50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10" Type="http://schemas.openxmlformats.org/officeDocument/2006/relationships/image" Target="../media/image1.png"/><Relationship Id="rId4" Type="http://schemas.openxmlformats.org/officeDocument/2006/relationships/audio" Target="../media/media50.m4a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5.m4a"/><Relationship Id="rId13" Type="http://schemas.microsoft.com/office/2007/relationships/media" Target="../media/media58.m4a"/><Relationship Id="rId18" Type="http://schemas.openxmlformats.org/officeDocument/2006/relationships/notesSlide" Target="../notesSlides/notesSlide7.xml"/><Relationship Id="rId3" Type="http://schemas.microsoft.com/office/2007/relationships/media" Target="../media/media53.m4a"/><Relationship Id="rId7" Type="http://schemas.microsoft.com/office/2007/relationships/media" Target="../media/media55.m4a"/><Relationship Id="rId12" Type="http://schemas.openxmlformats.org/officeDocument/2006/relationships/audio" Target="../media/media57.m4a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6" Type="http://schemas.openxmlformats.org/officeDocument/2006/relationships/audio" Target="../media/media59.m4a"/><Relationship Id="rId20" Type="http://schemas.openxmlformats.org/officeDocument/2006/relationships/image" Target="../media/image1.png"/><Relationship Id="rId1" Type="http://schemas.microsoft.com/office/2007/relationships/media" Target="../media/media52.m4a"/><Relationship Id="rId6" Type="http://schemas.openxmlformats.org/officeDocument/2006/relationships/audio" Target="../media/media54.m4a"/><Relationship Id="rId11" Type="http://schemas.microsoft.com/office/2007/relationships/media" Target="../media/media57.m4a"/><Relationship Id="rId5" Type="http://schemas.microsoft.com/office/2007/relationships/media" Target="../media/media54.m4a"/><Relationship Id="rId15" Type="http://schemas.microsoft.com/office/2007/relationships/media" Target="../media/media59.m4a"/><Relationship Id="rId10" Type="http://schemas.openxmlformats.org/officeDocument/2006/relationships/audio" Target="../media/media56.m4a"/><Relationship Id="rId19" Type="http://schemas.openxmlformats.org/officeDocument/2006/relationships/image" Target="../media/image6.png"/><Relationship Id="rId4" Type="http://schemas.openxmlformats.org/officeDocument/2006/relationships/audio" Target="../media/media53.m4a"/><Relationship Id="rId9" Type="http://schemas.microsoft.com/office/2007/relationships/media" Target="../media/media56.m4a"/><Relationship Id="rId14" Type="http://schemas.openxmlformats.org/officeDocument/2006/relationships/audio" Target="../media/media5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m4a"/><Relationship Id="rId13" Type="http://schemas.microsoft.com/office/2007/relationships/media" Target="../media/media67.m4a"/><Relationship Id="rId18" Type="http://schemas.openxmlformats.org/officeDocument/2006/relationships/image" Target="../media/image1.png"/><Relationship Id="rId3" Type="http://schemas.microsoft.com/office/2007/relationships/media" Target="../media/media62.m4a"/><Relationship Id="rId7" Type="http://schemas.microsoft.com/office/2007/relationships/media" Target="../media/media64.m4a"/><Relationship Id="rId12" Type="http://schemas.openxmlformats.org/officeDocument/2006/relationships/audio" Target="../media/media66.m4a"/><Relationship Id="rId17" Type="http://schemas.openxmlformats.org/officeDocument/2006/relationships/image" Target="../media/image8.png"/><Relationship Id="rId2" Type="http://schemas.openxmlformats.org/officeDocument/2006/relationships/audio" Target="../media/media61.m4a"/><Relationship Id="rId16" Type="http://schemas.openxmlformats.org/officeDocument/2006/relationships/notesSlide" Target="../notesSlides/notesSlide9.xml"/><Relationship Id="rId1" Type="http://schemas.microsoft.com/office/2007/relationships/media" Target="../media/media61.m4a"/><Relationship Id="rId6" Type="http://schemas.openxmlformats.org/officeDocument/2006/relationships/audio" Target="../media/media63.m4a"/><Relationship Id="rId11" Type="http://schemas.microsoft.com/office/2007/relationships/media" Target="../media/media66.m4a"/><Relationship Id="rId5" Type="http://schemas.microsoft.com/office/2007/relationships/media" Target="../media/media63.m4a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65.m4a"/><Relationship Id="rId4" Type="http://schemas.openxmlformats.org/officeDocument/2006/relationships/audio" Target="../media/media62.m4a"/><Relationship Id="rId9" Type="http://schemas.microsoft.com/office/2007/relationships/media" Target="../media/media65.m4a"/><Relationship Id="rId14" Type="http://schemas.openxmlformats.org/officeDocument/2006/relationships/audio" Target="../media/media6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4: Day 2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Health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2" title="Screenshot 2025-05-14 at 6.48.36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25982"/>
            <a:ext cx="8839201" cy="409981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1543800" y="3947950"/>
            <a:ext cx="7339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33A44"/>
                </a:solidFill>
              </a:rPr>
              <a:t>When we have more than one of something it changes from singular to plural. Here are some examples. </a:t>
            </a:r>
            <a:endParaRPr sz="2000" b="1" dirty="0">
              <a:solidFill>
                <a:srgbClr val="233A44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A09D59-6078-4ABF-8516-4D2B7810F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73974" y="3951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38DEF-F8FE-4064-A2CC-FEE4B18259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7923" y="23685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84DA09-BB4D-43A6-8BFD-EBD8A5C72D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84322" y="44539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 title="Screenshot 2025-05-14 at 7.14.4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9404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 title="Screenshot 2025-05-14 at 6.49.1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425" y="525327"/>
            <a:ext cx="6840076" cy="24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 title="Screenshot 2025-05-14 at 6.49.3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713" y="551722"/>
            <a:ext cx="6744575" cy="243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 title="Screenshot 2025-05-14 at 6.59.49 AM.png"/>
          <p:cNvPicPr preferRelativeResize="0"/>
          <p:nvPr/>
        </p:nvPicPr>
        <p:blipFill rotWithShape="1">
          <a:blip r:embed="rId7">
            <a:alphaModFix/>
          </a:blip>
          <a:srcRect l="4452" t="3334"/>
          <a:stretch/>
        </p:blipFill>
        <p:spPr>
          <a:xfrm>
            <a:off x="5604811" y="62011"/>
            <a:ext cx="3434064" cy="46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>
            <a:off x="302576" y="114638"/>
            <a:ext cx="5006206" cy="46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1 head, the monster has _ _ _ _ _ _ _ _ _ _.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2 eyes, the monster has _ _ _ _ _ _ _ _ _ _.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_ _ _ _ _ _, the monster has 8 ears.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_ _ _ _ _, the monster has 5 arms and 5 hands.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2 legs and 2 feet, the monster has _ _ _ _ _ _.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516C1C-D19A-4780-B3F3-34C6BC163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7225" y="290798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10366E-2B53-4904-A565-E144E0E9A0C5}"/>
              </a:ext>
            </a:extLst>
          </p:cNvPr>
          <p:cNvSpPr txBox="1"/>
          <p:nvPr/>
        </p:nvSpPr>
        <p:spPr>
          <a:xfrm>
            <a:off x="5252866" y="131897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D1ECAB-1F63-4B71-BB78-61B391E8802E}"/>
              </a:ext>
            </a:extLst>
          </p:cNvPr>
          <p:cNvSpPr/>
          <p:nvPr/>
        </p:nvSpPr>
        <p:spPr>
          <a:xfrm>
            <a:off x="5252866" y="1144645"/>
            <a:ext cx="914399" cy="4064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Answers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94A42F-AA56-4A4B-9CF1-1AE42D227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4065" y="170527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0325" y="1109675"/>
            <a:ext cx="22860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325" y="2452700"/>
            <a:ext cx="21240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0324" y="3739452"/>
            <a:ext cx="2124075" cy="128837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2909225" y="360500"/>
            <a:ext cx="601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Let’s Chat…Listen and Repeat!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3047525" y="976725"/>
            <a:ext cx="610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2852525" y="1392225"/>
            <a:ext cx="613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doctor is helping the patient with a foot injury. She has a broken toe.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2884050" y="2724750"/>
            <a:ext cx="627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mom is helping the daughter with a hurt hand.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Ouch it 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is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sprained!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20" name="Google Shape;220;p27"/>
          <p:cNvSpPr txBox="1"/>
          <p:nvPr/>
        </p:nvSpPr>
        <p:spPr>
          <a:xfrm>
            <a:off x="2972075" y="3869150"/>
            <a:ext cx="618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dad is helping the son with pain. He has a fever.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2F83F9-707C-4C61-A2A8-ADE86B5F9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67275" y="4246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65BDA9-DF98-4CD8-A1C0-14504FBC55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97559" y="1638547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EEE2D7-6F9F-4DB0-9106-5E0960A243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29248" y="302127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79AF2-13EB-4FC5-A10B-4FA13AD5FE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0103" y="41131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7700" y="756050"/>
            <a:ext cx="23241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2475" y="2156225"/>
            <a:ext cx="23145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3413" y="3594500"/>
            <a:ext cx="23526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3198450" y="353625"/>
            <a:ext cx="5529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Let’s Chat…Listen and Repeat!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3361925" y="1038100"/>
            <a:ext cx="57933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husband asked, “are you in pain?”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wife says, “yes, my stomach hurts.”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3280175" y="2238483"/>
            <a:ext cx="5956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doctor asked the patient, “ where is the pain?”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man says, “ I have sprain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ed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my leg.”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3159264" y="3858135"/>
            <a:ext cx="580185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nurse ask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ed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, “what is hurt?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wom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 says, “my wrist has pain.” I think it is broken!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11CCEC-3893-4E61-982D-E5CB75D93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94872" y="50591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401F9F-0063-4BAE-91F3-C55156B118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41010" y="1252937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E34021-66C1-4E8E-B766-B0AC6F9F9A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44210" y="25457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684D90-7AEA-455F-B8DD-7F91332DC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45284" y="40057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263250" y="851600"/>
            <a:ext cx="4871400" cy="12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will ask the questions.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Patient 1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will answer the questions. 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will tell them how they will help them. </a:t>
            </a:r>
          </a:p>
        </p:txBody>
      </p:sp>
      <p:pic>
        <p:nvPicPr>
          <p:cNvPr id="238" name="Google Shape;238;p29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t="2129" r="66039" b="59920"/>
          <a:stretch/>
        </p:blipFill>
        <p:spPr>
          <a:xfrm>
            <a:off x="6678950" y="286675"/>
            <a:ext cx="2131674" cy="219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>
            <a:spLocks noGrp="1"/>
          </p:cNvSpPr>
          <p:nvPr>
            <p:ph type="body" idx="1"/>
          </p:nvPr>
        </p:nvSpPr>
        <p:spPr>
          <a:xfrm>
            <a:off x="208950" y="2791325"/>
            <a:ext cx="87261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 patient 1, I am Doctor______. Why are you visiting today?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My stomach really hurts.</a:t>
            </a:r>
            <a:endParaRPr sz="18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am sorry about that, let me get you some medicine. 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8B2BE-D747-4679-85A5-4373706A8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4319" y="44520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12C29-D2FE-4630-9444-E49F9ACA87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8314" y="126765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0E244-26E7-4AF8-B25D-A37BF8270A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72610" y="332899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0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l="33960" t="2129" r="34027" b="59920"/>
          <a:stretch/>
        </p:blipFill>
        <p:spPr>
          <a:xfrm>
            <a:off x="6980050" y="93200"/>
            <a:ext cx="2009299" cy="219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>
            <a:spLocks noGrp="1"/>
          </p:cNvSpPr>
          <p:nvPr>
            <p:ph type="body" idx="1"/>
          </p:nvPr>
        </p:nvSpPr>
        <p:spPr>
          <a:xfrm>
            <a:off x="208950" y="2791325"/>
            <a:ext cx="87261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Hello patient 2, I am Doctor ______. Why are you visit</a:t>
            </a:r>
            <a:r>
              <a:rPr lang="en-US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today? 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Ouch! I hurt my arm. I am in pain. </a:t>
            </a:r>
            <a:endParaRPr sz="18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am sorry about that, let me get a cast put on your broken arm.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CE92CA-2533-408D-9E07-9D7327E0C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2936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7CD087-9333-4267-AB33-0B02F21E08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8850" y="1200251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C374B-A6DF-4013-AC43-5D60733B0B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6725" y="3071514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D79240-F69A-43F5-949E-C27499085827}"/>
              </a:ext>
            </a:extLst>
          </p:cNvPr>
          <p:cNvSpPr/>
          <p:nvPr/>
        </p:nvSpPr>
        <p:spPr>
          <a:xfrm>
            <a:off x="263250" y="773325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doctor</a:t>
            </a:r>
            <a:r>
              <a:rPr lang="en-US" dirty="0"/>
              <a:t> will ask the questions.</a:t>
            </a:r>
          </a:p>
          <a:p>
            <a:pPr lvl="0">
              <a:spcBef>
                <a:spcPts val="1200"/>
              </a:spcBef>
            </a:pPr>
            <a:r>
              <a:rPr lang="en-US" b="1" dirty="0">
                <a:solidFill>
                  <a:srgbClr val="00B050"/>
                </a:solidFill>
              </a:rPr>
              <a:t>Patient 2 </a:t>
            </a:r>
            <a:r>
              <a:rPr lang="en-US" dirty="0"/>
              <a:t>will answer the questions. 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doctor</a:t>
            </a:r>
            <a:r>
              <a:rPr lang="en-US" dirty="0"/>
              <a:t> will tell them how they will help them.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1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l="66742" t="1482" b="59921"/>
          <a:stretch/>
        </p:blipFill>
        <p:spPr>
          <a:xfrm>
            <a:off x="7085675" y="133950"/>
            <a:ext cx="1849374" cy="19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>
            <a:spLocks noGrp="1"/>
          </p:cNvSpPr>
          <p:nvPr>
            <p:ph type="body" idx="1"/>
          </p:nvPr>
        </p:nvSpPr>
        <p:spPr>
          <a:xfrm>
            <a:off x="208950" y="2791325"/>
            <a:ext cx="87261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 patient 1, I am Doctor______. Why are you visiting today?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My stomach really hurts.</a:t>
            </a:r>
            <a:endParaRPr sz="18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am sorry about that, let me get you some medicine. 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Hello patient 2, I am Doctor ______. Why are you visit</a:t>
            </a:r>
            <a:r>
              <a:rPr lang="en-US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today? 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Ouch! I hurt my arm. I am in pain. </a:t>
            </a:r>
            <a:endParaRPr sz="18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am sorry about that, let me get a cast put on your broken arm.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1"/>
          <p:cNvSpPr txBox="1">
            <a:spLocks noGrp="1"/>
          </p:cNvSpPr>
          <p:nvPr>
            <p:ph type="body" idx="1"/>
          </p:nvPr>
        </p:nvSpPr>
        <p:spPr>
          <a:xfrm>
            <a:off x="213150" y="767600"/>
            <a:ext cx="48714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60" b="1" dirty="0">
                <a:latin typeface="Arial"/>
                <a:ea typeface="Arial"/>
                <a:cs typeface="Arial"/>
                <a:sym typeface="Arial"/>
              </a:rPr>
              <a:t>3 people per video</a:t>
            </a: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- 1 doctor, 2 patients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56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 will ask the questions.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56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Patient 1</a:t>
            </a: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56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Patient 2 </a:t>
            </a: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will answer the questions. 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56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 will tell them how they will help them. </a:t>
            </a:r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1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t="50413" r="67261" b="9818"/>
          <a:stretch/>
        </p:blipFill>
        <p:spPr>
          <a:xfrm>
            <a:off x="5160424" y="133950"/>
            <a:ext cx="1849374" cy="206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13090-124A-46EC-A395-CA582EF8D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14844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7FC64E-FAFC-4438-A753-9EE0D7973A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2475" y="279131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193218-1800-4353-A708-C200443751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8875" y="436838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2499900" y="67250"/>
            <a:ext cx="4144200" cy="76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5" name="Google Shape;135;p14"/>
          <p:cNvGraphicFramePr/>
          <p:nvPr>
            <p:extLst>
              <p:ext uri="{D42A27DB-BD31-4B8C-83A1-F6EECF244321}">
                <p14:modId xmlns:p14="http://schemas.microsoft.com/office/powerpoint/2010/main" val="264221437"/>
              </p:ext>
            </p:extLst>
          </p:nvPr>
        </p:nvGraphicFramePr>
        <p:xfrm>
          <a:off x="271650" y="723938"/>
          <a:ext cx="8600700" cy="3695625"/>
        </p:xfrm>
        <a:graphic>
          <a:graphicData uri="http://schemas.openxmlformats.org/drawingml/2006/table">
            <a:tbl>
              <a:tblPr>
                <a:noFill/>
                <a:tableStyleId>{38FC94B3-3AE7-4791-9E8B-6F5538B73B14}</a:tableStyleId>
              </a:tblPr>
              <a:tblGrid>
                <a:gridCol w="14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doctor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patient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nurse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tablets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Cold Away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ice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injury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ouch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hurt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fever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theramotor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medicine box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break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broken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sprain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pain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Kleenex/tissue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cast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swallow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sore throat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toothache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wrap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Band Aid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medicine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stomach ache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jaw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temperature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runny nose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C325BD-088F-40C1-9931-A6B0B37A4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170104" y="94720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2542F3-A9B9-4D01-B2E5-74F42621E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601500" y="86325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5E0AD3-87DA-4119-87FE-4A2E39030C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115244" y="927877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B94A69-9D8E-42C0-B83A-D5D358142A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527388" y="999828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9EFFD-9963-4508-875B-951677A9DE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653984" y="999828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6F66FE-0A00-41A2-B6DE-B53FF0E93AD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63638" y="960358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57DA7E-380F-4815-B6B9-AB4883B824E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198689" y="159032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6D8C53-AAC6-4D2B-BEAA-22A63D69733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678147" y="159032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5EF018-E069-403D-96B7-ECE0EA952BD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097780" y="1616224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D1720C-8280-4A9B-9906-B56C5AF21F0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513106" y="1616224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D082F3-09D7-4EB9-85E7-1CD24788B82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877785" y="1682118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2D055F-FA6F-4A62-B5D6-6F7E1311893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93111" y="1694864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20CB9-7DBC-4707-B1C5-2DD059086AB7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207539" y="2342057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D82788-D44F-44B0-82BB-02B80E828A6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678147" y="2342057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45CC82-DED5-43F4-9D3C-B93C6CF8473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170143" y="239576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1971D1-1D55-4A8D-BC7B-1AFAD90CFDE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437551" y="2384902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E8141B-417D-4E90-B1E7-D1F87C0032C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779840" y="2408328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71971D-C3E1-4460-98B1-5EAB71F16AF1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63638" y="2429370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CF7929-705D-4170-ABBA-4524F86C95B9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263787" y="3093793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F3880-6054-4D9A-90D9-C5764D21599A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56C1B6-2EBC-4ECE-8B8E-5983F4CB401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104359" y="2972100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B64F1-BB87-4340-98C8-D708AA42CAAC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473635" y="3099960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E499D5-3F9A-46FB-984B-A8CD05DBF7E9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877785" y="3046698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B7B1A1-9722-47CB-8B0E-7383534E57E5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20747" y="3175300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C2704-B119-4C90-B713-CF184C1A51BD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198689" y="3896363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8EC869-625F-421D-88EF-E46D82CB7F7C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750510" y="3718079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C9F0C7-4F50-4CB7-A97E-211507D5AB2A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097780" y="3831988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953567-5599-4958-8A4E-80AAF4905953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554378" y="3693163"/>
            <a:ext cx="406400" cy="4064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CF14C1-5699-4A9A-B4B2-80E9F4E1C6E9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958998" y="37033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3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8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9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8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0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82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70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0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/>
        </p:nvSpPr>
        <p:spPr>
          <a:xfrm>
            <a:off x="1312075" y="976725"/>
            <a:ext cx="6560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2 partners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Doctor and patient conversation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the next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Chat Slide (slide 21).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62" name="Google Shape;262;p32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F6CF52-A0D3-4421-843E-8BC5B45A3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0167" y="88840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l="34448" t="50413" r="1486" b="9818"/>
          <a:stretch/>
        </p:blipFill>
        <p:spPr>
          <a:xfrm>
            <a:off x="5176905" y="129325"/>
            <a:ext cx="3827196" cy="218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>
            <a:spLocks noGrp="1"/>
          </p:cNvSpPr>
          <p:nvPr>
            <p:ph type="body" idx="1"/>
          </p:nvPr>
        </p:nvSpPr>
        <p:spPr>
          <a:xfrm>
            <a:off x="208950" y="2550124"/>
            <a:ext cx="8726100" cy="2186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 patient 1, I am Doctor______. Why are you visiting today?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My stomach really hurts.</a:t>
            </a:r>
            <a:endParaRPr sz="18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am sorry about that, let me get you some medicine. 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Hello patient 2, I am Doctor ______. Why are you visit</a:t>
            </a:r>
            <a:r>
              <a:rPr lang="en-US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today? 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Ouch! I hurt my arm. I am in pain. </a:t>
            </a:r>
            <a:endParaRPr sz="18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am sorry about that, let me get a cast put on your broken arm.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213150" y="767600"/>
            <a:ext cx="48714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60" b="1" dirty="0">
                <a:latin typeface="Arial"/>
                <a:ea typeface="Arial"/>
                <a:cs typeface="Arial"/>
                <a:sym typeface="Arial"/>
              </a:rPr>
              <a:t>3 people per video</a:t>
            </a: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- 1 doctor, 2 patients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256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 will ask the questions.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Patient 1</a:t>
            </a: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6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56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Patient 2 </a:t>
            </a: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will answer the questions.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256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 will tell them how they will help them.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D86AD1-4655-42C5-B4B0-8A68F0145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97802" y="10513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544557-FDB7-40D3-A2E0-F3E37E72B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7303" y="2934294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485C94-3070-4DAD-8286-D5042B20B3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2753" y="4165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 title="Screenshot 2025-05-14 at 6.45.26 AM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656838" y="152400"/>
            <a:ext cx="331377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/>
        </p:nvSpPr>
        <p:spPr>
          <a:xfrm>
            <a:off x="5873175" y="3605075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LISTEN 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AND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504D7B-6E62-42A1-AD87-9C6D3B040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18694" y="374343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5192BD-B8E3-4CD6-A099-DED1F3BBB8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3465" y="533171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556C38-68F6-4051-BB71-A4D77C6E2E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3465" y="2165349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86154C-7ECA-4A70-8724-69D53712CA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42406" y="3198675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3B9E2D-401D-4155-985A-E803F94BB02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67626" y="3605075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212FDE-915E-435B-B4B6-6ED236C7433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92280" y="270405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9A0D5D-2FE6-4998-9981-DAF2099D7A7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98680" y="14723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" title="Screenshot 2025-05-14 at 7.18.36 AM.png"/>
          <p:cNvPicPr preferRelativeResize="0"/>
          <p:nvPr/>
        </p:nvPicPr>
        <p:blipFill rotWithShape="1">
          <a:blip r:embed="rId15">
            <a:alphaModFix/>
          </a:blip>
          <a:srcRect t="56551"/>
          <a:stretch/>
        </p:blipFill>
        <p:spPr>
          <a:xfrm>
            <a:off x="247900" y="2888825"/>
            <a:ext cx="4195751" cy="21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/>
        </p:nvSpPr>
        <p:spPr>
          <a:xfrm>
            <a:off x="238750" y="317950"/>
            <a:ext cx="8510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dk2"/>
                </a:solidFill>
              </a:rPr>
              <a:t>What is hurting this soccer player? </a:t>
            </a:r>
            <a:endParaRPr sz="2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His head is in pain. </a:t>
            </a: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His stomach is not feeling good.</a:t>
            </a: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He has an injury on his leg.</a:t>
            </a: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He has a broken foot and needs a cast. </a:t>
            </a:r>
            <a:endParaRPr sz="2600" b="1" dirty="0">
              <a:solidFill>
                <a:schemeClr val="dk2"/>
              </a:solidFill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5920925" y="36767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LISTEN 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AND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CE4499-7763-4404-BF98-6B2FB486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71206" y="387060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AAC86D-3AA3-4A70-852B-2E1DB24A67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00248" y="44765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A17E35-09B1-4435-AC30-184CB85D2C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08310" y="117936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196815-7631-41EB-97CF-721BEEBE38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7048" y="161095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308EC4-055E-48DA-B17B-18949A222E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64789" y="201036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18E4A2-EA5A-4380-B57C-B025A2CBE6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6819" y="24167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 title="Screenshot 2025-05-14 at 7.15.07 AM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62187" y="339275"/>
            <a:ext cx="6419625" cy="4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D2100-0EE3-4E3B-8E00-59B5CF764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5787" y="173702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E209E1-2B98-49B8-8C02-8295263E44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96518" y="2049964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C22C4-D5BA-45FD-95C2-66D2857C21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35965" y="1955993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69F7DE-D6B0-48A3-924E-0132D26B5D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9082" y="3684234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A33B7-F8CE-4703-B1A7-C63542F902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2282" y="333144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0D5756-0CE6-474B-B4D2-968E31C448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39165" y="324097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 title="Screenshot 2025-05-14 at 7.16.25 AM.png"/>
          <p:cNvPicPr preferRelativeResize="0"/>
          <p:nvPr/>
        </p:nvPicPr>
        <p:blipFill rotWithShape="1">
          <a:blip r:embed="rId9">
            <a:alphaModFix/>
          </a:blip>
          <a:srcRect b="26177"/>
          <a:stretch/>
        </p:blipFill>
        <p:spPr>
          <a:xfrm>
            <a:off x="152400" y="104650"/>
            <a:ext cx="4646401" cy="219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152400" y="2252463"/>
            <a:ext cx="88005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Who is in the nurse’s office?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Matt has a sore throat. The nurse will get him medicine.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Ella has a toothache. The nurse will get her medicine.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Stefano is feeling warm. The nurse will get him medicine for his fever.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Reyna is using a tissue. The nurse will get her medicine for her cold.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Minh’s stomach hurts. The nurse will give medicine for a stomach </a:t>
            </a:r>
            <a:r>
              <a:rPr lang="en-US" sz="1800" b="1" dirty="0">
                <a:solidFill>
                  <a:schemeClr val="dk2"/>
                </a:solidFill>
              </a:rPr>
              <a:t>ache.</a:t>
            </a:r>
            <a:endParaRPr sz="1800" b="1" dirty="0">
              <a:solidFill>
                <a:schemeClr val="dk2"/>
              </a:solidFill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5861550" y="351625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LISTEN 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AND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096622-61D7-481B-817A-8DA55CF4B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36990" y="53195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4455F9-928A-4DBD-84CB-23D4BA7DF8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59" y="114582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821F2D-C3FD-4710-B9DE-C49BA87965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5663" y="251985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9" title="Screenshot 2025-05-14 at 7.17.58 AM.png"/>
          <p:cNvPicPr preferRelativeResize="0"/>
          <p:nvPr/>
        </p:nvPicPr>
        <p:blipFill rotWithShape="1">
          <a:blip r:embed="rId19">
            <a:alphaModFix/>
          </a:blip>
          <a:srcRect r="2400" b="53246"/>
          <a:stretch/>
        </p:blipFill>
        <p:spPr>
          <a:xfrm>
            <a:off x="191975" y="152400"/>
            <a:ext cx="3944575" cy="226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 title="Screenshot 2025-05-14 at 7.17.58 AM.png"/>
          <p:cNvPicPr preferRelativeResize="0"/>
          <p:nvPr/>
        </p:nvPicPr>
        <p:blipFill rotWithShape="1">
          <a:blip r:embed="rId19">
            <a:alphaModFix/>
          </a:blip>
          <a:srcRect t="48511"/>
          <a:stretch/>
        </p:blipFill>
        <p:spPr>
          <a:xfrm>
            <a:off x="4136550" y="2051125"/>
            <a:ext cx="4631399" cy="285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05F1B3-BBA3-4417-A19B-B7957483B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12282" y="69763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781AA-68A4-4D0F-8617-2A79423BF8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43879" y="697632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AB9D2B-717A-424D-BF96-DA5FB76CF33B}"/>
              </a:ext>
            </a:extLst>
          </p:cNvPr>
          <p:cNvSpPr txBox="1"/>
          <p:nvPr/>
        </p:nvSpPr>
        <p:spPr>
          <a:xfrm>
            <a:off x="4572000" y="639222"/>
            <a:ext cx="2401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the questions below. </a:t>
            </a:r>
          </a:p>
          <a:p>
            <a:r>
              <a:rPr lang="en-US" dirty="0"/>
              <a:t>The answer is A , B or C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B01E7C-3324-4FB0-8336-AFC63C7D9C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20023" y="2414651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84186-EEF3-4ECC-9AF7-244D38CAAF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69361" y="3184577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2A278-A764-4EFA-B483-92C65D18EB0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38435" y="402514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DF3F9D-A40F-4ABE-9279-5AF647BDF39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74725" y="232250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910756-D077-4CC9-A8CA-74B19939415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81125" y="3223636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FFC4E2-2D68-4F1F-8119-3742807DBC3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69842" y="41112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0"/>
          <p:cNvGrpSpPr/>
          <p:nvPr/>
        </p:nvGrpSpPr>
        <p:grpSpPr>
          <a:xfrm>
            <a:off x="1547887" y="2434394"/>
            <a:ext cx="6048254" cy="2241118"/>
            <a:chOff x="219450" y="3150400"/>
            <a:chExt cx="5430775" cy="1662550"/>
          </a:xfrm>
        </p:grpSpPr>
        <p:pic>
          <p:nvPicPr>
            <p:cNvPr id="172" name="Google Shape;172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t="65640"/>
            <a:stretch/>
          </p:blipFill>
          <p:spPr>
            <a:xfrm>
              <a:off x="1965125" y="3150401"/>
              <a:ext cx="3685099" cy="166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l="50480" t="31867" b="33774"/>
            <a:stretch/>
          </p:blipFill>
          <p:spPr>
            <a:xfrm>
              <a:off x="219450" y="3150400"/>
              <a:ext cx="1824850" cy="1662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p20"/>
          <p:cNvGrpSpPr/>
          <p:nvPr/>
        </p:nvGrpSpPr>
        <p:grpSpPr>
          <a:xfrm>
            <a:off x="1547875" y="364190"/>
            <a:ext cx="6048272" cy="2070206"/>
            <a:chOff x="304800" y="383975"/>
            <a:chExt cx="5509950" cy="1662549"/>
          </a:xfrm>
        </p:grpSpPr>
        <p:pic>
          <p:nvPicPr>
            <p:cNvPr id="175" name="Google Shape;175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b="65640"/>
            <a:stretch/>
          </p:blipFill>
          <p:spPr>
            <a:xfrm>
              <a:off x="304800" y="383975"/>
              <a:ext cx="3685099" cy="166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t="32819" r="50480" b="32822"/>
            <a:stretch/>
          </p:blipFill>
          <p:spPr>
            <a:xfrm>
              <a:off x="3989900" y="383975"/>
              <a:ext cx="1824850" cy="1662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2EFFBB-2D31-4A07-A1F5-4BEB0C6E5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167" y="8292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 title="Screenshot 2025-05-14 at 7.16.04 AM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2400" y="152400"/>
            <a:ext cx="406769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95321C-9EF8-46A6-81CF-BC5BB8AA2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50509" y="21653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0831CD-45A1-4F50-8411-F7AB9C23C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0346" y="355266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A75E20-3DC4-4D88-AD3C-1C643068E4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79849" y="4068683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C27291-9468-445D-9B37-73D1A7D186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9002" y="45847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FE1D0B-C702-4472-8D54-83ABFFBC5A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34625" y="3552666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2B64A7-F37F-478E-8132-796C1CA628D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80628" y="406868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090CE5-1FF4-4B43-9CC4-8F68A67214F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20099" y="460402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876</Words>
  <Application>Microsoft Office PowerPoint</Application>
  <PresentationFormat>On-screen Show (16:9)</PresentationFormat>
  <Paragraphs>135</Paragraphs>
  <Slides>21</Slides>
  <Notes>21</Notes>
  <HiddenSlides>0</HiddenSlides>
  <MMClips>93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Nunito</vt:lpstr>
      <vt:lpstr>Arial</vt:lpstr>
      <vt:lpstr>Teachers</vt:lpstr>
      <vt:lpstr>Lexend Exa</vt:lpstr>
      <vt:lpstr>Lexend Exa Medium</vt:lpstr>
      <vt:lpstr>Shift</vt:lpstr>
      <vt:lpstr>Lesson For  Unit 4: Day 2 Health </vt:lpstr>
      <vt:lpstr>Review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Chat…Speaking-Listening </vt:lpstr>
      <vt:lpstr>Let’s Chat…Speaking-Listening </vt:lpstr>
      <vt:lpstr>Let’s Chat…Speaking-Listening </vt:lpstr>
      <vt:lpstr>PowerPoint Presentation</vt:lpstr>
      <vt:lpstr>Let’s Chat…Speaking-Listening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4: Day 2 Health</dc:title>
  <dc:creator>Corrine Neville</dc:creator>
  <cp:lastModifiedBy>Satin Bennett</cp:lastModifiedBy>
  <cp:revision>7</cp:revision>
  <dcterms:modified xsi:type="dcterms:W3CDTF">2025-05-15T23:49:14Z</dcterms:modified>
</cp:coreProperties>
</file>