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5143500" type="screen16x9"/>
  <p:notesSz cx="6858000" cy="9144000"/>
  <p:embeddedFontLst>
    <p:embeddedFont>
      <p:font typeface="Dancing Script" panose="020B0604020202020204" charset="0"/>
      <p:regular r:id="rId31"/>
      <p:bold r:id="rId32"/>
    </p:embeddedFont>
    <p:embeddedFont>
      <p:font typeface="Lexend Exa" panose="020B0604020202020204" charset="0"/>
      <p:regular r:id="rId33"/>
      <p:bold r:id="rId34"/>
    </p:embeddedFont>
    <p:embeddedFont>
      <p:font typeface="Lexend Exa Medium" panose="020B0604020202020204" charset="0"/>
      <p:regular r:id="rId35"/>
      <p:bold r:id="rId36"/>
    </p:embeddedFont>
    <p:embeddedFont>
      <p:font typeface="Nunito" panose="020B0604020202020204" charset="0"/>
      <p:regular r:id="rId37"/>
      <p:bold r:id="rId38"/>
      <p:italic r:id="rId39"/>
      <p:boldItalic r:id="rId40"/>
    </p:embeddedFont>
    <p:embeddedFont>
      <p:font typeface="Teachers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46CCC7-C170-49E2-9239-A96F25349A81}">
  <a:tblStyle styleId="{A246CCC7-C170-49E2-9239-A96F25349A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1e7143c10f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1e7143c10f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ba3ac572a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ba3ac572a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ba3ac572a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5ba3ac572a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ba3ac572a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ba3ac572a_0_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5ba3ac572a_0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5ba3ac572a_0_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ba3ac572a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ba3ac572a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ba3ac572a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ba3ac572a_0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ba3ac572a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ba3ac572a_0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5ba3ac572a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5ba3ac572a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ba3ac572a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5ba3ac572a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ba3ac572a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ba3ac572a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f98afc9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4f98afc9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ba3ac572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ba3ac572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our schools we use supplies like these.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ba3ac572a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ba3ac572a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ba3ac572a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5ba3ac572a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5ba3ac572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5ba3ac572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ba3ac572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5ba3ac572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ba3ac572a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ba3ac572a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5ba3ac572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5ba3ac572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ba3ac572a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ba3ac572a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ba3ac572a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ba3ac572a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e7143c10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e7143c10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aa49b875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aa49b875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ed1bc3f0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ed1bc3f0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e7143c10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1e7143c10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 – bag (sack)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f263353e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3f263353e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ba3ac572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ba3ac572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ba3ac572a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5ba3ac572a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285050"/>
            <a:ext cx="7423500" cy="43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1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u="sng" dirty="0"/>
              <a:t>Lesson Review</a:t>
            </a:r>
            <a:endParaRPr sz="4600" u="sng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u="sng" dirty="0"/>
              <a:t> Sunday/</a:t>
            </a:r>
            <a:r>
              <a:rPr lang="en-US" sz="4600" u="sng" dirty="0"/>
              <a:t>Mon.</a:t>
            </a:r>
            <a:endParaRPr sz="4600" u="sng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 dirty="0"/>
              <a:t>About Me, Family, Time, School, &amp; Health </a:t>
            </a:r>
            <a:endParaRPr sz="3600" u="sng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854ABC-30BE-427C-B08F-8F1E34A08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7960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</a:t>
            </a:r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body" idx="1"/>
          </p:nvPr>
        </p:nvSpPr>
        <p:spPr>
          <a:xfrm>
            <a:off x="819150" y="1643225"/>
            <a:ext cx="7505700" cy="27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your family.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Who is in your family?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How many people are in your family- live in your home?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9EF807-9E4F-4793-A519-149883D9C8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3830" y="12561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>
            <a:spLocks noGrp="1"/>
          </p:cNvSpPr>
          <p:nvPr>
            <p:ph type="title"/>
          </p:nvPr>
        </p:nvSpPr>
        <p:spPr>
          <a:xfrm>
            <a:off x="4876800" y="845600"/>
            <a:ext cx="34479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the picture- </a:t>
            </a:r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body" idx="1"/>
          </p:nvPr>
        </p:nvSpPr>
        <p:spPr>
          <a:xfrm>
            <a:off x="4876950" y="1990725"/>
            <a:ext cx="34479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Talk about who is in this family?</a:t>
            </a:r>
            <a:endParaRPr/>
          </a:p>
        </p:txBody>
      </p:sp>
      <p:pic>
        <p:nvPicPr>
          <p:cNvPr id="219" name="Google Shape;219;p24" descr="File:Happy family (1).jpg - Wikimedia Comm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424" y="761525"/>
            <a:ext cx="3860586" cy="24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15FD9C-C529-4944-83BF-322C8DC89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21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>
            <a:spLocks noGrp="1"/>
          </p:cNvSpPr>
          <p:nvPr>
            <p:ph type="title"/>
          </p:nvPr>
        </p:nvSpPr>
        <p:spPr>
          <a:xfrm>
            <a:off x="5386475" y="845600"/>
            <a:ext cx="29385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the picture</a:t>
            </a:r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body" idx="1"/>
          </p:nvPr>
        </p:nvSpPr>
        <p:spPr>
          <a:xfrm>
            <a:off x="4921775" y="1990725"/>
            <a:ext cx="34032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Talk about who is in this picture?</a:t>
            </a:r>
            <a:endParaRPr/>
          </a:p>
        </p:txBody>
      </p:sp>
      <p:pic>
        <p:nvPicPr>
          <p:cNvPr id="226" name="Google Shape;226;p25" descr="Family tradition: Davis family's roots planted in civil service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976" y="61525"/>
            <a:ext cx="4593475" cy="309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978D01-6AD1-436D-BFEA-54BC22FAC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7355" y="25717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Morning a.m</a:t>
            </a:r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it…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time do you wake up in the morning?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do to get ready?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eat for breakfast?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time do you have to leave for school?</a:t>
            </a:r>
            <a:endParaRPr/>
          </a:p>
        </p:txBody>
      </p:sp>
      <p:pic>
        <p:nvPicPr>
          <p:cNvPr id="233" name="Google Shape;233;p26" descr="Bed Morning Images | Free Photos, PNG Stickers, Wallpapers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5069" y="693079"/>
            <a:ext cx="2279782" cy="151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817363-3842-4FDB-A187-6140BC48A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15843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for School </a:t>
            </a:r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43875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does school start?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is your school?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is the name of your school?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time are your classes?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classes are you taking?</a:t>
            </a:r>
            <a:endParaRPr/>
          </a:p>
        </p:txBody>
      </p:sp>
      <p:pic>
        <p:nvPicPr>
          <p:cNvPr id="240" name="Google Shape;240;p27" descr="Back to school safety tips &gt; Hanscom Air Force Base &gt; Article Displa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7670" y="419725"/>
            <a:ext cx="3441350" cy="228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B4E032-8492-4D4D-B89F-51AD238B6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14890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Lunch p.m</a:t>
            </a:r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is lunch?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 you eat lunch?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have for lunch?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time is lunch over?</a:t>
            </a:r>
            <a:endParaRPr/>
          </a:p>
        </p:txBody>
      </p:sp>
      <p:pic>
        <p:nvPicPr>
          <p:cNvPr id="247" name="Google Shape;247;p28" descr="Tray20_FullTray_2023 | A school lunch tray showing a reimbur… | Flick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5127" y="0"/>
            <a:ext cx="3087168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8D8D1B-0513-4140-971C-826DE1AB8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school-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are you done with school?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like to do for fun after school?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 you have any hobbies?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 you like to go?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4" name="Google Shape;254;p29" descr="File:Halleyparknovember b.jpg - Wikipedi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2781" y="0"/>
            <a:ext cx="3086300" cy="199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0E475A-E666-4BB2-8EAD-34E3615E1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8821" y="99536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</a:t>
            </a:r>
            <a:endParaRPr/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do you study?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 you go to study?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study?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do you need to study?</a:t>
            </a:r>
            <a:endParaRPr/>
          </a:p>
        </p:txBody>
      </p:sp>
      <p:pic>
        <p:nvPicPr>
          <p:cNvPr id="261" name="Google Shape;261;p30" descr="Free Images : graduation, book, education, studying, school, study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8871" y="123750"/>
            <a:ext cx="3798103" cy="244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2AAA36-3A6F-4568-8D40-35FE7B2A3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Dinner p.m</a:t>
            </a:r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do you eat dinner?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 you eat dinner?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 you have a favorite restaurant or food?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do after dinner?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8" name="Google Shape;268;p31" descr="Free picture: table, food, restaurant, dinner, banquet, meal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2559" y="581025"/>
            <a:ext cx="2692869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520462-702F-4994-9246-B515A3E30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Bed time p.m</a:t>
            </a:r>
            <a:endParaRPr/>
          </a:p>
        </p:txBody>
      </p:sp>
      <p:sp>
        <p:nvSpPr>
          <p:cNvPr id="274" name="Google Shape;274;p32"/>
          <p:cNvSpPr txBox="1">
            <a:spLocks noGrp="1"/>
          </p:cNvSpPr>
          <p:nvPr>
            <p:ph type="body" idx="1"/>
          </p:nvPr>
        </p:nvSpPr>
        <p:spPr>
          <a:xfrm>
            <a:off x="819150" y="2243525"/>
            <a:ext cx="7505700" cy="21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time do you go to bed?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do you do to get ready for bed?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many hours of sleep do you get a night?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5" name="Google Shape;275;p32" descr="Over 60% of us suffer from sleep disorders, let's change togethe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6625" y="254850"/>
            <a:ext cx="2708226" cy="270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2D9872-8B0A-4B4E-B9FC-92F8D0A77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Vocabulary Reading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134" name="Google Shape;134;p14"/>
          <p:cNvGraphicFramePr/>
          <p:nvPr/>
        </p:nvGraphicFramePr>
        <p:xfrm>
          <a:off x="188063" y="1164650"/>
          <a:ext cx="8790000" cy="2704575"/>
        </p:xfrm>
        <a:graphic>
          <a:graphicData uri="http://schemas.openxmlformats.org/drawingml/2006/table">
            <a:tbl>
              <a:tblPr>
                <a:noFill/>
                <a:tableStyleId>{A246CCC7-C170-49E2-9239-A96F25349A81}</a:tableStyleId>
              </a:tblPr>
              <a:tblGrid>
                <a:gridCol w="29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First Name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Last Name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Signature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Driver’s License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Area Code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Phone Number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ID Card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Address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Passport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8E7D86-ED6D-4D4D-9192-BB6BED5C2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900" y="5792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Vocabulary Reading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281" name="Google Shape;281;p33"/>
          <p:cNvGraphicFramePr/>
          <p:nvPr/>
        </p:nvGraphicFramePr>
        <p:xfrm>
          <a:off x="188063" y="1164650"/>
          <a:ext cx="8790000" cy="2704575"/>
        </p:xfrm>
        <a:graphic>
          <a:graphicData uri="http://schemas.openxmlformats.org/drawingml/2006/table">
            <a:tbl>
              <a:tblPr>
                <a:noFill/>
                <a:tableStyleId>{A246CCC7-C170-49E2-9239-A96F25349A81}</a:tableStyleId>
              </a:tblPr>
              <a:tblGrid>
                <a:gridCol w="219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book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notebook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pen 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ruler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pencil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computer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eraser 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stapler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desk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chair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laptop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paper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A751A3-ED00-48B0-A777-3E06CF7BA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072" y="5285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 txBox="1">
            <a:spLocks noGrp="1"/>
          </p:cNvSpPr>
          <p:nvPr>
            <p:ph type="title"/>
          </p:nvPr>
        </p:nvSpPr>
        <p:spPr>
          <a:xfrm>
            <a:off x="3332825" y="845600"/>
            <a:ext cx="49920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will you put in your backpack?</a:t>
            </a:r>
            <a:endParaRPr/>
          </a:p>
        </p:txBody>
      </p:sp>
      <p:sp>
        <p:nvSpPr>
          <p:cNvPr id="287" name="Google Shape;287;p34"/>
          <p:cNvSpPr txBox="1">
            <a:spLocks noGrp="1"/>
          </p:cNvSpPr>
          <p:nvPr>
            <p:ph type="body" idx="1"/>
          </p:nvPr>
        </p:nvSpPr>
        <p:spPr>
          <a:xfrm>
            <a:off x="2853125" y="1990725"/>
            <a:ext cx="55482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will need_______, _______,_____… for school.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Choose from these words: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Notebook, pencil, pen, eraser, laptop, book</a:t>
            </a:r>
            <a:endParaRPr/>
          </a:p>
        </p:txBody>
      </p:sp>
      <p:pic>
        <p:nvPicPr>
          <p:cNvPr id="288" name="Google Shape;288;p34" descr="Cotton Canvas Backpack – 123 Farm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3325" y="-118375"/>
            <a:ext cx="3141376" cy="314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5124E3-C4A7-4FC3-8ACF-A0B39A032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>
            <a:spLocks noGrp="1"/>
          </p:cNvSpPr>
          <p:nvPr>
            <p:ph type="title"/>
          </p:nvPr>
        </p:nvSpPr>
        <p:spPr>
          <a:xfrm>
            <a:off x="3512475" y="594600"/>
            <a:ext cx="5291700" cy="12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on your desk? What do you need? </a:t>
            </a:r>
            <a:endParaRPr/>
          </a:p>
        </p:txBody>
      </p:sp>
      <p:sp>
        <p:nvSpPr>
          <p:cNvPr id="294" name="Google Shape;294;p35"/>
          <p:cNvSpPr txBox="1">
            <a:spLocks noGrp="1"/>
          </p:cNvSpPr>
          <p:nvPr>
            <p:ph type="body" idx="1"/>
          </p:nvPr>
        </p:nvSpPr>
        <p:spPr>
          <a:xfrm>
            <a:off x="3512700" y="2303500"/>
            <a:ext cx="4812300" cy="21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Talk about things you need for your desk?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 need _______.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Choose From: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A book, a chair, pens, ruler, computer, stapler, paper</a:t>
            </a:r>
            <a:endParaRPr dirty="0"/>
          </a:p>
        </p:txBody>
      </p:sp>
      <p:pic>
        <p:nvPicPr>
          <p:cNvPr id="295" name="Google Shape;295;p35" descr="4ft. Office desk, office table, steel table, drawer tabl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200" y="152400"/>
            <a:ext cx="2775676" cy="277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/>
        </p:nvSpPr>
        <p:spPr>
          <a:xfrm>
            <a:off x="679975" y="2571750"/>
            <a:ext cx="2562900" cy="27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Where do things go?</a:t>
            </a:r>
            <a:endParaRPr sz="15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top of the desk 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under the desk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in the drawer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D1F6E5-F1A9-46DC-9DA9-4832BD4AF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4055" y="1800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302" name="Google Shape;302;p36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0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/>
              <a:t>Turn and Talk</a:t>
            </a:r>
            <a:r>
              <a:rPr lang="en" sz="2400"/>
              <a:t>- with a partner practice asking and answering the questions </a:t>
            </a:r>
            <a:endParaRPr sz="2400" b="1"/>
          </a:p>
        </p:txBody>
      </p:sp>
      <p:sp>
        <p:nvSpPr>
          <p:cNvPr id="303" name="Google Shape;303;p36"/>
          <p:cNvSpPr txBox="1">
            <a:spLocks noGrp="1"/>
          </p:cNvSpPr>
          <p:nvPr>
            <p:ph type="body" idx="1"/>
          </p:nvPr>
        </p:nvSpPr>
        <p:spPr>
          <a:xfrm>
            <a:off x="338700" y="1781450"/>
            <a:ext cx="8466600" cy="30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Where do you go to school?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What is the</a:t>
            </a:r>
            <a:r>
              <a:rPr lang="en" sz="2400" b="1">
                <a:solidFill>
                  <a:srgbClr val="9900FF"/>
                </a:solidFill>
              </a:rPr>
              <a:t> </a:t>
            </a:r>
            <a:r>
              <a:rPr lang="en" sz="2400" b="1"/>
              <a:t>name of your school?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What is your major?</a:t>
            </a:r>
            <a:endParaRPr sz="24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/>
              <a:t>What supplies do you need for school?</a:t>
            </a:r>
            <a:endParaRPr sz="2400" b="1"/>
          </a:p>
          <a:p>
            <a:pPr marL="9144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/>
              <a:t>    </a:t>
            </a:r>
            <a:endParaRPr sz="24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7C9AD4-FCF5-4E7B-A373-D0EF3499E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944" y="12659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"/>
          <p:cNvSpPr txBox="1"/>
          <p:nvPr/>
        </p:nvSpPr>
        <p:spPr>
          <a:xfrm>
            <a:off x="283125" y="43665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309" name="Google Shape;309;p37"/>
          <p:cNvSpPr txBox="1">
            <a:spLocks noGrp="1"/>
          </p:cNvSpPr>
          <p:nvPr>
            <p:ph type="title"/>
          </p:nvPr>
        </p:nvSpPr>
        <p:spPr>
          <a:xfrm>
            <a:off x="2499900" y="67250"/>
            <a:ext cx="4144200" cy="76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>
                <a:latin typeface="Arial"/>
                <a:ea typeface="Arial"/>
                <a:cs typeface="Arial"/>
                <a:sym typeface="Arial"/>
              </a:rPr>
              <a:t>Review Words</a:t>
            </a:r>
            <a:endParaRPr sz="4000" b="1" u="sng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0" name="Google Shape;310;p37"/>
          <p:cNvGraphicFramePr/>
          <p:nvPr/>
        </p:nvGraphicFramePr>
        <p:xfrm>
          <a:off x="271650" y="723938"/>
          <a:ext cx="8600700" cy="3695625"/>
        </p:xfrm>
        <a:graphic>
          <a:graphicData uri="http://schemas.openxmlformats.org/drawingml/2006/table">
            <a:tbl>
              <a:tblPr>
                <a:noFill/>
                <a:tableStyleId>{A246CCC7-C170-49E2-9239-A96F25349A81}</a:tableStyleId>
              </a:tblPr>
              <a:tblGrid>
                <a:gridCol w="14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3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doctor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patient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nurse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Tablets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Cold Away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Ice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injury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ouch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hurt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fever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Theramotor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Medicine box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break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broken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sprain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pain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Kleenex/tissue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cast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swallow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sore throat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toothache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Wrap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Band Aid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girl</a:t>
                      </a:r>
                      <a:endParaRPr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stomach ache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jaw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temperature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runny nose</a:t>
                      </a:r>
                      <a:endParaRPr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medicine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30386E-A5E5-44CB-A74C-EAA57DD69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7435" y="31753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to a partner about a time you were sick.</a:t>
            </a:r>
            <a:endParaRPr/>
          </a:p>
        </p:txBody>
      </p:sp>
      <p:sp>
        <p:nvSpPr>
          <p:cNvPr id="316" name="Google Shape;316;p3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You can use the words from the previous slide.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hurt?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did you feel?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Who helped you?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did you need to feel better?</a:t>
            </a:r>
            <a:endParaRPr/>
          </a:p>
        </p:txBody>
      </p:sp>
      <p:pic>
        <p:nvPicPr>
          <p:cNvPr id="317" name="Google Shape;317;p38" descr="File:Gnome-face-sick.svg - Wikimedia Comm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5725" y="2391625"/>
            <a:ext cx="2047099" cy="204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34BC44-70FC-4BE1-B7FE-76461B270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9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Turn and Talk about the patients and the nurse at the Nurse’s office</a:t>
            </a:r>
            <a:endParaRPr/>
          </a:p>
        </p:txBody>
      </p:sp>
      <p:pic>
        <p:nvPicPr>
          <p:cNvPr id="324" name="Google Shape;324;p39" title="Screenshot 2025-05-14 at 7.16.25 AM.png"/>
          <p:cNvPicPr preferRelativeResize="0"/>
          <p:nvPr/>
        </p:nvPicPr>
        <p:blipFill rotWithShape="1">
          <a:blip r:embed="rId5">
            <a:alphaModFix/>
          </a:blip>
          <a:srcRect b="26177"/>
          <a:stretch/>
        </p:blipFill>
        <p:spPr>
          <a:xfrm>
            <a:off x="894375" y="494500"/>
            <a:ext cx="4646401" cy="219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AAC897-E3D8-4A9D-8F8D-46BC7CC6E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325" y="1109675"/>
            <a:ext cx="228600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325" y="2452700"/>
            <a:ext cx="2124075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324" y="3739452"/>
            <a:ext cx="2124075" cy="128837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 txBox="1"/>
          <p:nvPr/>
        </p:nvSpPr>
        <p:spPr>
          <a:xfrm>
            <a:off x="2909225" y="360500"/>
            <a:ext cx="6019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/>
              <a:t>Let’s Chat…Look at the pictures and tell a story about what is happening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33" name="Google Shape;333;p40"/>
          <p:cNvSpPr txBox="1"/>
          <p:nvPr/>
        </p:nvSpPr>
        <p:spPr>
          <a:xfrm>
            <a:off x="3047525" y="976725"/>
            <a:ext cx="6107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34" name="Google Shape;334;p40"/>
          <p:cNvSpPr txBox="1"/>
          <p:nvPr/>
        </p:nvSpPr>
        <p:spPr>
          <a:xfrm>
            <a:off x="2852525" y="1392225"/>
            <a:ext cx="6132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35" name="Google Shape;335;p40"/>
          <p:cNvSpPr txBox="1"/>
          <p:nvPr/>
        </p:nvSpPr>
        <p:spPr>
          <a:xfrm>
            <a:off x="2884050" y="2724750"/>
            <a:ext cx="6271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36" name="Google Shape;336;p40"/>
          <p:cNvSpPr txBox="1"/>
          <p:nvPr/>
        </p:nvSpPr>
        <p:spPr>
          <a:xfrm>
            <a:off x="2972075" y="3869150"/>
            <a:ext cx="618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7FA5DE-A03C-412C-85AE-B982573B1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700" y="756050"/>
            <a:ext cx="2324100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475" y="2156225"/>
            <a:ext cx="23145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3413" y="3594500"/>
            <a:ext cx="2352675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1"/>
          <p:cNvSpPr txBox="1"/>
          <p:nvPr/>
        </p:nvSpPr>
        <p:spPr>
          <a:xfrm>
            <a:off x="3198450" y="353625"/>
            <a:ext cx="55293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/>
              <a:t>Let’s Chat…Look at the pictures and tell a story about what is happening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45" name="Google Shape;345;p41"/>
          <p:cNvSpPr txBox="1"/>
          <p:nvPr/>
        </p:nvSpPr>
        <p:spPr>
          <a:xfrm>
            <a:off x="3361925" y="1038100"/>
            <a:ext cx="5793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46" name="Google Shape;346;p41"/>
          <p:cNvSpPr txBox="1"/>
          <p:nvPr/>
        </p:nvSpPr>
        <p:spPr>
          <a:xfrm>
            <a:off x="2884050" y="2552113"/>
            <a:ext cx="5956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47" name="Google Shape;347;p41"/>
          <p:cNvSpPr txBox="1"/>
          <p:nvPr/>
        </p:nvSpPr>
        <p:spPr>
          <a:xfrm>
            <a:off x="3097825" y="3856575"/>
            <a:ext cx="6057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52F1D5-EF6B-4783-BE16-820DC6654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1275300" y="156975"/>
            <a:ext cx="70875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u="sng">
                <a:latin typeface="Lexend Exa"/>
                <a:ea typeface="Lexend Exa"/>
                <a:cs typeface="Lexend Exa"/>
                <a:sym typeface="Lexend Exa"/>
              </a:rPr>
              <a:t>Word Reading</a:t>
            </a:r>
            <a:endParaRPr sz="4500" b="1" u="sng"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140" name="Google Shape;140;p15"/>
          <p:cNvGraphicFramePr/>
          <p:nvPr/>
        </p:nvGraphicFramePr>
        <p:xfrm>
          <a:off x="365063" y="1164650"/>
          <a:ext cx="8413875" cy="3606100"/>
        </p:xfrm>
        <a:graphic>
          <a:graphicData uri="http://schemas.openxmlformats.org/drawingml/2006/table">
            <a:tbl>
              <a:tblPr>
                <a:noFill/>
                <a:tableStyleId>{A246CCC7-C170-49E2-9239-A96F25349A81}</a:tableStyleId>
              </a:tblPr>
              <a:tblGrid>
                <a:gridCol w="280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January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February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March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April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June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July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August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September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October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November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December</a:t>
                      </a:r>
                      <a:endParaRPr sz="4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F539B1-09C2-4C9C-AFD4-05FFDC198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2300" y="3727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819150" y="574300"/>
            <a:ext cx="7505700" cy="9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is your birthday? Partner Activity </a:t>
            </a:r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body" idx="1"/>
          </p:nvPr>
        </p:nvSpPr>
        <p:spPr>
          <a:xfrm>
            <a:off x="368025" y="1474650"/>
            <a:ext cx="7956900" cy="29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When is your birthday?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My birthday is __(month)__(day)__ __(year)__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How old are you?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 am ______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What do you want for your birthday?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I want ___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What will you eat ? 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I </a:t>
            </a:r>
            <a:r>
              <a:rPr lang="en-US" dirty="0"/>
              <a:t>want to eat_________</a:t>
            </a:r>
            <a:endParaRPr dirty="0"/>
          </a:p>
        </p:txBody>
      </p:sp>
      <p:pic>
        <p:nvPicPr>
          <p:cNvPr id="147" name="Google Shape;147;p16" descr="Public Domain Clip Art Image | Birthday cake | ID: 13939231819722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0498" y="1990725"/>
            <a:ext cx="2497532" cy="244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7CF58E-6A47-4BB8-8FE4-923A57483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0075" y="10809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18"/>
          <p:cNvGrpSpPr/>
          <p:nvPr/>
        </p:nvGrpSpPr>
        <p:grpSpPr>
          <a:xfrm>
            <a:off x="298200" y="305550"/>
            <a:ext cx="6558824" cy="2865950"/>
            <a:chOff x="298200" y="305550"/>
            <a:chExt cx="6558824" cy="2865950"/>
          </a:xfrm>
        </p:grpSpPr>
        <p:grpSp>
          <p:nvGrpSpPr>
            <p:cNvPr id="162" name="Google Shape;162;p18"/>
            <p:cNvGrpSpPr/>
            <p:nvPr/>
          </p:nvGrpSpPr>
          <p:grpSpPr>
            <a:xfrm>
              <a:off x="298200" y="305550"/>
              <a:ext cx="6558824" cy="2865950"/>
              <a:chOff x="298200" y="305550"/>
              <a:chExt cx="6558824" cy="2865950"/>
            </a:xfrm>
          </p:grpSpPr>
          <p:pic>
            <p:nvPicPr>
              <p:cNvPr id="163" name="Google Shape;163;p18"/>
              <p:cNvPicPr preferRelativeResize="0"/>
              <p:nvPr/>
            </p:nvPicPr>
            <p:blipFill rotWithShape="1">
              <a:blip r:embed="rId5">
                <a:alphaModFix/>
              </a:blip>
              <a:srcRect t="36904" r="14434"/>
              <a:stretch/>
            </p:blipFill>
            <p:spPr>
              <a:xfrm>
                <a:off x="298200" y="305550"/>
                <a:ext cx="6558824" cy="28659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4" name="Google Shape;164;p18"/>
              <p:cNvSpPr/>
              <p:nvPr/>
            </p:nvSpPr>
            <p:spPr>
              <a:xfrm rot="-557">
                <a:off x="2293025" y="1465059"/>
                <a:ext cx="1851900" cy="3144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Lexend Exa"/>
                    <a:ea typeface="Lexend Exa"/>
                    <a:cs typeface="Lexend Exa"/>
                    <a:sym typeface="Lexend Exa"/>
                  </a:rPr>
                  <a:t>Olivia</a:t>
                </a:r>
                <a:endParaRPr sz="13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65" name="Google Shape;165;p18"/>
              <p:cNvSpPr/>
              <p:nvPr/>
            </p:nvSpPr>
            <p:spPr>
              <a:xfrm rot="-669">
                <a:off x="2205950" y="2428453"/>
                <a:ext cx="1540500" cy="1851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Lexend Exa"/>
                    <a:ea typeface="Lexend Exa"/>
                    <a:cs typeface="Lexend Exa"/>
                    <a:sym typeface="Lexend Exa"/>
                  </a:rPr>
                  <a:t>313</a:t>
                </a:r>
                <a:endParaRPr sz="13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66" name="Google Shape;166;p18"/>
              <p:cNvSpPr/>
              <p:nvPr/>
            </p:nvSpPr>
            <p:spPr>
              <a:xfrm rot="-622">
                <a:off x="4521750" y="2386523"/>
                <a:ext cx="1659000" cy="1851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Lexend Exa"/>
                    <a:ea typeface="Lexend Exa"/>
                    <a:cs typeface="Lexend Exa"/>
                    <a:sym typeface="Lexend Exa"/>
                  </a:rPr>
                  <a:t>987 - 1234</a:t>
                </a:r>
                <a:endParaRPr sz="13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67" name="Google Shape;167;p18"/>
              <p:cNvSpPr/>
              <p:nvPr/>
            </p:nvSpPr>
            <p:spPr>
              <a:xfrm rot="-481">
                <a:off x="4396150" y="1969177"/>
                <a:ext cx="2145600" cy="1851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Lexend Exa"/>
                    <a:ea typeface="Lexend Exa"/>
                    <a:cs typeface="Lexend Exa"/>
                    <a:sym typeface="Lexend Exa"/>
                  </a:rPr>
                  <a:t>United States of America</a:t>
                </a:r>
                <a:endParaRPr sz="10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68" name="Google Shape;168;p18"/>
              <p:cNvSpPr/>
              <p:nvPr/>
            </p:nvSpPr>
            <p:spPr>
              <a:xfrm rot="-557">
                <a:off x="2358350" y="2011393"/>
                <a:ext cx="1851900" cy="1851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Lexend Exa"/>
                    <a:ea typeface="Lexend Exa"/>
                    <a:cs typeface="Lexend Exa"/>
                    <a:sym typeface="Lexend Exa"/>
                  </a:rPr>
                  <a:t>April 28, 1979</a:t>
                </a:r>
                <a:endParaRPr sz="12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69" name="Google Shape;169;p18"/>
              <p:cNvSpPr/>
              <p:nvPr/>
            </p:nvSpPr>
            <p:spPr>
              <a:xfrm rot="-557">
                <a:off x="4543000" y="1422534"/>
                <a:ext cx="1851900" cy="3144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Lexend Exa"/>
                    <a:ea typeface="Lexend Exa"/>
                    <a:cs typeface="Lexend Exa"/>
                    <a:sym typeface="Lexend Exa"/>
                  </a:rPr>
                  <a:t>Paulsen</a:t>
                </a:r>
                <a:endParaRPr sz="13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  <p:sp>
            <p:nvSpPr>
              <p:cNvPr id="170" name="Google Shape;170;p18"/>
              <p:cNvSpPr/>
              <p:nvPr/>
            </p:nvSpPr>
            <p:spPr>
              <a:xfrm rot="-515">
                <a:off x="713750" y="628025"/>
                <a:ext cx="4006800" cy="3663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latin typeface="Lexend Exa"/>
                  <a:ea typeface="Lexend Exa"/>
                  <a:cs typeface="Lexend Exa"/>
                  <a:sym typeface="Lexend Exa"/>
                </a:endParaRPr>
              </a:p>
            </p:txBody>
          </p:sp>
        </p:grpSp>
        <p:pic>
          <p:nvPicPr>
            <p:cNvPr id="171" name="Google Shape;171;p18" descr="File:Jayme Paris 2012.jpg - Wikimedia Commons"/>
            <p:cNvPicPr preferRelativeResize="0"/>
            <p:nvPr/>
          </p:nvPicPr>
          <p:blipFill rotWithShape="1">
            <a:blip r:embed="rId6">
              <a:alphaModFix/>
            </a:blip>
            <a:srcRect l="8602" t="5147" r="6973" b="15789"/>
            <a:stretch/>
          </p:blipFill>
          <p:spPr>
            <a:xfrm>
              <a:off x="523350" y="1182775"/>
              <a:ext cx="1591000" cy="19117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18"/>
          <p:cNvSpPr txBox="1"/>
          <p:nvPr/>
        </p:nvSpPr>
        <p:spPr>
          <a:xfrm>
            <a:off x="408425" y="3171500"/>
            <a:ext cx="8193300" cy="16581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Turn and Talk about Olivia and the information on her driver’s license. </a:t>
            </a:r>
            <a:endParaRPr sz="1600" b="1" u="sng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19E70A-3511-4716-ADDE-81C47F100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5047" y="133068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819150" y="2442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latin typeface="Lexend Exa"/>
                <a:ea typeface="Lexend Exa"/>
                <a:cs typeface="Lexend Exa"/>
                <a:sym typeface="Lexend Exa"/>
              </a:rPr>
              <a:t>Passport Practice</a:t>
            </a:r>
            <a:endParaRPr sz="4200" b="1"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5394150" y="1285350"/>
            <a:ext cx="3207600" cy="35442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Turn and Talk about Sasha and the information on her passport. </a:t>
            </a:r>
            <a:endParaRPr sz="1600" b="1" u="sng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grpSp>
        <p:nvGrpSpPr>
          <p:cNvPr id="179" name="Google Shape;179;p19"/>
          <p:cNvGrpSpPr/>
          <p:nvPr/>
        </p:nvGrpSpPr>
        <p:grpSpPr>
          <a:xfrm>
            <a:off x="465900" y="1285350"/>
            <a:ext cx="4691550" cy="3227650"/>
            <a:chOff x="465900" y="1285350"/>
            <a:chExt cx="4691550" cy="3227650"/>
          </a:xfrm>
        </p:grpSpPr>
        <p:pic>
          <p:nvPicPr>
            <p:cNvPr id="180" name="Google Shape;180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5900" y="1285350"/>
              <a:ext cx="4691550" cy="3227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19"/>
            <p:cNvSpPr/>
            <p:nvPr/>
          </p:nvSpPr>
          <p:spPr>
            <a:xfrm>
              <a:off x="2067400" y="3307600"/>
              <a:ext cx="1383900" cy="125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Lexend Exa"/>
                  <a:ea typeface="Lexend Exa"/>
                  <a:cs typeface="Lexend Exa"/>
                  <a:sym typeface="Lexend Exa"/>
                </a:rPr>
                <a:t>March 6, 1986</a:t>
              </a:r>
              <a:endParaRPr sz="900">
                <a:latin typeface="Lexend Exa"/>
                <a:ea typeface="Lexend Exa"/>
                <a:cs typeface="Lexend Exa"/>
                <a:sym typeface="Lexend Exa"/>
              </a:endParaRPr>
            </a:p>
          </p:txBody>
        </p:sp>
        <p:sp>
          <p:nvSpPr>
            <p:cNvPr id="182" name="Google Shape;182;p19"/>
            <p:cNvSpPr/>
            <p:nvPr/>
          </p:nvSpPr>
          <p:spPr>
            <a:xfrm>
              <a:off x="1989525" y="2836325"/>
              <a:ext cx="1383900" cy="125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Lexend Exa"/>
                  <a:ea typeface="Lexend Exa"/>
                  <a:cs typeface="Lexend Exa"/>
                  <a:sym typeface="Lexend Exa"/>
                </a:rPr>
                <a:t>Sasha  Corwise</a:t>
              </a:r>
              <a:endParaRPr sz="900">
                <a:latin typeface="Lexend Exa"/>
                <a:ea typeface="Lexend Exa"/>
                <a:cs typeface="Lexend Exa"/>
                <a:sym typeface="Lexend Exa"/>
              </a:endParaRPr>
            </a:p>
          </p:txBody>
        </p:sp>
        <p:sp>
          <p:nvSpPr>
            <p:cNvPr id="183" name="Google Shape;183;p19"/>
            <p:cNvSpPr/>
            <p:nvPr/>
          </p:nvSpPr>
          <p:spPr>
            <a:xfrm>
              <a:off x="1377825" y="1339775"/>
              <a:ext cx="2073600" cy="3351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latin typeface="Dancing Script"/>
                  <a:ea typeface="Dancing Script"/>
                  <a:cs typeface="Dancing Script"/>
                  <a:sym typeface="Dancing Script"/>
                </a:rPr>
                <a:t>Sasha Corwise</a:t>
              </a:r>
              <a:endParaRPr sz="1900">
                <a:latin typeface="Dancing Script"/>
                <a:ea typeface="Dancing Script"/>
                <a:cs typeface="Dancing Script"/>
                <a:sym typeface="Dancing Script"/>
              </a:endParaRPr>
            </a:p>
          </p:txBody>
        </p:sp>
        <p:pic>
          <p:nvPicPr>
            <p:cNvPr id="184" name="Google Shape;184;p19" descr="Walter Reed physicians earn research awards &gt; Walter Reed National ...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72950" y="2658625"/>
              <a:ext cx="1316574" cy="1695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932764-A10B-4AA1-BE67-040125EB3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738" y="17436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>
            <a:spLocks noGrp="1"/>
          </p:cNvSpPr>
          <p:nvPr>
            <p:ph type="title"/>
          </p:nvPr>
        </p:nvSpPr>
        <p:spPr>
          <a:xfrm>
            <a:off x="743700" y="220325"/>
            <a:ext cx="7505700" cy="4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Lexend Exa"/>
                <a:ea typeface="Lexend Exa"/>
                <a:cs typeface="Lexend Exa"/>
                <a:sym typeface="Lexend Exa"/>
              </a:rPr>
              <a:t>Let’s Chat…      Speaking-Listening</a:t>
            </a:r>
            <a:r>
              <a:rPr lang="en" sz="4300"/>
              <a:t> </a:t>
            </a:r>
            <a:endParaRPr sz="4300"/>
          </a:p>
        </p:txBody>
      </p:sp>
      <p:sp>
        <p:nvSpPr>
          <p:cNvPr id="190" name="Google Shape;190;p20"/>
          <p:cNvSpPr txBox="1">
            <a:spLocks noGrp="1"/>
          </p:cNvSpPr>
          <p:nvPr>
            <p:ph type="body" idx="1"/>
          </p:nvPr>
        </p:nvSpPr>
        <p:spPr>
          <a:xfrm>
            <a:off x="263250" y="750350"/>
            <a:ext cx="8466600" cy="14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/>
              <a:t>Turn and Talk</a:t>
            </a:r>
            <a:r>
              <a:rPr lang="en" sz="2400"/>
              <a:t>- with a partner practice asking and answering the questions</a:t>
            </a:r>
            <a:endParaRPr sz="2400" b="1"/>
          </a:p>
        </p:txBody>
      </p:sp>
      <p:sp>
        <p:nvSpPr>
          <p:cNvPr id="191" name="Google Shape;191;p20"/>
          <p:cNvSpPr txBox="1">
            <a:spLocks noGrp="1"/>
          </p:cNvSpPr>
          <p:nvPr>
            <p:ph type="body" idx="1"/>
          </p:nvPr>
        </p:nvSpPr>
        <p:spPr>
          <a:xfrm>
            <a:off x="338700" y="2056425"/>
            <a:ext cx="8628900" cy="30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My </a:t>
            </a:r>
            <a:r>
              <a:rPr lang="en" sz="2400" b="1">
                <a:solidFill>
                  <a:srgbClr val="9900FF"/>
                </a:solidFill>
              </a:rPr>
              <a:t>full </a:t>
            </a:r>
            <a:r>
              <a:rPr lang="en" sz="2400" b="1"/>
              <a:t>name is ___________.</a:t>
            </a:r>
            <a:endParaRPr sz="2400" b="1"/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 </a:t>
            </a:r>
            <a:r>
              <a:rPr lang="en" sz="2400" b="1">
                <a:solidFill>
                  <a:srgbClr val="9900FF"/>
                </a:solidFill>
              </a:rPr>
              <a:t>LIVE </a:t>
            </a:r>
            <a:r>
              <a:rPr lang="en" sz="2400" b="1"/>
              <a:t>in ___________.</a:t>
            </a:r>
            <a:endParaRPr sz="2400" b="1"/>
          </a:p>
          <a:p>
            <a:pPr marL="4572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	My </a:t>
            </a:r>
            <a:r>
              <a:rPr lang="en" sz="2400" b="1">
                <a:solidFill>
                  <a:srgbClr val="9900FF"/>
                </a:solidFill>
              </a:rPr>
              <a:t>BIRTHDAY </a:t>
            </a:r>
            <a:r>
              <a:rPr lang="en" sz="2400" b="1"/>
              <a:t>is _________.</a:t>
            </a:r>
            <a:br>
              <a:rPr lang="en" sz="2400" b="1"/>
            </a:br>
            <a:r>
              <a:rPr lang="en" sz="2400" b="1"/>
              <a:t>				I </a:t>
            </a:r>
            <a:r>
              <a:rPr lang="en" sz="2400" b="1">
                <a:solidFill>
                  <a:srgbClr val="9900FF"/>
                </a:solidFill>
              </a:rPr>
              <a:t>LIKE</a:t>
            </a:r>
            <a:r>
              <a:rPr lang="en" sz="2400" b="1"/>
              <a:t> ___________.</a:t>
            </a:r>
            <a:endParaRPr sz="2400" b="1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is your </a:t>
            </a:r>
            <a:r>
              <a:rPr lang="en" sz="2400" b="1">
                <a:solidFill>
                  <a:srgbClr val="9900FF"/>
                </a:solidFill>
              </a:rPr>
              <a:t>full </a:t>
            </a:r>
            <a:r>
              <a:rPr lang="en" sz="2400" b="1"/>
              <a:t>name? Where do you </a:t>
            </a:r>
            <a:endParaRPr sz="2400" b="1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9900FF"/>
                </a:solidFill>
              </a:rPr>
              <a:t>LIVE</a:t>
            </a:r>
            <a:r>
              <a:rPr lang="en" sz="2400" b="1"/>
              <a:t>? When is your </a:t>
            </a:r>
            <a:r>
              <a:rPr lang="en" sz="2400" b="1">
                <a:solidFill>
                  <a:srgbClr val="9900FF"/>
                </a:solidFill>
              </a:rPr>
              <a:t>BIRTHDAY</a:t>
            </a:r>
            <a:r>
              <a:rPr lang="en" sz="2400" b="1"/>
              <a:t>? What do you </a:t>
            </a:r>
            <a:r>
              <a:rPr lang="en" sz="2400" b="1">
                <a:solidFill>
                  <a:srgbClr val="9900FF"/>
                </a:solidFill>
              </a:rPr>
              <a:t>LIKE</a:t>
            </a:r>
            <a:r>
              <a:rPr lang="en" sz="2400" b="1"/>
              <a:t>?</a:t>
            </a:r>
            <a:endParaRPr sz="2400" b="1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             </a:t>
            </a:r>
            <a:endParaRPr sz="24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588687-9B8E-4C08-A09F-9D2224356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7315" y="20564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 txBox="1">
            <a:spLocks noGrp="1"/>
          </p:cNvSpPr>
          <p:nvPr>
            <p:ph type="title"/>
          </p:nvPr>
        </p:nvSpPr>
        <p:spPr>
          <a:xfrm>
            <a:off x="5146625" y="845600"/>
            <a:ext cx="3178200" cy="13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the picture and talk about it</a:t>
            </a:r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body" idx="1"/>
          </p:nvPr>
        </p:nvSpPr>
        <p:spPr>
          <a:xfrm>
            <a:off x="819150" y="3187900"/>
            <a:ext cx="7505700" cy="12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4 kids are at the birthday party. It is Mike’s birthday and he is 5 years old. He invited 6 friends to his party. He wanted a chocolate cake with red and blue frosting. He was so excited to sing happy birthday and blow out his candles!</a:t>
            </a:r>
            <a:endParaRPr/>
          </a:p>
        </p:txBody>
      </p:sp>
      <p:pic>
        <p:nvPicPr>
          <p:cNvPr id="198" name="Google Shape;198;p21" descr="birthday party at the gymnasium | Concentrated fun at the gy… | Flick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803" y="346325"/>
            <a:ext cx="4398185" cy="29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26D689-8EEB-4CC7-B820-2D1413931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0267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00" dirty="0"/>
          </a:p>
        </p:txBody>
      </p:sp>
      <p:graphicFrame>
        <p:nvGraphicFramePr>
          <p:cNvPr id="204" name="Google Shape;204;p22"/>
          <p:cNvGraphicFramePr/>
          <p:nvPr/>
        </p:nvGraphicFramePr>
        <p:xfrm>
          <a:off x="351513" y="1004100"/>
          <a:ext cx="8440950" cy="3500785"/>
        </p:xfrm>
        <a:graphic>
          <a:graphicData uri="http://schemas.openxmlformats.org/drawingml/2006/table">
            <a:tbl>
              <a:tblPr>
                <a:noFill/>
                <a:tableStyleId>{A246CCC7-C170-49E2-9239-A96F25349A81}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4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concert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ticket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pharmacy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medicine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hair salon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hair cut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birthday party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gift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movie theatre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popcorn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doctor’s office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appointment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watch tv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channel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episode</a:t>
                      </a:r>
                      <a:endParaRPr sz="160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school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class</a:t>
                      </a:r>
                      <a:endParaRPr sz="16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meeting</a:t>
                      </a:r>
                      <a:endParaRPr sz="16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restaurant 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reservations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clock</a:t>
                      </a:r>
                      <a:endParaRPr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late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alarm</a:t>
                      </a:r>
                      <a:endParaRPr sz="160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grandfather  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father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husband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man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boy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grandmother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mother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wife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woman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daughter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girl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where</a:t>
                      </a:r>
                      <a:endParaRPr sz="160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when</a:t>
                      </a:r>
                      <a:endParaRPr sz="16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what 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show time</a:t>
                      </a: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5" name="Google Shape;205;p22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C16CFB-6020-450D-A276-8C5373221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5975" y="4809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897</Words>
  <Application>Microsoft Office PowerPoint</Application>
  <PresentationFormat>On-screen Show (16:9)</PresentationFormat>
  <Paragraphs>231</Paragraphs>
  <Slides>28</Slides>
  <Notes>28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Lexend Exa</vt:lpstr>
      <vt:lpstr>Nunito</vt:lpstr>
      <vt:lpstr>Dancing Script</vt:lpstr>
      <vt:lpstr>Teachers</vt:lpstr>
      <vt:lpstr>Lexend Exa Medium</vt:lpstr>
      <vt:lpstr>Arial</vt:lpstr>
      <vt:lpstr>Shift</vt:lpstr>
      <vt:lpstr> Lesson Review  Sunday/Mon. About Me, Family, Time, School, &amp; Health   </vt:lpstr>
      <vt:lpstr>Vocabulary Reading</vt:lpstr>
      <vt:lpstr>Word Reading</vt:lpstr>
      <vt:lpstr>When is your birthday? Partner Activity </vt:lpstr>
      <vt:lpstr>PowerPoint Presentation</vt:lpstr>
      <vt:lpstr>Passport Practice</vt:lpstr>
      <vt:lpstr>Let’s Chat…      Speaking-Listening </vt:lpstr>
      <vt:lpstr>Look at the picture and talk about it</vt:lpstr>
      <vt:lpstr>PowerPoint Presentation</vt:lpstr>
      <vt:lpstr>Family </vt:lpstr>
      <vt:lpstr>Look at the picture- </vt:lpstr>
      <vt:lpstr>Look at the picture</vt:lpstr>
      <vt:lpstr>Morning a.m</vt:lpstr>
      <vt:lpstr>Time for School </vt:lpstr>
      <vt:lpstr>Lunch p.m</vt:lpstr>
      <vt:lpstr>After school-  </vt:lpstr>
      <vt:lpstr>Study </vt:lpstr>
      <vt:lpstr>Dinner p.m</vt:lpstr>
      <vt:lpstr>Bed time p.m</vt:lpstr>
      <vt:lpstr>Vocabulary Reading</vt:lpstr>
      <vt:lpstr>What will you put in your backpack?</vt:lpstr>
      <vt:lpstr>What is on your desk? What do you need? </vt:lpstr>
      <vt:lpstr>Let’s Chat…      Speaking-Listening </vt:lpstr>
      <vt:lpstr>Review Words</vt:lpstr>
      <vt:lpstr>Talk to a partner about a time you were sick.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Review  Sunday/Mon. About Me, Family, Time, School, &amp; Health</dc:title>
  <dc:creator>Corrine Neville</dc:creator>
  <cp:lastModifiedBy>Satin Bennett</cp:lastModifiedBy>
  <cp:revision>4</cp:revision>
  <dcterms:modified xsi:type="dcterms:W3CDTF">2025-05-31T19:10:27Z</dcterms:modified>
</cp:coreProperties>
</file>