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6" r:id="rId1"/>
  </p:sldMasterIdLst>
  <p:notesMasterIdLst>
    <p:notesMasterId r:id="rId59"/>
  </p:notesMasterIdLst>
  <p:handoutMasterIdLst>
    <p:handoutMasterId r:id="rId60"/>
  </p:handoutMasterIdLst>
  <p:sldIdLst>
    <p:sldId id="256" r:id="rId2"/>
    <p:sldId id="257" r:id="rId3"/>
    <p:sldId id="262" r:id="rId4"/>
    <p:sldId id="380" r:id="rId5"/>
    <p:sldId id="269" r:id="rId6"/>
    <p:sldId id="272" r:id="rId7"/>
    <p:sldId id="271" r:id="rId8"/>
    <p:sldId id="266" r:id="rId9"/>
    <p:sldId id="267" r:id="rId10"/>
    <p:sldId id="274" r:id="rId11"/>
    <p:sldId id="355" r:id="rId12"/>
    <p:sldId id="275" r:id="rId13"/>
    <p:sldId id="276" r:id="rId14"/>
    <p:sldId id="281" r:id="rId15"/>
    <p:sldId id="264" r:id="rId16"/>
    <p:sldId id="282" r:id="rId17"/>
    <p:sldId id="283" r:id="rId18"/>
    <p:sldId id="284" r:id="rId19"/>
    <p:sldId id="280" r:id="rId20"/>
    <p:sldId id="323" r:id="rId21"/>
    <p:sldId id="324" r:id="rId22"/>
    <p:sldId id="360" r:id="rId23"/>
    <p:sldId id="361" r:id="rId24"/>
    <p:sldId id="362" r:id="rId25"/>
    <p:sldId id="363" r:id="rId26"/>
    <p:sldId id="364" r:id="rId27"/>
    <p:sldId id="325" r:id="rId28"/>
    <p:sldId id="326" r:id="rId29"/>
    <p:sldId id="327" r:id="rId30"/>
    <p:sldId id="328" r:id="rId31"/>
    <p:sldId id="330" r:id="rId32"/>
    <p:sldId id="278" r:id="rId33"/>
    <p:sldId id="331" r:id="rId34"/>
    <p:sldId id="371" r:id="rId35"/>
    <p:sldId id="332" r:id="rId36"/>
    <p:sldId id="300" r:id="rId37"/>
    <p:sldId id="334" r:id="rId38"/>
    <p:sldId id="335" r:id="rId39"/>
    <p:sldId id="336" r:id="rId40"/>
    <p:sldId id="337" r:id="rId41"/>
    <p:sldId id="372" r:id="rId42"/>
    <p:sldId id="291" r:id="rId43"/>
    <p:sldId id="365" r:id="rId44"/>
    <p:sldId id="366" r:id="rId45"/>
    <p:sldId id="367" r:id="rId46"/>
    <p:sldId id="368" r:id="rId47"/>
    <p:sldId id="370" r:id="rId48"/>
    <p:sldId id="369" r:id="rId49"/>
    <p:sldId id="338" r:id="rId50"/>
    <p:sldId id="356" r:id="rId51"/>
    <p:sldId id="339" r:id="rId52"/>
    <p:sldId id="340" r:id="rId53"/>
    <p:sldId id="316" r:id="rId54"/>
    <p:sldId id="317" r:id="rId55"/>
    <p:sldId id="314" r:id="rId56"/>
    <p:sldId id="377" r:id="rId57"/>
    <p:sldId id="259" r:id="rId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5A28"/>
    <a:srgbClr val="1811A9"/>
    <a:srgbClr val="003399"/>
    <a:srgbClr val="2117E7"/>
    <a:srgbClr val="6699FF"/>
    <a:srgbClr val="7973F5"/>
    <a:srgbClr val="E0AA62"/>
    <a:srgbClr val="1A12BC"/>
    <a:srgbClr val="1E15D7"/>
    <a:srgbClr val="4840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20" autoAdjust="0"/>
  </p:normalViewPr>
  <p:slideViewPr>
    <p:cSldViewPr>
      <p:cViewPr>
        <p:scale>
          <a:sx n="75" d="100"/>
          <a:sy n="75" d="100"/>
        </p:scale>
        <p:origin x="-84" y="-5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87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229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1229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229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1E88ACB-C7FA-4874-B096-0CDA7732024A}" type="slidenum">
              <a:rPr lang="en-US"/>
              <a:pPr>
                <a:defRPr/>
              </a:pPr>
              <a:t>‹#›</a:t>
            </a:fld>
            <a:endParaRPr lang="en-US" dirty="0"/>
          </a:p>
        </p:txBody>
      </p:sp>
    </p:spTree>
    <p:extLst>
      <p:ext uri="{BB962C8B-B14F-4D97-AF65-F5344CB8AC3E}">
        <p14:creationId xmlns:p14="http://schemas.microsoft.com/office/powerpoint/2010/main" val="2443891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716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406037E-FB60-48F5-9E91-F13BB68AB9CB}" type="slidenum">
              <a:rPr lang="en-US"/>
              <a:pPr>
                <a:defRPr/>
              </a:pPr>
              <a:t>‹#›</a:t>
            </a:fld>
            <a:endParaRPr lang="en-US" dirty="0"/>
          </a:p>
        </p:txBody>
      </p:sp>
    </p:spTree>
    <p:extLst>
      <p:ext uri="{BB962C8B-B14F-4D97-AF65-F5344CB8AC3E}">
        <p14:creationId xmlns:p14="http://schemas.microsoft.com/office/powerpoint/2010/main" val="24614489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AE5E632-8691-4E02-87E6-0164D8292D4A}" type="slidenum">
              <a:rPr lang="en-US" smtClean="0"/>
              <a:pPr eaLnBrk="1" hangingPunct="1"/>
              <a:t>1</a:t>
            </a:fld>
            <a:endParaRPr lang="en-US" dirty="0"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911794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0BB8FA8-E104-4052-BA8A-D5C89E30F02F}" type="slidenum">
              <a:rPr lang="en-US" smtClean="0"/>
              <a:pPr eaLnBrk="1" hangingPunct="1"/>
              <a:t>10</a:t>
            </a:fld>
            <a:endParaRPr lang="en-US" dirty="0" smtClean="0"/>
          </a:p>
        </p:txBody>
      </p:sp>
    </p:spTree>
    <p:extLst>
      <p:ext uri="{BB962C8B-B14F-4D97-AF65-F5344CB8AC3E}">
        <p14:creationId xmlns:p14="http://schemas.microsoft.com/office/powerpoint/2010/main" val="725748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0BB8FA8-E104-4052-BA8A-D5C89E30F02F}" type="slidenum">
              <a:rPr lang="en-US" smtClean="0"/>
              <a:pPr eaLnBrk="1" hangingPunct="1"/>
              <a:t>11</a:t>
            </a:fld>
            <a:endParaRPr lang="en-US" dirty="0" smtClean="0"/>
          </a:p>
        </p:txBody>
      </p:sp>
    </p:spTree>
    <p:extLst>
      <p:ext uri="{BB962C8B-B14F-4D97-AF65-F5344CB8AC3E}">
        <p14:creationId xmlns:p14="http://schemas.microsoft.com/office/powerpoint/2010/main" val="2349982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8A7167D-B409-47E2-AA01-1A811AD26F52}" type="slidenum">
              <a:rPr lang="en-US" smtClean="0"/>
              <a:pPr eaLnBrk="1" hangingPunct="1"/>
              <a:t>12</a:t>
            </a:fld>
            <a:endParaRPr lang="en-US" dirty="0" smtClean="0"/>
          </a:p>
        </p:txBody>
      </p:sp>
    </p:spTree>
    <p:extLst>
      <p:ext uri="{BB962C8B-B14F-4D97-AF65-F5344CB8AC3E}">
        <p14:creationId xmlns:p14="http://schemas.microsoft.com/office/powerpoint/2010/main" val="1056087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D31AAFE-4634-4594-ADDD-C9CC226DB2DE}" type="slidenum">
              <a:rPr lang="en-US" smtClean="0"/>
              <a:pPr eaLnBrk="1" hangingPunct="1"/>
              <a:t>13</a:t>
            </a:fld>
            <a:endParaRPr lang="en-US" dirty="0" smtClean="0"/>
          </a:p>
        </p:txBody>
      </p:sp>
    </p:spTree>
    <p:extLst>
      <p:ext uri="{BB962C8B-B14F-4D97-AF65-F5344CB8AC3E}">
        <p14:creationId xmlns:p14="http://schemas.microsoft.com/office/powerpoint/2010/main" val="3317339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AA8619-5EBC-4861-8E8E-99D3424A814C}" type="slidenum">
              <a:rPr lang="en-US" smtClean="0"/>
              <a:pPr eaLnBrk="1" hangingPunct="1"/>
              <a:t>14</a:t>
            </a:fld>
            <a:endParaRPr lang="en-US" dirty="0"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881109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11FC3DA-C80F-4B51-B616-55D768F2FBB7}" type="slidenum">
              <a:rPr lang="en-US" smtClean="0"/>
              <a:pPr eaLnBrk="1" hangingPunct="1"/>
              <a:t>15</a:t>
            </a:fld>
            <a:endParaRPr lang="en-US" dirty="0"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883699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A784C3A-A250-4F66-B150-A9A73FA38461}" type="slidenum">
              <a:rPr lang="en-US" smtClean="0"/>
              <a:pPr eaLnBrk="1" hangingPunct="1"/>
              <a:t>16</a:t>
            </a:fld>
            <a:endParaRPr lang="en-US" dirty="0"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477248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816EAE-A178-4409-AAC4-BDA7825DAE07}" type="slidenum">
              <a:rPr lang="en-US" smtClean="0"/>
              <a:pPr eaLnBrk="1" hangingPunct="1"/>
              <a:t>17</a:t>
            </a:fld>
            <a:endParaRPr lang="en-US" dirty="0"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259128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23641B1-44E2-4BC4-9DB4-2A72EB94723C}" type="slidenum">
              <a:rPr lang="en-US" smtClean="0"/>
              <a:pPr eaLnBrk="1" hangingPunct="1"/>
              <a:t>18</a:t>
            </a:fld>
            <a:endParaRPr lang="en-US" dirty="0"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892155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66CDB69-15BB-4BDC-A455-2C1982F44D6B}" type="slidenum">
              <a:rPr lang="en-US" smtClean="0"/>
              <a:pPr eaLnBrk="1" hangingPunct="1"/>
              <a:t>19</a:t>
            </a:fld>
            <a:endParaRPr lang="en-US" dirty="0"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043827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70968A5-6015-4CE5-AB72-4AE407FA5A05}" type="slidenum">
              <a:rPr lang="en-US" smtClean="0"/>
              <a:pPr eaLnBrk="1" hangingPunct="1"/>
              <a:t>2</a:t>
            </a:fld>
            <a:endParaRPr lang="en-US" dirty="0"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53648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2167FB9-ABFC-496F-A2BB-3D5E39314683}" type="slidenum">
              <a:rPr lang="en-US" smtClean="0"/>
              <a:pPr eaLnBrk="1" hangingPunct="1"/>
              <a:t>20</a:t>
            </a:fld>
            <a:endParaRPr lang="en-US" dirty="0"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0518789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21</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554366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22</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392476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23</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919893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24</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713990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25</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5511435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93372BD-E9EE-4DE4-BDE4-F5C44D6EAAFD}" type="slidenum">
              <a:rPr lang="en-US" smtClean="0"/>
              <a:pPr eaLnBrk="1" hangingPunct="1"/>
              <a:t>26</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222748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A318AE-B8FE-4341-BCAD-64A6181475CB}" type="slidenum">
              <a:rPr lang="en-US" smtClean="0"/>
              <a:pPr eaLnBrk="1" hangingPunct="1"/>
              <a:t>27</a:t>
            </a:fld>
            <a:endParaRPr lang="en-US" dirty="0"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2316171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C31FB13-3C6F-4438-AA4D-8CC77A50CAC5}" type="slidenum">
              <a:rPr lang="en-US" smtClean="0"/>
              <a:pPr eaLnBrk="1" hangingPunct="1"/>
              <a:t>28</a:t>
            </a:fld>
            <a:endParaRPr lang="en-US"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560652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9AD9853-2F46-409C-B9A3-A7E4F90DB566}" type="slidenum">
              <a:rPr lang="en-US" smtClean="0"/>
              <a:pPr eaLnBrk="1" hangingPunct="1"/>
              <a:t>29</a:t>
            </a:fld>
            <a:endParaRPr lang="en-US" dirty="0"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3592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FC481A-6971-4C1D-8A9B-5AEF28F67FBA}" type="slidenum">
              <a:rPr lang="en-US" smtClean="0"/>
              <a:pPr eaLnBrk="1" hangingPunct="1"/>
              <a:t>3</a:t>
            </a:fld>
            <a:endParaRPr lang="en-US" dirty="0" smtClean="0"/>
          </a:p>
        </p:txBody>
      </p:sp>
    </p:spTree>
    <p:extLst>
      <p:ext uri="{BB962C8B-B14F-4D97-AF65-F5344CB8AC3E}">
        <p14:creationId xmlns:p14="http://schemas.microsoft.com/office/powerpoint/2010/main" val="1072126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1614BEC-A433-458E-8C33-DB277A2D432A}" type="slidenum">
              <a:rPr lang="en-US" smtClean="0"/>
              <a:pPr eaLnBrk="1" hangingPunct="1"/>
              <a:t>30</a:t>
            </a:fld>
            <a:endParaRPr lang="en-US" dirty="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754972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47858E-A40C-449D-99FD-7AE37CEC3C46}" type="slidenum">
              <a:rPr lang="en-US" smtClean="0"/>
              <a:pPr eaLnBrk="1" hangingPunct="1"/>
              <a:t>31</a:t>
            </a:fld>
            <a:endParaRPr lang="en-US" dirty="0"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97398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F79C930-9E9E-43F7-A590-823CF1B8E18C}" type="slidenum">
              <a:rPr lang="en-US" smtClean="0"/>
              <a:pPr eaLnBrk="1" hangingPunct="1"/>
              <a:t>32</a:t>
            </a:fld>
            <a:endParaRPr lang="en-US" dirty="0"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687435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E8B5003-492B-4AF7-9C77-04FD75A075BE}" type="slidenum">
              <a:rPr lang="en-US" smtClean="0"/>
              <a:pPr eaLnBrk="1" hangingPunct="1"/>
              <a:t>33</a:t>
            </a:fld>
            <a:endParaRPr lang="en-US" dirty="0"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0354701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B0D7F0-F5D0-4FCC-B44A-E27F34467FF2}" type="slidenum">
              <a:rPr lang="en-US" smtClean="0"/>
              <a:pPr eaLnBrk="1" hangingPunct="1"/>
              <a:t>34</a:t>
            </a:fld>
            <a:endParaRPr lang="en-US" dirty="0"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0404703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A3D2555-A666-425F-A4A0-6983B69D6ED7}" type="slidenum">
              <a:rPr lang="en-US" smtClean="0"/>
              <a:pPr eaLnBrk="1" hangingPunct="1"/>
              <a:t>35</a:t>
            </a:fld>
            <a:endParaRPr lang="en-US" dirty="0"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7028377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7F20C6-0390-4E14-AE51-F76A6E7F667B}" type="slidenum">
              <a:rPr lang="en-US" smtClean="0"/>
              <a:pPr eaLnBrk="1" hangingPunct="1"/>
              <a:t>36</a:t>
            </a:fld>
            <a:endParaRPr lang="en-US" dirty="0"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79116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F868698-E610-4B05-8385-6FC3A16D421E}" type="slidenum">
              <a:rPr lang="en-US" smtClean="0"/>
              <a:pPr eaLnBrk="1" hangingPunct="1"/>
              <a:t>37</a:t>
            </a:fld>
            <a:endParaRPr lang="en-US" dirty="0"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965749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FF6F148-C322-4F02-B5F1-4F1CB3EDA6C8}" type="slidenum">
              <a:rPr lang="en-US" smtClean="0"/>
              <a:pPr eaLnBrk="1" hangingPunct="1"/>
              <a:t>38</a:t>
            </a:fld>
            <a:endParaRPr lang="en-US" dirty="0"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579012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D53275-D3BD-4CA8-B907-E3AB505F1B05}" type="slidenum">
              <a:rPr lang="en-US" smtClean="0"/>
              <a:pPr eaLnBrk="1" hangingPunct="1"/>
              <a:t>39</a:t>
            </a:fld>
            <a:endParaRPr lang="en-US" dirty="0"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162673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78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FFC481A-6971-4C1D-8A9B-5AEF28F67FBA}" type="slidenum">
              <a:rPr lang="en-US" smtClean="0"/>
              <a:pPr eaLnBrk="1" hangingPunct="1"/>
              <a:t>4</a:t>
            </a:fld>
            <a:endParaRPr lang="en-US" dirty="0" smtClean="0"/>
          </a:p>
        </p:txBody>
      </p:sp>
    </p:spTree>
    <p:extLst>
      <p:ext uri="{BB962C8B-B14F-4D97-AF65-F5344CB8AC3E}">
        <p14:creationId xmlns:p14="http://schemas.microsoft.com/office/powerpoint/2010/main" val="502685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9E920FD-BFCD-47A6-92A0-D58C8450FDBF}" type="slidenum">
              <a:rPr lang="en-US" smtClean="0"/>
              <a:pPr eaLnBrk="1" hangingPunct="1"/>
              <a:t>40</a:t>
            </a:fld>
            <a:endParaRPr lang="en-US" dirty="0"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4738513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576B3D-F6E2-4192-8A54-FA5F001798AC}" type="slidenum">
              <a:rPr lang="en-US" smtClean="0"/>
              <a:pPr eaLnBrk="1" hangingPunct="1"/>
              <a:t>41</a:t>
            </a:fld>
            <a:endParaRPr lang="en-US" dirty="0"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008157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42</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8857337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43</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41908002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44</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7406204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45</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5027637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46</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1629321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47</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522466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DF5EEB-1DE5-4627-BCF7-5320BF0172E1}" type="slidenum">
              <a:rPr lang="en-US" smtClean="0"/>
              <a:pPr eaLnBrk="1" hangingPunct="1"/>
              <a:t>48</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3089768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D45B7C-7180-441E-AF52-DAD2A99D7058}" type="slidenum">
              <a:rPr lang="en-US" smtClean="0"/>
              <a:pPr eaLnBrk="1" hangingPunct="1"/>
              <a:t>49</a:t>
            </a:fld>
            <a:endParaRPr lang="en-US" dirty="0" smtClean="0"/>
          </a:p>
        </p:txBody>
      </p:sp>
    </p:spTree>
    <p:extLst>
      <p:ext uri="{BB962C8B-B14F-4D97-AF65-F5344CB8AC3E}">
        <p14:creationId xmlns:p14="http://schemas.microsoft.com/office/powerpoint/2010/main" val="2577824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B7C54B5-FD83-451D-9F5B-3143C8424DEA}" type="slidenum">
              <a:rPr lang="en-US" smtClean="0"/>
              <a:pPr eaLnBrk="1" hangingPunct="1"/>
              <a:t>5</a:t>
            </a:fld>
            <a:endParaRPr lang="en-US" dirty="0" smtClean="0"/>
          </a:p>
        </p:txBody>
      </p:sp>
    </p:spTree>
    <p:extLst>
      <p:ext uri="{BB962C8B-B14F-4D97-AF65-F5344CB8AC3E}">
        <p14:creationId xmlns:p14="http://schemas.microsoft.com/office/powerpoint/2010/main" val="1738901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p:spPr>
      </p:sp>
      <p:sp>
        <p:nvSpPr>
          <p:cNvPr id="1228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228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ED45B7C-7180-441E-AF52-DAD2A99D7058}" type="slidenum">
              <a:rPr lang="en-US" smtClean="0"/>
              <a:pPr eaLnBrk="1" hangingPunct="1"/>
              <a:t>50</a:t>
            </a:fld>
            <a:endParaRPr lang="en-US" dirty="0" smtClean="0"/>
          </a:p>
        </p:txBody>
      </p:sp>
    </p:spTree>
    <p:extLst>
      <p:ext uri="{BB962C8B-B14F-4D97-AF65-F5344CB8AC3E}">
        <p14:creationId xmlns:p14="http://schemas.microsoft.com/office/powerpoint/2010/main" val="31238649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23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C76C05-12CB-4D08-AB10-6FBA3559114F}" type="slidenum">
              <a:rPr lang="en-US" smtClean="0"/>
              <a:pPr eaLnBrk="1" hangingPunct="1"/>
              <a:t>51</a:t>
            </a:fld>
            <a:endParaRPr lang="en-US" dirty="0" smtClean="0"/>
          </a:p>
        </p:txBody>
      </p:sp>
    </p:spTree>
    <p:extLst>
      <p:ext uri="{BB962C8B-B14F-4D97-AF65-F5344CB8AC3E}">
        <p14:creationId xmlns:p14="http://schemas.microsoft.com/office/powerpoint/2010/main" val="15793931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1249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4C8D6F0-C7AF-4D68-911F-6CE1042B5915}" type="slidenum">
              <a:rPr lang="en-US" smtClean="0"/>
              <a:pPr eaLnBrk="1" hangingPunct="1"/>
              <a:t>52</a:t>
            </a:fld>
            <a:endParaRPr lang="en-US" dirty="0" smtClean="0"/>
          </a:p>
        </p:txBody>
      </p:sp>
    </p:spTree>
    <p:extLst>
      <p:ext uri="{BB962C8B-B14F-4D97-AF65-F5344CB8AC3E}">
        <p14:creationId xmlns:p14="http://schemas.microsoft.com/office/powerpoint/2010/main" val="12974204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C799BCE-BCFB-4486-89CB-3C45DCCD78A9}" type="slidenum">
              <a:rPr lang="en-US" smtClean="0"/>
              <a:pPr eaLnBrk="1" hangingPunct="1"/>
              <a:t>53</a:t>
            </a:fld>
            <a:endParaRPr lang="en-US" dirty="0" smtClean="0"/>
          </a:p>
        </p:txBody>
      </p:sp>
    </p:spTree>
    <p:extLst>
      <p:ext uri="{BB962C8B-B14F-4D97-AF65-F5344CB8AC3E}">
        <p14:creationId xmlns:p14="http://schemas.microsoft.com/office/powerpoint/2010/main" val="13534770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47E07B-AC39-451C-A0B4-C642B55CA1A3}" type="slidenum">
              <a:rPr lang="en-US" smtClean="0"/>
              <a:pPr eaLnBrk="1" hangingPunct="1"/>
              <a:t>54</a:t>
            </a:fld>
            <a:endParaRPr lang="en-US" dirty="0" smtClean="0"/>
          </a:p>
        </p:txBody>
      </p:sp>
    </p:spTree>
    <p:extLst>
      <p:ext uri="{BB962C8B-B14F-4D97-AF65-F5344CB8AC3E}">
        <p14:creationId xmlns:p14="http://schemas.microsoft.com/office/powerpoint/2010/main" val="12180596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2AB598-72EE-4787-80B0-D4246703547A}" type="slidenum">
              <a:rPr lang="en-US" smtClean="0"/>
              <a:pPr eaLnBrk="1" hangingPunct="1"/>
              <a:t>55</a:t>
            </a:fld>
            <a:endParaRPr lang="en-US" dirty="0" smtClean="0"/>
          </a:p>
        </p:txBody>
      </p:sp>
    </p:spTree>
    <p:extLst>
      <p:ext uri="{BB962C8B-B14F-4D97-AF65-F5344CB8AC3E}">
        <p14:creationId xmlns:p14="http://schemas.microsoft.com/office/powerpoint/2010/main" val="2219507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Rot="1" noChangeAspect="1" noChangeArrowheads="1" noTextEdit="1"/>
          </p:cNvSpPr>
          <p:nvPr>
            <p:ph type="sldImg"/>
          </p:nvPr>
        </p:nvSpPr>
        <p:spPr>
          <a:xfrm>
            <a:off x="1152525" y="692150"/>
            <a:ext cx="4554538" cy="3416300"/>
          </a:xfrm>
          <a:ln/>
        </p:spPr>
      </p:sp>
      <p:sp>
        <p:nvSpPr>
          <p:cNvPr id="15769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8" rIns="90483" bIns="44448"/>
          <a:lstStyle/>
          <a:p>
            <a:endParaRPr lang="en-US" dirty="0" smtClean="0"/>
          </a:p>
        </p:txBody>
      </p:sp>
    </p:spTree>
    <p:extLst>
      <p:ext uri="{BB962C8B-B14F-4D97-AF65-F5344CB8AC3E}">
        <p14:creationId xmlns:p14="http://schemas.microsoft.com/office/powerpoint/2010/main" val="39375190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18D8945-AF75-4888-A0A9-133B2C517A3C}" type="slidenum">
              <a:rPr lang="en-US" smtClean="0"/>
              <a:pPr eaLnBrk="1" hangingPunct="1"/>
              <a:t>57</a:t>
            </a:fld>
            <a:endParaRPr lang="en-US" dirty="0"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287778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09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A9D30D-B116-489F-8DF9-F3F1CEF889AF}" type="slidenum">
              <a:rPr lang="en-US" smtClean="0"/>
              <a:pPr eaLnBrk="1" hangingPunct="1"/>
              <a:t>6</a:t>
            </a:fld>
            <a:endParaRPr lang="en-US" dirty="0" smtClean="0"/>
          </a:p>
        </p:txBody>
      </p:sp>
    </p:spTree>
    <p:extLst>
      <p:ext uri="{BB962C8B-B14F-4D97-AF65-F5344CB8AC3E}">
        <p14:creationId xmlns:p14="http://schemas.microsoft.com/office/powerpoint/2010/main" val="301010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C411BA9-EE42-4E6C-968F-254CC0E663F3}" type="slidenum">
              <a:rPr lang="en-US" smtClean="0"/>
              <a:pPr eaLnBrk="1" hangingPunct="1"/>
              <a:t>7</a:t>
            </a:fld>
            <a:endParaRPr lang="en-US" dirty="0" smtClean="0"/>
          </a:p>
        </p:txBody>
      </p:sp>
    </p:spTree>
    <p:extLst>
      <p:ext uri="{BB962C8B-B14F-4D97-AF65-F5344CB8AC3E}">
        <p14:creationId xmlns:p14="http://schemas.microsoft.com/office/powerpoint/2010/main" val="3975306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8DAD488-F93B-4392-9554-FDF045934AD8}" type="slidenum">
              <a:rPr lang="en-US" smtClean="0"/>
              <a:pPr eaLnBrk="1" hangingPunct="1"/>
              <a:t>8</a:t>
            </a:fld>
            <a:endParaRPr lang="en-US" dirty="0"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98728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0B8277B-5112-4A08-BACD-A2BAA6E00021}" type="slidenum">
              <a:rPr lang="en-US" smtClean="0"/>
              <a:pPr eaLnBrk="1" hangingPunct="1"/>
              <a:t>9</a:t>
            </a:fld>
            <a:endParaRPr lang="en-US" dirty="0"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133235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2130425"/>
            <a:ext cx="7315200" cy="1470025"/>
          </a:xfrm>
        </p:spPr>
        <p:txBody>
          <a:bodyPr/>
          <a:lstStyle>
            <a:lvl1pPr>
              <a:defRPr>
                <a:solidFill>
                  <a:srgbClr val="4F622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47800" y="3886200"/>
            <a:ext cx="7315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7-</a:t>
            </a:r>
            <a:fld id="{6184F436-1012-4D06-8F4D-864D2EFB9DCE}" type="slidenum">
              <a:rPr lang="en-US" smtClean="0"/>
              <a:pPr>
                <a:defRPr/>
              </a:pPr>
              <a:t>‹#›</a:t>
            </a:fld>
            <a:endParaRPr lang="en-US" dirty="0"/>
          </a:p>
        </p:txBody>
      </p:sp>
    </p:spTree>
    <p:extLst>
      <p:ext uri="{BB962C8B-B14F-4D97-AF65-F5344CB8AC3E}">
        <p14:creationId xmlns:p14="http://schemas.microsoft.com/office/powerpoint/2010/main" val="309947616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7-</a:t>
            </a:r>
            <a:fld id="{823D7024-41DE-419C-A6E1-F1E7A8BAFC0A}" type="slidenum">
              <a:rPr lang="en-US" smtClean="0"/>
              <a:pPr>
                <a:defRPr/>
              </a:pPr>
              <a:t>‹#›</a:t>
            </a:fld>
            <a:endParaRPr lang="en-US" dirty="0"/>
          </a:p>
        </p:txBody>
      </p:sp>
    </p:spTree>
    <p:extLst>
      <p:ext uri="{BB962C8B-B14F-4D97-AF65-F5344CB8AC3E}">
        <p14:creationId xmlns:p14="http://schemas.microsoft.com/office/powerpoint/2010/main" val="57700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274638"/>
            <a:ext cx="180975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274638"/>
            <a:ext cx="5276850" cy="5973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7-</a:t>
            </a:r>
            <a:fld id="{B3993A35-A656-48BC-8388-129C542C68AE}" type="slidenum">
              <a:rPr lang="en-US" smtClean="0"/>
              <a:pPr>
                <a:defRPr/>
              </a:pPr>
              <a:t>‹#›</a:t>
            </a:fld>
            <a:endParaRPr lang="en-US" dirty="0"/>
          </a:p>
        </p:txBody>
      </p:sp>
    </p:spTree>
    <p:extLst>
      <p:ext uri="{BB962C8B-B14F-4D97-AF65-F5344CB8AC3E}">
        <p14:creationId xmlns:p14="http://schemas.microsoft.com/office/powerpoint/2010/main" val="1620185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447800" y="274638"/>
            <a:ext cx="7239000" cy="5973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dirty="0"/>
              <a:t>7-</a:t>
            </a:r>
            <a:fld id="{EF16F3CA-C823-45DA-8CE6-0477785A2E8F}" type="slidenum">
              <a:rPr lang="en-US"/>
              <a:pPr>
                <a:defRPr/>
              </a:pPr>
              <a:t>‹#›</a:t>
            </a:fld>
            <a:endParaRPr lang="en-US" dirty="0"/>
          </a:p>
        </p:txBody>
      </p:sp>
    </p:spTree>
    <p:extLst>
      <p:ext uri="{BB962C8B-B14F-4D97-AF65-F5344CB8AC3E}">
        <p14:creationId xmlns:p14="http://schemas.microsoft.com/office/powerpoint/2010/main" val="1672983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2390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447800" y="1600200"/>
            <a:ext cx="7239000" cy="4648200"/>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dirty="0"/>
              <a:t>7-</a:t>
            </a:r>
            <a:fld id="{E992D645-F234-45E9-9D54-EF97E2B41AA0}" type="slidenum">
              <a:rPr lang="en-US"/>
              <a:pPr>
                <a:defRPr/>
              </a:pPr>
              <a:t>‹#›</a:t>
            </a:fld>
            <a:endParaRPr lang="en-US" dirty="0"/>
          </a:p>
        </p:txBody>
      </p:sp>
    </p:spTree>
    <p:extLst>
      <p:ext uri="{BB962C8B-B14F-4D97-AF65-F5344CB8AC3E}">
        <p14:creationId xmlns:p14="http://schemas.microsoft.com/office/powerpoint/2010/main" val="4112454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7-</a:t>
            </a:r>
            <a:fld id="{EF6B11C9-9AAF-4B5D-8190-1978FB055D77}" type="slidenum">
              <a:rPr lang="en-US" smtClean="0"/>
              <a:pPr>
                <a:defRPr/>
              </a:pPr>
              <a:t>‹#›</a:t>
            </a:fld>
            <a:endParaRPr lang="en-US" dirty="0"/>
          </a:p>
        </p:txBody>
      </p:sp>
    </p:spTree>
    <p:extLst>
      <p:ext uri="{BB962C8B-B14F-4D97-AF65-F5344CB8AC3E}">
        <p14:creationId xmlns:p14="http://schemas.microsoft.com/office/powerpoint/2010/main" val="5134689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smtClean="0"/>
              <a:t>7-</a:t>
            </a:r>
            <a:fld id="{CD386216-AA82-44BC-955E-CD7376CAC27D}" type="slidenum">
              <a:rPr lang="en-US" smtClean="0"/>
              <a:pPr>
                <a:defRPr/>
              </a:pPr>
              <a:t>‹#›</a:t>
            </a:fld>
            <a:endParaRPr lang="en-US" dirty="0"/>
          </a:p>
        </p:txBody>
      </p:sp>
    </p:spTree>
    <p:extLst>
      <p:ext uri="{BB962C8B-B14F-4D97-AF65-F5344CB8AC3E}">
        <p14:creationId xmlns:p14="http://schemas.microsoft.com/office/powerpoint/2010/main" val="428564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600200"/>
            <a:ext cx="3543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3500" y="1600200"/>
            <a:ext cx="35433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7-</a:t>
            </a:r>
            <a:fld id="{88C42928-7689-4F97-AF7A-D3C9703D14AA}" type="slidenum">
              <a:rPr lang="en-US" smtClean="0"/>
              <a:pPr>
                <a:defRPr/>
              </a:pPr>
              <a:t>‹#›</a:t>
            </a:fld>
            <a:endParaRPr lang="en-US" dirty="0"/>
          </a:p>
        </p:txBody>
      </p:sp>
    </p:spTree>
    <p:extLst>
      <p:ext uri="{BB962C8B-B14F-4D97-AF65-F5344CB8AC3E}">
        <p14:creationId xmlns:p14="http://schemas.microsoft.com/office/powerpoint/2010/main" val="51742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smtClean="0"/>
              <a:t>7-</a:t>
            </a:r>
            <a:fld id="{5F89BEE8-9718-4DB0-9A43-AEB874B5E0B1}" type="slidenum">
              <a:rPr lang="en-US" smtClean="0"/>
              <a:pPr>
                <a:defRPr/>
              </a:pPr>
              <a:t>‹#›</a:t>
            </a:fld>
            <a:endParaRPr lang="en-US" dirty="0"/>
          </a:p>
        </p:txBody>
      </p:sp>
    </p:spTree>
    <p:extLst>
      <p:ext uri="{BB962C8B-B14F-4D97-AF65-F5344CB8AC3E}">
        <p14:creationId xmlns:p14="http://schemas.microsoft.com/office/powerpoint/2010/main" val="159996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smtClean="0"/>
              <a:t>7-</a:t>
            </a:r>
            <a:fld id="{9FEEB3C1-05FC-4B5C-8936-188DA2A0609F}" type="slidenum">
              <a:rPr lang="en-US" smtClean="0"/>
              <a:pPr>
                <a:defRPr/>
              </a:pPr>
              <a:t>‹#›</a:t>
            </a:fld>
            <a:endParaRPr lang="en-US" dirty="0"/>
          </a:p>
        </p:txBody>
      </p:sp>
    </p:spTree>
    <p:extLst>
      <p:ext uri="{BB962C8B-B14F-4D97-AF65-F5344CB8AC3E}">
        <p14:creationId xmlns:p14="http://schemas.microsoft.com/office/powerpoint/2010/main" val="4825132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smtClean="0"/>
              <a:t>7-</a:t>
            </a:r>
            <a:fld id="{3CE8265B-655F-40CE-9EEA-3DF19AD2A41B}" type="slidenum">
              <a:rPr lang="en-US" smtClean="0"/>
              <a:pPr>
                <a:defRPr/>
              </a:pPr>
              <a:t>‹#›</a:t>
            </a:fld>
            <a:endParaRPr lang="en-US" dirty="0"/>
          </a:p>
        </p:txBody>
      </p:sp>
    </p:spTree>
    <p:extLst>
      <p:ext uri="{BB962C8B-B14F-4D97-AF65-F5344CB8AC3E}">
        <p14:creationId xmlns:p14="http://schemas.microsoft.com/office/powerpoint/2010/main" val="432512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7-</a:t>
            </a:r>
            <a:fld id="{B973E479-984B-4FAD-9FC0-CFCF9DFEF5D7}" type="slidenum">
              <a:rPr lang="en-US" smtClean="0"/>
              <a:pPr>
                <a:defRPr/>
              </a:pPr>
              <a:t>‹#›</a:t>
            </a:fld>
            <a:endParaRPr lang="en-US" dirty="0"/>
          </a:p>
        </p:txBody>
      </p:sp>
    </p:spTree>
    <p:extLst>
      <p:ext uri="{BB962C8B-B14F-4D97-AF65-F5344CB8AC3E}">
        <p14:creationId xmlns:p14="http://schemas.microsoft.com/office/powerpoint/2010/main" val="387149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KROENKE and AUER -  DATABASE CONCEPTS (7th Edition)                                                                     Copyright © 2015 Pearson Education, Inc. Publishing as Prentice Hall</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smtClean="0"/>
              <a:t>7-</a:t>
            </a:r>
            <a:fld id="{79837E7F-1F75-4FA1-A04E-EA6047AD41CD}" type="slidenum">
              <a:rPr lang="en-US" smtClean="0"/>
              <a:pPr>
                <a:defRPr/>
              </a:pPr>
              <a:t>‹#›</a:t>
            </a:fld>
            <a:endParaRPr lang="en-US" dirty="0"/>
          </a:p>
        </p:txBody>
      </p:sp>
    </p:spTree>
    <p:extLst>
      <p:ext uri="{BB962C8B-B14F-4D97-AF65-F5344CB8AC3E}">
        <p14:creationId xmlns:p14="http://schemas.microsoft.com/office/powerpoint/2010/main" val="438700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5"/>
          <a:stretch>
            <a:fillRect/>
          </a:stretch>
        </p:blipFill>
        <p:spPr>
          <a:xfrm>
            <a:off x="152400" y="228600"/>
            <a:ext cx="1216103" cy="1216103"/>
          </a:xfrm>
          <a:prstGeom prst="rect">
            <a:avLst/>
          </a:prstGeom>
        </p:spPr>
      </p:pic>
      <p:sp>
        <p:nvSpPr>
          <p:cNvPr id="1027" name="Rectangle 2"/>
          <p:cNvSpPr>
            <a:spLocks noGrp="1" noChangeArrowheads="1"/>
          </p:cNvSpPr>
          <p:nvPr>
            <p:ph type="title"/>
          </p:nvPr>
        </p:nvSpPr>
        <p:spPr bwMode="auto">
          <a:xfrm>
            <a:off x="1447800" y="274638"/>
            <a:ext cx="7239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600200"/>
            <a:ext cx="72390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29" name="Rectangle 5"/>
          <p:cNvSpPr>
            <a:spLocks noGrp="1" noChangeArrowheads="1"/>
          </p:cNvSpPr>
          <p:nvPr>
            <p:ph type="ftr" sz="quarter" idx="3"/>
          </p:nvPr>
        </p:nvSpPr>
        <p:spPr bwMode="auto">
          <a:xfrm>
            <a:off x="1447800" y="6324600"/>
            <a:ext cx="5181600" cy="4000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baseline="0" smtClean="0">
                <a:solidFill>
                  <a:srgbClr val="4F6228"/>
                </a:solidFill>
                <a:latin typeface="Lucida Sans" pitchFamily="34" charset="0"/>
                <a:cs typeface="+mn-cs"/>
              </a:defRPr>
            </a:lvl1pPr>
          </a:lstStyle>
          <a:p>
            <a:pPr>
              <a:defRPr/>
            </a:pPr>
            <a:r>
              <a:rPr lang="en-US" smtClean="0"/>
              <a:t>KROENKE and AUER -  DATABASE CONCEPTS (7th Edition)                                                                     Copyright © 2015 Pearson Education, Inc. Publishing as Prentice Hall</a:t>
            </a:r>
            <a:endParaRPr lang="en-US" dirty="0"/>
          </a:p>
        </p:txBody>
      </p:sp>
      <p:sp>
        <p:nvSpPr>
          <p:cNvPr id="1030" name="Rectangle 6"/>
          <p:cNvSpPr>
            <a:spLocks noGrp="1" noChangeArrowheads="1"/>
          </p:cNvSpPr>
          <p:nvPr>
            <p:ph type="sldNum" sz="quarter" idx="4"/>
          </p:nvPr>
        </p:nvSpPr>
        <p:spPr bwMode="auto">
          <a:xfrm>
            <a:off x="7848600" y="6400800"/>
            <a:ext cx="990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aseline="0" smtClean="0">
                <a:solidFill>
                  <a:srgbClr val="4F6228"/>
                </a:solidFill>
                <a:latin typeface="Lucida Sans" pitchFamily="34" charset="0"/>
                <a:cs typeface="+mn-cs"/>
              </a:defRPr>
            </a:lvl1pPr>
          </a:lstStyle>
          <a:p>
            <a:pPr>
              <a:defRPr/>
            </a:pPr>
            <a:r>
              <a:rPr lang="en-US" smtClean="0"/>
              <a:t>7-</a:t>
            </a:r>
            <a:fld id="{16225588-9E30-45FA-BB3B-CAD72D986962}" type="slidenum">
              <a:rPr lang="en-US" smtClean="0"/>
              <a:pPr>
                <a:defRPr/>
              </a:pPr>
              <a:t>‹#›</a:t>
            </a:fld>
            <a:endParaRPr lang="en-US" dirty="0"/>
          </a:p>
        </p:txBody>
      </p:sp>
      <p:sp>
        <p:nvSpPr>
          <p:cNvPr id="1034" name="Rectangle 10"/>
          <p:cNvSpPr>
            <a:spLocks noChangeArrowheads="1"/>
          </p:cNvSpPr>
          <p:nvPr/>
        </p:nvSpPr>
        <p:spPr bwMode="auto">
          <a:xfrm>
            <a:off x="152400" y="1600200"/>
            <a:ext cx="1219200" cy="5105400"/>
          </a:xfrm>
          <a:prstGeom prst="rect">
            <a:avLst/>
          </a:prstGeom>
          <a:solidFill>
            <a:srgbClr val="4F6228"/>
          </a:solidFill>
          <a:ln w="9525">
            <a:solidFill>
              <a:schemeClr val="tx1"/>
            </a:solidFill>
            <a:miter lim="800000"/>
            <a:headEnd/>
            <a:tailEnd/>
          </a:ln>
          <a:effectLst/>
        </p:spPr>
        <p:txBody>
          <a:bodyPr wrap="none" anchor="ctr"/>
          <a:lstStyle/>
          <a:p>
            <a:pPr>
              <a:defRPr/>
            </a:pPr>
            <a:endParaRPr lang="en-US">
              <a:cs typeface="+mn-cs"/>
            </a:endParaRPr>
          </a:p>
        </p:txBody>
      </p:sp>
      <p:sp>
        <p:nvSpPr>
          <p:cNvPr id="1035" name="Line 11"/>
          <p:cNvSpPr>
            <a:spLocks noChangeShapeType="1"/>
          </p:cNvSpPr>
          <p:nvPr/>
        </p:nvSpPr>
        <p:spPr bwMode="auto">
          <a:xfrm>
            <a:off x="152400" y="1524000"/>
            <a:ext cx="8763000" cy="0"/>
          </a:xfrm>
          <a:prstGeom prst="line">
            <a:avLst/>
          </a:prstGeom>
          <a:noFill/>
          <a:ln w="63500">
            <a:solidFill>
              <a:srgbClr val="4F6228"/>
            </a:solidFill>
            <a:round/>
            <a:headEnd/>
            <a:tailEnd/>
          </a:ln>
          <a:effectLst/>
        </p:spPr>
        <p:txBody>
          <a:bodyPr/>
          <a:lstStyle/>
          <a:p>
            <a:pPr>
              <a:defRPr/>
            </a:pPr>
            <a:endParaRPr lang="en-US">
              <a:cs typeface="+mn-cs"/>
            </a:endParaRPr>
          </a:p>
        </p:txBody>
      </p:sp>
    </p:spTree>
    <p:extLst>
      <p:ext uri="{BB962C8B-B14F-4D97-AF65-F5344CB8AC3E}">
        <p14:creationId xmlns:p14="http://schemas.microsoft.com/office/powerpoint/2010/main" val="176133039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iming>
    <p:tnLst>
      <p:par>
        <p:cTn id="1" dur="indefinite" restart="never" nodeType="tmRoot"/>
      </p:par>
    </p:tnLst>
  </p:timing>
  <p:hf hdr="0" dt="0"/>
  <p:txStyles>
    <p:titleStyle>
      <a:lvl1pPr algn="ctr" rtl="0" eaLnBrk="1" fontAlgn="base" hangingPunct="1">
        <a:spcBef>
          <a:spcPct val="0"/>
        </a:spcBef>
        <a:spcAft>
          <a:spcPct val="0"/>
        </a:spcAft>
        <a:defRPr sz="4400">
          <a:solidFill>
            <a:srgbClr val="4F6228"/>
          </a:solidFill>
          <a:latin typeface="+mj-lt"/>
          <a:ea typeface="+mj-ea"/>
          <a:cs typeface="+mj-cs"/>
        </a:defRPr>
      </a:lvl1pPr>
      <a:lvl2pPr algn="ctr" rtl="0" eaLnBrk="1" fontAlgn="base" hangingPunct="1">
        <a:spcBef>
          <a:spcPct val="0"/>
        </a:spcBef>
        <a:spcAft>
          <a:spcPct val="0"/>
        </a:spcAft>
        <a:defRPr sz="4400">
          <a:solidFill>
            <a:srgbClr val="003399"/>
          </a:solidFill>
          <a:latin typeface="Arial" charset="0"/>
        </a:defRPr>
      </a:lvl2pPr>
      <a:lvl3pPr algn="ctr" rtl="0" eaLnBrk="1" fontAlgn="base" hangingPunct="1">
        <a:spcBef>
          <a:spcPct val="0"/>
        </a:spcBef>
        <a:spcAft>
          <a:spcPct val="0"/>
        </a:spcAft>
        <a:defRPr sz="4400">
          <a:solidFill>
            <a:srgbClr val="003399"/>
          </a:solidFill>
          <a:latin typeface="Arial" charset="0"/>
        </a:defRPr>
      </a:lvl3pPr>
      <a:lvl4pPr algn="ctr" rtl="0" eaLnBrk="1" fontAlgn="base" hangingPunct="1">
        <a:spcBef>
          <a:spcPct val="0"/>
        </a:spcBef>
        <a:spcAft>
          <a:spcPct val="0"/>
        </a:spcAft>
        <a:defRPr sz="4400">
          <a:solidFill>
            <a:srgbClr val="003399"/>
          </a:solidFill>
          <a:latin typeface="Arial" charset="0"/>
        </a:defRPr>
      </a:lvl4pPr>
      <a:lvl5pPr algn="ctr" rtl="0" eaLnBrk="1" fontAlgn="base" hangingPunct="1">
        <a:spcBef>
          <a:spcPct val="0"/>
        </a:spcBef>
        <a:spcAft>
          <a:spcPct val="0"/>
        </a:spcAft>
        <a:defRPr sz="4400">
          <a:solidFill>
            <a:srgbClr val="003399"/>
          </a:solidFill>
          <a:latin typeface="Arial" charset="0"/>
        </a:defRPr>
      </a:lvl5pPr>
      <a:lvl6pPr marL="457200" algn="ctr" rtl="0" eaLnBrk="1" fontAlgn="base" hangingPunct="1">
        <a:spcBef>
          <a:spcPct val="0"/>
        </a:spcBef>
        <a:spcAft>
          <a:spcPct val="0"/>
        </a:spcAft>
        <a:defRPr sz="4400">
          <a:solidFill>
            <a:srgbClr val="993300"/>
          </a:solidFill>
          <a:latin typeface="Arial" charset="0"/>
        </a:defRPr>
      </a:lvl6pPr>
      <a:lvl7pPr marL="914400" algn="ctr" rtl="0" eaLnBrk="1" fontAlgn="base" hangingPunct="1">
        <a:spcBef>
          <a:spcPct val="0"/>
        </a:spcBef>
        <a:spcAft>
          <a:spcPct val="0"/>
        </a:spcAft>
        <a:defRPr sz="4400">
          <a:solidFill>
            <a:srgbClr val="993300"/>
          </a:solidFill>
          <a:latin typeface="Arial" charset="0"/>
        </a:defRPr>
      </a:lvl7pPr>
      <a:lvl8pPr marL="1371600" algn="ctr" rtl="0" eaLnBrk="1" fontAlgn="base" hangingPunct="1">
        <a:spcBef>
          <a:spcPct val="0"/>
        </a:spcBef>
        <a:spcAft>
          <a:spcPct val="0"/>
        </a:spcAft>
        <a:defRPr sz="4400">
          <a:solidFill>
            <a:srgbClr val="993300"/>
          </a:solidFill>
          <a:latin typeface="Arial" charset="0"/>
        </a:defRPr>
      </a:lvl8pPr>
      <a:lvl9pPr marL="1828800" algn="ctr" rtl="0" eaLnBrk="1" fontAlgn="base" hangingPunct="1">
        <a:spcBef>
          <a:spcPct val="0"/>
        </a:spcBef>
        <a:spcAft>
          <a:spcPct val="0"/>
        </a:spcAft>
        <a:defRPr sz="4400">
          <a:solidFill>
            <a:srgbClr val="993300"/>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go-mono.com/"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cid:3287383400_2177562"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JDBC"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ODBC"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a:stretch>
            <a:fillRect/>
          </a:stretch>
        </p:blipFill>
        <p:spPr>
          <a:xfrm>
            <a:off x="1524000" y="3124200"/>
            <a:ext cx="7391400" cy="3604260"/>
          </a:xfrm>
          <a:prstGeom prst="rect">
            <a:avLst/>
          </a:prstGeom>
        </p:spPr>
      </p:pic>
      <p:sp>
        <p:nvSpPr>
          <p:cNvPr id="2051" name="Rectangle 13"/>
          <p:cNvSpPr>
            <a:spLocks noGrp="1" noChangeArrowheads="1"/>
          </p:cNvSpPr>
          <p:nvPr>
            <p:ph type="ctrTitle"/>
          </p:nvPr>
        </p:nvSpPr>
        <p:spPr>
          <a:xfrm>
            <a:off x="1676400" y="2209800"/>
            <a:ext cx="7239000" cy="762000"/>
          </a:xfrm>
        </p:spPr>
        <p:txBody>
          <a:bodyPr/>
          <a:lstStyle/>
          <a:p>
            <a:pPr eaLnBrk="1" hangingPunct="1"/>
            <a:r>
              <a:rPr lang="en-US" sz="2800" b="1" dirty="0" smtClean="0">
                <a:solidFill>
                  <a:srgbClr val="4F5A28"/>
                </a:solidFill>
              </a:rPr>
              <a:t>Database Processing Applications</a:t>
            </a:r>
          </a:p>
        </p:txBody>
      </p:sp>
      <p:sp>
        <p:nvSpPr>
          <p:cNvPr id="2052" name="Rectangle 14"/>
          <p:cNvSpPr>
            <a:spLocks noGrp="1" noChangeArrowheads="1"/>
          </p:cNvSpPr>
          <p:nvPr>
            <p:ph type="subTitle" idx="1"/>
          </p:nvPr>
        </p:nvSpPr>
        <p:spPr>
          <a:xfrm>
            <a:off x="1676400" y="1676400"/>
            <a:ext cx="7239000" cy="533400"/>
          </a:xfrm>
        </p:spPr>
        <p:txBody>
          <a:bodyPr/>
          <a:lstStyle/>
          <a:p>
            <a:pPr eaLnBrk="1" hangingPunct="1">
              <a:lnSpc>
                <a:spcPct val="90000"/>
              </a:lnSpc>
            </a:pPr>
            <a:r>
              <a:rPr lang="en-US" dirty="0" smtClean="0">
                <a:solidFill>
                  <a:srgbClr val="C00000"/>
                </a:solidFill>
              </a:rPr>
              <a:t>Chapter Seven</a:t>
            </a:r>
          </a:p>
        </p:txBody>
      </p:sp>
      <p:sp>
        <p:nvSpPr>
          <p:cNvPr id="2053" name="Text Box 17"/>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a:t>
            </a:r>
            <a:r>
              <a:rPr lang="en-US" sz="2400" dirty="0">
                <a:solidFill>
                  <a:srgbClr val="1811A9"/>
                </a:solidFill>
                <a:latin typeface="Lucida Sans" pitchFamily="34" charset="0"/>
              </a:rPr>
              <a:t>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N-Tier Architecture</a:t>
            </a:r>
          </a:p>
        </p:txBody>
      </p:sp>
      <p:sp>
        <p:nvSpPr>
          <p:cNvPr id="17411" name="Rectangle 3"/>
          <p:cNvSpPr>
            <a:spLocks noGrp="1" noChangeArrowheads="1"/>
          </p:cNvSpPr>
          <p:nvPr>
            <p:ph idx="1"/>
          </p:nvPr>
        </p:nvSpPr>
        <p:spPr/>
        <p:txBody>
          <a:bodyPr/>
          <a:lstStyle/>
          <a:p>
            <a:pPr eaLnBrk="1" hangingPunct="1"/>
            <a:r>
              <a:rPr lang="en-US" sz="2800" b="1" dirty="0" smtClean="0"/>
              <a:t>Tiers </a:t>
            </a:r>
            <a:r>
              <a:rPr lang="en-US" sz="2800" dirty="0" smtClean="0"/>
              <a:t>refer to the number of computers involved in the Web database application.</a:t>
            </a:r>
          </a:p>
          <a:p>
            <a:pPr lvl="1" eaLnBrk="1" hangingPunct="1"/>
            <a:r>
              <a:rPr lang="en-US" sz="2400" dirty="0" smtClean="0"/>
              <a:t>The workstation with Web browser is the first tier.</a:t>
            </a:r>
          </a:p>
          <a:p>
            <a:pPr lvl="1" eaLnBrk="1" hangingPunct="1"/>
            <a:r>
              <a:rPr lang="en-US" sz="2400" b="1" dirty="0" smtClean="0"/>
              <a:t>Two-tier architecture</a:t>
            </a:r>
            <a:r>
              <a:rPr lang="en-US" sz="2400" dirty="0" smtClean="0"/>
              <a:t> means that the Web server and the DBMS are on the same server.</a:t>
            </a:r>
          </a:p>
          <a:p>
            <a:pPr lvl="1" eaLnBrk="1" hangingPunct="1"/>
            <a:r>
              <a:rPr lang="en-US" sz="2400" b="1" dirty="0" smtClean="0"/>
              <a:t>Three-tier architecture</a:t>
            </a:r>
            <a:r>
              <a:rPr lang="en-US" sz="2400" dirty="0" smtClean="0"/>
              <a:t> means that the Web server and the DBMS are on separate servers.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AMP, LAMP and WAMP</a:t>
            </a:r>
          </a:p>
        </p:txBody>
      </p:sp>
      <p:sp>
        <p:nvSpPr>
          <p:cNvPr id="17411" name="Rectangle 3"/>
          <p:cNvSpPr>
            <a:spLocks noGrp="1" noChangeArrowheads="1"/>
          </p:cNvSpPr>
          <p:nvPr>
            <p:ph idx="1"/>
          </p:nvPr>
        </p:nvSpPr>
        <p:spPr/>
        <p:txBody>
          <a:bodyPr/>
          <a:lstStyle/>
          <a:p>
            <a:pPr eaLnBrk="1" hangingPunct="1"/>
            <a:r>
              <a:rPr lang="en-US" sz="2800" b="1" dirty="0" smtClean="0"/>
              <a:t>AMP </a:t>
            </a:r>
            <a:r>
              <a:rPr lang="en-US" sz="2800" dirty="0" smtClean="0"/>
              <a:t>refers to a combination of the Apache Web server, the MySQL DBMS, and the PHP or Pearl programming language.</a:t>
            </a:r>
          </a:p>
          <a:p>
            <a:pPr eaLnBrk="1" hangingPunct="1"/>
            <a:r>
              <a:rPr lang="en-US" sz="2800" b="1" dirty="0" smtClean="0"/>
              <a:t>LAMP</a:t>
            </a:r>
            <a:r>
              <a:rPr lang="en-US" sz="2800" dirty="0" smtClean="0"/>
              <a:t> is AMP running on the Linux </a:t>
            </a:r>
            <a:r>
              <a:rPr lang="en-US" sz="2400" dirty="0" smtClean="0"/>
              <a:t>operating system.</a:t>
            </a:r>
          </a:p>
          <a:p>
            <a:r>
              <a:rPr lang="en-US" sz="2800" b="1" dirty="0" smtClean="0"/>
              <a:t>WAMP</a:t>
            </a:r>
            <a:r>
              <a:rPr lang="en-US" sz="2800" dirty="0" smtClean="0"/>
              <a:t> </a:t>
            </a:r>
            <a:r>
              <a:rPr lang="en-US" sz="2800" dirty="0"/>
              <a:t>is AMP running on the </a:t>
            </a:r>
            <a:r>
              <a:rPr lang="en-US" sz="2800" dirty="0" smtClean="0"/>
              <a:t>Windows </a:t>
            </a:r>
            <a:r>
              <a:rPr lang="en-US" sz="2800" dirty="0"/>
              <a:t>operating </a:t>
            </a:r>
            <a:r>
              <a:rPr lang="en-US" sz="2800" dirty="0" smtClean="0"/>
              <a:t>system.</a:t>
            </a:r>
            <a:endParaRPr lang="en-US" sz="2800" dirty="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40369244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90" name="Group 30"/>
          <p:cNvGraphicFramePr>
            <a:graphicFrameLocks noGrp="1"/>
          </p:cNvGraphicFramePr>
          <p:nvPr>
            <p:ph/>
            <p:extLst>
              <p:ext uri="{D42A27DB-BD31-4B8C-83A1-F6EECF244321}">
                <p14:modId xmlns:p14="http://schemas.microsoft.com/office/powerpoint/2010/main" val="4091338728"/>
              </p:ext>
            </p:extLst>
          </p:nvPr>
        </p:nvGraphicFramePr>
        <p:xfrm>
          <a:off x="1524000" y="1676400"/>
          <a:ext cx="7315200" cy="4005263"/>
        </p:xfrm>
        <a:graphic>
          <a:graphicData uri="http://schemas.openxmlformats.org/drawingml/2006/table">
            <a:tbl>
              <a:tblPr/>
              <a:tblGrid>
                <a:gridCol w="2438400"/>
                <a:gridCol w="2438400"/>
                <a:gridCol w="2438400"/>
              </a:tblGrid>
              <a:tr h="803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Microsoft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Windows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Linux or Unix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r>
              <a:tr h="815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Web Server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Internet Information Server (IIS)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Apache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4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Scripting Languages (Interpreted)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ASPX Pages with VBScript or JScript (PHP also works)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PHP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0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Object Oriented Languages (Complied)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ASP.NET pages with VisualBasic.Net, C#.Net or others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JSP pages with Java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(Also see the </a:t>
                      </a:r>
                      <a:r>
                        <a:rPr kumimoji="0" lang="en-US" sz="2000" b="0" i="0" u="none" strike="noStrike" cap="none" normalizeH="0" baseline="0" dirty="0" smtClean="0">
                          <a:ln>
                            <a:noFill/>
                          </a:ln>
                          <a:solidFill>
                            <a:schemeClr val="tx1"/>
                          </a:solidFill>
                          <a:effectLst/>
                          <a:latin typeface="Arial" charset="0"/>
                          <a:hlinkClick r:id="rId3"/>
                        </a:rPr>
                        <a:t>Mono</a:t>
                      </a:r>
                      <a:r>
                        <a:rPr kumimoji="0" lang="en-US" sz="2000" b="0" i="0" u="none" strike="noStrike" cap="none" normalizeH="0" baseline="0" dirty="0" smtClean="0">
                          <a:ln>
                            <a:noFill/>
                          </a:ln>
                          <a:solidFill>
                            <a:schemeClr val="tx1"/>
                          </a:solidFill>
                          <a:effectLst/>
                          <a:latin typeface="Arial" charset="0"/>
                        </a:rPr>
                        <a:t> project)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1"/>
          </p:nvPr>
        </p:nvSpPr>
        <p:spPr/>
        <p:txBody>
          <a:bodyPr/>
          <a:lstStyle/>
          <a:p>
            <a:pPr>
              <a:defRPr/>
            </a:pPr>
            <a:r>
              <a:rPr lang="en-US" dirty="0" smtClean="0"/>
              <a:t>7-</a:t>
            </a:r>
            <a:fld id="{EF16F3CA-C823-45DA-8CE6-0477785A2E8F}" type="slidenum">
              <a:rPr lang="en-US" smtClean="0"/>
              <a:pPr>
                <a:defRPr/>
              </a:pPr>
              <a:t>12</a:t>
            </a:fld>
            <a:endParaRPr lang="en-US" dirty="0"/>
          </a:p>
        </p:txBody>
      </p:sp>
      <p:sp>
        <p:nvSpPr>
          <p:cNvPr id="18457" name="Rectangle 2"/>
          <p:cNvSpPr>
            <a:spLocks noGrp="1" noChangeArrowheads="1"/>
          </p:cNvSpPr>
          <p:nvPr>
            <p:ph type="title" idx="4294967295"/>
          </p:nvPr>
        </p:nvSpPr>
        <p:spPr>
          <a:xfrm>
            <a:off x="1676400" y="274638"/>
            <a:ext cx="7467600" cy="1143000"/>
          </a:xfrm>
        </p:spPr>
        <p:txBody>
          <a:bodyPr/>
          <a:lstStyle/>
          <a:p>
            <a:pPr eaLnBrk="1" hangingPunct="1"/>
            <a:r>
              <a:rPr lang="en-US" dirty="0" smtClean="0"/>
              <a:t>Typical Web Server Setups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t>Typical Web DBMS Servers</a:t>
            </a:r>
          </a:p>
        </p:txBody>
      </p:sp>
      <p:graphicFrame>
        <p:nvGraphicFramePr>
          <p:cNvPr id="42015" name="Group 31"/>
          <p:cNvGraphicFramePr>
            <a:graphicFrameLocks noGrp="1"/>
          </p:cNvGraphicFramePr>
          <p:nvPr>
            <p:ph type="tbl" idx="1"/>
            <p:extLst>
              <p:ext uri="{D42A27DB-BD31-4B8C-83A1-F6EECF244321}">
                <p14:modId xmlns:p14="http://schemas.microsoft.com/office/powerpoint/2010/main" val="3460461977"/>
              </p:ext>
            </p:extLst>
          </p:nvPr>
        </p:nvGraphicFramePr>
        <p:xfrm>
          <a:off x="1524000" y="1676400"/>
          <a:ext cx="7391400" cy="3979863"/>
        </p:xfrm>
        <a:graphic>
          <a:graphicData uri="http://schemas.openxmlformats.org/drawingml/2006/table">
            <a:tbl>
              <a:tblPr/>
              <a:tblGrid>
                <a:gridCol w="2336800"/>
                <a:gridCol w="2413000"/>
                <a:gridCol w="2641600"/>
              </a:tblGrid>
              <a:tr h="965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Microsoft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Windows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Linux or Unix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r>
              <a:tr h="938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Web Server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Internet Information Server (IIS)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Apache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81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DBMS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Microsoft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SQL Server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Oracle Database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Oracle MySQL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95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bg1"/>
                          </a:solidFill>
                          <a:effectLst/>
                          <a:latin typeface="Arial" charset="0"/>
                        </a:rPr>
                        <a:t>API Interface Standard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33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ODBC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charset="0"/>
                        </a:rPr>
                        <a:t>JDBC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1"/>
          </p:nvPr>
        </p:nvSpPr>
        <p:spPr/>
        <p:txBody>
          <a:bodyPr/>
          <a:lstStyle/>
          <a:p>
            <a:pPr>
              <a:defRPr/>
            </a:pPr>
            <a:r>
              <a:rPr lang="en-US" dirty="0" smtClean="0"/>
              <a:t>7-</a:t>
            </a:r>
            <a:fld id="{E992D645-F234-45E9-9D54-EF97E2B41AA0}" type="slidenum">
              <a:rPr lang="en-US" smtClean="0"/>
              <a:pPr>
                <a:defRPr/>
              </a:pPr>
              <a:t>13</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47800" y="1600200"/>
            <a:ext cx="7391400" cy="1497944"/>
          </a:xfrm>
          <a:prstGeom prst="rect">
            <a:avLst/>
          </a:prstGeom>
        </p:spPr>
      </p:pic>
      <p:sp>
        <p:nvSpPr>
          <p:cNvPr id="20483" name="Rectangle 2"/>
          <p:cNvSpPr>
            <a:spLocks noGrp="1" noChangeArrowheads="1"/>
          </p:cNvSpPr>
          <p:nvPr>
            <p:ph type="title"/>
          </p:nvPr>
        </p:nvSpPr>
        <p:spPr/>
        <p:txBody>
          <a:bodyPr/>
          <a:lstStyle/>
          <a:p>
            <a:pPr eaLnBrk="1" hangingPunct="1"/>
            <a:r>
              <a:rPr lang="en-US" sz="3200" dirty="0" smtClean="0"/>
              <a:t>ODBC:</a:t>
            </a:r>
            <a:br>
              <a:rPr lang="en-US" sz="3200" dirty="0" smtClean="0"/>
            </a:br>
            <a:r>
              <a:rPr lang="en-US" sz="3200" dirty="0" smtClean="0"/>
              <a:t>Three-tier Web Server Architecture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14</a:t>
            </a:fld>
            <a:endParaRPr lang="en-US" dirty="0"/>
          </a:p>
        </p:txBody>
      </p:sp>
      <p:sp>
        <p:nvSpPr>
          <p:cNvPr id="6" name="Rectangle 5"/>
          <p:cNvSpPr/>
          <p:nvPr/>
        </p:nvSpPr>
        <p:spPr>
          <a:xfrm>
            <a:off x="2322600" y="5943600"/>
            <a:ext cx="5784725" cy="369332"/>
          </a:xfrm>
          <a:prstGeom prst="rect">
            <a:avLst/>
          </a:prstGeom>
        </p:spPr>
        <p:txBody>
          <a:bodyPr wrap="none">
            <a:spAutoFit/>
          </a:bodyPr>
          <a:lstStyle/>
          <a:p>
            <a:r>
              <a:rPr lang="en-US" dirty="0" smtClean="0"/>
              <a:t>Figure 7-6:  ODBC Three-Tier Web Server Architecture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smtClean="0"/>
              <a:t>ODBC Architecture</a:t>
            </a:r>
          </a:p>
        </p:txBody>
      </p:sp>
      <p:sp>
        <p:nvSpPr>
          <p:cNvPr id="21507" name="Rectangle 3"/>
          <p:cNvSpPr>
            <a:spLocks noGrp="1" noChangeArrowheads="1"/>
          </p:cNvSpPr>
          <p:nvPr>
            <p:ph idx="1"/>
          </p:nvPr>
        </p:nvSpPr>
        <p:spPr/>
        <p:txBody>
          <a:bodyPr/>
          <a:lstStyle/>
          <a:p>
            <a:pPr eaLnBrk="1" hangingPunct="1"/>
            <a:r>
              <a:rPr lang="en-US" dirty="0" smtClean="0"/>
              <a:t>The </a:t>
            </a:r>
            <a:r>
              <a:rPr lang="en-US" i="1" dirty="0" smtClean="0"/>
              <a:t>application program</a:t>
            </a:r>
            <a:r>
              <a:rPr lang="en-US" dirty="0" smtClean="0"/>
              <a:t>, the </a:t>
            </a:r>
            <a:r>
              <a:rPr lang="en-US" i="1" dirty="0" smtClean="0"/>
              <a:t>ODBC driver manager</a:t>
            </a:r>
            <a:r>
              <a:rPr lang="en-US" dirty="0" smtClean="0"/>
              <a:t>, and the </a:t>
            </a:r>
            <a:r>
              <a:rPr lang="en-US" i="1" dirty="0" smtClean="0"/>
              <a:t>ODBC DBMS driver</a:t>
            </a:r>
            <a:r>
              <a:rPr lang="en-US" b="1" dirty="0" smtClean="0"/>
              <a:t> </a:t>
            </a:r>
            <a:r>
              <a:rPr lang="en-US" dirty="0" smtClean="0"/>
              <a:t>all reside on the Web server.</a:t>
            </a:r>
          </a:p>
          <a:p>
            <a:pPr eaLnBrk="1" hangingPunct="1"/>
            <a:r>
              <a:rPr lang="en-US" dirty="0" smtClean="0"/>
              <a:t>The DBMS driver sends requests to </a:t>
            </a:r>
            <a:r>
              <a:rPr lang="en-US" i="1" dirty="0" smtClean="0"/>
              <a:t>data sources</a:t>
            </a:r>
            <a:r>
              <a:rPr lang="en-US" dirty="0" smtClean="0"/>
              <a:t> on the database server.</a:t>
            </a:r>
          </a:p>
          <a:p>
            <a:pPr lvl="1" eaLnBrk="1" hangingPunct="1"/>
            <a:r>
              <a:rPr lang="en-US" dirty="0" smtClean="0"/>
              <a:t>A </a:t>
            </a:r>
            <a:r>
              <a:rPr lang="en-US" b="1" dirty="0" smtClean="0"/>
              <a:t>data source </a:t>
            </a:r>
            <a:r>
              <a:rPr lang="en-US" dirty="0" smtClean="0"/>
              <a:t>is the database, its associated DBMS, operating system, and network platform.</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15</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200" dirty="0" smtClean="0"/>
              <a:t>ODBC Architecture:</a:t>
            </a:r>
            <a:br>
              <a:rPr lang="en-US" sz="3200" dirty="0" smtClean="0"/>
            </a:br>
            <a:r>
              <a:rPr lang="en-US" sz="3600" dirty="0" smtClean="0"/>
              <a:t>The Application Program</a:t>
            </a:r>
          </a:p>
        </p:txBody>
      </p:sp>
      <p:sp>
        <p:nvSpPr>
          <p:cNvPr id="22531" name="Rectangle 3"/>
          <p:cNvSpPr>
            <a:spLocks noGrp="1" noChangeArrowheads="1"/>
          </p:cNvSpPr>
          <p:nvPr>
            <p:ph idx="1"/>
          </p:nvPr>
        </p:nvSpPr>
        <p:spPr/>
        <p:txBody>
          <a:bodyPr/>
          <a:lstStyle/>
          <a:p>
            <a:pPr eaLnBrk="1" hangingPunct="1"/>
            <a:r>
              <a:rPr lang="en-US" sz="2800" spc="-20" dirty="0" smtClean="0"/>
              <a:t>The </a:t>
            </a:r>
            <a:r>
              <a:rPr lang="en-US" sz="2800" b="1" spc="-20" dirty="0" smtClean="0"/>
              <a:t>application program</a:t>
            </a:r>
            <a:r>
              <a:rPr lang="en-US" sz="2800" spc="-20" dirty="0" smtClean="0"/>
              <a:t> issues requests:</a:t>
            </a:r>
          </a:p>
          <a:p>
            <a:pPr lvl="1" eaLnBrk="1" hangingPunct="1"/>
            <a:r>
              <a:rPr lang="en-US" sz="2400" dirty="0" smtClean="0"/>
              <a:t>To create a connection with a data source</a:t>
            </a:r>
          </a:p>
          <a:p>
            <a:pPr lvl="1" eaLnBrk="1" hangingPunct="1"/>
            <a:r>
              <a:rPr lang="en-US" sz="2400" dirty="0" smtClean="0"/>
              <a:t>To issue SQL statements and receive results</a:t>
            </a:r>
          </a:p>
          <a:p>
            <a:pPr lvl="1" eaLnBrk="1" hangingPunct="1"/>
            <a:r>
              <a:rPr lang="en-US" sz="2400" dirty="0" smtClean="0"/>
              <a:t>To process errors</a:t>
            </a:r>
          </a:p>
          <a:p>
            <a:pPr lvl="1" eaLnBrk="1" hangingPunct="1"/>
            <a:r>
              <a:rPr lang="en-US" sz="2400" dirty="0" smtClean="0"/>
              <a:t>To start, commit and roll back transactions</a:t>
            </a:r>
          </a:p>
          <a:p>
            <a:pPr eaLnBrk="1" hangingPunct="1"/>
            <a:r>
              <a:rPr lang="en-US" sz="2800" dirty="0" smtClean="0"/>
              <a:t>ODBC</a:t>
            </a:r>
          </a:p>
          <a:p>
            <a:pPr lvl="1" eaLnBrk="1" hangingPunct="1"/>
            <a:r>
              <a:rPr lang="en-US" sz="2400" dirty="0" smtClean="0"/>
              <a:t>Provides a standard means for each of these requests</a:t>
            </a:r>
          </a:p>
          <a:p>
            <a:pPr lvl="1" eaLnBrk="1" hangingPunct="1"/>
            <a:r>
              <a:rPr lang="en-US" sz="2400" dirty="0" smtClean="0"/>
              <a:t>Defines a standard set of error codes and messages</a:t>
            </a:r>
          </a:p>
          <a:p>
            <a:pPr eaLnBrk="1" hangingPunct="1"/>
            <a:endParaRPr lang="en-US" sz="28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16</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3200" dirty="0" smtClean="0"/>
              <a:t>ODBC Architecture:</a:t>
            </a:r>
            <a:br>
              <a:rPr lang="en-US" sz="3200" dirty="0" smtClean="0"/>
            </a:br>
            <a:r>
              <a:rPr lang="en-US" sz="3600" dirty="0" smtClean="0"/>
              <a:t>The ODBC Driver Manager</a:t>
            </a:r>
          </a:p>
        </p:txBody>
      </p:sp>
      <p:sp>
        <p:nvSpPr>
          <p:cNvPr id="23555" name="Rectangle 3"/>
          <p:cNvSpPr>
            <a:spLocks noGrp="1" noChangeArrowheads="1"/>
          </p:cNvSpPr>
          <p:nvPr>
            <p:ph idx="1"/>
          </p:nvPr>
        </p:nvSpPr>
        <p:spPr/>
        <p:txBody>
          <a:bodyPr/>
          <a:lstStyle/>
          <a:p>
            <a:pPr eaLnBrk="1" hangingPunct="1"/>
            <a:r>
              <a:rPr lang="en-US" dirty="0" smtClean="0"/>
              <a:t>The </a:t>
            </a:r>
            <a:r>
              <a:rPr lang="en-US" b="1" dirty="0" smtClean="0"/>
              <a:t>ODBC</a:t>
            </a:r>
            <a:r>
              <a:rPr lang="en-US" dirty="0" smtClean="0"/>
              <a:t> </a:t>
            </a:r>
            <a:r>
              <a:rPr lang="en-US" b="1" dirty="0" smtClean="0"/>
              <a:t>driver manager</a:t>
            </a:r>
          </a:p>
          <a:p>
            <a:pPr lvl="1" eaLnBrk="1" hangingPunct="1"/>
            <a:r>
              <a:rPr lang="en-US" dirty="0" smtClean="0"/>
              <a:t>Serves as an intermediary between the application and the DBMS drivers</a:t>
            </a:r>
          </a:p>
          <a:p>
            <a:pPr lvl="1" eaLnBrk="1" hangingPunct="1"/>
            <a:r>
              <a:rPr lang="en-US" dirty="0" smtClean="0"/>
              <a:t>When the application requests a connection, the driver:</a:t>
            </a:r>
          </a:p>
          <a:p>
            <a:pPr lvl="2" eaLnBrk="1" hangingPunct="1"/>
            <a:r>
              <a:rPr lang="en-US" dirty="0" smtClean="0"/>
              <a:t>Determines the type of DBMS that processes a given ODBC data source</a:t>
            </a:r>
          </a:p>
          <a:p>
            <a:pPr lvl="2" eaLnBrk="1" hangingPunct="1"/>
            <a:r>
              <a:rPr lang="en-US" dirty="0" smtClean="0"/>
              <a:t>Loads the appropriate driver into memory (if it is not already loaded)</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17</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3200" dirty="0" smtClean="0"/>
              <a:t>ODBC Architecture:</a:t>
            </a:r>
            <a:br>
              <a:rPr lang="en-US" sz="3200" dirty="0" smtClean="0"/>
            </a:br>
            <a:r>
              <a:rPr lang="en-US" sz="3600" dirty="0" smtClean="0"/>
              <a:t>The ODBC Driver</a:t>
            </a:r>
          </a:p>
        </p:txBody>
      </p:sp>
      <p:sp>
        <p:nvSpPr>
          <p:cNvPr id="24579" name="Rectangle 3"/>
          <p:cNvSpPr>
            <a:spLocks noGrp="1" noChangeArrowheads="1"/>
          </p:cNvSpPr>
          <p:nvPr>
            <p:ph idx="1"/>
          </p:nvPr>
        </p:nvSpPr>
        <p:spPr/>
        <p:txBody>
          <a:bodyPr/>
          <a:lstStyle/>
          <a:p>
            <a:pPr eaLnBrk="1" hangingPunct="1"/>
            <a:r>
              <a:rPr lang="en-US" sz="2800" dirty="0" smtClean="0"/>
              <a:t>An </a:t>
            </a:r>
            <a:r>
              <a:rPr lang="en-US" sz="2800" b="1" dirty="0" smtClean="0"/>
              <a:t>ODBC driver</a:t>
            </a:r>
          </a:p>
          <a:p>
            <a:pPr lvl="1" eaLnBrk="1" hangingPunct="1"/>
            <a:r>
              <a:rPr lang="en-US" sz="2400" dirty="0" smtClean="0"/>
              <a:t>Processes ODBC requests</a:t>
            </a:r>
          </a:p>
          <a:p>
            <a:pPr lvl="1" eaLnBrk="1" hangingPunct="1"/>
            <a:r>
              <a:rPr lang="en-US" sz="2400" dirty="0" smtClean="0"/>
              <a:t>Submits specific SQL statements to a given type of data source</a:t>
            </a:r>
          </a:p>
          <a:p>
            <a:pPr lvl="2" eaLnBrk="1" hangingPunct="1"/>
            <a:r>
              <a:rPr lang="en-US" sz="2000" dirty="0" smtClean="0"/>
              <a:t>There is a different driver for each data source type.</a:t>
            </a:r>
          </a:p>
          <a:p>
            <a:pPr lvl="2" eaLnBrk="1" hangingPunct="1"/>
            <a:r>
              <a:rPr lang="en-US" sz="2000" dirty="0" smtClean="0"/>
              <a:t>It is the responsibility of the driver to ensure that standard ODBC commands execute correctly.</a:t>
            </a:r>
          </a:p>
          <a:p>
            <a:pPr lvl="1" eaLnBrk="1" hangingPunct="1"/>
            <a:r>
              <a:rPr lang="en-US" sz="2400" dirty="0" smtClean="0"/>
              <a:t>Converts data source error codes and messages into the ODBC standard codes and messages</a:t>
            </a:r>
          </a:p>
          <a:p>
            <a:pPr eaLnBrk="1" hangingPunct="1"/>
            <a:endParaRPr lang="en-US" sz="28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200" dirty="0" smtClean="0"/>
              <a:t>ODBC Architecture:</a:t>
            </a:r>
            <a:br>
              <a:rPr lang="en-US" sz="3200" dirty="0" smtClean="0"/>
            </a:br>
            <a:r>
              <a:rPr lang="en-US" sz="3600" dirty="0" smtClean="0"/>
              <a:t>ODBC Data Sources</a:t>
            </a:r>
          </a:p>
        </p:txBody>
      </p:sp>
      <p:sp>
        <p:nvSpPr>
          <p:cNvPr id="25603" name="Rectangle 3"/>
          <p:cNvSpPr>
            <a:spLocks noGrp="1" noChangeArrowheads="1"/>
          </p:cNvSpPr>
          <p:nvPr>
            <p:ph idx="1"/>
          </p:nvPr>
        </p:nvSpPr>
        <p:spPr/>
        <p:txBody>
          <a:bodyPr/>
          <a:lstStyle/>
          <a:p>
            <a:pPr eaLnBrk="1" hangingPunct="1">
              <a:lnSpc>
                <a:spcPct val="90000"/>
              </a:lnSpc>
            </a:pPr>
            <a:r>
              <a:rPr lang="en-US" sz="2400" dirty="0" smtClean="0"/>
              <a:t>An </a:t>
            </a:r>
            <a:r>
              <a:rPr lang="en-US" sz="2400" b="1" dirty="0" smtClean="0"/>
              <a:t>ODBC</a:t>
            </a:r>
            <a:r>
              <a:rPr lang="en-US" sz="2400" dirty="0" smtClean="0"/>
              <a:t> </a:t>
            </a:r>
            <a:r>
              <a:rPr lang="en-US" sz="2400" b="1" dirty="0" smtClean="0"/>
              <a:t>data source i</a:t>
            </a:r>
            <a:r>
              <a:rPr lang="en-US" sz="2400" dirty="0" smtClean="0"/>
              <a:t>s an ODBC data structure that identifies a database and the DBMS that processes it.</a:t>
            </a:r>
          </a:p>
          <a:p>
            <a:pPr lvl="1" eaLnBrk="1" hangingPunct="1">
              <a:lnSpc>
                <a:spcPct val="90000"/>
              </a:lnSpc>
            </a:pPr>
            <a:r>
              <a:rPr lang="en-US" sz="2000" dirty="0" smtClean="0"/>
              <a:t>There are three types of data sources.</a:t>
            </a:r>
          </a:p>
          <a:p>
            <a:pPr lvl="2" eaLnBrk="1" hangingPunct="1">
              <a:lnSpc>
                <a:spcPct val="90000"/>
              </a:lnSpc>
            </a:pPr>
            <a:r>
              <a:rPr lang="en-US" sz="1800" dirty="0" smtClean="0"/>
              <a:t>A </a:t>
            </a:r>
            <a:r>
              <a:rPr lang="en-US" sz="1800" b="1" dirty="0" smtClean="0"/>
              <a:t>file data source </a:t>
            </a:r>
            <a:r>
              <a:rPr lang="en-US" sz="1800" dirty="0" smtClean="0"/>
              <a:t>is a file that can be shared among database users</a:t>
            </a:r>
            <a:r>
              <a:rPr lang="en-US" sz="1800" dirty="0" smtClean="0">
                <a:cs typeface="Arial" charset="0"/>
              </a:rPr>
              <a:t>—</a:t>
            </a:r>
            <a:r>
              <a:rPr lang="en-US" sz="1800" dirty="0" smtClean="0"/>
              <a:t>the only requirement is that the users have the same DBMS driver and privilege to access the database.</a:t>
            </a:r>
          </a:p>
          <a:p>
            <a:pPr lvl="2" eaLnBrk="1" hangingPunct="1">
              <a:lnSpc>
                <a:spcPct val="90000"/>
              </a:lnSpc>
            </a:pPr>
            <a:r>
              <a:rPr lang="en-US" sz="1800" dirty="0" smtClean="0"/>
              <a:t> A </a:t>
            </a:r>
            <a:r>
              <a:rPr lang="en-US" sz="1800" b="1" dirty="0" smtClean="0"/>
              <a:t>system data source </a:t>
            </a:r>
            <a:r>
              <a:rPr lang="en-US" sz="1800" dirty="0" smtClean="0"/>
              <a:t>is one that is local to a single computer</a:t>
            </a:r>
            <a:r>
              <a:rPr lang="en-US" sz="1800" dirty="0" smtClean="0">
                <a:cs typeface="Arial" charset="0"/>
              </a:rPr>
              <a:t>—</a:t>
            </a:r>
            <a:r>
              <a:rPr lang="en-US" sz="1800" dirty="0" smtClean="0"/>
              <a:t>the operating system and any user on that system (with proper permissions) can use a system data source.</a:t>
            </a:r>
          </a:p>
          <a:p>
            <a:pPr lvl="2" eaLnBrk="1" hangingPunct="1">
              <a:lnSpc>
                <a:spcPct val="90000"/>
              </a:lnSpc>
            </a:pPr>
            <a:r>
              <a:rPr lang="en-US" sz="1800" dirty="0" smtClean="0"/>
              <a:t>A </a:t>
            </a:r>
            <a:r>
              <a:rPr lang="en-US" sz="1800" b="1" dirty="0" smtClean="0"/>
              <a:t>user data source </a:t>
            </a:r>
            <a:r>
              <a:rPr lang="en-US" sz="1800" dirty="0" smtClean="0"/>
              <a:t>is available only to the user who created it.</a:t>
            </a:r>
          </a:p>
          <a:p>
            <a:pPr lvl="1" eaLnBrk="1" hangingPunct="1">
              <a:lnSpc>
                <a:spcPct val="90000"/>
              </a:lnSpc>
            </a:pPr>
            <a:r>
              <a:rPr lang="en-US" sz="2000" dirty="0" smtClean="0"/>
              <a:t>Each created data source is given a </a:t>
            </a:r>
            <a:r>
              <a:rPr lang="en-US" sz="2000" b="1" dirty="0" smtClean="0"/>
              <a:t>data source name (DSN) </a:t>
            </a:r>
            <a:r>
              <a:rPr lang="en-US" sz="2000" dirty="0" smtClean="0"/>
              <a:t>that is used to reference the data source.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19</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Chapter Objectives</a:t>
            </a:r>
          </a:p>
        </p:txBody>
      </p:sp>
      <p:sp>
        <p:nvSpPr>
          <p:cNvPr id="3075" name="Rectangle 3"/>
          <p:cNvSpPr>
            <a:spLocks noGrp="1" noChangeArrowheads="1"/>
          </p:cNvSpPr>
          <p:nvPr>
            <p:ph idx="1"/>
          </p:nvPr>
        </p:nvSpPr>
        <p:spPr/>
        <p:txBody>
          <a:bodyPr/>
          <a:lstStyle/>
          <a:p>
            <a:pPr eaLnBrk="1" hangingPunct="1">
              <a:lnSpc>
                <a:spcPct val="90000"/>
              </a:lnSpc>
            </a:pPr>
            <a:r>
              <a:rPr lang="en-US" sz="2800" dirty="0" smtClean="0"/>
              <a:t>Understand and be able to set up Web database processing</a:t>
            </a:r>
          </a:p>
          <a:p>
            <a:pPr eaLnBrk="1" hangingPunct="1">
              <a:lnSpc>
                <a:spcPct val="90000"/>
              </a:lnSpc>
            </a:pPr>
            <a:r>
              <a:rPr lang="en-US" sz="2800" dirty="0" smtClean="0"/>
              <a:t>Learn the basic concepts of Extensible Markup Language (XML)</a:t>
            </a:r>
          </a:p>
          <a:p>
            <a:pPr eaLnBrk="1" hangingPunct="1">
              <a:lnSpc>
                <a:spcPct val="90000"/>
              </a:lnSpc>
              <a:buFontTx/>
              <a:buNone/>
            </a:pPr>
            <a:endParaRPr lang="en-US" sz="2800" dirty="0" smtClean="0"/>
          </a:p>
          <a:p>
            <a:pPr eaLnBrk="1" hangingPunct="1">
              <a:lnSpc>
                <a:spcPct val="90000"/>
              </a:lnSpc>
              <a:buFontTx/>
              <a:buNone/>
            </a:pPr>
            <a:endParaRPr lang="en-US" sz="24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197"/>
            <a:ext cx="7517882" cy="3844762"/>
          </a:xfrm>
          <a:prstGeom prst="rect">
            <a:avLst/>
          </a:prstGeom>
        </p:spPr>
      </p:pic>
      <p:sp>
        <p:nvSpPr>
          <p:cNvPr id="27651"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I</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20</a:t>
            </a:fld>
            <a:endParaRPr lang="en-US" dirty="0"/>
          </a:p>
        </p:txBody>
      </p:sp>
      <p:sp>
        <p:nvSpPr>
          <p:cNvPr id="6" name="Rectangle 5"/>
          <p:cNvSpPr/>
          <p:nvPr/>
        </p:nvSpPr>
        <p:spPr>
          <a:xfrm>
            <a:off x="2590800" y="5955268"/>
            <a:ext cx="5630709" cy="369332"/>
          </a:xfrm>
          <a:prstGeom prst="rect">
            <a:avLst/>
          </a:prstGeom>
        </p:spPr>
        <p:txBody>
          <a:bodyPr wrap="none">
            <a:spAutoFit/>
          </a:bodyPr>
          <a:lstStyle/>
          <a:p>
            <a:r>
              <a:rPr lang="en-US" dirty="0" smtClean="0"/>
              <a:t>Figure 7-7:  The Create New Data Source Dialog Box</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05761" y="1610482"/>
            <a:ext cx="7433439" cy="3979776"/>
          </a:xfrm>
          <a:prstGeom prst="rect">
            <a:avLst/>
          </a:prstGeom>
        </p:spPr>
      </p:pic>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II</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21</a:t>
            </a:fld>
            <a:endParaRPr lang="en-US" dirty="0"/>
          </a:p>
        </p:txBody>
      </p:sp>
      <p:sp>
        <p:nvSpPr>
          <p:cNvPr id="6" name="Rectangle 5"/>
          <p:cNvSpPr/>
          <p:nvPr/>
        </p:nvSpPr>
        <p:spPr>
          <a:xfrm>
            <a:off x="1524000" y="5975866"/>
            <a:ext cx="7467600" cy="369332"/>
          </a:xfrm>
          <a:prstGeom prst="rect">
            <a:avLst/>
          </a:prstGeom>
        </p:spPr>
        <p:txBody>
          <a:bodyPr wrap="square">
            <a:spAutoFit/>
          </a:bodyPr>
          <a:lstStyle/>
          <a:p>
            <a:r>
              <a:rPr lang="en-US" dirty="0" smtClean="0"/>
              <a:t>Figure 7-8:  The Create New Data Source to SQL Server Dialog Box</a:t>
            </a:r>
          </a:p>
        </p:txBody>
      </p:sp>
      <p:sp>
        <p:nvSpPr>
          <p:cNvPr id="7" name="Rectangle 6"/>
          <p:cNvSpPr/>
          <p:nvPr/>
        </p:nvSpPr>
        <p:spPr>
          <a:xfrm>
            <a:off x="3124200" y="5621111"/>
            <a:ext cx="3788217" cy="369332"/>
          </a:xfrm>
          <a:prstGeom prst="rect">
            <a:avLst/>
          </a:prstGeom>
        </p:spPr>
        <p:txBody>
          <a:bodyPr wrap="none">
            <a:spAutoFit/>
          </a:bodyPr>
          <a:lstStyle/>
          <a:p>
            <a:r>
              <a:rPr lang="en-US" dirty="0" smtClean="0"/>
              <a:t>(a) Naming the ODBC Data Source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28753" y="1600200"/>
            <a:ext cx="7484191" cy="3400352"/>
          </a:xfrm>
          <a:prstGeom prst="rect">
            <a:avLst/>
          </a:prstGeom>
        </p:spPr>
      </p:pic>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III</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22</a:t>
            </a:fld>
            <a:endParaRPr lang="en-US" dirty="0"/>
          </a:p>
        </p:txBody>
      </p:sp>
      <p:sp>
        <p:nvSpPr>
          <p:cNvPr id="6" name="Rectangle 5"/>
          <p:cNvSpPr/>
          <p:nvPr/>
        </p:nvSpPr>
        <p:spPr>
          <a:xfrm>
            <a:off x="1676399" y="5678269"/>
            <a:ext cx="7314405" cy="646331"/>
          </a:xfrm>
          <a:prstGeom prst="rect">
            <a:avLst/>
          </a:prstGeom>
        </p:spPr>
        <p:txBody>
          <a:bodyPr wrap="square">
            <a:spAutoFit/>
          </a:bodyPr>
          <a:lstStyle/>
          <a:p>
            <a:r>
              <a:rPr lang="en-US" dirty="0" smtClean="0"/>
              <a:t>Figure 7-8:</a:t>
            </a:r>
            <a:br>
              <a:rPr lang="en-US" dirty="0" smtClean="0"/>
            </a:br>
            <a:r>
              <a:rPr lang="en-US" dirty="0" smtClean="0"/>
              <a:t>The Create New Data Source to SQL Server Dialog Box (Cont’d)</a:t>
            </a:r>
          </a:p>
        </p:txBody>
      </p:sp>
      <p:sp>
        <p:nvSpPr>
          <p:cNvPr id="7" name="Rectangle 6"/>
          <p:cNvSpPr/>
          <p:nvPr/>
        </p:nvSpPr>
        <p:spPr>
          <a:xfrm>
            <a:off x="2362200" y="5257800"/>
            <a:ext cx="5638800" cy="369332"/>
          </a:xfrm>
          <a:prstGeom prst="rect">
            <a:avLst/>
          </a:prstGeom>
        </p:spPr>
        <p:txBody>
          <a:bodyPr wrap="square">
            <a:spAutoFit/>
          </a:bodyPr>
          <a:lstStyle/>
          <a:p>
            <a:r>
              <a:rPr lang="en-US" dirty="0" smtClean="0"/>
              <a:t>(b) Selecting the User Login ID Authentication Method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3214377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10743" y="1600200"/>
            <a:ext cx="7502201" cy="3408534"/>
          </a:xfrm>
          <a:prstGeom prst="rect">
            <a:avLst/>
          </a:prstGeom>
        </p:spPr>
      </p:pic>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IV</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23</a:t>
            </a:fld>
            <a:endParaRPr lang="en-US" dirty="0"/>
          </a:p>
        </p:txBody>
      </p:sp>
      <p:sp>
        <p:nvSpPr>
          <p:cNvPr id="6" name="Rectangle 5"/>
          <p:cNvSpPr/>
          <p:nvPr/>
        </p:nvSpPr>
        <p:spPr>
          <a:xfrm>
            <a:off x="3235752" y="5345668"/>
            <a:ext cx="3698448" cy="369332"/>
          </a:xfrm>
          <a:prstGeom prst="rect">
            <a:avLst/>
          </a:prstGeom>
        </p:spPr>
        <p:txBody>
          <a:bodyPr wrap="none">
            <a:spAutoFit/>
          </a:bodyPr>
          <a:lstStyle/>
          <a:p>
            <a:r>
              <a:rPr lang="en-US" dirty="0" smtClean="0"/>
              <a:t>(c) Selecting the Default Database</a:t>
            </a:r>
          </a:p>
        </p:txBody>
      </p:sp>
      <p:sp>
        <p:nvSpPr>
          <p:cNvPr id="7" name="Rectangle 6"/>
          <p:cNvSpPr/>
          <p:nvPr/>
        </p:nvSpPr>
        <p:spPr>
          <a:xfrm>
            <a:off x="1905000" y="5678269"/>
            <a:ext cx="6781800" cy="646331"/>
          </a:xfrm>
          <a:prstGeom prst="rect">
            <a:avLst/>
          </a:prstGeom>
        </p:spPr>
        <p:txBody>
          <a:bodyPr wrap="square">
            <a:spAutoFit/>
          </a:bodyPr>
          <a:lstStyle/>
          <a:p>
            <a:r>
              <a:rPr lang="en-US" dirty="0" smtClean="0"/>
              <a:t>Figure 7-8:</a:t>
            </a:r>
            <a:br>
              <a:rPr lang="en-US" dirty="0" smtClean="0"/>
            </a:br>
            <a:r>
              <a:rPr lang="en-US" dirty="0" smtClean="0"/>
              <a:t>The Create New Data Source to SQL Server Dialog Box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28363516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57390" y="1614724"/>
            <a:ext cx="7453270" cy="3377794"/>
          </a:xfrm>
          <a:prstGeom prst="rect">
            <a:avLst/>
          </a:prstGeom>
        </p:spPr>
      </p:pic>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V</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24</a:t>
            </a:fld>
            <a:endParaRPr lang="en-US" dirty="0"/>
          </a:p>
        </p:txBody>
      </p:sp>
      <p:sp>
        <p:nvSpPr>
          <p:cNvPr id="6" name="Rectangle 5"/>
          <p:cNvSpPr/>
          <p:nvPr/>
        </p:nvSpPr>
        <p:spPr>
          <a:xfrm>
            <a:off x="3380472" y="5345668"/>
            <a:ext cx="3172728" cy="369332"/>
          </a:xfrm>
          <a:prstGeom prst="rect">
            <a:avLst/>
          </a:prstGeom>
        </p:spPr>
        <p:txBody>
          <a:bodyPr wrap="none">
            <a:spAutoFit/>
          </a:bodyPr>
          <a:lstStyle/>
          <a:p>
            <a:r>
              <a:rPr lang="en-US" dirty="0" smtClean="0"/>
              <a:t>(d) Additional Setting Options</a:t>
            </a:r>
          </a:p>
        </p:txBody>
      </p:sp>
      <p:sp>
        <p:nvSpPr>
          <p:cNvPr id="7" name="Rectangle 6"/>
          <p:cNvSpPr/>
          <p:nvPr/>
        </p:nvSpPr>
        <p:spPr>
          <a:xfrm>
            <a:off x="1676400" y="5678269"/>
            <a:ext cx="6934200" cy="646331"/>
          </a:xfrm>
          <a:prstGeom prst="rect">
            <a:avLst/>
          </a:prstGeom>
        </p:spPr>
        <p:txBody>
          <a:bodyPr wrap="square">
            <a:spAutoFit/>
          </a:bodyPr>
          <a:lstStyle/>
          <a:p>
            <a:r>
              <a:rPr lang="en-US" dirty="0" smtClean="0"/>
              <a:t>Figure 7-8:</a:t>
            </a:r>
            <a:br>
              <a:rPr lang="en-US" dirty="0" smtClean="0"/>
            </a:br>
            <a:r>
              <a:rPr lang="en-US" dirty="0" smtClean="0"/>
              <a:t>The Create New Data Source to SQL Server Dialog Box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15290892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76400" y="1606034"/>
            <a:ext cx="6934200" cy="3794023"/>
          </a:xfrm>
          <a:prstGeom prst="rect">
            <a:avLst/>
          </a:prstGeom>
        </p:spPr>
      </p:pic>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VI</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25</a:t>
            </a:fld>
            <a:endParaRPr lang="en-US" dirty="0"/>
          </a:p>
        </p:txBody>
      </p:sp>
      <p:sp>
        <p:nvSpPr>
          <p:cNvPr id="6" name="Rectangle 5"/>
          <p:cNvSpPr/>
          <p:nvPr/>
        </p:nvSpPr>
        <p:spPr>
          <a:xfrm>
            <a:off x="3411777" y="5345668"/>
            <a:ext cx="2989023" cy="369332"/>
          </a:xfrm>
          <a:prstGeom prst="rect">
            <a:avLst/>
          </a:prstGeom>
        </p:spPr>
        <p:txBody>
          <a:bodyPr wrap="none">
            <a:spAutoFit/>
          </a:bodyPr>
          <a:lstStyle/>
          <a:p>
            <a:r>
              <a:rPr lang="en-US" dirty="0" smtClean="0"/>
              <a:t>(e) Testing the Data Source</a:t>
            </a:r>
          </a:p>
        </p:txBody>
      </p:sp>
      <p:sp>
        <p:nvSpPr>
          <p:cNvPr id="7" name="Rectangle 6"/>
          <p:cNvSpPr/>
          <p:nvPr/>
        </p:nvSpPr>
        <p:spPr>
          <a:xfrm>
            <a:off x="1676400" y="5678269"/>
            <a:ext cx="6858000" cy="646331"/>
          </a:xfrm>
          <a:prstGeom prst="rect">
            <a:avLst/>
          </a:prstGeom>
        </p:spPr>
        <p:txBody>
          <a:bodyPr wrap="square">
            <a:spAutoFit/>
          </a:bodyPr>
          <a:lstStyle/>
          <a:p>
            <a:r>
              <a:rPr lang="en-US" dirty="0" smtClean="0"/>
              <a:t>Figure 7-8:</a:t>
            </a:r>
            <a:br>
              <a:rPr lang="en-US" dirty="0" smtClean="0"/>
            </a:br>
            <a:r>
              <a:rPr lang="en-US" dirty="0" smtClean="0"/>
              <a:t>The Create New Data Source to SQL Server Dialog Box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13022604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1447800" y="274638"/>
            <a:ext cx="7391400" cy="1143000"/>
          </a:xfrm>
        </p:spPr>
        <p:txBody>
          <a:bodyPr/>
          <a:lstStyle/>
          <a:p>
            <a:pPr eaLnBrk="1" hangingPunct="1"/>
            <a:r>
              <a:rPr lang="en-US" sz="3200" dirty="0" smtClean="0"/>
              <a:t>ODBC Architecture:</a:t>
            </a:r>
            <a:br>
              <a:rPr lang="en-US" sz="3200" dirty="0" smtClean="0"/>
            </a:br>
            <a:r>
              <a:rPr lang="en-US" sz="3600" dirty="0" smtClean="0"/>
              <a:t>Creating an ODBC Data Source VII</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26</a:t>
            </a:fld>
            <a:endParaRPr lang="en-US" dirty="0"/>
          </a:p>
        </p:txBody>
      </p:sp>
      <p:sp>
        <p:nvSpPr>
          <p:cNvPr id="6" name="Rectangle 5"/>
          <p:cNvSpPr/>
          <p:nvPr/>
        </p:nvSpPr>
        <p:spPr>
          <a:xfrm>
            <a:off x="2895600" y="5345668"/>
            <a:ext cx="4292906" cy="369332"/>
          </a:xfrm>
          <a:prstGeom prst="rect">
            <a:avLst/>
          </a:prstGeom>
        </p:spPr>
        <p:txBody>
          <a:bodyPr wrap="none">
            <a:spAutoFit/>
          </a:bodyPr>
          <a:lstStyle/>
          <a:p>
            <a:r>
              <a:rPr lang="en-US" dirty="0" smtClean="0"/>
              <a:t>(f) The Successfully Tested Data Source</a:t>
            </a:r>
          </a:p>
        </p:txBody>
      </p:sp>
      <p:sp>
        <p:nvSpPr>
          <p:cNvPr id="7" name="Rectangle 6"/>
          <p:cNvSpPr/>
          <p:nvPr/>
        </p:nvSpPr>
        <p:spPr>
          <a:xfrm>
            <a:off x="1828800" y="5678269"/>
            <a:ext cx="6781800" cy="646331"/>
          </a:xfrm>
          <a:prstGeom prst="rect">
            <a:avLst/>
          </a:prstGeom>
        </p:spPr>
        <p:txBody>
          <a:bodyPr wrap="square">
            <a:spAutoFit/>
          </a:bodyPr>
          <a:lstStyle/>
          <a:p>
            <a:r>
              <a:rPr lang="en-US" dirty="0" smtClean="0"/>
              <a:t>Figure 7-8:</a:t>
            </a:r>
            <a:br>
              <a:rPr lang="en-US" dirty="0" smtClean="0"/>
            </a:br>
            <a:r>
              <a:rPr lang="en-US" dirty="0" smtClean="0"/>
              <a:t>The Create New Data Source to SQL Server Dialog Box (Cont’d)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981200" y="1600201"/>
            <a:ext cx="6324600" cy="3735124"/>
          </a:xfrm>
          <a:prstGeom prst="rect">
            <a:avLst/>
          </a:prstGeom>
        </p:spPr>
      </p:pic>
    </p:spTree>
    <p:extLst>
      <p:ext uri="{BB962C8B-B14F-4D97-AF65-F5344CB8AC3E}">
        <p14:creationId xmlns:p14="http://schemas.microsoft.com/office/powerpoint/2010/main" val="31641837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30764" y="1600199"/>
            <a:ext cx="7484636" cy="3169863"/>
          </a:xfrm>
          <a:prstGeom prst="rect">
            <a:avLst/>
          </a:prstGeom>
        </p:spPr>
      </p:pic>
      <p:sp>
        <p:nvSpPr>
          <p:cNvPr id="31747" name="Rectangle 2"/>
          <p:cNvSpPr>
            <a:spLocks noGrp="1" noChangeArrowheads="1"/>
          </p:cNvSpPr>
          <p:nvPr>
            <p:ph type="title"/>
          </p:nvPr>
        </p:nvSpPr>
        <p:spPr>
          <a:xfrm>
            <a:off x="1447800" y="274638"/>
            <a:ext cx="7543800" cy="1143000"/>
          </a:xfrm>
        </p:spPr>
        <p:txBody>
          <a:bodyPr/>
          <a:lstStyle/>
          <a:p>
            <a:pPr eaLnBrk="1" hangingPunct="1"/>
            <a:r>
              <a:rPr lang="en-US" sz="3200" dirty="0" smtClean="0"/>
              <a:t>ODBC Architecture:</a:t>
            </a:r>
            <a:br>
              <a:rPr lang="en-US" sz="3200" dirty="0" smtClean="0"/>
            </a:br>
            <a:r>
              <a:rPr lang="en-US" sz="3600" dirty="0" smtClean="0"/>
              <a:t>The Completed ODBC Data Source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27</a:t>
            </a:fld>
            <a:endParaRPr lang="en-US" dirty="0"/>
          </a:p>
        </p:txBody>
      </p:sp>
      <p:sp>
        <p:nvSpPr>
          <p:cNvPr id="6" name="Rectangle 5"/>
          <p:cNvSpPr/>
          <p:nvPr/>
        </p:nvSpPr>
        <p:spPr>
          <a:xfrm>
            <a:off x="2438400" y="5867400"/>
            <a:ext cx="5733301" cy="369332"/>
          </a:xfrm>
          <a:prstGeom prst="rect">
            <a:avLst/>
          </a:prstGeom>
        </p:spPr>
        <p:txBody>
          <a:bodyPr wrap="none">
            <a:spAutoFit/>
          </a:bodyPr>
          <a:lstStyle/>
          <a:p>
            <a:r>
              <a:rPr lang="en-US" dirty="0" smtClean="0"/>
              <a:t>Figure 7-9:  The Completed HSD System Data Source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23352" y="1600201"/>
            <a:ext cx="7415848" cy="4052376"/>
          </a:xfrm>
          <a:prstGeom prst="rect">
            <a:avLst/>
          </a:prstGeom>
        </p:spPr>
      </p:pic>
      <p:sp>
        <p:nvSpPr>
          <p:cNvPr id="33795" name="Rectangle 2"/>
          <p:cNvSpPr>
            <a:spLocks noGrp="1" noChangeArrowheads="1"/>
          </p:cNvSpPr>
          <p:nvPr>
            <p:ph type="title"/>
          </p:nvPr>
        </p:nvSpPr>
        <p:spPr/>
        <p:txBody>
          <a:bodyPr/>
          <a:lstStyle/>
          <a:p>
            <a:pPr eaLnBrk="1" hangingPunct="1"/>
            <a:r>
              <a:rPr lang="en-US" sz="4000" dirty="0" smtClean="0"/>
              <a:t>IIS:</a:t>
            </a:r>
            <a:br>
              <a:rPr lang="en-US" sz="4000" dirty="0" smtClean="0"/>
            </a:br>
            <a:r>
              <a:rPr lang="en-US" sz="4000" dirty="0" smtClean="0"/>
              <a:t>The </a:t>
            </a:r>
            <a:r>
              <a:rPr lang="en-US" sz="4000" i="1" dirty="0" smtClean="0"/>
              <a:t>wwwroot</a:t>
            </a:r>
            <a:r>
              <a:rPr lang="en-US" sz="4000" dirty="0" smtClean="0"/>
              <a:t> Folder</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28</a:t>
            </a:fld>
            <a:endParaRPr lang="en-US" dirty="0"/>
          </a:p>
        </p:txBody>
      </p:sp>
      <p:sp>
        <p:nvSpPr>
          <p:cNvPr id="8" name="Rectangle 7"/>
          <p:cNvSpPr/>
          <p:nvPr/>
        </p:nvSpPr>
        <p:spPr>
          <a:xfrm>
            <a:off x="3581400" y="5867400"/>
            <a:ext cx="3976410" cy="369332"/>
          </a:xfrm>
          <a:prstGeom prst="rect">
            <a:avLst/>
          </a:prstGeom>
        </p:spPr>
        <p:txBody>
          <a:bodyPr wrap="none">
            <a:spAutoFit/>
          </a:bodyPr>
          <a:lstStyle/>
          <a:p>
            <a:r>
              <a:rPr lang="en-US" dirty="0" smtClean="0"/>
              <a:t>Figure 7-10:  The IIS wwwroot Folder</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11200" y="1600200"/>
            <a:ext cx="7504200" cy="3942683"/>
          </a:xfrm>
          <a:prstGeom prst="rect">
            <a:avLst/>
          </a:prstGeom>
        </p:spPr>
      </p:pic>
      <p:sp>
        <p:nvSpPr>
          <p:cNvPr id="35843" name="Rectangle 2"/>
          <p:cNvSpPr>
            <a:spLocks noGrp="1" noChangeArrowheads="1"/>
          </p:cNvSpPr>
          <p:nvPr>
            <p:ph type="title"/>
          </p:nvPr>
        </p:nvSpPr>
        <p:spPr/>
        <p:txBody>
          <a:bodyPr/>
          <a:lstStyle/>
          <a:p>
            <a:pPr eaLnBrk="1" hangingPunct="1"/>
            <a:r>
              <a:rPr lang="en-US" sz="4000" dirty="0" smtClean="0"/>
              <a:t>IIS:</a:t>
            </a:r>
            <a:br>
              <a:rPr lang="en-US" sz="4000" dirty="0" smtClean="0"/>
            </a:br>
            <a:r>
              <a:rPr lang="en-US" sz="3600" dirty="0" smtClean="0"/>
              <a:t>The IIS Management Program</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29</a:t>
            </a:fld>
            <a:endParaRPr lang="en-US" dirty="0"/>
          </a:p>
        </p:txBody>
      </p:sp>
      <p:sp>
        <p:nvSpPr>
          <p:cNvPr id="7" name="Rectangle 6"/>
          <p:cNvSpPr/>
          <p:nvPr/>
        </p:nvSpPr>
        <p:spPr>
          <a:xfrm>
            <a:off x="3810000" y="5943600"/>
            <a:ext cx="2899063" cy="369332"/>
          </a:xfrm>
          <a:prstGeom prst="rect">
            <a:avLst/>
          </a:prstGeom>
        </p:spPr>
        <p:txBody>
          <a:bodyPr wrap="none">
            <a:spAutoFit/>
          </a:bodyPr>
          <a:lstStyle/>
          <a:p>
            <a:r>
              <a:rPr lang="en-US" dirty="0" smtClean="0"/>
              <a:t>Figure 7-11:  Managing IIS</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3600" dirty="0"/>
              <a:t>The Database Processing Environment I</a:t>
            </a:r>
            <a:endParaRPr lang="en-US" sz="3600" dirty="0" smtClean="0"/>
          </a:p>
        </p:txBody>
      </p:sp>
      <p:sp>
        <p:nvSpPr>
          <p:cNvPr id="2" name="Slide Number Placeholder 1"/>
          <p:cNvSpPr>
            <a:spLocks noGrp="1"/>
          </p:cNvSpPr>
          <p:nvPr>
            <p:ph type="sldNum" sz="quarter" idx="11"/>
          </p:nvPr>
        </p:nvSpPr>
        <p:spPr/>
        <p:txBody>
          <a:bodyPr/>
          <a:lstStyle/>
          <a:p>
            <a:pPr>
              <a:defRPr/>
            </a:pPr>
            <a:r>
              <a:rPr lang="en-US" dirty="0" smtClean="0"/>
              <a:t>7-</a:t>
            </a:r>
            <a:fld id="{9FEEB3C1-05FC-4B5C-8936-188DA2A0609F}" type="slidenum">
              <a:rPr lang="en-US" smtClean="0"/>
              <a:pPr>
                <a:defRPr/>
              </a:pPr>
              <a:t>3</a:t>
            </a:fld>
            <a:endParaRPr lang="en-US" dirty="0"/>
          </a:p>
        </p:txBody>
      </p:sp>
      <p:sp>
        <p:nvSpPr>
          <p:cNvPr id="6" name="Rectangle 5"/>
          <p:cNvSpPr/>
          <p:nvPr/>
        </p:nvSpPr>
        <p:spPr>
          <a:xfrm>
            <a:off x="2514601" y="5943600"/>
            <a:ext cx="5410199" cy="369332"/>
          </a:xfrm>
          <a:prstGeom prst="rect">
            <a:avLst/>
          </a:prstGeom>
        </p:spPr>
        <p:txBody>
          <a:bodyPr wrap="square">
            <a:spAutoFit/>
          </a:bodyPr>
          <a:lstStyle/>
          <a:p>
            <a:r>
              <a:rPr lang="en-US" dirty="0" smtClean="0"/>
              <a:t>Figure 7-2:  Components of a Database System</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752600" y="1828800"/>
            <a:ext cx="6633581" cy="191470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8"/>
            <a:ext cx="7540841" cy="4114792"/>
          </a:xfrm>
          <a:prstGeom prst="rect">
            <a:avLst/>
          </a:prstGeom>
        </p:spPr>
      </p:pic>
      <p:sp>
        <p:nvSpPr>
          <p:cNvPr id="37891" name="Rectangle 2"/>
          <p:cNvSpPr>
            <a:spLocks noGrp="1" noChangeArrowheads="1"/>
          </p:cNvSpPr>
          <p:nvPr>
            <p:ph type="title"/>
          </p:nvPr>
        </p:nvSpPr>
        <p:spPr/>
        <p:txBody>
          <a:bodyPr/>
          <a:lstStyle/>
          <a:p>
            <a:pPr eaLnBrk="1" hangingPunct="1"/>
            <a:r>
              <a:rPr lang="en-US" sz="4000" dirty="0" smtClean="0"/>
              <a:t>IIS:</a:t>
            </a:r>
            <a:br>
              <a:rPr lang="en-US" sz="4000" dirty="0" smtClean="0"/>
            </a:br>
            <a:r>
              <a:rPr lang="en-US" sz="3600" dirty="0" smtClean="0"/>
              <a:t>The IIS Localstart Web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30</a:t>
            </a:fld>
            <a:endParaRPr lang="en-US" dirty="0"/>
          </a:p>
        </p:txBody>
      </p:sp>
      <p:sp>
        <p:nvSpPr>
          <p:cNvPr id="6" name="Rectangle 5"/>
          <p:cNvSpPr/>
          <p:nvPr/>
        </p:nvSpPr>
        <p:spPr>
          <a:xfrm>
            <a:off x="3083172" y="5943600"/>
            <a:ext cx="4228722" cy="369332"/>
          </a:xfrm>
          <a:prstGeom prst="rect">
            <a:avLst/>
          </a:prstGeom>
        </p:spPr>
        <p:txBody>
          <a:bodyPr wrap="none">
            <a:spAutoFit/>
          </a:bodyPr>
          <a:lstStyle/>
          <a:p>
            <a:r>
              <a:rPr lang="en-US" dirty="0" smtClean="0"/>
              <a:t>Figure 7-12:  The Default IIS Web Page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47800" y="1600200"/>
            <a:ext cx="7429785" cy="4059992"/>
          </a:xfrm>
          <a:prstGeom prst="rect">
            <a:avLst/>
          </a:prstGeom>
        </p:spPr>
      </p:pic>
      <p:sp>
        <p:nvSpPr>
          <p:cNvPr id="39939" name="Rectangle 2"/>
          <p:cNvSpPr>
            <a:spLocks noGrp="1" noChangeArrowheads="1"/>
          </p:cNvSpPr>
          <p:nvPr>
            <p:ph type="title"/>
          </p:nvPr>
        </p:nvSpPr>
        <p:spPr/>
        <p:txBody>
          <a:bodyPr/>
          <a:lstStyle/>
          <a:p>
            <a:pPr eaLnBrk="1" hangingPunct="1"/>
            <a:r>
              <a:rPr lang="en-US" sz="4000" dirty="0" smtClean="0"/>
              <a:t>IIS:</a:t>
            </a:r>
            <a:br>
              <a:rPr lang="en-US" sz="4000" dirty="0" smtClean="0"/>
            </a:br>
            <a:r>
              <a:rPr lang="en-US" sz="3600" dirty="0" smtClean="0"/>
              <a:t>The index.html Default Document</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31</a:t>
            </a:fld>
            <a:endParaRPr lang="en-US" dirty="0"/>
          </a:p>
        </p:txBody>
      </p:sp>
      <p:sp>
        <p:nvSpPr>
          <p:cNvPr id="6" name="Rectangle 5"/>
          <p:cNvSpPr/>
          <p:nvPr/>
        </p:nvSpPr>
        <p:spPr>
          <a:xfrm>
            <a:off x="2036730" y="5931932"/>
            <a:ext cx="6262180" cy="369332"/>
          </a:xfrm>
          <a:prstGeom prst="rect">
            <a:avLst/>
          </a:prstGeom>
        </p:spPr>
        <p:txBody>
          <a:bodyPr wrap="square">
            <a:spAutoFit/>
          </a:bodyPr>
          <a:lstStyle/>
          <a:p>
            <a:r>
              <a:rPr lang="en-US" dirty="0" smtClean="0"/>
              <a:t>Figure 7-13:  The index.html File in Windows 7 IIS Manager</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3200" dirty="0" smtClean="0"/>
              <a:t>Web Pages:</a:t>
            </a:r>
            <a:br>
              <a:rPr lang="en-US" sz="3200" dirty="0" smtClean="0"/>
            </a:br>
            <a:r>
              <a:rPr lang="en-US" sz="3600" dirty="0" smtClean="0"/>
              <a:t>HTML Code for </a:t>
            </a:r>
            <a:r>
              <a:rPr lang="en-US" sz="3600" i="1" dirty="0" smtClean="0"/>
              <a:t>index.html</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905000" y="1617358"/>
            <a:ext cx="6553200" cy="4625488"/>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0"/>
            <a:ext cx="7517882" cy="4185759"/>
          </a:xfrm>
          <a:prstGeom prst="rect">
            <a:avLst/>
          </a:prstGeom>
        </p:spPr>
      </p:pic>
      <p:sp>
        <p:nvSpPr>
          <p:cNvPr id="41986" name="Rectangle 2"/>
          <p:cNvSpPr>
            <a:spLocks noGrp="1" noChangeArrowheads="1"/>
          </p:cNvSpPr>
          <p:nvPr>
            <p:ph type="title"/>
          </p:nvPr>
        </p:nvSpPr>
        <p:spPr/>
        <p:txBody>
          <a:bodyPr/>
          <a:lstStyle/>
          <a:p>
            <a:pPr eaLnBrk="1" hangingPunct="1"/>
            <a:r>
              <a:rPr lang="en-US" sz="3600" dirty="0" smtClean="0"/>
              <a:t>HTML Code for </a:t>
            </a:r>
            <a:r>
              <a:rPr lang="en-US" sz="3600" i="1" dirty="0" smtClean="0"/>
              <a:t>index.html</a:t>
            </a:r>
            <a:br>
              <a:rPr lang="en-US" sz="3600" i="1" dirty="0" smtClean="0"/>
            </a:br>
            <a:r>
              <a:rPr lang="en-US" sz="3600" dirty="0" smtClean="0"/>
              <a:t>in Notepad</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33</a:t>
            </a:fld>
            <a:endParaRPr lang="en-US" dirty="0"/>
          </a:p>
        </p:txBody>
      </p:sp>
      <p:sp>
        <p:nvSpPr>
          <p:cNvPr id="6" name="Rectangle 5"/>
          <p:cNvSpPr/>
          <p:nvPr/>
        </p:nvSpPr>
        <p:spPr>
          <a:xfrm>
            <a:off x="1543878" y="5879068"/>
            <a:ext cx="7315200" cy="369332"/>
          </a:xfrm>
          <a:prstGeom prst="rect">
            <a:avLst/>
          </a:prstGeom>
        </p:spPr>
        <p:txBody>
          <a:bodyPr wrap="square">
            <a:spAutoFit/>
          </a:bodyPr>
          <a:lstStyle/>
          <a:p>
            <a:r>
              <a:rPr lang="en-US" dirty="0" smtClean="0"/>
              <a:t>Figure 7-15:  The HTML Code for the index.html File in Notepad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p:txBody>
          <a:bodyPr/>
          <a:lstStyle/>
          <a:p>
            <a:pPr eaLnBrk="1" hangingPunct="1"/>
            <a:r>
              <a:rPr lang="en-US" sz="3200" dirty="0" smtClean="0"/>
              <a:t>Web Pages:</a:t>
            </a:r>
            <a:br>
              <a:rPr lang="en-US" sz="3200" dirty="0" smtClean="0"/>
            </a:br>
            <a:r>
              <a:rPr lang="en-US" sz="3600" dirty="0" smtClean="0"/>
              <a:t>The </a:t>
            </a:r>
            <a:r>
              <a:rPr lang="en-US" sz="3600" i="1" dirty="0" smtClean="0"/>
              <a:t>default.htm</a:t>
            </a:r>
            <a:r>
              <a:rPr lang="en-US" sz="3600" dirty="0" smtClean="0"/>
              <a:t> Web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34</a:t>
            </a:fld>
            <a:endParaRPr lang="en-US" dirty="0"/>
          </a:p>
        </p:txBody>
      </p:sp>
      <p:sp>
        <p:nvSpPr>
          <p:cNvPr id="6" name="Rectangle 5"/>
          <p:cNvSpPr/>
          <p:nvPr/>
        </p:nvSpPr>
        <p:spPr>
          <a:xfrm>
            <a:off x="2743200" y="5943600"/>
            <a:ext cx="4998163" cy="369332"/>
          </a:xfrm>
          <a:prstGeom prst="rect">
            <a:avLst/>
          </a:prstGeom>
        </p:spPr>
        <p:txBody>
          <a:bodyPr wrap="none">
            <a:spAutoFit/>
          </a:bodyPr>
          <a:lstStyle/>
          <a:p>
            <a:r>
              <a:rPr lang="en-US" dirty="0" smtClean="0"/>
              <a:t>Figure 7-16:  The index.html Web Page in HSD</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447800" y="1609725"/>
            <a:ext cx="7413776" cy="4113636"/>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8"/>
            <a:ext cx="7517882" cy="4108678"/>
          </a:xfrm>
          <a:prstGeom prst="rect">
            <a:avLst/>
          </a:prstGeom>
        </p:spPr>
      </p:pic>
      <p:sp>
        <p:nvSpPr>
          <p:cNvPr id="43010" name="Rectangle 2"/>
          <p:cNvSpPr>
            <a:spLocks noGrp="1" noChangeArrowheads="1"/>
          </p:cNvSpPr>
          <p:nvPr>
            <p:ph type="title"/>
          </p:nvPr>
        </p:nvSpPr>
        <p:spPr/>
        <p:txBody>
          <a:bodyPr/>
          <a:lstStyle/>
          <a:p>
            <a:pPr eaLnBrk="1" hangingPunct="1"/>
            <a:r>
              <a:rPr lang="en-US" sz="3600" dirty="0" smtClean="0"/>
              <a:t>HTML Code for </a:t>
            </a:r>
            <a:r>
              <a:rPr lang="en-US" sz="3600" i="1" dirty="0" smtClean="0"/>
              <a:t>index.html</a:t>
            </a:r>
            <a:br>
              <a:rPr lang="en-US" sz="3600" i="1" dirty="0" smtClean="0"/>
            </a:br>
            <a:r>
              <a:rPr lang="en-US" sz="3600" dirty="0" smtClean="0"/>
              <a:t>in the NetBeans IDE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35</a:t>
            </a:fld>
            <a:endParaRPr lang="en-US" dirty="0"/>
          </a:p>
        </p:txBody>
      </p:sp>
      <p:sp>
        <p:nvSpPr>
          <p:cNvPr id="6" name="Rectangle 5"/>
          <p:cNvSpPr/>
          <p:nvPr/>
        </p:nvSpPr>
        <p:spPr>
          <a:xfrm>
            <a:off x="1524000" y="5715000"/>
            <a:ext cx="7421842" cy="646331"/>
          </a:xfrm>
          <a:prstGeom prst="rect">
            <a:avLst/>
          </a:prstGeom>
        </p:spPr>
        <p:txBody>
          <a:bodyPr wrap="square">
            <a:spAutoFit/>
          </a:bodyPr>
          <a:lstStyle/>
          <a:p>
            <a:r>
              <a:rPr lang="en-US" dirty="0" smtClean="0"/>
              <a:t>Figure 7-17:</a:t>
            </a:r>
          </a:p>
          <a:p>
            <a:r>
              <a:rPr lang="en-US" dirty="0" smtClean="0"/>
              <a:t>The HTML Code for the index.html File in the NetBeans IDE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47800" y="1653580"/>
            <a:ext cx="7497575" cy="1972430"/>
          </a:xfrm>
          <a:prstGeom prst="rect">
            <a:avLst/>
          </a:prstGeom>
        </p:spPr>
      </p:pic>
      <p:sp>
        <p:nvSpPr>
          <p:cNvPr id="46082" name="Rectangle 2"/>
          <p:cNvSpPr>
            <a:spLocks noGrp="1" noChangeArrowheads="1"/>
          </p:cNvSpPr>
          <p:nvPr>
            <p:ph type="title"/>
          </p:nvPr>
        </p:nvSpPr>
        <p:spPr/>
        <p:txBody>
          <a:bodyPr/>
          <a:lstStyle/>
          <a:p>
            <a:pPr eaLnBrk="1" hangingPunct="1"/>
            <a:r>
              <a:rPr lang="en-US" sz="3200" dirty="0" smtClean="0"/>
              <a:t>The </a:t>
            </a:r>
            <a:r>
              <a:rPr lang="en-US" sz="3200" i="1" dirty="0" smtClean="0"/>
              <a:t>ReadSeminar.php</a:t>
            </a:r>
            <a:r>
              <a:rPr lang="en-US" sz="3200" dirty="0" smtClean="0"/>
              <a:t> Code:</a:t>
            </a:r>
            <a:br>
              <a:rPr lang="en-US" sz="3200" dirty="0" smtClean="0"/>
            </a:br>
            <a:r>
              <a:rPr lang="en-US" sz="3200" dirty="0" smtClean="0"/>
              <a:t> Page Setup and Style Section</a:t>
            </a:r>
            <a:endParaRPr lang="en-US" sz="40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36</a:t>
            </a:fld>
            <a:endParaRPr lang="en-US" dirty="0"/>
          </a:p>
        </p:txBody>
      </p:sp>
      <p:sp>
        <p:nvSpPr>
          <p:cNvPr id="6" name="Rectangle 5"/>
          <p:cNvSpPr/>
          <p:nvPr/>
        </p:nvSpPr>
        <p:spPr>
          <a:xfrm>
            <a:off x="1539980" y="5943600"/>
            <a:ext cx="7239000" cy="369332"/>
          </a:xfrm>
          <a:prstGeom prst="rect">
            <a:avLst/>
          </a:prstGeom>
        </p:spPr>
        <p:txBody>
          <a:bodyPr wrap="square">
            <a:spAutoFit/>
          </a:bodyPr>
          <a:lstStyle/>
          <a:p>
            <a:r>
              <a:rPr lang="en-US" dirty="0" smtClean="0"/>
              <a:t>From Figure 7-18:  The HTML and PHP Code for ReadSeminar.php</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47800" y="1600200"/>
            <a:ext cx="7475875" cy="1663891"/>
          </a:xfrm>
          <a:prstGeom prst="rect">
            <a:avLst/>
          </a:prstGeom>
        </p:spPr>
      </p:pic>
      <p:sp>
        <p:nvSpPr>
          <p:cNvPr id="47106" name="Rectangle 2"/>
          <p:cNvSpPr>
            <a:spLocks noGrp="1" noChangeArrowheads="1"/>
          </p:cNvSpPr>
          <p:nvPr>
            <p:ph type="title"/>
          </p:nvPr>
        </p:nvSpPr>
        <p:spPr/>
        <p:txBody>
          <a:bodyPr/>
          <a:lstStyle/>
          <a:p>
            <a:pPr eaLnBrk="1" hangingPunct="1"/>
            <a:r>
              <a:rPr lang="en-US" sz="3200" dirty="0" smtClean="0"/>
              <a:t>The </a:t>
            </a:r>
            <a:r>
              <a:rPr lang="en-US" sz="3200" i="1" dirty="0" smtClean="0"/>
              <a:t>ReadSeminar.php</a:t>
            </a:r>
            <a:r>
              <a:rPr lang="en-US" sz="3200" dirty="0" smtClean="0"/>
              <a:t> Code:</a:t>
            </a:r>
            <a:br>
              <a:rPr lang="en-US" sz="3200" dirty="0" smtClean="0"/>
            </a:br>
            <a:r>
              <a:rPr lang="en-US" sz="3200" dirty="0" smtClean="0"/>
              <a:t> Creating A Connection</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37</a:t>
            </a:fld>
            <a:endParaRPr lang="en-US" dirty="0"/>
          </a:p>
        </p:txBody>
      </p:sp>
      <p:sp>
        <p:nvSpPr>
          <p:cNvPr id="6" name="Rectangle 5"/>
          <p:cNvSpPr/>
          <p:nvPr/>
        </p:nvSpPr>
        <p:spPr>
          <a:xfrm>
            <a:off x="1524000" y="5867400"/>
            <a:ext cx="7086600" cy="369332"/>
          </a:xfrm>
          <a:prstGeom prst="rect">
            <a:avLst/>
          </a:prstGeom>
        </p:spPr>
        <p:txBody>
          <a:bodyPr wrap="square">
            <a:spAutoFit/>
          </a:bodyPr>
          <a:lstStyle/>
          <a:p>
            <a:r>
              <a:rPr lang="en-US" dirty="0" smtClean="0"/>
              <a:t>From Figure 7-18:  The HTML and PHP Code for </a:t>
            </a:r>
            <a:r>
              <a:rPr lang="en-US" dirty="0" err="1" smtClean="0"/>
              <a:t>ReadSeminar.php</a:t>
            </a:r>
            <a:endParaRPr lang="en-US" dirty="0" smtClean="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71156" y="1647530"/>
            <a:ext cx="7433792" cy="2010070"/>
          </a:xfrm>
          <a:prstGeom prst="rect">
            <a:avLst/>
          </a:prstGeom>
        </p:spPr>
      </p:pic>
      <p:sp>
        <p:nvSpPr>
          <p:cNvPr id="48131" name="Rectangle 2"/>
          <p:cNvSpPr>
            <a:spLocks noGrp="1" noChangeArrowheads="1"/>
          </p:cNvSpPr>
          <p:nvPr>
            <p:ph type="title"/>
          </p:nvPr>
        </p:nvSpPr>
        <p:spPr/>
        <p:txBody>
          <a:bodyPr/>
          <a:lstStyle/>
          <a:p>
            <a:pPr eaLnBrk="1" hangingPunct="1"/>
            <a:r>
              <a:rPr lang="en-US" sz="3200" dirty="0" smtClean="0"/>
              <a:t>The </a:t>
            </a:r>
            <a:r>
              <a:rPr lang="en-US" sz="3200" i="1" dirty="0" smtClean="0"/>
              <a:t>ReadSeminar.php</a:t>
            </a:r>
            <a:r>
              <a:rPr lang="en-US" sz="3200" dirty="0" smtClean="0"/>
              <a:t> Code:</a:t>
            </a:r>
            <a:br>
              <a:rPr lang="en-US" sz="3200" dirty="0" smtClean="0"/>
            </a:br>
            <a:r>
              <a:rPr lang="en-US" sz="3200" dirty="0" smtClean="0"/>
              <a:t> Creating A Recordset</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38</a:t>
            </a:fld>
            <a:endParaRPr lang="en-US" dirty="0"/>
          </a:p>
        </p:txBody>
      </p:sp>
      <p:sp>
        <p:nvSpPr>
          <p:cNvPr id="6" name="Rectangle 5"/>
          <p:cNvSpPr/>
          <p:nvPr/>
        </p:nvSpPr>
        <p:spPr>
          <a:xfrm>
            <a:off x="1504950" y="5943600"/>
            <a:ext cx="7410450" cy="369332"/>
          </a:xfrm>
          <a:prstGeom prst="rect">
            <a:avLst/>
          </a:prstGeom>
        </p:spPr>
        <p:txBody>
          <a:bodyPr wrap="square">
            <a:spAutoFit/>
          </a:bodyPr>
          <a:lstStyle/>
          <a:p>
            <a:r>
              <a:rPr lang="en-US" dirty="0" smtClean="0"/>
              <a:t>From Figure 7-18:  The HTML and PHP Code for </a:t>
            </a:r>
            <a:r>
              <a:rPr lang="en-US" dirty="0" err="1" smtClean="0"/>
              <a:t>ReadSeminar.php</a:t>
            </a:r>
            <a:endParaRPr lang="en-US" dirty="0" smtClean="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89819" y="1655358"/>
            <a:ext cx="5120581" cy="2590061"/>
          </a:xfrm>
          <a:prstGeom prst="rect">
            <a:avLst/>
          </a:prstGeom>
        </p:spPr>
      </p:pic>
      <p:pic>
        <p:nvPicPr>
          <p:cNvPr id="5" name="Picture 4"/>
          <p:cNvPicPr>
            <a:picLocks noChangeAspect="1"/>
          </p:cNvPicPr>
          <p:nvPr/>
        </p:nvPicPr>
        <p:blipFill>
          <a:blip r:embed="rId4"/>
          <a:stretch>
            <a:fillRect/>
          </a:stretch>
        </p:blipFill>
        <p:spPr>
          <a:xfrm>
            <a:off x="2286001" y="4337189"/>
            <a:ext cx="4796970" cy="1682611"/>
          </a:xfrm>
          <a:prstGeom prst="rect">
            <a:avLst/>
          </a:prstGeom>
        </p:spPr>
      </p:pic>
      <p:sp>
        <p:nvSpPr>
          <p:cNvPr id="49155" name="Rectangle 2"/>
          <p:cNvSpPr>
            <a:spLocks noGrp="1" noChangeArrowheads="1"/>
          </p:cNvSpPr>
          <p:nvPr>
            <p:ph type="title"/>
          </p:nvPr>
        </p:nvSpPr>
        <p:spPr/>
        <p:txBody>
          <a:bodyPr/>
          <a:lstStyle/>
          <a:p>
            <a:pPr eaLnBrk="1" hangingPunct="1"/>
            <a:r>
              <a:rPr lang="en-US" sz="3200" dirty="0" smtClean="0"/>
              <a:t>The </a:t>
            </a:r>
            <a:r>
              <a:rPr lang="en-US" sz="3200" i="1" dirty="0" smtClean="0"/>
              <a:t>ReadSeminar.php</a:t>
            </a:r>
            <a:r>
              <a:rPr lang="en-US" sz="3200" dirty="0" smtClean="0"/>
              <a:t> Code:</a:t>
            </a:r>
            <a:br>
              <a:rPr lang="en-US" sz="3200" dirty="0" smtClean="0"/>
            </a:br>
            <a:r>
              <a:rPr lang="en-US" sz="3200" dirty="0" smtClean="0"/>
              <a:t> Displaying the Results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39</a:t>
            </a:fld>
            <a:endParaRPr lang="en-US" dirty="0"/>
          </a:p>
        </p:txBody>
      </p:sp>
      <p:sp>
        <p:nvSpPr>
          <p:cNvPr id="6" name="Rectangle 5"/>
          <p:cNvSpPr/>
          <p:nvPr/>
        </p:nvSpPr>
        <p:spPr>
          <a:xfrm>
            <a:off x="1524000" y="5955268"/>
            <a:ext cx="7252197" cy="369332"/>
          </a:xfrm>
          <a:prstGeom prst="rect">
            <a:avLst/>
          </a:prstGeom>
        </p:spPr>
        <p:txBody>
          <a:bodyPr wrap="square">
            <a:spAutoFit/>
          </a:bodyPr>
          <a:lstStyle/>
          <a:p>
            <a:r>
              <a:rPr lang="en-US" dirty="0" smtClean="0"/>
              <a:t>From Figure 7-18:  The HTML and PHP Code for </a:t>
            </a:r>
            <a:r>
              <a:rPr lang="en-US" dirty="0" err="1" smtClean="0"/>
              <a:t>ReadSeminar.php</a:t>
            </a:r>
            <a:r>
              <a:rPr lang="en-US" dirty="0" smtClean="0"/>
              <a:t> </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449" y="1626177"/>
            <a:ext cx="5492351" cy="432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0" name="Rectangle 2"/>
          <p:cNvSpPr>
            <a:spLocks noGrp="1" noChangeArrowheads="1"/>
          </p:cNvSpPr>
          <p:nvPr>
            <p:ph type="title"/>
          </p:nvPr>
        </p:nvSpPr>
        <p:spPr/>
        <p:txBody>
          <a:bodyPr/>
          <a:lstStyle/>
          <a:p>
            <a:pPr eaLnBrk="1" hangingPunct="1"/>
            <a:r>
              <a:rPr lang="en-US" sz="3600" dirty="0" smtClean="0"/>
              <a:t>The Database Processing Environment</a:t>
            </a:r>
          </a:p>
        </p:txBody>
      </p:sp>
      <p:sp>
        <p:nvSpPr>
          <p:cNvPr id="2" name="Slide Number Placeholder 1"/>
          <p:cNvSpPr>
            <a:spLocks noGrp="1"/>
          </p:cNvSpPr>
          <p:nvPr>
            <p:ph type="sldNum" sz="quarter" idx="11"/>
          </p:nvPr>
        </p:nvSpPr>
        <p:spPr/>
        <p:txBody>
          <a:bodyPr/>
          <a:lstStyle/>
          <a:p>
            <a:pPr>
              <a:defRPr/>
            </a:pPr>
            <a:r>
              <a:rPr lang="en-US" dirty="0" smtClean="0"/>
              <a:t>7-</a:t>
            </a:r>
            <a:fld id="{9FEEB3C1-05FC-4B5C-8936-188DA2A0609F}" type="slidenum">
              <a:rPr lang="en-US" smtClean="0"/>
              <a:pPr>
                <a:defRPr/>
              </a:pPr>
              <a:t>4</a:t>
            </a:fld>
            <a:endParaRPr lang="en-US" dirty="0"/>
          </a:p>
        </p:txBody>
      </p:sp>
      <p:sp>
        <p:nvSpPr>
          <p:cNvPr id="6" name="Rectangle 5"/>
          <p:cNvSpPr/>
          <p:nvPr/>
        </p:nvSpPr>
        <p:spPr>
          <a:xfrm>
            <a:off x="2514601" y="5943600"/>
            <a:ext cx="5410199" cy="369332"/>
          </a:xfrm>
          <a:prstGeom prst="rect">
            <a:avLst/>
          </a:prstGeom>
        </p:spPr>
        <p:txBody>
          <a:bodyPr wrap="square">
            <a:spAutoFit/>
          </a:bodyPr>
          <a:lstStyle/>
          <a:p>
            <a:r>
              <a:rPr lang="en-US" dirty="0" smtClean="0"/>
              <a:t>Figure 7-3:  The Database Processing Environment</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18983823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77060" y="1644968"/>
            <a:ext cx="6899001" cy="2193882"/>
          </a:xfrm>
          <a:prstGeom prst="rect">
            <a:avLst/>
          </a:prstGeom>
        </p:spPr>
      </p:pic>
      <p:sp>
        <p:nvSpPr>
          <p:cNvPr id="50179" name="Rectangle 2"/>
          <p:cNvSpPr>
            <a:spLocks noGrp="1" noChangeArrowheads="1"/>
          </p:cNvSpPr>
          <p:nvPr>
            <p:ph type="title"/>
          </p:nvPr>
        </p:nvSpPr>
        <p:spPr/>
        <p:txBody>
          <a:bodyPr/>
          <a:lstStyle/>
          <a:p>
            <a:pPr eaLnBrk="1" hangingPunct="1"/>
            <a:r>
              <a:rPr lang="en-US" sz="3200" dirty="0" smtClean="0"/>
              <a:t>The </a:t>
            </a:r>
            <a:r>
              <a:rPr lang="en-US" sz="3200" i="1" dirty="0" smtClean="0"/>
              <a:t>ReadSeminar.php</a:t>
            </a:r>
            <a:r>
              <a:rPr lang="en-US" sz="3200" dirty="0" smtClean="0"/>
              <a:t> Code:</a:t>
            </a:r>
            <a:br>
              <a:rPr lang="en-US" sz="3200" dirty="0" smtClean="0"/>
            </a:br>
            <a:r>
              <a:rPr lang="en-US" sz="3200" dirty="0" smtClean="0"/>
              <a:t> Disconnecting from the Database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40</a:t>
            </a:fld>
            <a:endParaRPr lang="en-US" dirty="0"/>
          </a:p>
        </p:txBody>
      </p:sp>
      <p:sp>
        <p:nvSpPr>
          <p:cNvPr id="6" name="Rectangle 5"/>
          <p:cNvSpPr/>
          <p:nvPr/>
        </p:nvSpPr>
        <p:spPr>
          <a:xfrm>
            <a:off x="1553076" y="5867400"/>
            <a:ext cx="7086601" cy="369332"/>
          </a:xfrm>
          <a:prstGeom prst="rect">
            <a:avLst/>
          </a:prstGeom>
        </p:spPr>
        <p:txBody>
          <a:bodyPr wrap="square">
            <a:spAutoFit/>
          </a:bodyPr>
          <a:lstStyle/>
          <a:p>
            <a:r>
              <a:rPr lang="en-US" dirty="0" smtClean="0"/>
              <a:t>From Figure 7-18:  The HTML and PHP Code for </a:t>
            </a:r>
            <a:r>
              <a:rPr lang="en-US" dirty="0" err="1" smtClean="0"/>
              <a:t>ReadSeminar.php</a:t>
            </a:r>
            <a:endParaRPr lang="en-US" dirty="0" smtClean="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1"/>
            <a:ext cx="7517882" cy="4098146"/>
          </a:xfrm>
          <a:prstGeom prst="rect">
            <a:avLst/>
          </a:prstGeom>
        </p:spPr>
      </p:pic>
      <p:sp>
        <p:nvSpPr>
          <p:cNvPr id="45059" name="Rectangle 2"/>
          <p:cNvSpPr>
            <a:spLocks noGrp="1" noChangeArrowheads="1"/>
          </p:cNvSpPr>
          <p:nvPr>
            <p:ph type="title"/>
          </p:nvPr>
        </p:nvSpPr>
        <p:spPr>
          <a:xfrm>
            <a:off x="1447800" y="274638"/>
            <a:ext cx="7467600" cy="1143000"/>
          </a:xfrm>
        </p:spPr>
        <p:txBody>
          <a:bodyPr/>
          <a:lstStyle/>
          <a:p>
            <a:pPr eaLnBrk="1" hangingPunct="1"/>
            <a:r>
              <a:rPr lang="en-US" sz="3600" dirty="0" smtClean="0"/>
              <a:t>The </a:t>
            </a:r>
            <a:r>
              <a:rPr lang="en-US" sz="3600" i="1" dirty="0" smtClean="0"/>
              <a:t>ReadSeminar.php</a:t>
            </a:r>
            <a:r>
              <a:rPr lang="en-US" sz="3600" dirty="0" smtClean="0"/>
              <a:t> PHP Code In the NetBeans IDE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41</a:t>
            </a:fld>
            <a:endParaRPr lang="en-US" dirty="0"/>
          </a:p>
        </p:txBody>
      </p:sp>
      <p:sp>
        <p:nvSpPr>
          <p:cNvPr id="6" name="Rectangle 5"/>
          <p:cNvSpPr/>
          <p:nvPr/>
        </p:nvSpPr>
        <p:spPr>
          <a:xfrm>
            <a:off x="1447800" y="5638800"/>
            <a:ext cx="7391400" cy="646331"/>
          </a:xfrm>
          <a:prstGeom prst="rect">
            <a:avLst/>
          </a:prstGeom>
        </p:spPr>
        <p:txBody>
          <a:bodyPr wrap="square">
            <a:spAutoFit/>
          </a:bodyPr>
          <a:lstStyle/>
          <a:p>
            <a:r>
              <a:rPr lang="en-US" dirty="0" smtClean="0"/>
              <a:t>Figure 7-19:</a:t>
            </a:r>
            <a:br>
              <a:rPr lang="en-US" dirty="0" smtClean="0"/>
            </a:br>
            <a:r>
              <a:rPr lang="en-US" dirty="0" smtClean="0"/>
              <a:t>The HTML and PHP Code for ReadSeminar.php in the NetBeans IDE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lstStyle/>
          <a:p>
            <a:pPr eaLnBrk="1" hangingPunct="1"/>
            <a:r>
              <a:rPr lang="en-US" sz="3600" dirty="0" smtClean="0"/>
              <a:t>The </a:t>
            </a:r>
            <a:r>
              <a:rPr lang="en-US" sz="3600" i="1" dirty="0" smtClean="0"/>
              <a:t>ReadSeminar.php</a:t>
            </a:r>
            <a:r>
              <a:rPr lang="en-US" sz="3600" dirty="0" smtClean="0"/>
              <a:t> Web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42</a:t>
            </a:fld>
            <a:endParaRPr lang="en-US" dirty="0"/>
          </a:p>
        </p:txBody>
      </p:sp>
      <p:sp>
        <p:nvSpPr>
          <p:cNvPr id="6" name="Rectangle 5"/>
          <p:cNvSpPr/>
          <p:nvPr/>
        </p:nvSpPr>
        <p:spPr>
          <a:xfrm>
            <a:off x="2362200" y="6019800"/>
            <a:ext cx="4951099" cy="369332"/>
          </a:xfrm>
          <a:prstGeom prst="rect">
            <a:avLst/>
          </a:prstGeom>
        </p:spPr>
        <p:txBody>
          <a:bodyPr wrap="none">
            <a:spAutoFit/>
          </a:bodyPr>
          <a:lstStyle/>
          <a:p>
            <a:r>
              <a:rPr lang="en-US" dirty="0" smtClean="0"/>
              <a:t>Figure 7-20:  The Results of ReadSeminar.php</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600200" y="1603469"/>
            <a:ext cx="7057419" cy="4367558"/>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lstStyle/>
          <a:p>
            <a:pPr eaLnBrk="1" hangingPunct="1"/>
            <a:r>
              <a:rPr lang="en-US" sz="3600" dirty="0" smtClean="0"/>
              <a:t>The Modified Home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43</a:t>
            </a:fld>
            <a:endParaRPr lang="en-US" dirty="0"/>
          </a:p>
        </p:txBody>
      </p:sp>
      <p:sp>
        <p:nvSpPr>
          <p:cNvPr id="6" name="Rectangle 5"/>
          <p:cNvSpPr/>
          <p:nvPr/>
        </p:nvSpPr>
        <p:spPr>
          <a:xfrm>
            <a:off x="2516178" y="5879068"/>
            <a:ext cx="5254644" cy="369332"/>
          </a:xfrm>
          <a:prstGeom prst="rect">
            <a:avLst/>
          </a:prstGeom>
        </p:spPr>
        <p:txBody>
          <a:bodyPr wrap="none">
            <a:spAutoFit/>
          </a:bodyPr>
          <a:lstStyle/>
          <a:p>
            <a:r>
              <a:rPr lang="en-US" dirty="0" smtClean="0"/>
              <a:t>Figure 7-22:  The Modified HSD Web Home Page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pic>
        <p:nvPicPr>
          <p:cNvPr id="3" name="Picture 2"/>
          <p:cNvPicPr>
            <a:picLocks noChangeAspect="1"/>
          </p:cNvPicPr>
          <p:nvPr/>
        </p:nvPicPr>
        <p:blipFill>
          <a:blip r:embed="rId3"/>
          <a:stretch>
            <a:fillRect/>
          </a:stretch>
        </p:blipFill>
        <p:spPr>
          <a:xfrm>
            <a:off x="1422646" y="1600206"/>
            <a:ext cx="7416554" cy="3218633"/>
          </a:xfrm>
          <a:prstGeom prst="rect">
            <a:avLst/>
          </a:prstGeom>
        </p:spPr>
      </p:pic>
    </p:spTree>
    <p:extLst>
      <p:ext uri="{BB962C8B-B14F-4D97-AF65-F5344CB8AC3E}">
        <p14:creationId xmlns:p14="http://schemas.microsoft.com/office/powerpoint/2010/main" val="19514124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1"/>
            <a:ext cx="7517882" cy="4019255"/>
          </a:xfrm>
          <a:prstGeom prst="rect">
            <a:avLst/>
          </a:prstGeom>
        </p:spPr>
      </p:pic>
      <p:sp>
        <p:nvSpPr>
          <p:cNvPr id="51203" name="Rectangle 2"/>
          <p:cNvSpPr>
            <a:spLocks noGrp="1" noChangeArrowheads="1"/>
          </p:cNvSpPr>
          <p:nvPr>
            <p:ph type="title"/>
          </p:nvPr>
        </p:nvSpPr>
        <p:spPr/>
        <p:txBody>
          <a:bodyPr/>
          <a:lstStyle/>
          <a:p>
            <a:pPr eaLnBrk="1" hangingPunct="1"/>
            <a:r>
              <a:rPr lang="en-US" sz="3600" dirty="0" smtClean="0"/>
              <a:t>The NewSeminarForm Web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44</a:t>
            </a:fld>
            <a:endParaRPr lang="en-US" dirty="0"/>
          </a:p>
        </p:txBody>
      </p:sp>
      <p:sp>
        <p:nvSpPr>
          <p:cNvPr id="6" name="Rectangle 5"/>
          <p:cNvSpPr/>
          <p:nvPr/>
        </p:nvSpPr>
        <p:spPr>
          <a:xfrm>
            <a:off x="2676107" y="5855732"/>
            <a:ext cx="5010987" cy="369332"/>
          </a:xfrm>
          <a:prstGeom prst="rect">
            <a:avLst/>
          </a:prstGeom>
        </p:spPr>
        <p:txBody>
          <a:bodyPr wrap="none">
            <a:spAutoFit/>
          </a:bodyPr>
          <a:lstStyle/>
          <a:p>
            <a:r>
              <a:rPr lang="en-US" dirty="0" smtClean="0"/>
              <a:t>Figure 7-23:  The NewSeminarForm Web Page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41860942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9976" y="1600201"/>
            <a:ext cx="7515424" cy="4011002"/>
          </a:xfrm>
          <a:prstGeom prst="rect">
            <a:avLst/>
          </a:prstGeom>
        </p:spPr>
      </p:pic>
      <p:sp>
        <p:nvSpPr>
          <p:cNvPr id="51203" name="Rectangle 2"/>
          <p:cNvSpPr>
            <a:spLocks noGrp="1" noChangeArrowheads="1"/>
          </p:cNvSpPr>
          <p:nvPr>
            <p:ph type="title"/>
          </p:nvPr>
        </p:nvSpPr>
        <p:spPr/>
        <p:txBody>
          <a:bodyPr/>
          <a:lstStyle/>
          <a:p>
            <a:pPr eaLnBrk="1" hangingPunct="1"/>
            <a:r>
              <a:rPr lang="en-US" sz="3600" dirty="0" smtClean="0"/>
              <a:t>Entering Data in the NewSeminarForm Web Page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45</a:t>
            </a:fld>
            <a:endParaRPr lang="en-US" dirty="0"/>
          </a:p>
        </p:txBody>
      </p:sp>
      <p:sp>
        <p:nvSpPr>
          <p:cNvPr id="6" name="Rectangle 5"/>
          <p:cNvSpPr/>
          <p:nvPr/>
        </p:nvSpPr>
        <p:spPr>
          <a:xfrm>
            <a:off x="1443164" y="5943600"/>
            <a:ext cx="7396036" cy="369332"/>
          </a:xfrm>
          <a:prstGeom prst="rect">
            <a:avLst/>
          </a:prstGeom>
        </p:spPr>
        <p:txBody>
          <a:bodyPr wrap="square">
            <a:spAutoFit/>
          </a:bodyPr>
          <a:lstStyle/>
          <a:p>
            <a:r>
              <a:rPr lang="en-US" dirty="0" smtClean="0"/>
              <a:t>Figure 7-24:  Entering Data Values in the NewSeminarForm Web Page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6972659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021571" y="1591172"/>
            <a:ext cx="6091457" cy="4246650"/>
          </a:xfrm>
          <a:prstGeom prst="rect">
            <a:avLst/>
          </a:prstGeom>
        </p:spPr>
      </p:pic>
      <p:sp>
        <p:nvSpPr>
          <p:cNvPr id="51203" name="Rectangle 2"/>
          <p:cNvSpPr>
            <a:spLocks noGrp="1" noChangeArrowheads="1"/>
          </p:cNvSpPr>
          <p:nvPr>
            <p:ph type="title"/>
          </p:nvPr>
        </p:nvSpPr>
        <p:spPr/>
        <p:txBody>
          <a:bodyPr/>
          <a:lstStyle/>
          <a:p>
            <a:pPr eaLnBrk="1" hangingPunct="1"/>
            <a:r>
              <a:rPr lang="en-US" sz="3600" dirty="0" smtClean="0"/>
              <a:t>New Data in the SEMINAR Table</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46</a:t>
            </a:fld>
            <a:endParaRPr lang="en-US" dirty="0"/>
          </a:p>
        </p:txBody>
      </p:sp>
      <p:sp>
        <p:nvSpPr>
          <p:cNvPr id="6" name="Rectangle 5"/>
          <p:cNvSpPr/>
          <p:nvPr/>
        </p:nvSpPr>
        <p:spPr>
          <a:xfrm>
            <a:off x="1789049" y="5955268"/>
            <a:ext cx="6400800" cy="369332"/>
          </a:xfrm>
          <a:prstGeom prst="rect">
            <a:avLst/>
          </a:prstGeom>
        </p:spPr>
        <p:txBody>
          <a:bodyPr wrap="square">
            <a:spAutoFit/>
          </a:bodyPr>
          <a:lstStyle/>
          <a:p>
            <a:r>
              <a:rPr lang="en-US" dirty="0" smtClean="0"/>
              <a:t>Figure 7-25:  The New Seminar Data in the SEMINAR Table</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27842411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lstStyle/>
          <a:p>
            <a:pPr eaLnBrk="1" hangingPunct="1"/>
            <a:r>
              <a:rPr lang="en-US" sz="3600" dirty="0" smtClean="0"/>
              <a:t>Creating Drop-down Boxes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47</a:t>
            </a:fld>
            <a:endParaRPr lang="en-US" dirty="0"/>
          </a:p>
        </p:txBody>
      </p:sp>
      <p:sp>
        <p:nvSpPr>
          <p:cNvPr id="6" name="Rectangle 5"/>
          <p:cNvSpPr/>
          <p:nvPr/>
        </p:nvSpPr>
        <p:spPr>
          <a:xfrm>
            <a:off x="1675606" y="5842883"/>
            <a:ext cx="7086600" cy="369332"/>
          </a:xfrm>
          <a:prstGeom prst="rect">
            <a:avLst/>
          </a:prstGeom>
        </p:spPr>
        <p:txBody>
          <a:bodyPr wrap="square">
            <a:spAutoFit/>
          </a:bodyPr>
          <a:lstStyle/>
          <a:p>
            <a:r>
              <a:rPr lang="en-US" dirty="0" smtClean="0"/>
              <a:t>From Figure 7-26:  The HTML Code for NewSeminarForm.html</a:t>
            </a:r>
          </a:p>
        </p:txBody>
      </p:sp>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913" y="1647825"/>
            <a:ext cx="7380287"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1445549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ChangeArrowheads="1"/>
          </p:cNvSpPr>
          <p:nvPr>
            <p:ph type="title"/>
          </p:nvPr>
        </p:nvSpPr>
        <p:spPr/>
        <p:txBody>
          <a:bodyPr/>
          <a:lstStyle/>
          <a:p>
            <a:pPr eaLnBrk="1" hangingPunct="1"/>
            <a:r>
              <a:rPr lang="en-US" sz="3600" dirty="0" smtClean="0"/>
              <a:t>PHP POST METHOD</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48</a:t>
            </a:fld>
            <a:endParaRPr lang="en-US" dirty="0"/>
          </a:p>
        </p:txBody>
      </p:sp>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2514600"/>
            <a:ext cx="571500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5123" y="3657600"/>
            <a:ext cx="5305425" cy="2423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133600" y="1828800"/>
            <a:ext cx="5715000" cy="381000"/>
          </a:xfrm>
          <a:prstGeom prst="rect">
            <a:avLst/>
          </a:prstGeom>
          <a:noFill/>
        </p:spPr>
        <p:txBody>
          <a:bodyPr wrap="square" rtlCol="0">
            <a:spAutoFit/>
          </a:bodyPr>
          <a:lstStyle/>
          <a:p>
            <a:r>
              <a:rPr lang="en-US" dirty="0" smtClean="0"/>
              <a:t>On </a:t>
            </a:r>
            <a:r>
              <a:rPr lang="en-US" i="1" dirty="0" smtClean="0"/>
              <a:t>NewSeminarForm.html</a:t>
            </a:r>
            <a:r>
              <a:rPr lang="en-US" dirty="0" smtClean="0"/>
              <a:t> page</a:t>
            </a:r>
            <a:endParaRPr lang="en-US" dirty="0"/>
          </a:p>
        </p:txBody>
      </p:sp>
      <p:sp>
        <p:nvSpPr>
          <p:cNvPr id="8" name="TextBox 7"/>
          <p:cNvSpPr txBox="1"/>
          <p:nvPr/>
        </p:nvSpPr>
        <p:spPr>
          <a:xfrm>
            <a:off x="2199281" y="3048000"/>
            <a:ext cx="5715000" cy="381000"/>
          </a:xfrm>
          <a:prstGeom prst="rect">
            <a:avLst/>
          </a:prstGeom>
          <a:noFill/>
        </p:spPr>
        <p:txBody>
          <a:bodyPr wrap="square" rtlCol="0">
            <a:spAutoFit/>
          </a:bodyPr>
          <a:lstStyle/>
          <a:p>
            <a:r>
              <a:rPr lang="en-US" dirty="0"/>
              <a:t>On </a:t>
            </a:r>
            <a:r>
              <a:rPr lang="en-US" i="1" dirty="0" err="1" smtClean="0"/>
              <a:t>InsertNewSeminar.php</a:t>
            </a:r>
            <a:r>
              <a:rPr lang="en-US" dirty="0" smtClean="0"/>
              <a:t> </a:t>
            </a:r>
            <a:r>
              <a:rPr lang="en-US" dirty="0"/>
              <a:t>page</a:t>
            </a:r>
          </a:p>
        </p:txBody>
      </p:sp>
      <p:sp>
        <p:nvSpPr>
          <p:cNvPr id="5" name="Footer Placeholder 4"/>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21873283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p:txBody>
          <a:bodyPr/>
          <a:lstStyle/>
          <a:p>
            <a:r>
              <a:rPr lang="en-US" sz="3600" dirty="0" smtClean="0"/>
              <a:t>SQL Injection Attacks</a:t>
            </a:r>
          </a:p>
        </p:txBody>
      </p:sp>
      <p:sp>
        <p:nvSpPr>
          <p:cNvPr id="52228" name="Rectangle 3"/>
          <p:cNvSpPr>
            <a:spLocks noGrp="1" noChangeArrowheads="1"/>
          </p:cNvSpPr>
          <p:nvPr>
            <p:ph idx="1"/>
          </p:nvPr>
        </p:nvSpPr>
        <p:spPr/>
        <p:txBody>
          <a:bodyPr/>
          <a:lstStyle/>
          <a:p>
            <a:pPr>
              <a:lnSpc>
                <a:spcPct val="90000"/>
              </a:lnSpc>
            </a:pPr>
            <a:r>
              <a:rPr lang="en-US" sz="2400" dirty="0" smtClean="0"/>
              <a:t>SQL Injection Attacks are attempts to issue SQL commands through a Web interface such as a Web form.</a:t>
            </a:r>
          </a:p>
          <a:p>
            <a:pPr>
              <a:lnSpc>
                <a:spcPct val="90000"/>
              </a:lnSpc>
            </a:pPr>
            <a:r>
              <a:rPr lang="en-US" sz="2400" dirty="0" smtClean="0"/>
              <a:t>Consider a Web form that asks for a user’s new phone number:</a:t>
            </a:r>
          </a:p>
          <a:p>
            <a:pPr>
              <a:lnSpc>
                <a:spcPct val="90000"/>
              </a:lnSpc>
            </a:pPr>
            <a:endParaRPr lang="en-US" sz="2400" dirty="0"/>
          </a:p>
          <a:p>
            <a:pPr>
              <a:lnSpc>
                <a:spcPct val="90000"/>
              </a:lnSpc>
            </a:pPr>
            <a:endParaRPr lang="en-US" sz="2400" dirty="0" smtClean="0"/>
          </a:p>
          <a:p>
            <a:pPr>
              <a:lnSpc>
                <a:spcPct val="90000"/>
              </a:lnSpc>
            </a:pPr>
            <a:endParaRPr lang="en-US" sz="2400" dirty="0"/>
          </a:p>
          <a:p>
            <a:pPr>
              <a:lnSpc>
                <a:spcPct val="90000"/>
              </a:lnSpc>
            </a:pPr>
            <a:r>
              <a:rPr lang="en-US" sz="2400" dirty="0" smtClean="0"/>
              <a:t>If the value of NewPhone is not checked, then we may get input values such as: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49</a:t>
            </a:fld>
            <a:endParaRPr lang="en-US" dirty="0"/>
          </a:p>
        </p:txBody>
      </p:sp>
      <p:pic>
        <p:nvPicPr>
          <p:cNvPr id="522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5999" y="3429000"/>
            <a:ext cx="4876801" cy="118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5998" y="5420563"/>
            <a:ext cx="533400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447800" y="274638"/>
            <a:ext cx="7239000" cy="1096962"/>
          </a:xfrm>
        </p:spPr>
        <p:txBody>
          <a:bodyPr/>
          <a:lstStyle/>
          <a:p>
            <a:pPr eaLnBrk="1" hangingPunct="1"/>
            <a:r>
              <a:rPr lang="en-US" dirty="0" smtClean="0"/>
              <a:t>Processing Constraints</a:t>
            </a:r>
          </a:p>
        </p:txBody>
      </p:sp>
      <p:sp>
        <p:nvSpPr>
          <p:cNvPr id="9219" name="Rectangle 3"/>
          <p:cNvSpPr>
            <a:spLocks noGrp="1" noChangeArrowheads="1"/>
          </p:cNvSpPr>
          <p:nvPr>
            <p:ph idx="1"/>
          </p:nvPr>
        </p:nvSpPr>
        <p:spPr/>
        <p:txBody>
          <a:bodyPr/>
          <a:lstStyle/>
          <a:p>
            <a:pPr eaLnBrk="1" hangingPunct="1"/>
            <a:r>
              <a:rPr lang="en-US" sz="2800" dirty="0" smtClean="0"/>
              <a:t>Enforcing referential integrity</a:t>
            </a:r>
          </a:p>
          <a:p>
            <a:pPr eaLnBrk="1" hangingPunct="1"/>
            <a:r>
              <a:rPr lang="en-US" sz="2800" dirty="0" smtClean="0"/>
              <a:t>Cascading deletion</a:t>
            </a:r>
          </a:p>
          <a:p>
            <a:pPr eaLnBrk="1" hangingPunct="1"/>
            <a:r>
              <a:rPr lang="en-US" sz="2800" dirty="0" smtClean="0"/>
              <a:t>Cascading modifications</a:t>
            </a:r>
          </a:p>
          <a:p>
            <a:pPr eaLnBrk="1" hangingPunct="1"/>
            <a:r>
              <a:rPr lang="en-US" sz="2800" dirty="0" smtClean="0"/>
              <a:t>Data type constraints</a:t>
            </a:r>
          </a:p>
          <a:p>
            <a:pPr eaLnBrk="1" hangingPunct="1"/>
            <a:r>
              <a:rPr lang="en-US" sz="2800" dirty="0" smtClean="0"/>
              <a:t>Data size constraints</a:t>
            </a:r>
          </a:p>
          <a:p>
            <a:pPr eaLnBrk="1" hangingPunct="1"/>
            <a:r>
              <a:rPr lang="en-US" sz="2800" dirty="0" smtClean="0"/>
              <a:t>Data value constraints</a:t>
            </a:r>
          </a:p>
          <a:p>
            <a:pPr eaLnBrk="1" hangingPunct="1"/>
            <a:r>
              <a:rPr lang="en-US" sz="2800" dirty="0" smtClean="0"/>
              <a:t>Null constraints</a:t>
            </a:r>
          </a:p>
          <a:p>
            <a:pPr eaLnBrk="1" hangingPunct="1"/>
            <a:r>
              <a:rPr lang="en-US" sz="2800" dirty="0" smtClean="0"/>
              <a:t>Uniqueness constraints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p:txBody>
          <a:bodyPr/>
          <a:lstStyle/>
          <a:p>
            <a:r>
              <a:rPr lang="en-US" sz="3600" dirty="0" smtClean="0"/>
              <a:t>XML Introduction</a:t>
            </a:r>
          </a:p>
        </p:txBody>
      </p:sp>
      <p:sp>
        <p:nvSpPr>
          <p:cNvPr id="52228" name="Rectangle 3"/>
          <p:cNvSpPr>
            <a:spLocks noGrp="1" noChangeArrowheads="1"/>
          </p:cNvSpPr>
          <p:nvPr>
            <p:ph idx="1"/>
          </p:nvPr>
        </p:nvSpPr>
        <p:spPr/>
        <p:txBody>
          <a:bodyPr/>
          <a:lstStyle/>
          <a:p>
            <a:pPr>
              <a:lnSpc>
                <a:spcPct val="90000"/>
              </a:lnSpc>
            </a:pPr>
            <a:r>
              <a:rPr lang="en-US" sz="2800" dirty="0" smtClean="0"/>
              <a:t>Database processing and document processing need each other.</a:t>
            </a:r>
          </a:p>
          <a:p>
            <a:pPr lvl="1">
              <a:lnSpc>
                <a:spcPct val="90000"/>
              </a:lnSpc>
            </a:pPr>
            <a:r>
              <a:rPr lang="en-US" sz="2400" b="1" dirty="0" smtClean="0">
                <a:solidFill>
                  <a:srgbClr val="1811A9"/>
                </a:solidFill>
              </a:rPr>
              <a:t>Database processing</a:t>
            </a:r>
            <a:r>
              <a:rPr lang="en-US" sz="2400" dirty="0" smtClean="0">
                <a:solidFill>
                  <a:srgbClr val="1811A9"/>
                </a:solidFill>
              </a:rPr>
              <a:t> </a:t>
            </a:r>
            <a:r>
              <a:rPr lang="en-US" sz="2400" dirty="0" smtClean="0"/>
              <a:t>needs document processing for expressing database views.</a:t>
            </a:r>
          </a:p>
          <a:p>
            <a:pPr lvl="1">
              <a:lnSpc>
                <a:spcPct val="90000"/>
              </a:lnSpc>
            </a:pPr>
            <a:r>
              <a:rPr lang="en-US" sz="2400" b="1" dirty="0" smtClean="0">
                <a:solidFill>
                  <a:srgbClr val="1811A9"/>
                </a:solidFill>
              </a:rPr>
              <a:t>Document processing</a:t>
            </a:r>
            <a:r>
              <a:rPr lang="en-US" sz="2400" dirty="0" smtClean="0">
                <a:solidFill>
                  <a:srgbClr val="1811A9"/>
                </a:solidFill>
              </a:rPr>
              <a:t> </a:t>
            </a:r>
            <a:r>
              <a:rPr lang="en-US" sz="2400" dirty="0" smtClean="0"/>
              <a:t>needs database processing for storing and manipulating data.</a:t>
            </a:r>
          </a:p>
          <a:p>
            <a:pPr>
              <a:lnSpc>
                <a:spcPct val="90000"/>
              </a:lnSpc>
            </a:pPr>
            <a:r>
              <a:rPr lang="en-US" sz="2800" dirty="0" smtClean="0"/>
              <a:t>As Internet usage increases, organizations want to make their Web pages more functional by displaying and updating data from organizational databases.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50</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extLst>
      <p:ext uri="{BB962C8B-B14F-4D97-AF65-F5344CB8AC3E}">
        <p14:creationId xmlns:p14="http://schemas.microsoft.com/office/powerpoint/2010/main" val="2721034911"/>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ChangeArrowheads="1"/>
          </p:cNvSpPr>
          <p:nvPr>
            <p:ph type="title"/>
          </p:nvPr>
        </p:nvSpPr>
        <p:spPr/>
        <p:txBody>
          <a:bodyPr/>
          <a:lstStyle/>
          <a:p>
            <a:r>
              <a:rPr lang="en-US" dirty="0" smtClean="0"/>
              <a:t>XML</a:t>
            </a:r>
          </a:p>
        </p:txBody>
      </p:sp>
      <p:sp>
        <p:nvSpPr>
          <p:cNvPr id="53252" name="Rectangle 3"/>
          <p:cNvSpPr>
            <a:spLocks noGrp="1" noChangeArrowheads="1"/>
          </p:cNvSpPr>
          <p:nvPr>
            <p:ph idx="1"/>
          </p:nvPr>
        </p:nvSpPr>
        <p:spPr/>
        <p:txBody>
          <a:bodyPr/>
          <a:lstStyle/>
          <a:p>
            <a:pPr>
              <a:lnSpc>
                <a:spcPct val="90000"/>
              </a:lnSpc>
            </a:pPr>
            <a:r>
              <a:rPr lang="en-US" sz="2400" b="1" dirty="0" smtClean="0">
                <a:solidFill>
                  <a:srgbClr val="1811A9"/>
                </a:solidFill>
              </a:rPr>
              <a:t>XML</a:t>
            </a:r>
            <a:r>
              <a:rPr lang="en-US" sz="2400" dirty="0" smtClean="0"/>
              <a:t>, or </a:t>
            </a:r>
            <a:r>
              <a:rPr lang="en-US" sz="2400" b="1" dirty="0" smtClean="0">
                <a:solidFill>
                  <a:srgbClr val="1811A9"/>
                </a:solidFill>
              </a:rPr>
              <a:t>Extensible Markup Language</a:t>
            </a:r>
            <a:r>
              <a:rPr lang="en-US" sz="2400" dirty="0" smtClean="0"/>
              <a:t>, was developed in the early 1990s.</a:t>
            </a:r>
          </a:p>
          <a:p>
            <a:pPr lvl="1">
              <a:lnSpc>
                <a:spcPct val="90000"/>
              </a:lnSpc>
            </a:pPr>
            <a:r>
              <a:rPr lang="en-US" sz="2000" dirty="0" smtClean="0"/>
              <a:t>XML is a subset of </a:t>
            </a:r>
            <a:r>
              <a:rPr lang="en-US" sz="2000" b="1" dirty="0" smtClean="0">
                <a:solidFill>
                  <a:srgbClr val="1811A9"/>
                </a:solidFill>
              </a:rPr>
              <a:t>SGML</a:t>
            </a:r>
            <a:r>
              <a:rPr lang="en-US" sz="2000" dirty="0" smtClean="0"/>
              <a:t> or </a:t>
            </a:r>
            <a:r>
              <a:rPr lang="en-US" sz="2000" b="1" dirty="0" smtClean="0">
                <a:solidFill>
                  <a:srgbClr val="1811A9"/>
                </a:solidFill>
              </a:rPr>
              <a:t>Standard Generalized Markup Language.</a:t>
            </a:r>
            <a:endParaRPr lang="en-US" sz="2000" dirty="0" smtClean="0">
              <a:solidFill>
                <a:srgbClr val="1811A9"/>
              </a:solidFill>
            </a:endParaRPr>
          </a:p>
          <a:p>
            <a:pPr>
              <a:lnSpc>
                <a:spcPct val="90000"/>
              </a:lnSpc>
            </a:pPr>
            <a:r>
              <a:rPr lang="en-US" sz="2400" dirty="0" smtClean="0"/>
              <a:t>Today XML is a hybrid of document processing and database processing.</a:t>
            </a:r>
          </a:p>
          <a:p>
            <a:pPr lvl="1">
              <a:lnSpc>
                <a:spcPct val="90000"/>
              </a:lnSpc>
            </a:pPr>
            <a:r>
              <a:rPr lang="en-US" sz="2000" dirty="0" smtClean="0"/>
              <a:t>It provides a standardized yet customizable way to describe the content of documents.</a:t>
            </a:r>
          </a:p>
          <a:p>
            <a:pPr lvl="1">
              <a:lnSpc>
                <a:spcPct val="90000"/>
              </a:lnSpc>
            </a:pPr>
            <a:r>
              <a:rPr lang="en-US" sz="2000" dirty="0" smtClean="0"/>
              <a:t>XML documents can automatically be generated from database data and vice versa.</a:t>
            </a:r>
          </a:p>
          <a:p>
            <a:pPr>
              <a:lnSpc>
                <a:spcPct val="90000"/>
              </a:lnSpc>
            </a:pPr>
            <a:r>
              <a:rPr lang="en-US" sz="2400" b="1" dirty="0" smtClean="0">
                <a:solidFill>
                  <a:srgbClr val="1811A9"/>
                </a:solidFill>
              </a:rPr>
              <a:t>SOAP</a:t>
            </a:r>
            <a:r>
              <a:rPr lang="en-US" sz="2400" dirty="0" smtClean="0"/>
              <a:t> is an XML-based standard protocol for sending messages of any type, using any protocol over the Internet.</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51</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p:txBody>
          <a:bodyPr/>
          <a:lstStyle/>
          <a:p>
            <a:r>
              <a:rPr lang="en-US" dirty="0" smtClean="0"/>
              <a:t>XML (Cont’d)</a:t>
            </a:r>
          </a:p>
        </p:txBody>
      </p:sp>
      <p:sp>
        <p:nvSpPr>
          <p:cNvPr id="54276" name="Rectangle 3"/>
          <p:cNvSpPr>
            <a:spLocks noGrp="1" noChangeArrowheads="1"/>
          </p:cNvSpPr>
          <p:nvPr>
            <p:ph idx="1"/>
          </p:nvPr>
        </p:nvSpPr>
        <p:spPr/>
        <p:txBody>
          <a:bodyPr/>
          <a:lstStyle/>
          <a:p>
            <a:pPr>
              <a:lnSpc>
                <a:spcPct val="90000"/>
              </a:lnSpc>
            </a:pPr>
            <a:r>
              <a:rPr lang="en-US" sz="2400" dirty="0" smtClean="0"/>
              <a:t>XML is used for describing, representing and materializing database views.</a:t>
            </a:r>
          </a:p>
          <a:p>
            <a:pPr>
              <a:lnSpc>
                <a:spcPct val="90000"/>
              </a:lnSpc>
            </a:pPr>
            <a:r>
              <a:rPr lang="en-US" sz="2400" dirty="0" smtClean="0"/>
              <a:t>XML is better than HTML because: </a:t>
            </a:r>
          </a:p>
          <a:p>
            <a:pPr lvl="1">
              <a:lnSpc>
                <a:spcPct val="90000"/>
              </a:lnSpc>
            </a:pPr>
            <a:r>
              <a:rPr lang="en-US" sz="2000" dirty="0" smtClean="0"/>
              <a:t>It provides a clear separation between document structure, content and materialization.</a:t>
            </a:r>
          </a:p>
          <a:p>
            <a:pPr lvl="1">
              <a:lnSpc>
                <a:spcPct val="90000"/>
              </a:lnSpc>
            </a:pPr>
            <a:r>
              <a:rPr lang="en-US" sz="2000" dirty="0" smtClean="0"/>
              <a:t>It is standardized but allows for extension by developers.</a:t>
            </a:r>
          </a:p>
          <a:p>
            <a:pPr lvl="1">
              <a:lnSpc>
                <a:spcPct val="90000"/>
              </a:lnSpc>
            </a:pPr>
            <a:r>
              <a:rPr lang="en-US" sz="2000" dirty="0" smtClean="0"/>
              <a:t>XML tags accurately represent the semantics of their data.</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52</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10338"/>
            <a:ext cx="7517882" cy="4108133"/>
          </a:xfrm>
          <a:prstGeom prst="rect">
            <a:avLst/>
          </a:prstGeom>
        </p:spPr>
      </p:pic>
      <p:sp>
        <p:nvSpPr>
          <p:cNvPr id="66562" name="Rectangle 2"/>
          <p:cNvSpPr>
            <a:spLocks noGrp="1" noChangeArrowheads="1"/>
          </p:cNvSpPr>
          <p:nvPr>
            <p:ph type="title"/>
          </p:nvPr>
        </p:nvSpPr>
        <p:spPr/>
        <p:txBody>
          <a:bodyPr/>
          <a:lstStyle/>
          <a:p>
            <a:pPr eaLnBrk="1" hangingPunct="1"/>
            <a:r>
              <a:rPr lang="en-US" dirty="0" smtClean="0"/>
              <a:t>SQL for XML Processing</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53</a:t>
            </a:fld>
            <a:endParaRPr lang="en-US" dirty="0"/>
          </a:p>
        </p:txBody>
      </p:sp>
      <p:sp>
        <p:nvSpPr>
          <p:cNvPr id="6" name="Rectangle 5"/>
          <p:cNvSpPr/>
          <p:nvPr/>
        </p:nvSpPr>
        <p:spPr>
          <a:xfrm>
            <a:off x="3352800" y="5897678"/>
            <a:ext cx="4117346" cy="369332"/>
          </a:xfrm>
          <a:prstGeom prst="rect">
            <a:avLst/>
          </a:prstGeom>
        </p:spPr>
        <p:txBody>
          <a:bodyPr wrap="none">
            <a:spAutoFit/>
          </a:bodyPr>
          <a:lstStyle/>
          <a:p>
            <a:r>
              <a:rPr lang="en-US" dirty="0" smtClean="0"/>
              <a:t>Figure 7-28:  An SQL FOR XML Query</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97518" y="1600201"/>
            <a:ext cx="7517882" cy="4104928"/>
          </a:xfrm>
          <a:prstGeom prst="rect">
            <a:avLst/>
          </a:prstGeom>
        </p:spPr>
      </p:pic>
      <p:sp>
        <p:nvSpPr>
          <p:cNvPr id="67586" name="Rectangle 2"/>
          <p:cNvSpPr>
            <a:spLocks noGrp="1" noChangeArrowheads="1"/>
          </p:cNvSpPr>
          <p:nvPr>
            <p:ph type="title"/>
          </p:nvPr>
        </p:nvSpPr>
        <p:spPr/>
        <p:txBody>
          <a:bodyPr/>
          <a:lstStyle/>
          <a:p>
            <a:pPr eaLnBrk="1" hangingPunct="1"/>
            <a:r>
              <a:rPr lang="en-US" sz="4000" dirty="0" smtClean="0"/>
              <a:t>Results of</a:t>
            </a:r>
            <a:br>
              <a:rPr lang="en-US" sz="4000" dirty="0" smtClean="0"/>
            </a:br>
            <a:r>
              <a:rPr lang="en-US" sz="4000" dirty="0" smtClean="0"/>
              <a:t>SQL for XML Processing</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54</a:t>
            </a:fld>
            <a:endParaRPr lang="en-US" dirty="0"/>
          </a:p>
        </p:txBody>
      </p:sp>
      <p:sp>
        <p:nvSpPr>
          <p:cNvPr id="6" name="Rectangle 5"/>
          <p:cNvSpPr/>
          <p:nvPr/>
        </p:nvSpPr>
        <p:spPr>
          <a:xfrm>
            <a:off x="2523000" y="5955268"/>
            <a:ext cx="5258619" cy="369332"/>
          </a:xfrm>
          <a:prstGeom prst="rect">
            <a:avLst/>
          </a:prstGeom>
        </p:spPr>
        <p:txBody>
          <a:bodyPr wrap="none">
            <a:spAutoFit/>
          </a:bodyPr>
          <a:lstStyle/>
          <a:p>
            <a:r>
              <a:rPr lang="en-US" dirty="0" smtClean="0"/>
              <a:t>Figure 7-29:  Results of the SQL FOR XML Query</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dirty="0" smtClean="0"/>
              <a:t>XLM Web Services</a:t>
            </a:r>
          </a:p>
        </p:txBody>
      </p:sp>
      <p:sp>
        <p:nvSpPr>
          <p:cNvPr id="69635" name="Rectangle 3"/>
          <p:cNvSpPr>
            <a:spLocks noGrp="1" noChangeArrowheads="1"/>
          </p:cNvSpPr>
          <p:nvPr>
            <p:ph idx="1"/>
          </p:nvPr>
        </p:nvSpPr>
        <p:spPr/>
        <p:txBody>
          <a:bodyPr/>
          <a:lstStyle/>
          <a:p>
            <a:pPr eaLnBrk="1" hangingPunct="1"/>
            <a:r>
              <a:rPr lang="en-US" b="1" dirty="0" smtClean="0"/>
              <a:t>XML Web Services</a:t>
            </a:r>
            <a:r>
              <a:rPr lang="en-US" dirty="0" smtClean="0"/>
              <a:t> allow application functionality on one Web server to be shared and incorporated into Web applications on other Web servers.</a:t>
            </a:r>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55</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6674" name="Picture 2" descr="cid:3287383400_2177562"/>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6400" y="1600200"/>
            <a:ext cx="6861175" cy="2238375"/>
          </a:xfrm>
          <a:prstGeom prst="rect">
            <a:avLst/>
          </a:prstGeom>
          <a:solidFill>
            <a:schemeClr val="hlink"/>
          </a:solidFill>
          <a:ln w="9525">
            <a:solidFill>
              <a:schemeClr val="bg1"/>
            </a:solidFill>
            <a:miter lim="800000"/>
            <a:headEnd/>
            <a:tailEnd/>
          </a:ln>
        </p:spPr>
      </p:pic>
      <p:sp>
        <p:nvSpPr>
          <p:cNvPr id="156675" name="Rectangle 3"/>
          <p:cNvSpPr>
            <a:spLocks noChangeArrowheads="1"/>
          </p:cNvSpPr>
          <p:nvPr/>
        </p:nvSpPr>
        <p:spPr bwMode="auto">
          <a:xfrm>
            <a:off x="1912938" y="3844925"/>
            <a:ext cx="6697662"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99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1600" dirty="0">
                <a:solidFill>
                  <a:srgbClr val="000000"/>
                </a:solidFill>
                <a:cs typeface="Times New Roman" pitchFamily="18" charset="0"/>
              </a:rPr>
              <a:t>All rights reserved. No part of this publication may be reproduced, stored in a retrieval system, or transmitted, in any form or by any means, electronic, mechanical, photocopying, recording, or otherwise, without the prior written permission of the publisher. Printed in the United States of America.</a:t>
            </a:r>
          </a:p>
        </p:txBody>
      </p:sp>
      <p:sp>
        <p:nvSpPr>
          <p:cNvPr id="5" name="Rectangle 5"/>
          <p:cNvSpPr txBox="1">
            <a:spLocks noGrp="1" noChangeArrowheads="1"/>
          </p:cNvSpPr>
          <p:nvPr/>
        </p:nvSpPr>
        <p:spPr bwMode="auto">
          <a:xfrm>
            <a:off x="1905000" y="5410200"/>
            <a:ext cx="6858000" cy="609600"/>
          </a:xfrm>
          <a:prstGeom prst="rect">
            <a:avLst/>
          </a:prstGeom>
          <a:noFill/>
          <a:ln>
            <a:miter lim="800000"/>
            <a:headEnd/>
            <a:tailEnd/>
          </a:ln>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dirty="0">
                <a:solidFill>
                  <a:srgbClr val="000000"/>
                </a:solidFill>
                <a:latin typeface="Tahoma" charset="0"/>
                <a:cs typeface="Arial" charset="0"/>
              </a:rPr>
              <a:t>Copyright © </a:t>
            </a:r>
            <a:r>
              <a:rPr lang="en-US" dirty="0" smtClean="0">
                <a:solidFill>
                  <a:srgbClr val="000000"/>
                </a:solidFill>
                <a:latin typeface="Tahoma" charset="0"/>
                <a:cs typeface="Arial" charset="0"/>
              </a:rPr>
              <a:t>2015 </a:t>
            </a:r>
            <a:r>
              <a:rPr lang="en-US" dirty="0">
                <a:solidFill>
                  <a:srgbClr val="000000"/>
                </a:solidFill>
                <a:latin typeface="Tahoma" charset="0"/>
                <a:cs typeface="Arial" charset="0"/>
              </a:rPr>
              <a:t>Pearson Education, Inc.  </a:t>
            </a:r>
          </a:p>
          <a:p>
            <a:pPr algn="ctr" eaLnBrk="1" hangingPunct="1"/>
            <a:r>
              <a:rPr lang="en-US" dirty="0">
                <a:solidFill>
                  <a:srgbClr val="000000"/>
                </a:solidFill>
                <a:latin typeface="Tahoma" charset="0"/>
                <a:cs typeface="Arial" charset="0"/>
              </a:rPr>
              <a:t>Publishing as Prentice Hall</a:t>
            </a:r>
            <a:endParaRPr lang="en-US" dirty="0">
              <a:solidFill>
                <a:srgbClr val="000000"/>
              </a:solidFill>
              <a:cs typeface="Arial" charset="0"/>
            </a:endParaRPr>
          </a:p>
        </p:txBody>
      </p:sp>
      <p:sp>
        <p:nvSpPr>
          <p:cNvPr id="7" name="Text Box 4"/>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extLst>
      <p:ext uri="{BB962C8B-B14F-4D97-AF65-F5344CB8AC3E}">
        <p14:creationId xmlns:p14="http://schemas.microsoft.com/office/powerpoint/2010/main" val="245726066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3"/>
          <a:stretch>
            <a:fillRect/>
          </a:stretch>
        </p:blipFill>
        <p:spPr>
          <a:xfrm>
            <a:off x="1524000" y="3124200"/>
            <a:ext cx="7391400" cy="3604260"/>
          </a:xfrm>
          <a:prstGeom prst="rect">
            <a:avLst/>
          </a:prstGeom>
        </p:spPr>
      </p:pic>
      <p:sp>
        <p:nvSpPr>
          <p:cNvPr id="70659" name="Rectangle 2"/>
          <p:cNvSpPr>
            <a:spLocks noGrp="1" noChangeArrowheads="1"/>
          </p:cNvSpPr>
          <p:nvPr>
            <p:ph type="ctrTitle"/>
          </p:nvPr>
        </p:nvSpPr>
        <p:spPr>
          <a:xfrm>
            <a:off x="1676400" y="2209800"/>
            <a:ext cx="7239000" cy="762000"/>
          </a:xfrm>
        </p:spPr>
        <p:txBody>
          <a:bodyPr/>
          <a:lstStyle/>
          <a:p>
            <a:pPr eaLnBrk="1" hangingPunct="1"/>
            <a:r>
              <a:rPr lang="en-US" sz="2800" b="1" dirty="0" smtClean="0">
                <a:solidFill>
                  <a:schemeClr val="tx1">
                    <a:lumMod val="65000"/>
                    <a:lumOff val="35000"/>
                  </a:schemeClr>
                </a:solidFill>
              </a:rPr>
              <a:t>Database Processing Applications</a:t>
            </a:r>
            <a:endParaRPr lang="en-US" sz="2800" dirty="0" smtClean="0">
              <a:solidFill>
                <a:schemeClr val="tx1">
                  <a:lumMod val="65000"/>
                  <a:lumOff val="35000"/>
                </a:schemeClr>
              </a:solidFill>
            </a:endParaRPr>
          </a:p>
        </p:txBody>
      </p:sp>
      <p:sp>
        <p:nvSpPr>
          <p:cNvPr id="70660" name="Rectangle 3"/>
          <p:cNvSpPr>
            <a:spLocks noGrp="1" noChangeArrowheads="1"/>
          </p:cNvSpPr>
          <p:nvPr>
            <p:ph type="subTitle" idx="1"/>
          </p:nvPr>
        </p:nvSpPr>
        <p:spPr>
          <a:xfrm>
            <a:off x="1676400" y="1676400"/>
            <a:ext cx="7239000" cy="533400"/>
          </a:xfrm>
        </p:spPr>
        <p:txBody>
          <a:bodyPr/>
          <a:lstStyle/>
          <a:p>
            <a:pPr eaLnBrk="1" hangingPunct="1">
              <a:lnSpc>
                <a:spcPct val="90000"/>
              </a:lnSpc>
            </a:pPr>
            <a:r>
              <a:rPr lang="en-US" dirty="0" smtClean="0">
                <a:solidFill>
                  <a:srgbClr val="C00000"/>
                </a:solidFill>
              </a:rPr>
              <a:t>End of Presentation on Chapter Seven</a:t>
            </a:r>
          </a:p>
        </p:txBody>
      </p:sp>
      <p:sp>
        <p:nvSpPr>
          <p:cNvPr id="70661" name="Text Box 4"/>
          <p:cNvSpPr txBox="1">
            <a:spLocks noChangeArrowheads="1"/>
          </p:cNvSpPr>
          <p:nvPr/>
        </p:nvSpPr>
        <p:spPr bwMode="auto">
          <a:xfrm>
            <a:off x="1600200" y="228600"/>
            <a:ext cx="73152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400" dirty="0">
                <a:solidFill>
                  <a:srgbClr val="C00000"/>
                </a:solidFill>
                <a:latin typeface="Lucida Sans" pitchFamily="34" charset="0"/>
              </a:rPr>
              <a:t>DAVID M. KROENKE and DAVID J. AUER </a:t>
            </a:r>
          </a:p>
          <a:p>
            <a:pPr algn="ctr" eaLnBrk="1" hangingPunct="1">
              <a:spcBef>
                <a:spcPct val="50000"/>
              </a:spcBef>
            </a:pPr>
            <a:r>
              <a:rPr lang="en-US" sz="2800" dirty="0">
                <a:solidFill>
                  <a:srgbClr val="4F5A28"/>
                </a:solidFill>
                <a:latin typeface="Lucida Sans" pitchFamily="34" charset="0"/>
              </a:rPr>
              <a:t>DATABASE CONCEPTS, </a:t>
            </a:r>
            <a:r>
              <a:rPr lang="en-US" sz="2800" dirty="0" smtClean="0">
                <a:solidFill>
                  <a:srgbClr val="4F5A28"/>
                </a:solidFill>
                <a:latin typeface="Lucida Sans" pitchFamily="34" charset="0"/>
              </a:rPr>
              <a:t>7</a:t>
            </a:r>
            <a:r>
              <a:rPr lang="en-US" sz="2800" baseline="30000" dirty="0" smtClean="0">
                <a:solidFill>
                  <a:srgbClr val="4F5A28"/>
                </a:solidFill>
                <a:latin typeface="Lucida Sans" pitchFamily="34" charset="0"/>
              </a:rPr>
              <a:t>th</a:t>
            </a:r>
            <a:r>
              <a:rPr lang="en-US" sz="2800" dirty="0" smtClean="0">
                <a:solidFill>
                  <a:srgbClr val="4F5A28"/>
                </a:solidFill>
                <a:latin typeface="Lucida Sans" pitchFamily="34" charset="0"/>
              </a:rPr>
              <a:t> </a:t>
            </a:r>
            <a:r>
              <a:rPr lang="en-US" sz="2800" dirty="0">
                <a:solidFill>
                  <a:srgbClr val="4F5A28"/>
                </a:solidFill>
                <a:latin typeface="Lucida Sans" pitchFamily="34" charset="0"/>
              </a:rPr>
              <a:t>Edition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447800" y="152400"/>
            <a:ext cx="7391400" cy="1219200"/>
          </a:xfrm>
        </p:spPr>
        <p:txBody>
          <a:bodyPr/>
          <a:lstStyle/>
          <a:p>
            <a:pPr eaLnBrk="1" hangingPunct="1"/>
            <a:r>
              <a:rPr lang="en-US" sz="3600" dirty="0" smtClean="0"/>
              <a:t>Triggers and Stored Procedures</a:t>
            </a:r>
          </a:p>
        </p:txBody>
      </p:sp>
      <p:sp>
        <p:nvSpPr>
          <p:cNvPr id="10243" name="Rectangle 3"/>
          <p:cNvSpPr>
            <a:spLocks noGrp="1" noChangeArrowheads="1"/>
          </p:cNvSpPr>
          <p:nvPr>
            <p:ph idx="1"/>
          </p:nvPr>
        </p:nvSpPr>
        <p:spPr>
          <a:xfrm>
            <a:off x="1447800" y="1676400"/>
            <a:ext cx="7391400" cy="4191000"/>
          </a:xfrm>
        </p:spPr>
        <p:txBody>
          <a:bodyPr/>
          <a:lstStyle/>
          <a:p>
            <a:pPr eaLnBrk="1" hangingPunct="1"/>
            <a:r>
              <a:rPr lang="en-US" dirty="0" smtClean="0"/>
              <a:t>A </a:t>
            </a:r>
            <a:r>
              <a:rPr lang="en-US" b="1" dirty="0" smtClean="0"/>
              <a:t>trigger</a:t>
            </a:r>
            <a:r>
              <a:rPr lang="en-US" dirty="0" smtClean="0"/>
              <a:t> is a stored procedure that is automatically invoked by the DBMS when a specified activity occurs.</a:t>
            </a:r>
          </a:p>
          <a:p>
            <a:pPr lvl="1" eaLnBrk="1" hangingPunct="1"/>
            <a:r>
              <a:rPr lang="en-US" dirty="0" smtClean="0"/>
              <a:t>BEFORE, AFTER, and INSTEAD OF</a:t>
            </a:r>
          </a:p>
          <a:p>
            <a:pPr eaLnBrk="1" hangingPunct="1"/>
            <a:r>
              <a:rPr lang="en-US" dirty="0" smtClean="0"/>
              <a:t>A </a:t>
            </a:r>
            <a:r>
              <a:rPr lang="en-US" b="1" dirty="0" smtClean="0"/>
              <a:t>stored procedure</a:t>
            </a:r>
            <a:r>
              <a:rPr lang="en-US" dirty="0" smtClean="0"/>
              <a:t> is a module similar to the subroutine or function that performs database actions.</a:t>
            </a:r>
          </a:p>
          <a:p>
            <a:pPr lvl="1" eaLnBrk="1" hangingPunct="1"/>
            <a:r>
              <a:rPr lang="en-US" dirty="0" smtClean="0"/>
              <a:t>Stored in the database itself</a:t>
            </a:r>
          </a:p>
          <a:p>
            <a:pPr eaLnBrk="1" hangingPunct="1"/>
            <a:endParaRPr lang="en-US"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6</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181" y="1600203"/>
            <a:ext cx="6858419" cy="435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2"/>
          <p:cNvSpPr>
            <a:spLocks noGrp="1" noChangeArrowheads="1"/>
          </p:cNvSpPr>
          <p:nvPr>
            <p:ph type="title"/>
          </p:nvPr>
        </p:nvSpPr>
        <p:spPr/>
        <p:txBody>
          <a:bodyPr/>
          <a:lstStyle/>
          <a:p>
            <a:pPr eaLnBrk="1" hangingPunct="1"/>
            <a:r>
              <a:rPr lang="en-US" sz="3600" dirty="0" smtClean="0"/>
              <a:t>Internet Application Processing Environment</a:t>
            </a:r>
          </a:p>
        </p:txBody>
      </p:sp>
      <p:sp>
        <p:nvSpPr>
          <p:cNvPr id="2" name="Slide Number Placeholder 1"/>
          <p:cNvSpPr>
            <a:spLocks noGrp="1"/>
          </p:cNvSpPr>
          <p:nvPr>
            <p:ph type="sldNum" sz="quarter" idx="11"/>
          </p:nvPr>
        </p:nvSpPr>
        <p:spPr/>
        <p:txBody>
          <a:bodyPr/>
          <a:lstStyle/>
          <a:p>
            <a:pPr>
              <a:defRPr/>
            </a:pPr>
            <a:r>
              <a:rPr lang="en-US" dirty="0" smtClean="0"/>
              <a:t>7-</a:t>
            </a:r>
            <a:fld id="{9FEEB3C1-05FC-4B5C-8936-188DA2A0609F}" type="slidenum">
              <a:rPr lang="en-US" smtClean="0"/>
              <a:pPr>
                <a:defRPr/>
              </a:pPr>
              <a:t>7</a:t>
            </a:fld>
            <a:endParaRPr lang="en-US" dirty="0"/>
          </a:p>
        </p:txBody>
      </p:sp>
      <p:sp>
        <p:nvSpPr>
          <p:cNvPr id="6" name="Rectangle 5"/>
          <p:cNvSpPr/>
          <p:nvPr/>
        </p:nvSpPr>
        <p:spPr>
          <a:xfrm>
            <a:off x="1981200" y="5955268"/>
            <a:ext cx="6096000" cy="369332"/>
          </a:xfrm>
          <a:prstGeom prst="rect">
            <a:avLst/>
          </a:prstGeom>
        </p:spPr>
        <p:txBody>
          <a:bodyPr wrap="square">
            <a:spAutoFit/>
          </a:bodyPr>
          <a:lstStyle/>
          <a:p>
            <a:r>
              <a:rPr lang="en-US" dirty="0" smtClean="0"/>
              <a:t>Figure 7-4:  The Web Database Processing Environment</a:t>
            </a:r>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smtClean="0"/>
              <a:t>APIs</a:t>
            </a:r>
          </a:p>
        </p:txBody>
      </p:sp>
      <p:sp>
        <p:nvSpPr>
          <p:cNvPr id="13315" name="Rectangle 3"/>
          <p:cNvSpPr>
            <a:spLocks noGrp="1" noChangeArrowheads="1"/>
          </p:cNvSpPr>
          <p:nvPr>
            <p:ph idx="1"/>
          </p:nvPr>
        </p:nvSpPr>
        <p:spPr/>
        <p:txBody>
          <a:bodyPr/>
          <a:lstStyle/>
          <a:p>
            <a:pPr eaLnBrk="1" hangingPunct="1">
              <a:lnSpc>
                <a:spcPct val="80000"/>
              </a:lnSpc>
            </a:pPr>
            <a:r>
              <a:rPr lang="en-US" sz="2400" dirty="0" smtClean="0"/>
              <a:t>Every DBMS product has an </a:t>
            </a:r>
            <a:r>
              <a:rPr lang="en-US" sz="2400" b="1" dirty="0" smtClean="0"/>
              <a:t>application programming interface (API).</a:t>
            </a:r>
          </a:p>
          <a:p>
            <a:pPr lvl="1" eaLnBrk="1" hangingPunct="1">
              <a:lnSpc>
                <a:spcPct val="80000"/>
              </a:lnSpc>
            </a:pPr>
            <a:r>
              <a:rPr lang="en-US" sz="2000" dirty="0" smtClean="0"/>
              <a:t>An API is a collection of objects, methods and properties for executing DBMS functions from program code.</a:t>
            </a:r>
          </a:p>
          <a:p>
            <a:pPr lvl="1" eaLnBrk="1" hangingPunct="1">
              <a:lnSpc>
                <a:spcPct val="80000"/>
              </a:lnSpc>
            </a:pPr>
            <a:r>
              <a:rPr lang="en-US" sz="2000" dirty="0" smtClean="0"/>
              <a:t>Each DBMS has its own API, and APIs vary from one DBMS product to another.</a:t>
            </a:r>
          </a:p>
          <a:p>
            <a:pPr eaLnBrk="1" hangingPunct="1">
              <a:lnSpc>
                <a:spcPct val="80000"/>
              </a:lnSpc>
            </a:pPr>
            <a:r>
              <a:rPr lang="en-US" sz="2400" dirty="0" smtClean="0"/>
              <a:t>To simplify this situation, the computer industry has developed standards for database access.</a:t>
            </a:r>
          </a:p>
          <a:p>
            <a:pPr eaLnBrk="1" hangingPunct="1">
              <a:lnSpc>
                <a:spcPct val="80000"/>
              </a:lnSpc>
            </a:pPr>
            <a:r>
              <a:rPr lang="en-US" sz="2400" dirty="0" smtClean="0"/>
              <a:t>API interface standards are used to make it easier for programmers—they write to the interface standard instead of the DBMS API.</a:t>
            </a:r>
          </a:p>
          <a:p>
            <a:pPr lvl="1" eaLnBrk="1" hangingPunct="1">
              <a:lnSpc>
                <a:spcPct val="80000"/>
              </a:lnSpc>
            </a:pPr>
            <a:r>
              <a:rPr lang="en-US" sz="2000" dirty="0" smtClean="0"/>
              <a:t>ODBC – Open Database Connectivity</a:t>
            </a:r>
          </a:p>
          <a:p>
            <a:pPr lvl="1" eaLnBrk="1" hangingPunct="1">
              <a:lnSpc>
                <a:spcPct val="80000"/>
              </a:lnSpc>
            </a:pPr>
            <a:r>
              <a:rPr lang="en-US" sz="2000" dirty="0" smtClean="0"/>
              <a:t>JDBC – </a:t>
            </a:r>
            <a:r>
              <a:rPr lang="en-US" sz="2000" dirty="0" smtClean="0">
                <a:hlinkClick r:id="rId3"/>
              </a:rPr>
              <a:t>Java Database Connectivity</a:t>
            </a:r>
            <a:endParaRPr lang="en-US" sz="20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8</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3600" dirty="0" smtClean="0"/>
              <a:t>OBDC</a:t>
            </a:r>
            <a:endParaRPr lang="en-US" sz="3600" dirty="0" smtClean="0"/>
          </a:p>
        </p:txBody>
      </p:sp>
      <p:sp>
        <p:nvSpPr>
          <p:cNvPr id="14339" name="Rectangle 3"/>
          <p:cNvSpPr>
            <a:spLocks noGrp="1" noChangeArrowheads="1"/>
          </p:cNvSpPr>
          <p:nvPr>
            <p:ph idx="1"/>
          </p:nvPr>
        </p:nvSpPr>
        <p:spPr/>
        <p:txBody>
          <a:bodyPr/>
          <a:lstStyle/>
          <a:p>
            <a:pPr eaLnBrk="1" hangingPunct="1">
              <a:lnSpc>
                <a:spcPct val="90000"/>
              </a:lnSpc>
            </a:pPr>
            <a:r>
              <a:rPr lang="en-US" sz="2400" dirty="0" smtClean="0"/>
              <a:t>The </a:t>
            </a:r>
            <a:r>
              <a:rPr lang="en-US" sz="2400" b="1" dirty="0" smtClean="0">
                <a:hlinkClick r:id="rId3"/>
              </a:rPr>
              <a:t>Open Database Connectivity (ODBC) </a:t>
            </a:r>
            <a:r>
              <a:rPr lang="en-US" sz="2400" dirty="0" smtClean="0"/>
              <a:t>standard was developed in the early 1990s.</a:t>
            </a:r>
          </a:p>
          <a:p>
            <a:pPr lvl="1" eaLnBrk="1" hangingPunct="1">
              <a:lnSpc>
                <a:spcPct val="90000"/>
              </a:lnSpc>
            </a:pPr>
            <a:r>
              <a:rPr lang="en-US" sz="2000" dirty="0" smtClean="0"/>
              <a:t>Provides a DBMS-independent means for processing relational database </a:t>
            </a:r>
            <a:r>
              <a:rPr lang="en-US" sz="2000" dirty="0" smtClean="0"/>
              <a:t>data</a:t>
            </a:r>
            <a:endParaRPr lang="en-US" sz="2000" dirty="0" smtClean="0"/>
          </a:p>
        </p:txBody>
      </p:sp>
      <p:sp>
        <p:nvSpPr>
          <p:cNvPr id="2" name="Slide Number Placeholder 1"/>
          <p:cNvSpPr>
            <a:spLocks noGrp="1"/>
          </p:cNvSpPr>
          <p:nvPr>
            <p:ph type="sldNum" sz="quarter" idx="11"/>
          </p:nvPr>
        </p:nvSpPr>
        <p:spPr/>
        <p:txBody>
          <a:bodyPr/>
          <a:lstStyle/>
          <a:p>
            <a:pPr>
              <a:defRPr/>
            </a:pPr>
            <a:r>
              <a:rPr lang="en-US" dirty="0" smtClean="0"/>
              <a:t>7-</a:t>
            </a:r>
            <a:fld id="{EF6B11C9-9AAF-4B5D-8190-1978FB055D77}" type="slidenum">
              <a:rPr lang="en-US" smtClean="0"/>
              <a:pPr>
                <a:defRPr/>
              </a:pPr>
              <a:t>9</a:t>
            </a:fld>
            <a:endParaRPr lang="en-US" dirty="0"/>
          </a:p>
        </p:txBody>
      </p:sp>
      <p:sp>
        <p:nvSpPr>
          <p:cNvPr id="4" name="Footer Placeholder 3"/>
          <p:cNvSpPr>
            <a:spLocks noGrp="1"/>
          </p:cNvSpPr>
          <p:nvPr>
            <p:ph type="ftr" sz="quarter" idx="10"/>
          </p:nvPr>
        </p:nvSpPr>
        <p:spPr/>
        <p:txBody>
          <a:bodyPr/>
          <a:lstStyle/>
          <a:p>
            <a:pPr>
              <a:defRPr/>
            </a:pPr>
            <a:r>
              <a:rPr lang="en-US" smtClean="0"/>
              <a:t>KROENKE and AUER -  DATABASE CONCEPTS (7th Edition)                                                                     Copyright © 2015 Pearson Education, Inc. Publishing as Prentice Hall</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BC-e07-Theme-v0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BC-e07-Theme-v01" id="{004201C7-B1AA-4647-BFED-7D1418999474}" vid="{12D99A93-3DA1-4FC7-B753-C650C35980D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DBC-e07-Theme-v01</Template>
  <TotalTime>683</TotalTime>
  <Words>2919</Words>
  <Application>Microsoft Office PowerPoint</Application>
  <PresentationFormat>On-screen Show (4:3)</PresentationFormat>
  <Paragraphs>380</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DBC-e07-Theme-v01</vt:lpstr>
      <vt:lpstr>Database Processing Applications</vt:lpstr>
      <vt:lpstr>Chapter Objectives</vt:lpstr>
      <vt:lpstr>The Database Processing Environment I</vt:lpstr>
      <vt:lpstr>The Database Processing Environment</vt:lpstr>
      <vt:lpstr>Processing Constraints</vt:lpstr>
      <vt:lpstr>Triggers and Stored Procedures</vt:lpstr>
      <vt:lpstr>Internet Application Processing Environment</vt:lpstr>
      <vt:lpstr>APIs</vt:lpstr>
      <vt:lpstr>OBDC</vt:lpstr>
      <vt:lpstr>N-Tier Architecture</vt:lpstr>
      <vt:lpstr>AMP, LAMP and WAMP</vt:lpstr>
      <vt:lpstr>Typical Web Server Setups</vt:lpstr>
      <vt:lpstr>Typical Web DBMS Servers</vt:lpstr>
      <vt:lpstr>ODBC: Three-tier Web Server Architecture</vt:lpstr>
      <vt:lpstr>ODBC Architecture</vt:lpstr>
      <vt:lpstr>ODBC Architecture: The Application Program</vt:lpstr>
      <vt:lpstr>ODBC Architecture: The ODBC Driver Manager</vt:lpstr>
      <vt:lpstr>ODBC Architecture: The ODBC Driver</vt:lpstr>
      <vt:lpstr>ODBC Architecture: ODBC Data Sources</vt:lpstr>
      <vt:lpstr>ODBC Architecture: Creating an ODBC Data Source I</vt:lpstr>
      <vt:lpstr>ODBC Architecture: Creating an ODBC Data Source II</vt:lpstr>
      <vt:lpstr>ODBC Architecture: Creating an ODBC Data Source III</vt:lpstr>
      <vt:lpstr>ODBC Architecture: Creating an ODBC Data Source IV</vt:lpstr>
      <vt:lpstr>ODBC Architecture: Creating an ODBC Data Source V</vt:lpstr>
      <vt:lpstr>ODBC Architecture: Creating an ODBC Data Source VI</vt:lpstr>
      <vt:lpstr>ODBC Architecture: Creating an ODBC Data Source VII</vt:lpstr>
      <vt:lpstr>ODBC Architecture: The Completed ODBC Data Source</vt:lpstr>
      <vt:lpstr>IIS: The wwwroot Folder</vt:lpstr>
      <vt:lpstr>IIS: The IIS Management Program</vt:lpstr>
      <vt:lpstr>IIS: The IIS Localstart Web Page</vt:lpstr>
      <vt:lpstr>IIS: The index.html Default Document</vt:lpstr>
      <vt:lpstr>Web Pages: HTML Code for index.html</vt:lpstr>
      <vt:lpstr>HTML Code for index.html in Notepad</vt:lpstr>
      <vt:lpstr>Web Pages: The default.htm Web Page</vt:lpstr>
      <vt:lpstr>HTML Code for index.html in the NetBeans IDE</vt:lpstr>
      <vt:lpstr>The ReadSeminar.php Code:  Page Setup and Style Section</vt:lpstr>
      <vt:lpstr>The ReadSeminar.php Code:  Creating A Connection</vt:lpstr>
      <vt:lpstr>The ReadSeminar.php Code:  Creating A Recordset</vt:lpstr>
      <vt:lpstr>The ReadSeminar.php Code:  Displaying the Results</vt:lpstr>
      <vt:lpstr>The ReadSeminar.php Code:  Disconnecting from the Database</vt:lpstr>
      <vt:lpstr>The ReadSeminar.php PHP Code In the NetBeans IDE</vt:lpstr>
      <vt:lpstr>The ReadSeminar.php Web Page</vt:lpstr>
      <vt:lpstr>The Modified Home Page</vt:lpstr>
      <vt:lpstr>The NewSeminarForm Web Page</vt:lpstr>
      <vt:lpstr>Entering Data in the NewSeminarForm Web Page</vt:lpstr>
      <vt:lpstr>New Data in the SEMINAR Table</vt:lpstr>
      <vt:lpstr>Creating Drop-down Boxes</vt:lpstr>
      <vt:lpstr>PHP POST METHOD</vt:lpstr>
      <vt:lpstr>SQL Injection Attacks</vt:lpstr>
      <vt:lpstr>XML Introduction</vt:lpstr>
      <vt:lpstr>XML</vt:lpstr>
      <vt:lpstr>XML (Cont’d)</vt:lpstr>
      <vt:lpstr>SQL for XML Processing</vt:lpstr>
      <vt:lpstr>Results of SQL for XML Processing</vt:lpstr>
      <vt:lpstr>XLM Web Services</vt:lpstr>
      <vt:lpstr>PowerPoint Presentation</vt:lpstr>
      <vt:lpstr>Database Processing Applications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DBC-e07-Chapter-07-PP</dc:title>
  <dc:creator>David J. Auer</dc:creator>
  <cp:lastModifiedBy>Tony deLaubenfels</cp:lastModifiedBy>
  <cp:revision>191</cp:revision>
  <dcterms:created xsi:type="dcterms:W3CDTF">2010-07-09T19:25:44Z</dcterms:created>
  <dcterms:modified xsi:type="dcterms:W3CDTF">2015-04-28T12:54:52Z</dcterms:modified>
</cp:coreProperties>
</file>