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59"/>
  </p:notesMasterIdLst>
  <p:handoutMasterIdLst>
    <p:handoutMasterId r:id="rId60"/>
  </p:handoutMasterIdLst>
  <p:sldIdLst>
    <p:sldId id="256" r:id="rId2"/>
    <p:sldId id="257" r:id="rId3"/>
    <p:sldId id="262" r:id="rId4"/>
    <p:sldId id="380" r:id="rId5"/>
    <p:sldId id="269" r:id="rId6"/>
    <p:sldId id="272" r:id="rId7"/>
    <p:sldId id="271" r:id="rId8"/>
    <p:sldId id="266" r:id="rId9"/>
    <p:sldId id="267" r:id="rId10"/>
    <p:sldId id="274" r:id="rId11"/>
    <p:sldId id="355" r:id="rId12"/>
    <p:sldId id="275" r:id="rId13"/>
    <p:sldId id="276" r:id="rId14"/>
    <p:sldId id="281" r:id="rId15"/>
    <p:sldId id="264" r:id="rId16"/>
    <p:sldId id="282" r:id="rId17"/>
    <p:sldId id="283" r:id="rId18"/>
    <p:sldId id="284" r:id="rId19"/>
    <p:sldId id="280" r:id="rId20"/>
    <p:sldId id="323" r:id="rId21"/>
    <p:sldId id="324" r:id="rId22"/>
    <p:sldId id="360" r:id="rId23"/>
    <p:sldId id="361" r:id="rId24"/>
    <p:sldId id="362" r:id="rId25"/>
    <p:sldId id="363" r:id="rId26"/>
    <p:sldId id="364" r:id="rId27"/>
    <p:sldId id="325" r:id="rId28"/>
    <p:sldId id="326" r:id="rId29"/>
    <p:sldId id="327" r:id="rId30"/>
    <p:sldId id="328" r:id="rId31"/>
    <p:sldId id="330" r:id="rId32"/>
    <p:sldId id="278" r:id="rId33"/>
    <p:sldId id="331" r:id="rId34"/>
    <p:sldId id="371" r:id="rId35"/>
    <p:sldId id="332" r:id="rId36"/>
    <p:sldId id="300" r:id="rId37"/>
    <p:sldId id="334" r:id="rId38"/>
    <p:sldId id="335" r:id="rId39"/>
    <p:sldId id="336" r:id="rId40"/>
    <p:sldId id="337" r:id="rId41"/>
    <p:sldId id="372" r:id="rId42"/>
    <p:sldId id="291" r:id="rId43"/>
    <p:sldId id="365" r:id="rId44"/>
    <p:sldId id="366" r:id="rId45"/>
    <p:sldId id="367" r:id="rId46"/>
    <p:sldId id="368" r:id="rId47"/>
    <p:sldId id="370" r:id="rId48"/>
    <p:sldId id="369" r:id="rId49"/>
    <p:sldId id="338" r:id="rId50"/>
    <p:sldId id="356" r:id="rId51"/>
    <p:sldId id="339" r:id="rId52"/>
    <p:sldId id="340" r:id="rId53"/>
    <p:sldId id="316" r:id="rId54"/>
    <p:sldId id="317" r:id="rId55"/>
    <p:sldId id="314" r:id="rId56"/>
    <p:sldId id="377" r:id="rId57"/>
    <p:sldId id="259"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A28"/>
    <a:srgbClr val="1811A9"/>
    <a:srgbClr val="003399"/>
    <a:srgbClr val="2117E7"/>
    <a:srgbClr val="6699FF"/>
    <a:srgbClr val="7973F5"/>
    <a:srgbClr val="E0AA62"/>
    <a:srgbClr val="1A12BC"/>
    <a:srgbClr val="1E15D7"/>
    <a:srgbClr val="484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20" autoAdjust="0"/>
  </p:normalViewPr>
  <p:slideViewPr>
    <p:cSldViewPr>
      <p:cViewPr>
        <p:scale>
          <a:sx n="75" d="100"/>
          <a:sy n="75" d="100"/>
        </p:scale>
        <p:origin x="-84"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7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22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22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22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E88ACB-C7FA-4874-B096-0CDA7732024A}" type="slidenum">
              <a:rPr lang="en-US"/>
              <a:pPr>
                <a:defRPr/>
              </a:pPr>
              <a:t>‹#›</a:t>
            </a:fld>
            <a:endParaRPr lang="en-US" dirty="0"/>
          </a:p>
        </p:txBody>
      </p:sp>
    </p:spTree>
    <p:extLst>
      <p:ext uri="{BB962C8B-B14F-4D97-AF65-F5344CB8AC3E}">
        <p14:creationId xmlns:p14="http://schemas.microsoft.com/office/powerpoint/2010/main" val="2443891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406037E-FB60-48F5-9E91-F13BB68AB9CB}" type="slidenum">
              <a:rPr lang="en-US"/>
              <a:pPr>
                <a:defRPr/>
              </a:pPr>
              <a:t>‹#›</a:t>
            </a:fld>
            <a:endParaRPr lang="en-US" dirty="0"/>
          </a:p>
        </p:txBody>
      </p:sp>
    </p:spTree>
    <p:extLst>
      <p:ext uri="{BB962C8B-B14F-4D97-AF65-F5344CB8AC3E}">
        <p14:creationId xmlns:p14="http://schemas.microsoft.com/office/powerpoint/2010/main" val="2461448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E5E632-8691-4E02-87E6-0164D8292D4A}" type="slidenum">
              <a:rPr lang="en-US" smtClean="0"/>
              <a:pPr eaLnBrk="1" hangingPunct="1"/>
              <a:t>1</a:t>
            </a:fld>
            <a:endParaRPr lang="en-US"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91179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BB8FA8-E104-4052-BA8A-D5C89E30F02F}" type="slidenum">
              <a:rPr lang="en-US" smtClean="0"/>
              <a:pPr eaLnBrk="1" hangingPunct="1"/>
              <a:t>10</a:t>
            </a:fld>
            <a:endParaRPr lang="en-US" dirty="0" smtClean="0"/>
          </a:p>
        </p:txBody>
      </p:sp>
    </p:spTree>
    <p:extLst>
      <p:ext uri="{BB962C8B-B14F-4D97-AF65-F5344CB8AC3E}">
        <p14:creationId xmlns:p14="http://schemas.microsoft.com/office/powerpoint/2010/main" val="72574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BB8FA8-E104-4052-BA8A-D5C89E30F02F}" type="slidenum">
              <a:rPr lang="en-US" smtClean="0"/>
              <a:pPr eaLnBrk="1" hangingPunct="1"/>
              <a:t>11</a:t>
            </a:fld>
            <a:endParaRPr lang="en-US" dirty="0" smtClean="0"/>
          </a:p>
        </p:txBody>
      </p:sp>
    </p:spTree>
    <p:extLst>
      <p:ext uri="{BB962C8B-B14F-4D97-AF65-F5344CB8AC3E}">
        <p14:creationId xmlns:p14="http://schemas.microsoft.com/office/powerpoint/2010/main" val="2349982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A7167D-B409-47E2-AA01-1A811AD26F52}" type="slidenum">
              <a:rPr lang="en-US" smtClean="0"/>
              <a:pPr eaLnBrk="1" hangingPunct="1"/>
              <a:t>12</a:t>
            </a:fld>
            <a:endParaRPr lang="en-US" dirty="0" smtClean="0"/>
          </a:p>
        </p:txBody>
      </p:sp>
    </p:spTree>
    <p:extLst>
      <p:ext uri="{BB962C8B-B14F-4D97-AF65-F5344CB8AC3E}">
        <p14:creationId xmlns:p14="http://schemas.microsoft.com/office/powerpoint/2010/main" val="1056087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31AAFE-4634-4594-ADDD-C9CC226DB2DE}" type="slidenum">
              <a:rPr lang="en-US" smtClean="0"/>
              <a:pPr eaLnBrk="1" hangingPunct="1"/>
              <a:t>13</a:t>
            </a:fld>
            <a:endParaRPr lang="en-US" dirty="0" smtClean="0"/>
          </a:p>
        </p:txBody>
      </p:sp>
    </p:spTree>
    <p:extLst>
      <p:ext uri="{BB962C8B-B14F-4D97-AF65-F5344CB8AC3E}">
        <p14:creationId xmlns:p14="http://schemas.microsoft.com/office/powerpoint/2010/main" val="3317339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AA8619-5EBC-4861-8E8E-99D3424A814C}" type="slidenum">
              <a:rPr lang="en-US" smtClean="0"/>
              <a:pPr eaLnBrk="1" hangingPunct="1"/>
              <a:t>14</a:t>
            </a:fld>
            <a:endParaRPr lang="en-US" dirty="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881109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1FC3DA-C80F-4B51-B616-55D768F2FBB7}" type="slidenum">
              <a:rPr lang="en-US" smtClean="0"/>
              <a:pPr eaLnBrk="1" hangingPunct="1"/>
              <a:t>15</a:t>
            </a:fld>
            <a:endParaRPr lang="en-US" dirty="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883699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784C3A-A250-4F66-B150-A9A73FA38461}" type="slidenum">
              <a:rPr lang="en-US" smtClean="0"/>
              <a:pPr eaLnBrk="1" hangingPunct="1"/>
              <a:t>16</a:t>
            </a:fld>
            <a:endParaRPr lang="en-US" dirty="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477248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816EAE-A178-4409-AAC4-BDA7825DAE07}" type="slidenum">
              <a:rPr lang="en-US" smtClean="0"/>
              <a:pPr eaLnBrk="1" hangingPunct="1"/>
              <a:t>17</a:t>
            </a:fld>
            <a:endParaRPr lang="en-US" dirty="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259128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3641B1-44E2-4BC4-9DB4-2A72EB94723C}" type="slidenum">
              <a:rPr lang="en-US" smtClean="0"/>
              <a:pPr eaLnBrk="1" hangingPunct="1"/>
              <a:t>18</a:t>
            </a:fld>
            <a:endParaRPr lang="en-US" dirty="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892155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6CDB69-15BB-4BDC-A455-2C1982F44D6B}" type="slidenum">
              <a:rPr lang="en-US" smtClean="0"/>
              <a:pPr eaLnBrk="1" hangingPunct="1"/>
              <a:t>19</a:t>
            </a:fld>
            <a:endParaRPr lang="en-US" dirty="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04382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0968A5-6015-4CE5-AB72-4AE407FA5A05}" type="slidenum">
              <a:rPr lang="en-US" smtClean="0"/>
              <a:pPr eaLnBrk="1" hangingPunct="1"/>
              <a:t>2</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53648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167FB9-ABFC-496F-A2BB-3D5E39314683}" type="slidenum">
              <a:rPr lang="en-US" smtClean="0"/>
              <a:pPr eaLnBrk="1" hangingPunct="1"/>
              <a:t>20</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051878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3372BD-E9EE-4DE4-BDE4-F5C44D6EAAFD}" type="slidenum">
              <a:rPr lang="en-US" smtClean="0"/>
              <a:pPr eaLnBrk="1" hangingPunct="1"/>
              <a:t>21</a:t>
            </a:fld>
            <a:endParaRPr lang="en-US"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554366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3372BD-E9EE-4DE4-BDE4-F5C44D6EAAFD}" type="slidenum">
              <a:rPr lang="en-US" smtClean="0"/>
              <a:pPr eaLnBrk="1" hangingPunct="1"/>
              <a:t>22</a:t>
            </a:fld>
            <a:endParaRPr lang="en-US"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392476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3372BD-E9EE-4DE4-BDE4-F5C44D6EAAFD}" type="slidenum">
              <a:rPr lang="en-US" smtClean="0"/>
              <a:pPr eaLnBrk="1" hangingPunct="1"/>
              <a:t>23</a:t>
            </a:fld>
            <a:endParaRPr lang="en-US"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919893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3372BD-E9EE-4DE4-BDE4-F5C44D6EAAFD}" type="slidenum">
              <a:rPr lang="en-US" smtClean="0"/>
              <a:pPr eaLnBrk="1" hangingPunct="1"/>
              <a:t>24</a:t>
            </a:fld>
            <a:endParaRPr lang="en-US"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713990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3372BD-E9EE-4DE4-BDE4-F5C44D6EAAFD}" type="slidenum">
              <a:rPr lang="en-US" smtClean="0"/>
              <a:pPr eaLnBrk="1" hangingPunct="1"/>
              <a:t>25</a:t>
            </a:fld>
            <a:endParaRPr lang="en-US"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551143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3372BD-E9EE-4DE4-BDE4-F5C44D6EAAFD}" type="slidenum">
              <a:rPr lang="en-US" smtClean="0"/>
              <a:pPr eaLnBrk="1" hangingPunct="1"/>
              <a:t>26</a:t>
            </a:fld>
            <a:endParaRPr lang="en-US"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222748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A318AE-B8FE-4341-BCAD-64A6181475CB}" type="slidenum">
              <a:rPr lang="en-US" smtClean="0"/>
              <a:pPr eaLnBrk="1" hangingPunct="1"/>
              <a:t>27</a:t>
            </a:fld>
            <a:endParaRPr lang="en-US" dirty="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231617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31FB13-3C6F-4438-AA4D-8CC77A50CAC5}" type="slidenum">
              <a:rPr lang="en-US" smtClean="0"/>
              <a:pPr eaLnBrk="1" hangingPunct="1"/>
              <a:t>28</a:t>
            </a:fld>
            <a:endParaRPr lang="en-US"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560652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AD9853-2F46-409C-B9A3-A7E4F90DB566}" type="slidenum">
              <a:rPr lang="en-US" smtClean="0"/>
              <a:pPr eaLnBrk="1" hangingPunct="1"/>
              <a:t>29</a:t>
            </a:fld>
            <a:endParaRPr lang="en-US" dirty="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359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FC481A-6971-4C1D-8A9B-5AEF28F67FBA}" type="slidenum">
              <a:rPr lang="en-US" smtClean="0"/>
              <a:pPr eaLnBrk="1" hangingPunct="1"/>
              <a:t>3</a:t>
            </a:fld>
            <a:endParaRPr lang="en-US" dirty="0" smtClean="0"/>
          </a:p>
        </p:txBody>
      </p:sp>
    </p:spTree>
    <p:extLst>
      <p:ext uri="{BB962C8B-B14F-4D97-AF65-F5344CB8AC3E}">
        <p14:creationId xmlns:p14="http://schemas.microsoft.com/office/powerpoint/2010/main" val="1072126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614BEC-A433-458E-8C33-DB277A2D432A}" type="slidenum">
              <a:rPr lang="en-US" smtClean="0"/>
              <a:pPr eaLnBrk="1" hangingPunct="1"/>
              <a:t>30</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754972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47858E-A40C-449D-99FD-7AE37CEC3C46}" type="slidenum">
              <a:rPr lang="en-US" smtClean="0"/>
              <a:pPr eaLnBrk="1" hangingPunct="1"/>
              <a:t>31</a:t>
            </a:fld>
            <a:endParaRPr lang="en-US" dirty="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97398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79C930-9E9E-43F7-A590-823CF1B8E18C}" type="slidenum">
              <a:rPr lang="en-US" smtClean="0"/>
              <a:pPr eaLnBrk="1" hangingPunct="1"/>
              <a:t>32</a:t>
            </a:fld>
            <a:endParaRPr lang="en-US"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687435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8B5003-492B-4AF7-9C77-04FD75A075BE}" type="slidenum">
              <a:rPr lang="en-US" smtClean="0"/>
              <a:pPr eaLnBrk="1" hangingPunct="1"/>
              <a:t>33</a:t>
            </a:fld>
            <a:endParaRPr 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035470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B0D7F0-F5D0-4FCC-B44A-E27F34467FF2}" type="slidenum">
              <a:rPr lang="en-US" smtClean="0"/>
              <a:pPr eaLnBrk="1" hangingPunct="1"/>
              <a:t>34</a:t>
            </a:fld>
            <a:endParaRPr lang="en-US" dirty="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040470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3D2555-A666-425F-A4A0-6983B69D6ED7}" type="slidenum">
              <a:rPr lang="en-US" smtClean="0"/>
              <a:pPr eaLnBrk="1" hangingPunct="1"/>
              <a:t>35</a:t>
            </a:fld>
            <a:endParaRPr lang="en-US"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702837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7F20C6-0390-4E14-AE51-F76A6E7F667B}" type="slidenum">
              <a:rPr lang="en-US" smtClean="0"/>
              <a:pPr eaLnBrk="1" hangingPunct="1"/>
              <a:t>36</a:t>
            </a:fld>
            <a:endParaRPr lang="en-US"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79116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868698-E610-4B05-8385-6FC3A16D421E}" type="slidenum">
              <a:rPr lang="en-US" smtClean="0"/>
              <a:pPr eaLnBrk="1" hangingPunct="1"/>
              <a:t>37</a:t>
            </a:fld>
            <a:endParaRPr lang="en-US" dirty="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965749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F6F148-C322-4F02-B5F1-4F1CB3EDA6C8}" type="slidenum">
              <a:rPr lang="en-US" smtClean="0"/>
              <a:pPr eaLnBrk="1" hangingPunct="1"/>
              <a:t>38</a:t>
            </a:fld>
            <a:endParaRPr lang="en-US"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657901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D53275-D3BD-4CA8-B907-E3AB505F1B05}" type="slidenum">
              <a:rPr lang="en-US" smtClean="0"/>
              <a:pPr eaLnBrk="1" hangingPunct="1"/>
              <a:t>39</a:t>
            </a:fld>
            <a:endParaRPr lang="en-US"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162673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FC481A-6971-4C1D-8A9B-5AEF28F67FBA}" type="slidenum">
              <a:rPr lang="en-US" smtClean="0"/>
              <a:pPr eaLnBrk="1" hangingPunct="1"/>
              <a:t>4</a:t>
            </a:fld>
            <a:endParaRPr lang="en-US" dirty="0" smtClean="0"/>
          </a:p>
        </p:txBody>
      </p:sp>
    </p:spTree>
    <p:extLst>
      <p:ext uri="{BB962C8B-B14F-4D97-AF65-F5344CB8AC3E}">
        <p14:creationId xmlns:p14="http://schemas.microsoft.com/office/powerpoint/2010/main" val="502685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E920FD-BFCD-47A6-92A0-D58C8450FDBF}" type="slidenum">
              <a:rPr lang="en-US" smtClean="0"/>
              <a:pPr eaLnBrk="1" hangingPunct="1"/>
              <a:t>40</a:t>
            </a:fld>
            <a:endParaRPr 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4738513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576B3D-F6E2-4192-8A54-FA5F001798AC}" type="slidenum">
              <a:rPr lang="en-US" smtClean="0"/>
              <a:pPr eaLnBrk="1" hangingPunct="1"/>
              <a:t>41</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0081570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DF5EEB-1DE5-4627-BCF7-5320BF0172E1}" type="slidenum">
              <a:rPr lang="en-US" smtClean="0"/>
              <a:pPr eaLnBrk="1" hangingPunct="1"/>
              <a:t>42</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8857337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DF5EEB-1DE5-4627-BCF7-5320BF0172E1}" type="slidenum">
              <a:rPr lang="en-US" smtClean="0"/>
              <a:pPr eaLnBrk="1" hangingPunct="1"/>
              <a:t>43</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1908002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DF5EEB-1DE5-4627-BCF7-5320BF0172E1}" type="slidenum">
              <a:rPr lang="en-US" smtClean="0"/>
              <a:pPr eaLnBrk="1" hangingPunct="1"/>
              <a:t>44</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7406204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DF5EEB-1DE5-4627-BCF7-5320BF0172E1}" type="slidenum">
              <a:rPr lang="en-US" smtClean="0"/>
              <a:pPr eaLnBrk="1" hangingPunct="1"/>
              <a:t>45</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5027637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DF5EEB-1DE5-4627-BCF7-5320BF0172E1}" type="slidenum">
              <a:rPr lang="en-US" smtClean="0"/>
              <a:pPr eaLnBrk="1" hangingPunct="1"/>
              <a:t>46</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1629321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DF5EEB-1DE5-4627-BCF7-5320BF0172E1}" type="slidenum">
              <a:rPr lang="en-US" smtClean="0"/>
              <a:pPr eaLnBrk="1" hangingPunct="1"/>
              <a:t>47</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522466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DF5EEB-1DE5-4627-BCF7-5320BF0172E1}" type="slidenum">
              <a:rPr lang="en-US" smtClean="0"/>
              <a:pPr eaLnBrk="1" hangingPunct="1"/>
              <a:t>48</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3089768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D45B7C-7180-441E-AF52-DAD2A99D7058}" type="slidenum">
              <a:rPr lang="en-US" smtClean="0"/>
              <a:pPr eaLnBrk="1" hangingPunct="1"/>
              <a:t>49</a:t>
            </a:fld>
            <a:endParaRPr lang="en-US" dirty="0" smtClean="0"/>
          </a:p>
        </p:txBody>
      </p:sp>
    </p:spTree>
    <p:extLst>
      <p:ext uri="{BB962C8B-B14F-4D97-AF65-F5344CB8AC3E}">
        <p14:creationId xmlns:p14="http://schemas.microsoft.com/office/powerpoint/2010/main" val="2577824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7C54B5-FD83-451D-9F5B-3143C8424DEA}" type="slidenum">
              <a:rPr lang="en-US" smtClean="0"/>
              <a:pPr eaLnBrk="1" hangingPunct="1"/>
              <a:t>5</a:t>
            </a:fld>
            <a:endParaRPr lang="en-US" dirty="0" smtClean="0"/>
          </a:p>
        </p:txBody>
      </p:sp>
    </p:spTree>
    <p:extLst>
      <p:ext uri="{BB962C8B-B14F-4D97-AF65-F5344CB8AC3E}">
        <p14:creationId xmlns:p14="http://schemas.microsoft.com/office/powerpoint/2010/main" val="1738901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D45B7C-7180-441E-AF52-DAD2A99D7058}" type="slidenum">
              <a:rPr lang="en-US" smtClean="0"/>
              <a:pPr eaLnBrk="1" hangingPunct="1"/>
              <a:t>50</a:t>
            </a:fld>
            <a:endParaRPr lang="en-US" dirty="0" smtClean="0"/>
          </a:p>
        </p:txBody>
      </p:sp>
    </p:spTree>
    <p:extLst>
      <p:ext uri="{BB962C8B-B14F-4D97-AF65-F5344CB8AC3E}">
        <p14:creationId xmlns:p14="http://schemas.microsoft.com/office/powerpoint/2010/main" val="31238649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C76C05-12CB-4D08-AB10-6FBA3559114F}" type="slidenum">
              <a:rPr lang="en-US" smtClean="0"/>
              <a:pPr eaLnBrk="1" hangingPunct="1"/>
              <a:t>51</a:t>
            </a:fld>
            <a:endParaRPr lang="en-US" dirty="0" smtClean="0"/>
          </a:p>
        </p:txBody>
      </p:sp>
    </p:spTree>
    <p:extLst>
      <p:ext uri="{BB962C8B-B14F-4D97-AF65-F5344CB8AC3E}">
        <p14:creationId xmlns:p14="http://schemas.microsoft.com/office/powerpoint/2010/main" val="15793931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C8D6F0-C7AF-4D68-911F-6CE1042B5915}" type="slidenum">
              <a:rPr lang="en-US" smtClean="0"/>
              <a:pPr eaLnBrk="1" hangingPunct="1"/>
              <a:t>52</a:t>
            </a:fld>
            <a:endParaRPr lang="en-US" dirty="0" smtClean="0"/>
          </a:p>
        </p:txBody>
      </p:sp>
    </p:spTree>
    <p:extLst>
      <p:ext uri="{BB962C8B-B14F-4D97-AF65-F5344CB8AC3E}">
        <p14:creationId xmlns:p14="http://schemas.microsoft.com/office/powerpoint/2010/main" val="12974204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799BCE-BCFB-4486-89CB-3C45DCCD78A9}" type="slidenum">
              <a:rPr lang="en-US" smtClean="0"/>
              <a:pPr eaLnBrk="1" hangingPunct="1"/>
              <a:t>53</a:t>
            </a:fld>
            <a:endParaRPr lang="en-US" dirty="0" smtClean="0"/>
          </a:p>
        </p:txBody>
      </p:sp>
    </p:spTree>
    <p:extLst>
      <p:ext uri="{BB962C8B-B14F-4D97-AF65-F5344CB8AC3E}">
        <p14:creationId xmlns:p14="http://schemas.microsoft.com/office/powerpoint/2010/main" val="13534770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47E07B-AC39-451C-A0B4-C642B55CA1A3}" type="slidenum">
              <a:rPr lang="en-US" smtClean="0"/>
              <a:pPr eaLnBrk="1" hangingPunct="1"/>
              <a:t>54</a:t>
            </a:fld>
            <a:endParaRPr lang="en-US" dirty="0" smtClean="0"/>
          </a:p>
        </p:txBody>
      </p:sp>
    </p:spTree>
    <p:extLst>
      <p:ext uri="{BB962C8B-B14F-4D97-AF65-F5344CB8AC3E}">
        <p14:creationId xmlns:p14="http://schemas.microsoft.com/office/powerpoint/2010/main" val="12180596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2AB598-72EE-4787-80B0-D4246703547A}" type="slidenum">
              <a:rPr lang="en-US" smtClean="0"/>
              <a:pPr eaLnBrk="1" hangingPunct="1"/>
              <a:t>55</a:t>
            </a:fld>
            <a:endParaRPr lang="en-US" dirty="0" smtClean="0"/>
          </a:p>
        </p:txBody>
      </p:sp>
    </p:spTree>
    <p:extLst>
      <p:ext uri="{BB962C8B-B14F-4D97-AF65-F5344CB8AC3E}">
        <p14:creationId xmlns:p14="http://schemas.microsoft.com/office/powerpoint/2010/main" val="22195078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1152525" y="692150"/>
            <a:ext cx="4554538" cy="3416300"/>
          </a:xfrm>
          <a:ln/>
        </p:spPr>
      </p:sp>
      <p:sp>
        <p:nvSpPr>
          <p:cNvPr id="15769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3" tIns="44448" rIns="90483" bIns="44448"/>
          <a:lstStyle/>
          <a:p>
            <a:endParaRPr lang="en-US" dirty="0" smtClean="0"/>
          </a:p>
        </p:txBody>
      </p:sp>
    </p:spTree>
    <p:extLst>
      <p:ext uri="{BB962C8B-B14F-4D97-AF65-F5344CB8AC3E}">
        <p14:creationId xmlns:p14="http://schemas.microsoft.com/office/powerpoint/2010/main" val="39375190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8D8945-AF75-4888-A0A9-133B2C517A3C}" type="slidenum">
              <a:rPr lang="en-US" smtClean="0"/>
              <a:pPr eaLnBrk="1" hangingPunct="1"/>
              <a:t>57</a:t>
            </a:fld>
            <a:endParaRPr lang="en-US" dirty="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287778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A9D30D-B116-489F-8DF9-F3F1CEF889AF}" type="slidenum">
              <a:rPr lang="en-US" smtClean="0"/>
              <a:pPr eaLnBrk="1" hangingPunct="1"/>
              <a:t>6</a:t>
            </a:fld>
            <a:endParaRPr lang="en-US" dirty="0" smtClean="0"/>
          </a:p>
        </p:txBody>
      </p:sp>
    </p:spTree>
    <p:extLst>
      <p:ext uri="{BB962C8B-B14F-4D97-AF65-F5344CB8AC3E}">
        <p14:creationId xmlns:p14="http://schemas.microsoft.com/office/powerpoint/2010/main" val="301010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411BA9-EE42-4E6C-968F-254CC0E663F3}" type="slidenum">
              <a:rPr lang="en-US" smtClean="0"/>
              <a:pPr eaLnBrk="1" hangingPunct="1"/>
              <a:t>7</a:t>
            </a:fld>
            <a:endParaRPr lang="en-US" dirty="0" smtClean="0"/>
          </a:p>
        </p:txBody>
      </p:sp>
    </p:spTree>
    <p:extLst>
      <p:ext uri="{BB962C8B-B14F-4D97-AF65-F5344CB8AC3E}">
        <p14:creationId xmlns:p14="http://schemas.microsoft.com/office/powerpoint/2010/main" val="397530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DAD488-F93B-4392-9554-FDF045934AD8}" type="slidenum">
              <a:rPr lang="en-US" smtClean="0"/>
              <a:pPr eaLnBrk="1" hangingPunct="1"/>
              <a:t>8</a:t>
            </a:fld>
            <a:endParaRPr lang="en-US"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698728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B8277B-5112-4A08-BACD-A2BAA6E00021}" type="slidenum">
              <a:rPr lang="en-US" smtClean="0"/>
              <a:pPr eaLnBrk="1" hangingPunct="1"/>
              <a:t>9</a:t>
            </a:fld>
            <a:endParaRPr 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13323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130425"/>
            <a:ext cx="7315200" cy="1470025"/>
          </a:xfrm>
        </p:spPr>
        <p:txBody>
          <a:bodyPr/>
          <a:lstStyle>
            <a:lvl1pPr>
              <a:defRPr>
                <a:solidFill>
                  <a:srgbClr val="4F622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3886200"/>
            <a:ext cx="7315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7-</a:t>
            </a:r>
            <a:fld id="{6184F436-1012-4D06-8F4D-864D2EFB9DCE}" type="slidenum">
              <a:rPr lang="en-US" smtClean="0"/>
              <a:pPr>
                <a:defRPr/>
              </a:pPr>
              <a:t>‹#›</a:t>
            </a:fld>
            <a:endParaRPr lang="en-US" dirty="0"/>
          </a:p>
        </p:txBody>
      </p:sp>
    </p:spTree>
    <p:extLst>
      <p:ext uri="{BB962C8B-B14F-4D97-AF65-F5344CB8AC3E}">
        <p14:creationId xmlns:p14="http://schemas.microsoft.com/office/powerpoint/2010/main" val="3099476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7-</a:t>
            </a:r>
            <a:fld id="{823D7024-41DE-419C-A6E1-F1E7A8BAFC0A}" type="slidenum">
              <a:rPr lang="en-US" smtClean="0"/>
              <a:pPr>
                <a:defRPr/>
              </a:pPr>
              <a:t>‹#›</a:t>
            </a:fld>
            <a:endParaRPr lang="en-US" dirty="0"/>
          </a:p>
        </p:txBody>
      </p:sp>
    </p:spTree>
    <p:extLst>
      <p:ext uri="{BB962C8B-B14F-4D97-AF65-F5344CB8AC3E}">
        <p14:creationId xmlns:p14="http://schemas.microsoft.com/office/powerpoint/2010/main" val="57700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27685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7-</a:t>
            </a:r>
            <a:fld id="{B3993A35-A656-48BC-8388-129C542C68AE}" type="slidenum">
              <a:rPr lang="en-US" smtClean="0"/>
              <a:pPr>
                <a:defRPr/>
              </a:pPr>
              <a:t>‹#›</a:t>
            </a:fld>
            <a:endParaRPr lang="en-US" dirty="0"/>
          </a:p>
        </p:txBody>
      </p:sp>
    </p:spTree>
    <p:extLst>
      <p:ext uri="{BB962C8B-B14F-4D97-AF65-F5344CB8AC3E}">
        <p14:creationId xmlns:p14="http://schemas.microsoft.com/office/powerpoint/2010/main" val="1620185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47800" y="274638"/>
            <a:ext cx="7239000" cy="5973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dirty="0"/>
              <a:t>7-</a:t>
            </a:r>
            <a:fld id="{EF16F3CA-C823-45DA-8CE6-0477785A2E8F}" type="slidenum">
              <a:rPr lang="en-US"/>
              <a:pPr>
                <a:defRPr/>
              </a:pPr>
              <a:t>‹#›</a:t>
            </a:fld>
            <a:endParaRPr lang="en-US" dirty="0"/>
          </a:p>
        </p:txBody>
      </p:sp>
    </p:spTree>
    <p:extLst>
      <p:ext uri="{BB962C8B-B14F-4D97-AF65-F5344CB8AC3E}">
        <p14:creationId xmlns:p14="http://schemas.microsoft.com/office/powerpoint/2010/main" val="1672983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447800" y="1600200"/>
            <a:ext cx="7239000" cy="4648200"/>
          </a:xfrm>
        </p:spPr>
        <p:txBody>
          <a:bodyPr/>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7-</a:t>
            </a:r>
            <a:fld id="{E992D645-F234-45E9-9D54-EF97E2B41AA0}" type="slidenum">
              <a:rPr lang="en-US"/>
              <a:pPr>
                <a:defRPr/>
              </a:pPr>
              <a:t>‹#›</a:t>
            </a:fld>
            <a:endParaRPr lang="en-US" dirty="0"/>
          </a:p>
        </p:txBody>
      </p:sp>
    </p:spTree>
    <p:extLst>
      <p:ext uri="{BB962C8B-B14F-4D97-AF65-F5344CB8AC3E}">
        <p14:creationId xmlns:p14="http://schemas.microsoft.com/office/powerpoint/2010/main" val="411245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7-</a:t>
            </a:r>
            <a:fld id="{EF6B11C9-9AAF-4B5D-8190-1978FB055D77}" type="slidenum">
              <a:rPr lang="en-US" smtClean="0"/>
              <a:pPr>
                <a:defRPr/>
              </a:pPr>
              <a:t>‹#›</a:t>
            </a:fld>
            <a:endParaRPr lang="en-US" dirty="0"/>
          </a:p>
        </p:txBody>
      </p:sp>
    </p:spTree>
    <p:extLst>
      <p:ext uri="{BB962C8B-B14F-4D97-AF65-F5344CB8AC3E}">
        <p14:creationId xmlns:p14="http://schemas.microsoft.com/office/powerpoint/2010/main" val="513468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7-</a:t>
            </a:r>
            <a:fld id="{CD386216-AA82-44BC-955E-CD7376CAC27D}" type="slidenum">
              <a:rPr lang="en-US" smtClean="0"/>
              <a:pPr>
                <a:defRPr/>
              </a:pPr>
              <a:t>‹#›</a:t>
            </a:fld>
            <a:endParaRPr lang="en-US" dirty="0"/>
          </a:p>
        </p:txBody>
      </p:sp>
    </p:spTree>
    <p:extLst>
      <p:ext uri="{BB962C8B-B14F-4D97-AF65-F5344CB8AC3E}">
        <p14:creationId xmlns:p14="http://schemas.microsoft.com/office/powerpoint/2010/main" val="428564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7-</a:t>
            </a:r>
            <a:fld id="{88C42928-7689-4F97-AF7A-D3C9703D14AA}" type="slidenum">
              <a:rPr lang="en-US" smtClean="0"/>
              <a:pPr>
                <a:defRPr/>
              </a:pPr>
              <a:t>‹#›</a:t>
            </a:fld>
            <a:endParaRPr lang="en-US" dirty="0"/>
          </a:p>
        </p:txBody>
      </p:sp>
    </p:spTree>
    <p:extLst>
      <p:ext uri="{BB962C8B-B14F-4D97-AF65-F5344CB8AC3E}">
        <p14:creationId xmlns:p14="http://schemas.microsoft.com/office/powerpoint/2010/main" val="5174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r>
              <a:rPr lang="en-US" smtClean="0"/>
              <a:t>7-</a:t>
            </a:r>
            <a:fld id="{5F89BEE8-9718-4DB0-9A43-AEB874B5E0B1}" type="slidenum">
              <a:rPr lang="en-US" smtClean="0"/>
              <a:pPr>
                <a:defRPr/>
              </a:pPr>
              <a:t>‹#›</a:t>
            </a:fld>
            <a:endParaRPr lang="en-US" dirty="0"/>
          </a:p>
        </p:txBody>
      </p:sp>
    </p:spTree>
    <p:extLst>
      <p:ext uri="{BB962C8B-B14F-4D97-AF65-F5344CB8AC3E}">
        <p14:creationId xmlns:p14="http://schemas.microsoft.com/office/powerpoint/2010/main" val="159996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smtClean="0"/>
              <a:t>7-</a:t>
            </a:r>
            <a:fld id="{9FEEB3C1-05FC-4B5C-8936-188DA2A0609F}" type="slidenum">
              <a:rPr lang="en-US" smtClean="0"/>
              <a:pPr>
                <a:defRPr/>
              </a:pPr>
              <a:t>‹#›</a:t>
            </a:fld>
            <a:endParaRPr lang="en-US" dirty="0"/>
          </a:p>
        </p:txBody>
      </p:sp>
    </p:spTree>
    <p:extLst>
      <p:ext uri="{BB962C8B-B14F-4D97-AF65-F5344CB8AC3E}">
        <p14:creationId xmlns:p14="http://schemas.microsoft.com/office/powerpoint/2010/main" val="4825132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r>
              <a:rPr lang="en-US" smtClean="0"/>
              <a:t>7-</a:t>
            </a:r>
            <a:fld id="{3CE8265B-655F-40CE-9EEA-3DF19AD2A41B}" type="slidenum">
              <a:rPr lang="en-US" smtClean="0"/>
              <a:pPr>
                <a:defRPr/>
              </a:pPr>
              <a:t>‹#›</a:t>
            </a:fld>
            <a:endParaRPr lang="en-US" dirty="0"/>
          </a:p>
        </p:txBody>
      </p:sp>
    </p:spTree>
    <p:extLst>
      <p:ext uri="{BB962C8B-B14F-4D97-AF65-F5344CB8AC3E}">
        <p14:creationId xmlns:p14="http://schemas.microsoft.com/office/powerpoint/2010/main" val="43251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7-</a:t>
            </a:r>
            <a:fld id="{B973E479-984B-4FAD-9FC0-CFCF9DFEF5D7}" type="slidenum">
              <a:rPr lang="en-US" smtClean="0"/>
              <a:pPr>
                <a:defRPr/>
              </a:pPr>
              <a:t>‹#›</a:t>
            </a:fld>
            <a:endParaRPr lang="en-US" dirty="0"/>
          </a:p>
        </p:txBody>
      </p:sp>
    </p:spTree>
    <p:extLst>
      <p:ext uri="{BB962C8B-B14F-4D97-AF65-F5344CB8AC3E}">
        <p14:creationId xmlns:p14="http://schemas.microsoft.com/office/powerpoint/2010/main" val="387149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7-</a:t>
            </a:r>
            <a:fld id="{79837E7F-1F75-4FA1-A04E-EA6047AD41CD}" type="slidenum">
              <a:rPr lang="en-US" smtClean="0"/>
              <a:pPr>
                <a:defRPr/>
              </a:pPr>
              <a:t>‹#›</a:t>
            </a:fld>
            <a:endParaRPr lang="en-US" dirty="0"/>
          </a:p>
        </p:txBody>
      </p:sp>
    </p:spTree>
    <p:extLst>
      <p:ext uri="{BB962C8B-B14F-4D97-AF65-F5344CB8AC3E}">
        <p14:creationId xmlns:p14="http://schemas.microsoft.com/office/powerpoint/2010/main" val="43870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5"/>
          <a:stretch>
            <a:fillRect/>
          </a:stretch>
        </p:blipFill>
        <p:spPr>
          <a:xfrm>
            <a:off x="152400" y="228600"/>
            <a:ext cx="1216103" cy="1216103"/>
          </a:xfrm>
          <a:prstGeom prst="rect">
            <a:avLst/>
          </a:prstGeom>
        </p:spPr>
      </p:pic>
      <p:sp>
        <p:nvSpPr>
          <p:cNvPr id="1027"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1447800" y="1600200"/>
            <a:ext cx="7239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1447800" y="6324600"/>
            <a:ext cx="5181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smtClean="0">
                <a:solidFill>
                  <a:srgbClr val="4F6228"/>
                </a:solidFill>
                <a:latin typeface="Lucida Sans" pitchFamily="34" charset="0"/>
                <a:cs typeface="+mn-cs"/>
              </a:defRPr>
            </a:lvl1pPr>
          </a:lstStyle>
          <a:p>
            <a:pPr>
              <a:defRPr/>
            </a:pPr>
            <a:r>
              <a:rPr lang="en-US" smtClean="0"/>
              <a:t>KROENKE and AUER -  DATABASE CONCEPTS (7th Edition)                                                                     Copyright © 2015 Pearson Education, Inc. Publishing as Prentice Hall</a:t>
            </a:r>
            <a:endParaRPr lang="en-US" dirty="0"/>
          </a:p>
        </p:txBody>
      </p:sp>
      <p:sp>
        <p:nvSpPr>
          <p:cNvPr id="1030" name="Rectangle 6"/>
          <p:cNvSpPr>
            <a:spLocks noGrp="1" noChangeArrowheads="1"/>
          </p:cNvSpPr>
          <p:nvPr>
            <p:ph type="sldNum" sz="quarter" idx="4"/>
          </p:nvPr>
        </p:nvSpPr>
        <p:spPr bwMode="auto">
          <a:xfrm>
            <a:off x="7848600" y="6400800"/>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smtClean="0">
                <a:solidFill>
                  <a:srgbClr val="4F6228"/>
                </a:solidFill>
                <a:latin typeface="Lucida Sans" pitchFamily="34" charset="0"/>
                <a:cs typeface="+mn-cs"/>
              </a:defRPr>
            </a:lvl1pPr>
          </a:lstStyle>
          <a:p>
            <a:pPr>
              <a:defRPr/>
            </a:pPr>
            <a:r>
              <a:rPr lang="en-US" smtClean="0"/>
              <a:t>7-</a:t>
            </a:r>
            <a:fld id="{16225588-9E30-45FA-BB3B-CAD72D986962}" type="slidenum">
              <a:rPr lang="en-US" smtClean="0"/>
              <a:pPr>
                <a:defRPr/>
              </a:pPr>
              <a:t>‹#›</a:t>
            </a:fld>
            <a:endParaRPr lang="en-US" dirty="0"/>
          </a:p>
        </p:txBody>
      </p:sp>
      <p:sp>
        <p:nvSpPr>
          <p:cNvPr id="1034" name="Rectangle 10"/>
          <p:cNvSpPr>
            <a:spLocks noChangeArrowheads="1"/>
          </p:cNvSpPr>
          <p:nvPr/>
        </p:nvSpPr>
        <p:spPr bwMode="auto">
          <a:xfrm>
            <a:off x="152400" y="1600200"/>
            <a:ext cx="1219200" cy="5105400"/>
          </a:xfrm>
          <a:prstGeom prst="rect">
            <a:avLst/>
          </a:prstGeom>
          <a:solidFill>
            <a:srgbClr val="4F6228"/>
          </a:solidFill>
          <a:ln w="9525">
            <a:solidFill>
              <a:schemeClr val="tx1"/>
            </a:solidFill>
            <a:miter lim="800000"/>
            <a:headEnd/>
            <a:tailEnd/>
          </a:ln>
          <a:effectLst/>
        </p:spPr>
        <p:txBody>
          <a:bodyPr wrap="none" anchor="ctr"/>
          <a:lstStyle/>
          <a:p>
            <a:pPr>
              <a:defRPr/>
            </a:pPr>
            <a:endParaRPr lang="en-US">
              <a:cs typeface="+mn-cs"/>
            </a:endParaRPr>
          </a:p>
        </p:txBody>
      </p:sp>
      <p:sp>
        <p:nvSpPr>
          <p:cNvPr id="1035" name="Line 11"/>
          <p:cNvSpPr>
            <a:spLocks noChangeShapeType="1"/>
          </p:cNvSpPr>
          <p:nvPr/>
        </p:nvSpPr>
        <p:spPr bwMode="auto">
          <a:xfrm>
            <a:off x="152400" y="1524000"/>
            <a:ext cx="8763000" cy="0"/>
          </a:xfrm>
          <a:prstGeom prst="line">
            <a:avLst/>
          </a:prstGeom>
          <a:noFill/>
          <a:ln w="63500">
            <a:solidFill>
              <a:srgbClr val="4F6228"/>
            </a:solidFill>
            <a:round/>
            <a:headEnd/>
            <a:tailEnd/>
          </a:ln>
          <a:effectLst/>
        </p:spPr>
        <p:txBody>
          <a:bodyPr/>
          <a:lstStyle/>
          <a:p>
            <a:pPr>
              <a:defRPr/>
            </a:pPr>
            <a:endParaRPr lang="en-US">
              <a:cs typeface="+mn-cs"/>
            </a:endParaRPr>
          </a:p>
        </p:txBody>
      </p:sp>
    </p:spTree>
    <p:extLst>
      <p:ext uri="{BB962C8B-B14F-4D97-AF65-F5344CB8AC3E}">
        <p14:creationId xmlns:p14="http://schemas.microsoft.com/office/powerpoint/2010/main" val="176133039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dt="0"/>
  <p:txStyles>
    <p:titleStyle>
      <a:lvl1pPr algn="ctr" rtl="0" eaLnBrk="1" fontAlgn="base" hangingPunct="1">
        <a:spcBef>
          <a:spcPct val="0"/>
        </a:spcBef>
        <a:spcAft>
          <a:spcPct val="0"/>
        </a:spcAft>
        <a:defRPr sz="4400">
          <a:solidFill>
            <a:srgbClr val="4F6228"/>
          </a:solidFill>
          <a:latin typeface="+mj-lt"/>
          <a:ea typeface="+mj-ea"/>
          <a:cs typeface="+mj-cs"/>
        </a:defRPr>
      </a:lvl1pPr>
      <a:lvl2pPr algn="ctr" rtl="0" eaLnBrk="1" fontAlgn="base" hangingPunct="1">
        <a:spcBef>
          <a:spcPct val="0"/>
        </a:spcBef>
        <a:spcAft>
          <a:spcPct val="0"/>
        </a:spcAft>
        <a:defRPr sz="4400">
          <a:solidFill>
            <a:srgbClr val="003399"/>
          </a:solidFill>
          <a:latin typeface="Arial" charset="0"/>
        </a:defRPr>
      </a:lvl2pPr>
      <a:lvl3pPr algn="ctr" rtl="0" eaLnBrk="1" fontAlgn="base" hangingPunct="1">
        <a:spcBef>
          <a:spcPct val="0"/>
        </a:spcBef>
        <a:spcAft>
          <a:spcPct val="0"/>
        </a:spcAft>
        <a:defRPr sz="4400">
          <a:solidFill>
            <a:srgbClr val="003399"/>
          </a:solidFill>
          <a:latin typeface="Arial" charset="0"/>
        </a:defRPr>
      </a:lvl3pPr>
      <a:lvl4pPr algn="ctr" rtl="0" eaLnBrk="1" fontAlgn="base" hangingPunct="1">
        <a:spcBef>
          <a:spcPct val="0"/>
        </a:spcBef>
        <a:spcAft>
          <a:spcPct val="0"/>
        </a:spcAft>
        <a:defRPr sz="4400">
          <a:solidFill>
            <a:srgbClr val="003399"/>
          </a:solidFill>
          <a:latin typeface="Arial" charset="0"/>
        </a:defRPr>
      </a:lvl4pPr>
      <a:lvl5pPr algn="ctr" rtl="0" eaLnBrk="1" fontAlgn="base" hangingPunct="1">
        <a:spcBef>
          <a:spcPct val="0"/>
        </a:spcBef>
        <a:spcAft>
          <a:spcPct val="0"/>
        </a:spcAft>
        <a:defRPr sz="4400">
          <a:solidFill>
            <a:srgbClr val="003399"/>
          </a:solidFill>
          <a:latin typeface="Arial" charset="0"/>
        </a:defRPr>
      </a:lvl5pPr>
      <a:lvl6pPr marL="457200" algn="ctr" rtl="0" eaLnBrk="1" fontAlgn="base" hangingPunct="1">
        <a:spcBef>
          <a:spcPct val="0"/>
        </a:spcBef>
        <a:spcAft>
          <a:spcPct val="0"/>
        </a:spcAft>
        <a:defRPr sz="4400">
          <a:solidFill>
            <a:srgbClr val="993300"/>
          </a:solidFill>
          <a:latin typeface="Arial" charset="0"/>
        </a:defRPr>
      </a:lvl6pPr>
      <a:lvl7pPr marL="914400" algn="ctr" rtl="0" eaLnBrk="1" fontAlgn="base" hangingPunct="1">
        <a:spcBef>
          <a:spcPct val="0"/>
        </a:spcBef>
        <a:spcAft>
          <a:spcPct val="0"/>
        </a:spcAft>
        <a:defRPr sz="4400">
          <a:solidFill>
            <a:srgbClr val="993300"/>
          </a:solidFill>
          <a:latin typeface="Arial" charset="0"/>
        </a:defRPr>
      </a:lvl7pPr>
      <a:lvl8pPr marL="1371600" algn="ctr" rtl="0" eaLnBrk="1" fontAlgn="base" hangingPunct="1">
        <a:spcBef>
          <a:spcPct val="0"/>
        </a:spcBef>
        <a:spcAft>
          <a:spcPct val="0"/>
        </a:spcAft>
        <a:defRPr sz="4400">
          <a:solidFill>
            <a:srgbClr val="993300"/>
          </a:solidFill>
          <a:latin typeface="Arial" charset="0"/>
        </a:defRPr>
      </a:lvl8pPr>
      <a:lvl9pPr marL="1828800" algn="ctr" rtl="0" eaLnBrk="1" fontAlgn="base" hangingPunct="1">
        <a:spcBef>
          <a:spcPct val="0"/>
        </a:spcBef>
        <a:spcAft>
          <a:spcPct val="0"/>
        </a:spcAft>
        <a:defRPr sz="4400">
          <a:solidFill>
            <a:srgbClr val="9933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mono.com/"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JDB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ODB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1524000" y="3124200"/>
            <a:ext cx="7391400" cy="3604260"/>
          </a:xfrm>
          <a:prstGeom prst="rect">
            <a:avLst/>
          </a:prstGeom>
        </p:spPr>
      </p:pic>
      <p:sp>
        <p:nvSpPr>
          <p:cNvPr id="2051" name="Rectangle 13"/>
          <p:cNvSpPr>
            <a:spLocks noGrp="1" noChangeArrowheads="1"/>
          </p:cNvSpPr>
          <p:nvPr>
            <p:ph type="ctrTitle"/>
          </p:nvPr>
        </p:nvSpPr>
        <p:spPr>
          <a:xfrm>
            <a:off x="1676400" y="2209800"/>
            <a:ext cx="7239000" cy="762000"/>
          </a:xfrm>
        </p:spPr>
        <p:txBody>
          <a:bodyPr/>
          <a:lstStyle/>
          <a:p>
            <a:pPr eaLnBrk="1" hangingPunct="1"/>
            <a:r>
              <a:rPr lang="en-US" sz="2800" b="1" dirty="0" smtClean="0">
                <a:solidFill>
                  <a:srgbClr val="4F5A28"/>
                </a:solidFill>
              </a:rPr>
              <a:t>Database Processing Applications</a:t>
            </a:r>
          </a:p>
        </p:txBody>
      </p:sp>
      <p:sp>
        <p:nvSpPr>
          <p:cNvPr id="2052" name="Rectangle 14"/>
          <p:cNvSpPr>
            <a:spLocks noGrp="1" noChangeArrowheads="1"/>
          </p:cNvSpPr>
          <p:nvPr>
            <p:ph type="subTitle" idx="1"/>
          </p:nvPr>
        </p:nvSpPr>
        <p:spPr>
          <a:xfrm>
            <a:off x="1676400" y="1676400"/>
            <a:ext cx="7239000" cy="533400"/>
          </a:xfrm>
        </p:spPr>
        <p:txBody>
          <a:bodyPr/>
          <a:lstStyle/>
          <a:p>
            <a:pPr eaLnBrk="1" hangingPunct="1">
              <a:lnSpc>
                <a:spcPct val="90000"/>
              </a:lnSpc>
            </a:pPr>
            <a:r>
              <a:rPr lang="en-US" dirty="0" smtClean="0">
                <a:solidFill>
                  <a:srgbClr val="C00000"/>
                </a:solidFill>
              </a:rPr>
              <a:t>Chapter Seven</a:t>
            </a:r>
          </a:p>
        </p:txBody>
      </p:sp>
      <p:sp>
        <p:nvSpPr>
          <p:cNvPr id="2053" name="Text Box 17"/>
          <p:cNvSpPr txBox="1">
            <a:spLocks noChangeArrowheads="1"/>
          </p:cNvSpPr>
          <p:nvPr/>
        </p:nvSpPr>
        <p:spPr bwMode="auto">
          <a:xfrm>
            <a:off x="1600200" y="228600"/>
            <a:ext cx="7315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solidFill>
                  <a:srgbClr val="C00000"/>
                </a:solidFill>
                <a:latin typeface="Lucida Sans" pitchFamily="34" charset="0"/>
              </a:rPr>
              <a:t>DAVID M. KROENKE and DAVID J. AUER</a:t>
            </a:r>
            <a:r>
              <a:rPr lang="en-US" sz="2400" dirty="0">
                <a:solidFill>
                  <a:srgbClr val="1811A9"/>
                </a:solidFill>
                <a:latin typeface="Lucida Sans" pitchFamily="34" charset="0"/>
              </a:rPr>
              <a:t> </a:t>
            </a:r>
          </a:p>
          <a:p>
            <a:pPr algn="ctr" eaLnBrk="1" hangingPunct="1">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7</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N-Tier Architecture</a:t>
            </a:r>
          </a:p>
        </p:txBody>
      </p:sp>
      <p:sp>
        <p:nvSpPr>
          <p:cNvPr id="17411" name="Rectangle 3"/>
          <p:cNvSpPr>
            <a:spLocks noGrp="1" noChangeArrowheads="1"/>
          </p:cNvSpPr>
          <p:nvPr>
            <p:ph idx="1"/>
          </p:nvPr>
        </p:nvSpPr>
        <p:spPr/>
        <p:txBody>
          <a:bodyPr/>
          <a:lstStyle/>
          <a:p>
            <a:pPr eaLnBrk="1" hangingPunct="1"/>
            <a:r>
              <a:rPr lang="en-US" sz="2800" b="1" dirty="0" smtClean="0"/>
              <a:t>Tiers </a:t>
            </a:r>
            <a:r>
              <a:rPr lang="en-US" sz="2800" dirty="0" smtClean="0"/>
              <a:t>refer to the number of computers involved in the Web database application.</a:t>
            </a:r>
          </a:p>
          <a:p>
            <a:pPr lvl="1" eaLnBrk="1" hangingPunct="1"/>
            <a:r>
              <a:rPr lang="en-US" sz="2400" dirty="0" smtClean="0"/>
              <a:t>The workstation with Web browser is the first tier.</a:t>
            </a:r>
          </a:p>
          <a:p>
            <a:pPr lvl="1" eaLnBrk="1" hangingPunct="1"/>
            <a:r>
              <a:rPr lang="en-US" sz="2400" b="1" dirty="0" smtClean="0"/>
              <a:t>Two-tier architecture</a:t>
            </a:r>
            <a:r>
              <a:rPr lang="en-US" sz="2400" dirty="0" smtClean="0"/>
              <a:t> means that the Web server and the DBMS are on the same server.</a:t>
            </a:r>
          </a:p>
          <a:p>
            <a:pPr lvl="1" eaLnBrk="1" hangingPunct="1"/>
            <a:r>
              <a:rPr lang="en-US" sz="2400" b="1" dirty="0" smtClean="0"/>
              <a:t>Three-tier architecture</a:t>
            </a:r>
            <a:r>
              <a:rPr lang="en-US" sz="2400" dirty="0" smtClean="0"/>
              <a:t> means that the Web server and the DBMS are on separate servers.</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10</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AMP, LAMP and WAMP</a:t>
            </a:r>
          </a:p>
        </p:txBody>
      </p:sp>
      <p:sp>
        <p:nvSpPr>
          <p:cNvPr id="17411" name="Rectangle 3"/>
          <p:cNvSpPr>
            <a:spLocks noGrp="1" noChangeArrowheads="1"/>
          </p:cNvSpPr>
          <p:nvPr>
            <p:ph idx="1"/>
          </p:nvPr>
        </p:nvSpPr>
        <p:spPr/>
        <p:txBody>
          <a:bodyPr/>
          <a:lstStyle/>
          <a:p>
            <a:pPr eaLnBrk="1" hangingPunct="1"/>
            <a:r>
              <a:rPr lang="en-US" sz="2800" b="1" dirty="0" smtClean="0"/>
              <a:t>AMP </a:t>
            </a:r>
            <a:r>
              <a:rPr lang="en-US" sz="2800" dirty="0" smtClean="0"/>
              <a:t>refers to a combination of the Apache Web server, the MySQL DBMS, and the PHP or Pearl programming language.</a:t>
            </a:r>
          </a:p>
          <a:p>
            <a:pPr eaLnBrk="1" hangingPunct="1"/>
            <a:r>
              <a:rPr lang="en-US" sz="2800" b="1" dirty="0" smtClean="0"/>
              <a:t>LAMP</a:t>
            </a:r>
            <a:r>
              <a:rPr lang="en-US" sz="2800" dirty="0" smtClean="0"/>
              <a:t> is AMP running on the Linux </a:t>
            </a:r>
            <a:r>
              <a:rPr lang="en-US" sz="2400" dirty="0" smtClean="0"/>
              <a:t>operating system.</a:t>
            </a:r>
          </a:p>
          <a:p>
            <a:r>
              <a:rPr lang="en-US" sz="2800" b="1" dirty="0" smtClean="0"/>
              <a:t>WAMP</a:t>
            </a:r>
            <a:r>
              <a:rPr lang="en-US" sz="2800" dirty="0" smtClean="0"/>
              <a:t> </a:t>
            </a:r>
            <a:r>
              <a:rPr lang="en-US" sz="2800" dirty="0"/>
              <a:t>is AMP running on the </a:t>
            </a:r>
            <a:r>
              <a:rPr lang="en-US" sz="2800" dirty="0" smtClean="0"/>
              <a:t>Windows </a:t>
            </a:r>
            <a:r>
              <a:rPr lang="en-US" sz="2800" dirty="0"/>
              <a:t>operating </a:t>
            </a:r>
            <a:r>
              <a:rPr lang="en-US" sz="2800" dirty="0" smtClean="0"/>
              <a:t>system.</a:t>
            </a:r>
            <a:endParaRPr lang="en-US" sz="2800" dirty="0"/>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11</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4036924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90" name="Group 30"/>
          <p:cNvGraphicFramePr>
            <a:graphicFrameLocks noGrp="1"/>
          </p:cNvGraphicFramePr>
          <p:nvPr>
            <p:ph/>
            <p:extLst>
              <p:ext uri="{D42A27DB-BD31-4B8C-83A1-F6EECF244321}">
                <p14:modId xmlns:p14="http://schemas.microsoft.com/office/powerpoint/2010/main" val="4091338728"/>
              </p:ext>
            </p:extLst>
          </p:nvPr>
        </p:nvGraphicFramePr>
        <p:xfrm>
          <a:off x="1524000" y="1676400"/>
          <a:ext cx="7315200" cy="4005263"/>
        </p:xfrm>
        <a:graphic>
          <a:graphicData uri="http://schemas.openxmlformats.org/drawingml/2006/table">
            <a:tbl>
              <a:tblPr/>
              <a:tblGrid>
                <a:gridCol w="2438400"/>
                <a:gridCol w="2438400"/>
                <a:gridCol w="2438400"/>
              </a:tblGrid>
              <a:tr h="803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Microsoft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Windows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Linux or Unix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815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Web Server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Internet Information Server (IIS)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Apache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4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Scripting Languages (Interpreted)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ASPX Pages with VBScript or JScript (PHP also works)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PHP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0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Object Oriented Languages (Complied)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ASP.NET pages with VisualBasic.Net, C#.Net or others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JSP pages with Java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(Also see the </a:t>
                      </a:r>
                      <a:r>
                        <a:rPr kumimoji="0" lang="en-US" sz="2000" b="0" i="0" u="none" strike="noStrike" cap="none" normalizeH="0" baseline="0" dirty="0" smtClean="0">
                          <a:ln>
                            <a:noFill/>
                          </a:ln>
                          <a:solidFill>
                            <a:schemeClr val="tx1"/>
                          </a:solidFill>
                          <a:effectLst/>
                          <a:latin typeface="Arial" charset="0"/>
                          <a:hlinkClick r:id="rId3"/>
                        </a:rPr>
                        <a:t>Mono</a:t>
                      </a:r>
                      <a:r>
                        <a:rPr kumimoji="0" lang="en-US" sz="2000" b="0" i="0" u="none" strike="noStrike" cap="none" normalizeH="0" baseline="0" dirty="0" smtClean="0">
                          <a:ln>
                            <a:noFill/>
                          </a:ln>
                          <a:solidFill>
                            <a:schemeClr val="tx1"/>
                          </a:solidFill>
                          <a:effectLst/>
                          <a:latin typeface="Arial" charset="0"/>
                        </a:rPr>
                        <a:t> project)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1"/>
          </p:nvPr>
        </p:nvSpPr>
        <p:spPr/>
        <p:txBody>
          <a:bodyPr/>
          <a:lstStyle/>
          <a:p>
            <a:pPr>
              <a:defRPr/>
            </a:pPr>
            <a:r>
              <a:rPr lang="en-US" dirty="0" smtClean="0"/>
              <a:t>7-</a:t>
            </a:r>
            <a:fld id="{EF16F3CA-C823-45DA-8CE6-0477785A2E8F}" type="slidenum">
              <a:rPr lang="en-US" smtClean="0"/>
              <a:pPr>
                <a:defRPr/>
              </a:pPr>
              <a:t>12</a:t>
            </a:fld>
            <a:endParaRPr lang="en-US" dirty="0"/>
          </a:p>
        </p:txBody>
      </p:sp>
      <p:sp>
        <p:nvSpPr>
          <p:cNvPr id="18457" name="Rectangle 2"/>
          <p:cNvSpPr>
            <a:spLocks noGrp="1" noChangeArrowheads="1"/>
          </p:cNvSpPr>
          <p:nvPr>
            <p:ph type="title" idx="4294967295"/>
          </p:nvPr>
        </p:nvSpPr>
        <p:spPr>
          <a:xfrm>
            <a:off x="1676400" y="274638"/>
            <a:ext cx="7467600" cy="1143000"/>
          </a:xfrm>
        </p:spPr>
        <p:txBody>
          <a:bodyPr/>
          <a:lstStyle/>
          <a:p>
            <a:pPr eaLnBrk="1" hangingPunct="1"/>
            <a:r>
              <a:rPr lang="en-US" dirty="0" smtClean="0"/>
              <a:t>Typical Web Server Setups</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Typical Web DBMS Servers</a:t>
            </a:r>
          </a:p>
        </p:txBody>
      </p:sp>
      <p:graphicFrame>
        <p:nvGraphicFramePr>
          <p:cNvPr id="42015" name="Group 31"/>
          <p:cNvGraphicFramePr>
            <a:graphicFrameLocks noGrp="1"/>
          </p:cNvGraphicFramePr>
          <p:nvPr>
            <p:ph type="tbl" idx="1"/>
            <p:extLst>
              <p:ext uri="{D42A27DB-BD31-4B8C-83A1-F6EECF244321}">
                <p14:modId xmlns:p14="http://schemas.microsoft.com/office/powerpoint/2010/main" val="3460461977"/>
              </p:ext>
            </p:extLst>
          </p:nvPr>
        </p:nvGraphicFramePr>
        <p:xfrm>
          <a:off x="1524000" y="1676400"/>
          <a:ext cx="7391400" cy="3979863"/>
        </p:xfrm>
        <a:graphic>
          <a:graphicData uri="http://schemas.openxmlformats.org/drawingml/2006/table">
            <a:tbl>
              <a:tblPr/>
              <a:tblGrid>
                <a:gridCol w="2336800"/>
                <a:gridCol w="2413000"/>
                <a:gridCol w="2641600"/>
              </a:tblGrid>
              <a:tr h="965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Microsoft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Windows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Linux or Unix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938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Web Server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Internet Information Server (IIS)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Apache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1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DBMS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Microsoft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SQL Server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Oracle Database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Oracle MySQL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5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API Interface Standard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ODBC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JDBC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1"/>
          </p:nvPr>
        </p:nvSpPr>
        <p:spPr/>
        <p:txBody>
          <a:bodyPr/>
          <a:lstStyle/>
          <a:p>
            <a:pPr>
              <a:defRPr/>
            </a:pPr>
            <a:r>
              <a:rPr lang="en-US" dirty="0" smtClean="0"/>
              <a:t>7-</a:t>
            </a:r>
            <a:fld id="{E992D645-F234-45E9-9D54-EF97E2B41AA0}" type="slidenum">
              <a:rPr lang="en-US" smtClean="0"/>
              <a:pPr>
                <a:defRPr/>
              </a:pPr>
              <a:t>13</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47800" y="1600200"/>
            <a:ext cx="7391400" cy="1497944"/>
          </a:xfrm>
          <a:prstGeom prst="rect">
            <a:avLst/>
          </a:prstGeom>
        </p:spPr>
      </p:pic>
      <p:sp>
        <p:nvSpPr>
          <p:cNvPr id="20483" name="Rectangle 2"/>
          <p:cNvSpPr>
            <a:spLocks noGrp="1" noChangeArrowheads="1"/>
          </p:cNvSpPr>
          <p:nvPr>
            <p:ph type="title"/>
          </p:nvPr>
        </p:nvSpPr>
        <p:spPr/>
        <p:txBody>
          <a:bodyPr/>
          <a:lstStyle/>
          <a:p>
            <a:pPr eaLnBrk="1" hangingPunct="1"/>
            <a:r>
              <a:rPr lang="en-US" sz="3200" dirty="0" smtClean="0"/>
              <a:t>ODBC:</a:t>
            </a:r>
            <a:br>
              <a:rPr lang="en-US" sz="3200" dirty="0" smtClean="0"/>
            </a:br>
            <a:r>
              <a:rPr lang="en-US" sz="3200" dirty="0" smtClean="0"/>
              <a:t>Three-tier Web Server Architecture</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14</a:t>
            </a:fld>
            <a:endParaRPr lang="en-US" dirty="0"/>
          </a:p>
        </p:txBody>
      </p:sp>
      <p:sp>
        <p:nvSpPr>
          <p:cNvPr id="6" name="Rectangle 5"/>
          <p:cNvSpPr/>
          <p:nvPr/>
        </p:nvSpPr>
        <p:spPr>
          <a:xfrm>
            <a:off x="2322600" y="5943600"/>
            <a:ext cx="5784725" cy="369332"/>
          </a:xfrm>
          <a:prstGeom prst="rect">
            <a:avLst/>
          </a:prstGeom>
        </p:spPr>
        <p:txBody>
          <a:bodyPr wrap="none">
            <a:spAutoFit/>
          </a:bodyPr>
          <a:lstStyle/>
          <a:p>
            <a:r>
              <a:rPr lang="en-US" dirty="0" smtClean="0"/>
              <a:t>Figure 7-6:  ODBC Three-Tier Web Server Architecture</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ODBC Architecture</a:t>
            </a:r>
          </a:p>
        </p:txBody>
      </p:sp>
      <p:sp>
        <p:nvSpPr>
          <p:cNvPr id="21507" name="Rectangle 3"/>
          <p:cNvSpPr>
            <a:spLocks noGrp="1" noChangeArrowheads="1"/>
          </p:cNvSpPr>
          <p:nvPr>
            <p:ph idx="1"/>
          </p:nvPr>
        </p:nvSpPr>
        <p:spPr/>
        <p:txBody>
          <a:bodyPr/>
          <a:lstStyle/>
          <a:p>
            <a:pPr eaLnBrk="1" hangingPunct="1"/>
            <a:r>
              <a:rPr lang="en-US" dirty="0" smtClean="0"/>
              <a:t>The </a:t>
            </a:r>
            <a:r>
              <a:rPr lang="en-US" i="1" dirty="0" smtClean="0"/>
              <a:t>application program</a:t>
            </a:r>
            <a:r>
              <a:rPr lang="en-US" dirty="0" smtClean="0"/>
              <a:t>, the </a:t>
            </a:r>
            <a:r>
              <a:rPr lang="en-US" i="1" dirty="0" smtClean="0"/>
              <a:t>ODBC driver manager</a:t>
            </a:r>
            <a:r>
              <a:rPr lang="en-US" dirty="0" smtClean="0"/>
              <a:t>, and the </a:t>
            </a:r>
            <a:r>
              <a:rPr lang="en-US" i="1" dirty="0" smtClean="0"/>
              <a:t>ODBC DBMS driver</a:t>
            </a:r>
            <a:r>
              <a:rPr lang="en-US" b="1" dirty="0" smtClean="0"/>
              <a:t> </a:t>
            </a:r>
            <a:r>
              <a:rPr lang="en-US" dirty="0" smtClean="0"/>
              <a:t>all reside on the Web server.</a:t>
            </a:r>
          </a:p>
          <a:p>
            <a:pPr eaLnBrk="1" hangingPunct="1"/>
            <a:r>
              <a:rPr lang="en-US" dirty="0" smtClean="0"/>
              <a:t>The DBMS driver sends requests to </a:t>
            </a:r>
            <a:r>
              <a:rPr lang="en-US" i="1" dirty="0" smtClean="0"/>
              <a:t>data sources</a:t>
            </a:r>
            <a:r>
              <a:rPr lang="en-US" dirty="0" smtClean="0"/>
              <a:t> on the database server.</a:t>
            </a:r>
          </a:p>
          <a:p>
            <a:pPr lvl="1" eaLnBrk="1" hangingPunct="1"/>
            <a:r>
              <a:rPr lang="en-US" dirty="0" smtClean="0"/>
              <a:t>A </a:t>
            </a:r>
            <a:r>
              <a:rPr lang="en-US" b="1" dirty="0" smtClean="0"/>
              <a:t>data source </a:t>
            </a:r>
            <a:r>
              <a:rPr lang="en-US" dirty="0" smtClean="0"/>
              <a:t>is the database, its associated DBMS, operating system, and network platform.</a:t>
            </a:r>
          </a:p>
          <a:p>
            <a:pPr eaLnBrk="1" hangingPunct="1"/>
            <a:endParaRPr lang="en-US" dirty="0" smtClean="0"/>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15</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200" dirty="0" smtClean="0"/>
              <a:t>ODBC Architecture:</a:t>
            </a:r>
            <a:br>
              <a:rPr lang="en-US" sz="3200" dirty="0" smtClean="0"/>
            </a:br>
            <a:r>
              <a:rPr lang="en-US" sz="3600" dirty="0" smtClean="0"/>
              <a:t>The Application Program</a:t>
            </a:r>
          </a:p>
        </p:txBody>
      </p:sp>
      <p:sp>
        <p:nvSpPr>
          <p:cNvPr id="22531" name="Rectangle 3"/>
          <p:cNvSpPr>
            <a:spLocks noGrp="1" noChangeArrowheads="1"/>
          </p:cNvSpPr>
          <p:nvPr>
            <p:ph idx="1"/>
          </p:nvPr>
        </p:nvSpPr>
        <p:spPr/>
        <p:txBody>
          <a:bodyPr/>
          <a:lstStyle/>
          <a:p>
            <a:pPr eaLnBrk="1" hangingPunct="1"/>
            <a:r>
              <a:rPr lang="en-US" sz="2800" spc="-20" dirty="0" smtClean="0"/>
              <a:t>The </a:t>
            </a:r>
            <a:r>
              <a:rPr lang="en-US" sz="2800" b="1" spc="-20" dirty="0" smtClean="0"/>
              <a:t>application program</a:t>
            </a:r>
            <a:r>
              <a:rPr lang="en-US" sz="2800" spc="-20" dirty="0" smtClean="0"/>
              <a:t> issues requests:</a:t>
            </a:r>
          </a:p>
          <a:p>
            <a:pPr lvl="1" eaLnBrk="1" hangingPunct="1"/>
            <a:r>
              <a:rPr lang="en-US" sz="2400" dirty="0" smtClean="0"/>
              <a:t>To create a connection with a data source</a:t>
            </a:r>
          </a:p>
          <a:p>
            <a:pPr lvl="1" eaLnBrk="1" hangingPunct="1"/>
            <a:r>
              <a:rPr lang="en-US" sz="2400" dirty="0" smtClean="0"/>
              <a:t>To issue SQL statements and receive results</a:t>
            </a:r>
          </a:p>
          <a:p>
            <a:pPr lvl="1" eaLnBrk="1" hangingPunct="1"/>
            <a:r>
              <a:rPr lang="en-US" sz="2400" dirty="0" smtClean="0"/>
              <a:t>To process errors</a:t>
            </a:r>
          </a:p>
          <a:p>
            <a:pPr lvl="1" eaLnBrk="1" hangingPunct="1"/>
            <a:r>
              <a:rPr lang="en-US" sz="2400" dirty="0" smtClean="0"/>
              <a:t>To start, commit and roll back transactions</a:t>
            </a:r>
          </a:p>
          <a:p>
            <a:pPr eaLnBrk="1" hangingPunct="1"/>
            <a:r>
              <a:rPr lang="en-US" sz="2800" dirty="0" smtClean="0"/>
              <a:t>ODBC</a:t>
            </a:r>
          </a:p>
          <a:p>
            <a:pPr lvl="1" eaLnBrk="1" hangingPunct="1"/>
            <a:r>
              <a:rPr lang="en-US" sz="2400" dirty="0" smtClean="0"/>
              <a:t>Provides a standard means for each of these requests</a:t>
            </a:r>
          </a:p>
          <a:p>
            <a:pPr lvl="1" eaLnBrk="1" hangingPunct="1"/>
            <a:r>
              <a:rPr lang="en-US" sz="2400" dirty="0" smtClean="0"/>
              <a:t>Defines a standard set of error codes and messages</a:t>
            </a:r>
          </a:p>
          <a:p>
            <a:pPr eaLnBrk="1" hangingPunct="1"/>
            <a:endParaRPr lang="en-US" sz="2800" dirty="0" smtClean="0"/>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16</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dirty="0" smtClean="0"/>
              <a:t>ODBC Architecture:</a:t>
            </a:r>
            <a:br>
              <a:rPr lang="en-US" sz="3200" dirty="0" smtClean="0"/>
            </a:br>
            <a:r>
              <a:rPr lang="en-US" sz="3600" dirty="0" smtClean="0"/>
              <a:t>The ODBC Driver Manager</a:t>
            </a:r>
          </a:p>
        </p:txBody>
      </p:sp>
      <p:sp>
        <p:nvSpPr>
          <p:cNvPr id="23555" name="Rectangle 3"/>
          <p:cNvSpPr>
            <a:spLocks noGrp="1" noChangeArrowheads="1"/>
          </p:cNvSpPr>
          <p:nvPr>
            <p:ph idx="1"/>
          </p:nvPr>
        </p:nvSpPr>
        <p:spPr/>
        <p:txBody>
          <a:bodyPr/>
          <a:lstStyle/>
          <a:p>
            <a:pPr eaLnBrk="1" hangingPunct="1"/>
            <a:r>
              <a:rPr lang="en-US" dirty="0" smtClean="0"/>
              <a:t>The </a:t>
            </a:r>
            <a:r>
              <a:rPr lang="en-US" b="1" dirty="0" smtClean="0"/>
              <a:t>ODBC</a:t>
            </a:r>
            <a:r>
              <a:rPr lang="en-US" dirty="0" smtClean="0"/>
              <a:t> </a:t>
            </a:r>
            <a:r>
              <a:rPr lang="en-US" b="1" dirty="0" smtClean="0"/>
              <a:t>driver manager</a:t>
            </a:r>
          </a:p>
          <a:p>
            <a:pPr lvl="1" eaLnBrk="1" hangingPunct="1"/>
            <a:r>
              <a:rPr lang="en-US" dirty="0" smtClean="0"/>
              <a:t>Serves as an intermediary between the application and the DBMS drivers</a:t>
            </a:r>
          </a:p>
          <a:p>
            <a:pPr lvl="1" eaLnBrk="1" hangingPunct="1"/>
            <a:r>
              <a:rPr lang="en-US" dirty="0" smtClean="0"/>
              <a:t>When the application requests a connection, the driver:</a:t>
            </a:r>
          </a:p>
          <a:p>
            <a:pPr lvl="2" eaLnBrk="1" hangingPunct="1"/>
            <a:r>
              <a:rPr lang="en-US" dirty="0" smtClean="0"/>
              <a:t>Determines the type of DBMS that processes a given ODBC data source</a:t>
            </a:r>
          </a:p>
          <a:p>
            <a:pPr lvl="2" eaLnBrk="1" hangingPunct="1"/>
            <a:r>
              <a:rPr lang="en-US" dirty="0" smtClean="0"/>
              <a:t>Loads the appropriate driver into memory (if it is not already loaded)</a:t>
            </a:r>
          </a:p>
          <a:p>
            <a:pPr eaLnBrk="1" hangingPunct="1"/>
            <a:endParaRPr lang="en-US" dirty="0" smtClean="0"/>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17</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dirty="0" smtClean="0"/>
              <a:t>ODBC Architecture:</a:t>
            </a:r>
            <a:br>
              <a:rPr lang="en-US" sz="3200" dirty="0" smtClean="0"/>
            </a:br>
            <a:r>
              <a:rPr lang="en-US" sz="3600" dirty="0" smtClean="0"/>
              <a:t>The ODBC Driver</a:t>
            </a:r>
          </a:p>
        </p:txBody>
      </p:sp>
      <p:sp>
        <p:nvSpPr>
          <p:cNvPr id="24579" name="Rectangle 3"/>
          <p:cNvSpPr>
            <a:spLocks noGrp="1" noChangeArrowheads="1"/>
          </p:cNvSpPr>
          <p:nvPr>
            <p:ph idx="1"/>
          </p:nvPr>
        </p:nvSpPr>
        <p:spPr/>
        <p:txBody>
          <a:bodyPr/>
          <a:lstStyle/>
          <a:p>
            <a:pPr eaLnBrk="1" hangingPunct="1"/>
            <a:r>
              <a:rPr lang="en-US" sz="2800" dirty="0" smtClean="0"/>
              <a:t>An </a:t>
            </a:r>
            <a:r>
              <a:rPr lang="en-US" sz="2800" b="1" dirty="0" smtClean="0"/>
              <a:t>ODBC driver</a:t>
            </a:r>
          </a:p>
          <a:p>
            <a:pPr lvl="1" eaLnBrk="1" hangingPunct="1"/>
            <a:r>
              <a:rPr lang="en-US" sz="2400" dirty="0" smtClean="0"/>
              <a:t>Processes ODBC requests</a:t>
            </a:r>
          </a:p>
          <a:p>
            <a:pPr lvl="1" eaLnBrk="1" hangingPunct="1"/>
            <a:r>
              <a:rPr lang="en-US" sz="2400" dirty="0" smtClean="0"/>
              <a:t>Submits specific SQL statements to a given type of data source</a:t>
            </a:r>
          </a:p>
          <a:p>
            <a:pPr lvl="2" eaLnBrk="1" hangingPunct="1"/>
            <a:r>
              <a:rPr lang="en-US" sz="2000" dirty="0" smtClean="0"/>
              <a:t>There is a different driver for each data source type.</a:t>
            </a:r>
          </a:p>
          <a:p>
            <a:pPr lvl="2" eaLnBrk="1" hangingPunct="1"/>
            <a:r>
              <a:rPr lang="en-US" sz="2000" dirty="0" smtClean="0"/>
              <a:t>It is the responsibility of the driver to ensure that standard ODBC commands execute correctly.</a:t>
            </a:r>
          </a:p>
          <a:p>
            <a:pPr lvl="1" eaLnBrk="1" hangingPunct="1"/>
            <a:r>
              <a:rPr lang="en-US" sz="2400" dirty="0" smtClean="0"/>
              <a:t>Converts data source error codes and messages into the ODBC standard codes and messages</a:t>
            </a:r>
          </a:p>
          <a:p>
            <a:pPr eaLnBrk="1" hangingPunct="1"/>
            <a:endParaRPr lang="en-US" sz="2800" dirty="0" smtClean="0"/>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18</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dirty="0" smtClean="0"/>
              <a:t>ODBC Architecture:</a:t>
            </a:r>
            <a:br>
              <a:rPr lang="en-US" sz="3200" dirty="0" smtClean="0"/>
            </a:br>
            <a:r>
              <a:rPr lang="en-US" sz="3600" dirty="0" smtClean="0"/>
              <a:t>ODBC Data Sources</a:t>
            </a:r>
          </a:p>
        </p:txBody>
      </p:sp>
      <p:sp>
        <p:nvSpPr>
          <p:cNvPr id="25603" name="Rectangle 3"/>
          <p:cNvSpPr>
            <a:spLocks noGrp="1" noChangeArrowheads="1"/>
          </p:cNvSpPr>
          <p:nvPr>
            <p:ph idx="1"/>
          </p:nvPr>
        </p:nvSpPr>
        <p:spPr/>
        <p:txBody>
          <a:bodyPr/>
          <a:lstStyle/>
          <a:p>
            <a:pPr eaLnBrk="1" hangingPunct="1">
              <a:lnSpc>
                <a:spcPct val="90000"/>
              </a:lnSpc>
            </a:pPr>
            <a:r>
              <a:rPr lang="en-US" sz="2400" dirty="0" smtClean="0"/>
              <a:t>An </a:t>
            </a:r>
            <a:r>
              <a:rPr lang="en-US" sz="2400" b="1" dirty="0" smtClean="0"/>
              <a:t>ODBC</a:t>
            </a:r>
            <a:r>
              <a:rPr lang="en-US" sz="2400" dirty="0" smtClean="0"/>
              <a:t> </a:t>
            </a:r>
            <a:r>
              <a:rPr lang="en-US" sz="2400" b="1" dirty="0" smtClean="0"/>
              <a:t>data source i</a:t>
            </a:r>
            <a:r>
              <a:rPr lang="en-US" sz="2400" dirty="0" smtClean="0"/>
              <a:t>s an ODBC data structure that identifies a database and the DBMS that processes it.</a:t>
            </a:r>
          </a:p>
          <a:p>
            <a:pPr lvl="1" eaLnBrk="1" hangingPunct="1">
              <a:lnSpc>
                <a:spcPct val="90000"/>
              </a:lnSpc>
            </a:pPr>
            <a:r>
              <a:rPr lang="en-US" sz="2000" dirty="0" smtClean="0"/>
              <a:t>There are three types of data sources.</a:t>
            </a:r>
          </a:p>
          <a:p>
            <a:pPr lvl="2" eaLnBrk="1" hangingPunct="1">
              <a:lnSpc>
                <a:spcPct val="90000"/>
              </a:lnSpc>
            </a:pPr>
            <a:r>
              <a:rPr lang="en-US" sz="1800" dirty="0" smtClean="0"/>
              <a:t>A </a:t>
            </a:r>
            <a:r>
              <a:rPr lang="en-US" sz="1800" b="1" dirty="0" smtClean="0"/>
              <a:t>file data source </a:t>
            </a:r>
            <a:r>
              <a:rPr lang="en-US" sz="1800" dirty="0" smtClean="0"/>
              <a:t>is a file that can be shared among database users</a:t>
            </a:r>
            <a:r>
              <a:rPr lang="en-US" sz="1800" dirty="0" smtClean="0">
                <a:cs typeface="Arial" charset="0"/>
              </a:rPr>
              <a:t>—</a:t>
            </a:r>
            <a:r>
              <a:rPr lang="en-US" sz="1800" dirty="0" smtClean="0"/>
              <a:t>the only requirement is that the users have the same DBMS driver and privilege to access the database.</a:t>
            </a:r>
          </a:p>
          <a:p>
            <a:pPr lvl="2" eaLnBrk="1" hangingPunct="1">
              <a:lnSpc>
                <a:spcPct val="90000"/>
              </a:lnSpc>
            </a:pPr>
            <a:r>
              <a:rPr lang="en-US" sz="1800" dirty="0" smtClean="0"/>
              <a:t> A </a:t>
            </a:r>
            <a:r>
              <a:rPr lang="en-US" sz="1800" b="1" dirty="0" smtClean="0"/>
              <a:t>system data source </a:t>
            </a:r>
            <a:r>
              <a:rPr lang="en-US" sz="1800" dirty="0" smtClean="0"/>
              <a:t>is one that is local to a single computer</a:t>
            </a:r>
            <a:r>
              <a:rPr lang="en-US" sz="1800" dirty="0" smtClean="0">
                <a:cs typeface="Arial" charset="0"/>
              </a:rPr>
              <a:t>—</a:t>
            </a:r>
            <a:r>
              <a:rPr lang="en-US" sz="1800" dirty="0" smtClean="0"/>
              <a:t>the operating system and any user on that system (with proper permissions) can use a system data source.</a:t>
            </a:r>
          </a:p>
          <a:p>
            <a:pPr lvl="2" eaLnBrk="1" hangingPunct="1">
              <a:lnSpc>
                <a:spcPct val="90000"/>
              </a:lnSpc>
            </a:pPr>
            <a:r>
              <a:rPr lang="en-US" sz="1800" dirty="0" smtClean="0"/>
              <a:t>A </a:t>
            </a:r>
            <a:r>
              <a:rPr lang="en-US" sz="1800" b="1" dirty="0" smtClean="0"/>
              <a:t>user data source </a:t>
            </a:r>
            <a:r>
              <a:rPr lang="en-US" sz="1800" dirty="0" smtClean="0"/>
              <a:t>is available only to the user who created it.</a:t>
            </a:r>
          </a:p>
          <a:p>
            <a:pPr lvl="1" eaLnBrk="1" hangingPunct="1">
              <a:lnSpc>
                <a:spcPct val="90000"/>
              </a:lnSpc>
            </a:pPr>
            <a:r>
              <a:rPr lang="en-US" sz="2000" dirty="0" smtClean="0"/>
              <a:t>Each created data source is given a </a:t>
            </a:r>
            <a:r>
              <a:rPr lang="en-US" sz="2000" b="1" dirty="0" smtClean="0"/>
              <a:t>data source name (DSN) </a:t>
            </a:r>
            <a:r>
              <a:rPr lang="en-US" sz="2000" dirty="0" smtClean="0"/>
              <a:t>that is used to reference the data source.</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19</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Chapter Objectives</a:t>
            </a:r>
          </a:p>
        </p:txBody>
      </p:sp>
      <p:sp>
        <p:nvSpPr>
          <p:cNvPr id="3075" name="Rectangle 3"/>
          <p:cNvSpPr>
            <a:spLocks noGrp="1" noChangeArrowheads="1"/>
          </p:cNvSpPr>
          <p:nvPr>
            <p:ph idx="1"/>
          </p:nvPr>
        </p:nvSpPr>
        <p:spPr/>
        <p:txBody>
          <a:bodyPr/>
          <a:lstStyle/>
          <a:p>
            <a:pPr eaLnBrk="1" hangingPunct="1">
              <a:lnSpc>
                <a:spcPct val="90000"/>
              </a:lnSpc>
            </a:pPr>
            <a:r>
              <a:rPr lang="en-US" sz="2800" dirty="0" smtClean="0"/>
              <a:t>Understand and be able to set up Web database processing</a:t>
            </a:r>
          </a:p>
          <a:p>
            <a:pPr eaLnBrk="1" hangingPunct="1">
              <a:lnSpc>
                <a:spcPct val="90000"/>
              </a:lnSpc>
            </a:pPr>
            <a:r>
              <a:rPr lang="en-US" sz="2800" dirty="0" smtClean="0"/>
              <a:t>Learn the basic concepts of Extensible Markup Language (XML)</a:t>
            </a:r>
          </a:p>
          <a:p>
            <a:pPr eaLnBrk="1" hangingPunct="1">
              <a:lnSpc>
                <a:spcPct val="90000"/>
              </a:lnSpc>
              <a:buFontTx/>
              <a:buNone/>
            </a:pPr>
            <a:endParaRPr lang="en-US" sz="2800" dirty="0" smtClean="0"/>
          </a:p>
          <a:p>
            <a:pPr eaLnBrk="1" hangingPunct="1">
              <a:lnSpc>
                <a:spcPct val="90000"/>
              </a:lnSpc>
              <a:buFontTx/>
              <a:buNone/>
            </a:pPr>
            <a:endParaRPr lang="en-US" sz="2400" dirty="0" smtClean="0"/>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2</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7518" y="1600197"/>
            <a:ext cx="7517882" cy="3844762"/>
          </a:xfrm>
          <a:prstGeom prst="rect">
            <a:avLst/>
          </a:prstGeom>
        </p:spPr>
      </p:pic>
      <p:sp>
        <p:nvSpPr>
          <p:cNvPr id="27651" name="Rectangle 2"/>
          <p:cNvSpPr>
            <a:spLocks noGrp="1" noChangeArrowheads="1"/>
          </p:cNvSpPr>
          <p:nvPr>
            <p:ph type="title"/>
          </p:nvPr>
        </p:nvSpPr>
        <p:spPr>
          <a:xfrm>
            <a:off x="1447800" y="274638"/>
            <a:ext cx="7391400" cy="1143000"/>
          </a:xfrm>
        </p:spPr>
        <p:txBody>
          <a:bodyPr/>
          <a:lstStyle/>
          <a:p>
            <a:pPr eaLnBrk="1" hangingPunct="1"/>
            <a:r>
              <a:rPr lang="en-US" sz="3200" dirty="0" smtClean="0"/>
              <a:t>ODBC Architecture:</a:t>
            </a:r>
            <a:br>
              <a:rPr lang="en-US" sz="3200" dirty="0" smtClean="0"/>
            </a:br>
            <a:r>
              <a:rPr lang="en-US" sz="3600" dirty="0" smtClean="0"/>
              <a:t>Creating an ODBC Data Source I</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20</a:t>
            </a:fld>
            <a:endParaRPr lang="en-US" dirty="0"/>
          </a:p>
        </p:txBody>
      </p:sp>
      <p:sp>
        <p:nvSpPr>
          <p:cNvPr id="6" name="Rectangle 5"/>
          <p:cNvSpPr/>
          <p:nvPr/>
        </p:nvSpPr>
        <p:spPr>
          <a:xfrm>
            <a:off x="2590800" y="5955268"/>
            <a:ext cx="5630709" cy="369332"/>
          </a:xfrm>
          <a:prstGeom prst="rect">
            <a:avLst/>
          </a:prstGeom>
        </p:spPr>
        <p:txBody>
          <a:bodyPr wrap="none">
            <a:spAutoFit/>
          </a:bodyPr>
          <a:lstStyle/>
          <a:p>
            <a:r>
              <a:rPr lang="en-US" dirty="0" smtClean="0"/>
              <a:t>Figure 7-7:  The Create New Data Source Dialog Box</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05761" y="1610482"/>
            <a:ext cx="7433439" cy="3979776"/>
          </a:xfrm>
          <a:prstGeom prst="rect">
            <a:avLst/>
          </a:prstGeom>
        </p:spPr>
      </p:pic>
      <p:sp>
        <p:nvSpPr>
          <p:cNvPr id="29699" name="Rectangle 2"/>
          <p:cNvSpPr>
            <a:spLocks noGrp="1" noChangeArrowheads="1"/>
          </p:cNvSpPr>
          <p:nvPr>
            <p:ph type="title"/>
          </p:nvPr>
        </p:nvSpPr>
        <p:spPr>
          <a:xfrm>
            <a:off x="1447800" y="274638"/>
            <a:ext cx="7391400" cy="1143000"/>
          </a:xfrm>
        </p:spPr>
        <p:txBody>
          <a:bodyPr/>
          <a:lstStyle/>
          <a:p>
            <a:pPr eaLnBrk="1" hangingPunct="1"/>
            <a:r>
              <a:rPr lang="en-US" sz="3200" dirty="0" smtClean="0"/>
              <a:t>ODBC Architecture:</a:t>
            </a:r>
            <a:br>
              <a:rPr lang="en-US" sz="3200" dirty="0" smtClean="0"/>
            </a:br>
            <a:r>
              <a:rPr lang="en-US" sz="3600" dirty="0" smtClean="0"/>
              <a:t>Creating an ODBC Data Source II</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21</a:t>
            </a:fld>
            <a:endParaRPr lang="en-US" dirty="0"/>
          </a:p>
        </p:txBody>
      </p:sp>
      <p:sp>
        <p:nvSpPr>
          <p:cNvPr id="6" name="Rectangle 5"/>
          <p:cNvSpPr/>
          <p:nvPr/>
        </p:nvSpPr>
        <p:spPr>
          <a:xfrm>
            <a:off x="1524000" y="5975866"/>
            <a:ext cx="7467600" cy="369332"/>
          </a:xfrm>
          <a:prstGeom prst="rect">
            <a:avLst/>
          </a:prstGeom>
        </p:spPr>
        <p:txBody>
          <a:bodyPr wrap="square">
            <a:spAutoFit/>
          </a:bodyPr>
          <a:lstStyle/>
          <a:p>
            <a:r>
              <a:rPr lang="en-US" dirty="0" smtClean="0"/>
              <a:t>Figure 7-8:  The Create New Data Source to SQL Server Dialog Box</a:t>
            </a:r>
          </a:p>
        </p:txBody>
      </p:sp>
      <p:sp>
        <p:nvSpPr>
          <p:cNvPr id="7" name="Rectangle 6"/>
          <p:cNvSpPr/>
          <p:nvPr/>
        </p:nvSpPr>
        <p:spPr>
          <a:xfrm>
            <a:off x="3124200" y="5621111"/>
            <a:ext cx="3788217" cy="369332"/>
          </a:xfrm>
          <a:prstGeom prst="rect">
            <a:avLst/>
          </a:prstGeom>
        </p:spPr>
        <p:txBody>
          <a:bodyPr wrap="none">
            <a:spAutoFit/>
          </a:bodyPr>
          <a:lstStyle/>
          <a:p>
            <a:r>
              <a:rPr lang="en-US" dirty="0" smtClean="0"/>
              <a:t>(a) Naming the ODBC Data Source</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28753" y="1600200"/>
            <a:ext cx="7484191" cy="3400352"/>
          </a:xfrm>
          <a:prstGeom prst="rect">
            <a:avLst/>
          </a:prstGeom>
        </p:spPr>
      </p:pic>
      <p:sp>
        <p:nvSpPr>
          <p:cNvPr id="29699" name="Rectangle 2"/>
          <p:cNvSpPr>
            <a:spLocks noGrp="1" noChangeArrowheads="1"/>
          </p:cNvSpPr>
          <p:nvPr>
            <p:ph type="title"/>
          </p:nvPr>
        </p:nvSpPr>
        <p:spPr>
          <a:xfrm>
            <a:off x="1447800" y="274638"/>
            <a:ext cx="7391400" cy="1143000"/>
          </a:xfrm>
        </p:spPr>
        <p:txBody>
          <a:bodyPr/>
          <a:lstStyle/>
          <a:p>
            <a:pPr eaLnBrk="1" hangingPunct="1"/>
            <a:r>
              <a:rPr lang="en-US" sz="3200" dirty="0" smtClean="0"/>
              <a:t>ODBC Architecture:</a:t>
            </a:r>
            <a:br>
              <a:rPr lang="en-US" sz="3200" dirty="0" smtClean="0"/>
            </a:br>
            <a:r>
              <a:rPr lang="en-US" sz="3600" dirty="0" smtClean="0"/>
              <a:t>Creating an ODBC Data Source III</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22</a:t>
            </a:fld>
            <a:endParaRPr lang="en-US" dirty="0"/>
          </a:p>
        </p:txBody>
      </p:sp>
      <p:sp>
        <p:nvSpPr>
          <p:cNvPr id="6" name="Rectangle 5"/>
          <p:cNvSpPr/>
          <p:nvPr/>
        </p:nvSpPr>
        <p:spPr>
          <a:xfrm>
            <a:off x="1676399" y="5678269"/>
            <a:ext cx="7314405" cy="646331"/>
          </a:xfrm>
          <a:prstGeom prst="rect">
            <a:avLst/>
          </a:prstGeom>
        </p:spPr>
        <p:txBody>
          <a:bodyPr wrap="square">
            <a:spAutoFit/>
          </a:bodyPr>
          <a:lstStyle/>
          <a:p>
            <a:r>
              <a:rPr lang="en-US" dirty="0" smtClean="0"/>
              <a:t>Figure 7-8:</a:t>
            </a:r>
            <a:br>
              <a:rPr lang="en-US" dirty="0" smtClean="0"/>
            </a:br>
            <a:r>
              <a:rPr lang="en-US" dirty="0" smtClean="0"/>
              <a:t>The Create New Data Source to SQL Server Dialog Box (Cont’d)</a:t>
            </a:r>
          </a:p>
        </p:txBody>
      </p:sp>
      <p:sp>
        <p:nvSpPr>
          <p:cNvPr id="7" name="Rectangle 6"/>
          <p:cNvSpPr/>
          <p:nvPr/>
        </p:nvSpPr>
        <p:spPr>
          <a:xfrm>
            <a:off x="2362200" y="5257800"/>
            <a:ext cx="5638800" cy="369332"/>
          </a:xfrm>
          <a:prstGeom prst="rect">
            <a:avLst/>
          </a:prstGeom>
        </p:spPr>
        <p:txBody>
          <a:bodyPr wrap="square">
            <a:spAutoFit/>
          </a:bodyPr>
          <a:lstStyle/>
          <a:p>
            <a:r>
              <a:rPr lang="en-US" dirty="0" smtClean="0"/>
              <a:t>(b) Selecting the User Login ID Authentication Method</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3214377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10743" y="1600200"/>
            <a:ext cx="7502201" cy="3408534"/>
          </a:xfrm>
          <a:prstGeom prst="rect">
            <a:avLst/>
          </a:prstGeom>
        </p:spPr>
      </p:pic>
      <p:sp>
        <p:nvSpPr>
          <p:cNvPr id="29699" name="Rectangle 2"/>
          <p:cNvSpPr>
            <a:spLocks noGrp="1" noChangeArrowheads="1"/>
          </p:cNvSpPr>
          <p:nvPr>
            <p:ph type="title"/>
          </p:nvPr>
        </p:nvSpPr>
        <p:spPr>
          <a:xfrm>
            <a:off x="1447800" y="274638"/>
            <a:ext cx="7391400" cy="1143000"/>
          </a:xfrm>
        </p:spPr>
        <p:txBody>
          <a:bodyPr/>
          <a:lstStyle/>
          <a:p>
            <a:pPr eaLnBrk="1" hangingPunct="1"/>
            <a:r>
              <a:rPr lang="en-US" sz="3200" dirty="0" smtClean="0"/>
              <a:t>ODBC Architecture:</a:t>
            </a:r>
            <a:br>
              <a:rPr lang="en-US" sz="3200" dirty="0" smtClean="0"/>
            </a:br>
            <a:r>
              <a:rPr lang="en-US" sz="3600" dirty="0" smtClean="0"/>
              <a:t>Creating an ODBC Data Source IV</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23</a:t>
            </a:fld>
            <a:endParaRPr lang="en-US" dirty="0"/>
          </a:p>
        </p:txBody>
      </p:sp>
      <p:sp>
        <p:nvSpPr>
          <p:cNvPr id="6" name="Rectangle 5"/>
          <p:cNvSpPr/>
          <p:nvPr/>
        </p:nvSpPr>
        <p:spPr>
          <a:xfrm>
            <a:off x="3235752" y="5345668"/>
            <a:ext cx="3698448" cy="369332"/>
          </a:xfrm>
          <a:prstGeom prst="rect">
            <a:avLst/>
          </a:prstGeom>
        </p:spPr>
        <p:txBody>
          <a:bodyPr wrap="none">
            <a:spAutoFit/>
          </a:bodyPr>
          <a:lstStyle/>
          <a:p>
            <a:r>
              <a:rPr lang="en-US" dirty="0" smtClean="0"/>
              <a:t>(c) Selecting the Default Database</a:t>
            </a:r>
          </a:p>
        </p:txBody>
      </p:sp>
      <p:sp>
        <p:nvSpPr>
          <p:cNvPr id="7" name="Rectangle 6"/>
          <p:cNvSpPr/>
          <p:nvPr/>
        </p:nvSpPr>
        <p:spPr>
          <a:xfrm>
            <a:off x="1905000" y="5678269"/>
            <a:ext cx="6781800" cy="646331"/>
          </a:xfrm>
          <a:prstGeom prst="rect">
            <a:avLst/>
          </a:prstGeom>
        </p:spPr>
        <p:txBody>
          <a:bodyPr wrap="square">
            <a:spAutoFit/>
          </a:bodyPr>
          <a:lstStyle/>
          <a:p>
            <a:r>
              <a:rPr lang="en-US" dirty="0" smtClean="0"/>
              <a:t>Figure 7-8:</a:t>
            </a:r>
            <a:br>
              <a:rPr lang="en-US" dirty="0" smtClean="0"/>
            </a:br>
            <a:r>
              <a:rPr lang="en-US" dirty="0" smtClean="0"/>
              <a:t>The Create New Data Source to SQL Server Dialog Box (Cont’d)</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2836351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57390" y="1614724"/>
            <a:ext cx="7453270" cy="3377794"/>
          </a:xfrm>
          <a:prstGeom prst="rect">
            <a:avLst/>
          </a:prstGeom>
        </p:spPr>
      </p:pic>
      <p:sp>
        <p:nvSpPr>
          <p:cNvPr id="29699" name="Rectangle 2"/>
          <p:cNvSpPr>
            <a:spLocks noGrp="1" noChangeArrowheads="1"/>
          </p:cNvSpPr>
          <p:nvPr>
            <p:ph type="title"/>
          </p:nvPr>
        </p:nvSpPr>
        <p:spPr>
          <a:xfrm>
            <a:off x="1447800" y="274638"/>
            <a:ext cx="7391400" cy="1143000"/>
          </a:xfrm>
        </p:spPr>
        <p:txBody>
          <a:bodyPr/>
          <a:lstStyle/>
          <a:p>
            <a:pPr eaLnBrk="1" hangingPunct="1"/>
            <a:r>
              <a:rPr lang="en-US" sz="3200" dirty="0" smtClean="0"/>
              <a:t>ODBC Architecture:</a:t>
            </a:r>
            <a:br>
              <a:rPr lang="en-US" sz="3200" dirty="0" smtClean="0"/>
            </a:br>
            <a:r>
              <a:rPr lang="en-US" sz="3600" dirty="0" smtClean="0"/>
              <a:t>Creating an ODBC Data Source V</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24</a:t>
            </a:fld>
            <a:endParaRPr lang="en-US" dirty="0"/>
          </a:p>
        </p:txBody>
      </p:sp>
      <p:sp>
        <p:nvSpPr>
          <p:cNvPr id="6" name="Rectangle 5"/>
          <p:cNvSpPr/>
          <p:nvPr/>
        </p:nvSpPr>
        <p:spPr>
          <a:xfrm>
            <a:off x="3380472" y="5345668"/>
            <a:ext cx="3172728" cy="369332"/>
          </a:xfrm>
          <a:prstGeom prst="rect">
            <a:avLst/>
          </a:prstGeom>
        </p:spPr>
        <p:txBody>
          <a:bodyPr wrap="none">
            <a:spAutoFit/>
          </a:bodyPr>
          <a:lstStyle/>
          <a:p>
            <a:r>
              <a:rPr lang="en-US" dirty="0" smtClean="0"/>
              <a:t>(d) Additional Setting Options</a:t>
            </a:r>
          </a:p>
        </p:txBody>
      </p:sp>
      <p:sp>
        <p:nvSpPr>
          <p:cNvPr id="7" name="Rectangle 6"/>
          <p:cNvSpPr/>
          <p:nvPr/>
        </p:nvSpPr>
        <p:spPr>
          <a:xfrm>
            <a:off x="1676400" y="5678269"/>
            <a:ext cx="6934200" cy="646331"/>
          </a:xfrm>
          <a:prstGeom prst="rect">
            <a:avLst/>
          </a:prstGeom>
        </p:spPr>
        <p:txBody>
          <a:bodyPr wrap="square">
            <a:spAutoFit/>
          </a:bodyPr>
          <a:lstStyle/>
          <a:p>
            <a:r>
              <a:rPr lang="en-US" dirty="0" smtClean="0"/>
              <a:t>Figure 7-8:</a:t>
            </a:r>
            <a:br>
              <a:rPr lang="en-US" dirty="0" smtClean="0"/>
            </a:br>
            <a:r>
              <a:rPr lang="en-US" dirty="0" smtClean="0"/>
              <a:t>The Create New Data Source to SQL Server Dialog Box (Cont’d)</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1529089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76400" y="1606034"/>
            <a:ext cx="6934200" cy="3794023"/>
          </a:xfrm>
          <a:prstGeom prst="rect">
            <a:avLst/>
          </a:prstGeom>
        </p:spPr>
      </p:pic>
      <p:sp>
        <p:nvSpPr>
          <p:cNvPr id="29699" name="Rectangle 2"/>
          <p:cNvSpPr>
            <a:spLocks noGrp="1" noChangeArrowheads="1"/>
          </p:cNvSpPr>
          <p:nvPr>
            <p:ph type="title"/>
          </p:nvPr>
        </p:nvSpPr>
        <p:spPr>
          <a:xfrm>
            <a:off x="1447800" y="274638"/>
            <a:ext cx="7391400" cy="1143000"/>
          </a:xfrm>
        </p:spPr>
        <p:txBody>
          <a:bodyPr/>
          <a:lstStyle/>
          <a:p>
            <a:pPr eaLnBrk="1" hangingPunct="1"/>
            <a:r>
              <a:rPr lang="en-US" sz="3200" dirty="0" smtClean="0"/>
              <a:t>ODBC Architecture:</a:t>
            </a:r>
            <a:br>
              <a:rPr lang="en-US" sz="3200" dirty="0" smtClean="0"/>
            </a:br>
            <a:r>
              <a:rPr lang="en-US" sz="3600" dirty="0" smtClean="0"/>
              <a:t>Creating an ODBC Data Source VI</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25</a:t>
            </a:fld>
            <a:endParaRPr lang="en-US" dirty="0"/>
          </a:p>
        </p:txBody>
      </p:sp>
      <p:sp>
        <p:nvSpPr>
          <p:cNvPr id="6" name="Rectangle 5"/>
          <p:cNvSpPr/>
          <p:nvPr/>
        </p:nvSpPr>
        <p:spPr>
          <a:xfrm>
            <a:off x="3411777" y="5345668"/>
            <a:ext cx="2989023" cy="369332"/>
          </a:xfrm>
          <a:prstGeom prst="rect">
            <a:avLst/>
          </a:prstGeom>
        </p:spPr>
        <p:txBody>
          <a:bodyPr wrap="none">
            <a:spAutoFit/>
          </a:bodyPr>
          <a:lstStyle/>
          <a:p>
            <a:r>
              <a:rPr lang="en-US" dirty="0" smtClean="0"/>
              <a:t>(e) Testing the Data Source</a:t>
            </a:r>
          </a:p>
        </p:txBody>
      </p:sp>
      <p:sp>
        <p:nvSpPr>
          <p:cNvPr id="7" name="Rectangle 6"/>
          <p:cNvSpPr/>
          <p:nvPr/>
        </p:nvSpPr>
        <p:spPr>
          <a:xfrm>
            <a:off x="1676400" y="5678269"/>
            <a:ext cx="6858000" cy="646331"/>
          </a:xfrm>
          <a:prstGeom prst="rect">
            <a:avLst/>
          </a:prstGeom>
        </p:spPr>
        <p:txBody>
          <a:bodyPr wrap="square">
            <a:spAutoFit/>
          </a:bodyPr>
          <a:lstStyle/>
          <a:p>
            <a:r>
              <a:rPr lang="en-US" dirty="0" smtClean="0"/>
              <a:t>Figure 7-8:</a:t>
            </a:r>
            <a:br>
              <a:rPr lang="en-US" dirty="0" smtClean="0"/>
            </a:br>
            <a:r>
              <a:rPr lang="en-US" dirty="0" smtClean="0"/>
              <a:t>The Create New Data Source to SQL Server Dialog Box (Cont’d)</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1302260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447800" y="274638"/>
            <a:ext cx="7391400" cy="1143000"/>
          </a:xfrm>
        </p:spPr>
        <p:txBody>
          <a:bodyPr/>
          <a:lstStyle/>
          <a:p>
            <a:pPr eaLnBrk="1" hangingPunct="1"/>
            <a:r>
              <a:rPr lang="en-US" sz="3200" dirty="0" smtClean="0"/>
              <a:t>ODBC Architecture:</a:t>
            </a:r>
            <a:br>
              <a:rPr lang="en-US" sz="3200" dirty="0" smtClean="0"/>
            </a:br>
            <a:r>
              <a:rPr lang="en-US" sz="3600" dirty="0" smtClean="0"/>
              <a:t>Creating an ODBC Data Source VII</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26</a:t>
            </a:fld>
            <a:endParaRPr lang="en-US" dirty="0"/>
          </a:p>
        </p:txBody>
      </p:sp>
      <p:sp>
        <p:nvSpPr>
          <p:cNvPr id="6" name="Rectangle 5"/>
          <p:cNvSpPr/>
          <p:nvPr/>
        </p:nvSpPr>
        <p:spPr>
          <a:xfrm>
            <a:off x="2895600" y="5345668"/>
            <a:ext cx="4292906" cy="369332"/>
          </a:xfrm>
          <a:prstGeom prst="rect">
            <a:avLst/>
          </a:prstGeom>
        </p:spPr>
        <p:txBody>
          <a:bodyPr wrap="none">
            <a:spAutoFit/>
          </a:bodyPr>
          <a:lstStyle/>
          <a:p>
            <a:r>
              <a:rPr lang="en-US" dirty="0" smtClean="0"/>
              <a:t>(f) The Successfully Tested Data Source</a:t>
            </a:r>
          </a:p>
        </p:txBody>
      </p:sp>
      <p:sp>
        <p:nvSpPr>
          <p:cNvPr id="7" name="Rectangle 6"/>
          <p:cNvSpPr/>
          <p:nvPr/>
        </p:nvSpPr>
        <p:spPr>
          <a:xfrm>
            <a:off x="1828800" y="5678269"/>
            <a:ext cx="6781800" cy="646331"/>
          </a:xfrm>
          <a:prstGeom prst="rect">
            <a:avLst/>
          </a:prstGeom>
        </p:spPr>
        <p:txBody>
          <a:bodyPr wrap="square">
            <a:spAutoFit/>
          </a:bodyPr>
          <a:lstStyle/>
          <a:p>
            <a:r>
              <a:rPr lang="en-US" dirty="0" smtClean="0"/>
              <a:t>Figure 7-8:</a:t>
            </a:r>
            <a:br>
              <a:rPr lang="en-US" dirty="0" smtClean="0"/>
            </a:br>
            <a:r>
              <a:rPr lang="en-US" dirty="0" smtClean="0"/>
              <a:t>The Create New Data Source to SQL Server Dialog Box (Cont’d)</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3" name="Picture 2"/>
          <p:cNvPicPr>
            <a:picLocks noChangeAspect="1"/>
          </p:cNvPicPr>
          <p:nvPr/>
        </p:nvPicPr>
        <p:blipFill>
          <a:blip r:embed="rId3"/>
          <a:stretch>
            <a:fillRect/>
          </a:stretch>
        </p:blipFill>
        <p:spPr>
          <a:xfrm>
            <a:off x="1981200" y="1600201"/>
            <a:ext cx="6324600" cy="3735124"/>
          </a:xfrm>
          <a:prstGeom prst="rect">
            <a:avLst/>
          </a:prstGeom>
        </p:spPr>
      </p:pic>
    </p:spTree>
    <p:extLst>
      <p:ext uri="{BB962C8B-B14F-4D97-AF65-F5344CB8AC3E}">
        <p14:creationId xmlns:p14="http://schemas.microsoft.com/office/powerpoint/2010/main" val="3164183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30764" y="1600199"/>
            <a:ext cx="7484636" cy="3169863"/>
          </a:xfrm>
          <a:prstGeom prst="rect">
            <a:avLst/>
          </a:prstGeom>
        </p:spPr>
      </p:pic>
      <p:sp>
        <p:nvSpPr>
          <p:cNvPr id="31747" name="Rectangle 2"/>
          <p:cNvSpPr>
            <a:spLocks noGrp="1" noChangeArrowheads="1"/>
          </p:cNvSpPr>
          <p:nvPr>
            <p:ph type="title"/>
          </p:nvPr>
        </p:nvSpPr>
        <p:spPr>
          <a:xfrm>
            <a:off x="1447800" y="274638"/>
            <a:ext cx="7543800" cy="1143000"/>
          </a:xfrm>
        </p:spPr>
        <p:txBody>
          <a:bodyPr/>
          <a:lstStyle/>
          <a:p>
            <a:pPr eaLnBrk="1" hangingPunct="1"/>
            <a:r>
              <a:rPr lang="en-US" sz="3200" dirty="0" smtClean="0"/>
              <a:t>ODBC Architecture:</a:t>
            </a:r>
            <a:br>
              <a:rPr lang="en-US" sz="3200" dirty="0" smtClean="0"/>
            </a:br>
            <a:r>
              <a:rPr lang="en-US" sz="3600" dirty="0" smtClean="0"/>
              <a:t>The Completed ODBC Data Source</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27</a:t>
            </a:fld>
            <a:endParaRPr lang="en-US" dirty="0"/>
          </a:p>
        </p:txBody>
      </p:sp>
      <p:sp>
        <p:nvSpPr>
          <p:cNvPr id="6" name="Rectangle 5"/>
          <p:cNvSpPr/>
          <p:nvPr/>
        </p:nvSpPr>
        <p:spPr>
          <a:xfrm>
            <a:off x="2438400" y="5867400"/>
            <a:ext cx="5733301" cy="369332"/>
          </a:xfrm>
          <a:prstGeom prst="rect">
            <a:avLst/>
          </a:prstGeom>
        </p:spPr>
        <p:txBody>
          <a:bodyPr wrap="none">
            <a:spAutoFit/>
          </a:bodyPr>
          <a:lstStyle/>
          <a:p>
            <a:r>
              <a:rPr lang="en-US" dirty="0" smtClean="0"/>
              <a:t>Figure 7-9:  The Completed HSD System Data Source</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23352" y="1600201"/>
            <a:ext cx="7415848" cy="4052376"/>
          </a:xfrm>
          <a:prstGeom prst="rect">
            <a:avLst/>
          </a:prstGeom>
        </p:spPr>
      </p:pic>
      <p:sp>
        <p:nvSpPr>
          <p:cNvPr id="33795" name="Rectangle 2"/>
          <p:cNvSpPr>
            <a:spLocks noGrp="1" noChangeArrowheads="1"/>
          </p:cNvSpPr>
          <p:nvPr>
            <p:ph type="title"/>
          </p:nvPr>
        </p:nvSpPr>
        <p:spPr/>
        <p:txBody>
          <a:bodyPr/>
          <a:lstStyle/>
          <a:p>
            <a:pPr eaLnBrk="1" hangingPunct="1"/>
            <a:r>
              <a:rPr lang="en-US" sz="4000" dirty="0" smtClean="0"/>
              <a:t>IIS:</a:t>
            </a:r>
            <a:br>
              <a:rPr lang="en-US" sz="4000" dirty="0" smtClean="0"/>
            </a:br>
            <a:r>
              <a:rPr lang="en-US" sz="4000" dirty="0" smtClean="0"/>
              <a:t>The </a:t>
            </a:r>
            <a:r>
              <a:rPr lang="en-US" sz="4000" i="1" dirty="0" smtClean="0"/>
              <a:t>wwwroot</a:t>
            </a:r>
            <a:r>
              <a:rPr lang="en-US" sz="4000" dirty="0" smtClean="0"/>
              <a:t> Folder</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28</a:t>
            </a:fld>
            <a:endParaRPr lang="en-US" dirty="0"/>
          </a:p>
        </p:txBody>
      </p:sp>
      <p:sp>
        <p:nvSpPr>
          <p:cNvPr id="8" name="Rectangle 7"/>
          <p:cNvSpPr/>
          <p:nvPr/>
        </p:nvSpPr>
        <p:spPr>
          <a:xfrm>
            <a:off x="3581400" y="5867400"/>
            <a:ext cx="3976410" cy="369332"/>
          </a:xfrm>
          <a:prstGeom prst="rect">
            <a:avLst/>
          </a:prstGeom>
        </p:spPr>
        <p:txBody>
          <a:bodyPr wrap="none">
            <a:spAutoFit/>
          </a:bodyPr>
          <a:lstStyle/>
          <a:p>
            <a:r>
              <a:rPr lang="en-US" dirty="0" smtClean="0"/>
              <a:t>Figure 7-10:  The IIS wwwroot Folder</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11200" y="1600200"/>
            <a:ext cx="7504200" cy="3942683"/>
          </a:xfrm>
          <a:prstGeom prst="rect">
            <a:avLst/>
          </a:prstGeom>
        </p:spPr>
      </p:pic>
      <p:sp>
        <p:nvSpPr>
          <p:cNvPr id="35843" name="Rectangle 2"/>
          <p:cNvSpPr>
            <a:spLocks noGrp="1" noChangeArrowheads="1"/>
          </p:cNvSpPr>
          <p:nvPr>
            <p:ph type="title"/>
          </p:nvPr>
        </p:nvSpPr>
        <p:spPr/>
        <p:txBody>
          <a:bodyPr/>
          <a:lstStyle/>
          <a:p>
            <a:pPr eaLnBrk="1" hangingPunct="1"/>
            <a:r>
              <a:rPr lang="en-US" sz="4000" dirty="0" smtClean="0"/>
              <a:t>IIS:</a:t>
            </a:r>
            <a:br>
              <a:rPr lang="en-US" sz="4000" dirty="0" smtClean="0"/>
            </a:br>
            <a:r>
              <a:rPr lang="en-US" sz="3600" dirty="0" smtClean="0"/>
              <a:t>The IIS Management Program</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29</a:t>
            </a:fld>
            <a:endParaRPr lang="en-US" dirty="0"/>
          </a:p>
        </p:txBody>
      </p:sp>
      <p:sp>
        <p:nvSpPr>
          <p:cNvPr id="7" name="Rectangle 6"/>
          <p:cNvSpPr/>
          <p:nvPr/>
        </p:nvSpPr>
        <p:spPr>
          <a:xfrm>
            <a:off x="3810000" y="5943600"/>
            <a:ext cx="2899063" cy="369332"/>
          </a:xfrm>
          <a:prstGeom prst="rect">
            <a:avLst/>
          </a:prstGeom>
        </p:spPr>
        <p:txBody>
          <a:bodyPr wrap="none">
            <a:spAutoFit/>
          </a:bodyPr>
          <a:lstStyle/>
          <a:p>
            <a:r>
              <a:rPr lang="en-US" dirty="0" smtClean="0"/>
              <a:t>Figure 7-11:  Managing IIS</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600" dirty="0"/>
              <a:t>The Database Processing Environment I</a:t>
            </a:r>
            <a:endParaRPr lang="en-US" sz="3600" dirty="0" smtClean="0"/>
          </a:p>
        </p:txBody>
      </p:sp>
      <p:sp>
        <p:nvSpPr>
          <p:cNvPr id="2" name="Slide Number Placeholder 1"/>
          <p:cNvSpPr>
            <a:spLocks noGrp="1"/>
          </p:cNvSpPr>
          <p:nvPr>
            <p:ph type="sldNum" sz="quarter" idx="11"/>
          </p:nvPr>
        </p:nvSpPr>
        <p:spPr/>
        <p:txBody>
          <a:bodyPr/>
          <a:lstStyle/>
          <a:p>
            <a:pPr>
              <a:defRPr/>
            </a:pPr>
            <a:r>
              <a:rPr lang="en-US" dirty="0" smtClean="0"/>
              <a:t>7-</a:t>
            </a:r>
            <a:fld id="{9FEEB3C1-05FC-4B5C-8936-188DA2A0609F}" type="slidenum">
              <a:rPr lang="en-US" smtClean="0"/>
              <a:pPr>
                <a:defRPr/>
              </a:pPr>
              <a:t>3</a:t>
            </a:fld>
            <a:endParaRPr lang="en-US" dirty="0"/>
          </a:p>
        </p:txBody>
      </p:sp>
      <p:sp>
        <p:nvSpPr>
          <p:cNvPr id="6" name="Rectangle 5"/>
          <p:cNvSpPr/>
          <p:nvPr/>
        </p:nvSpPr>
        <p:spPr>
          <a:xfrm>
            <a:off x="2514601" y="5943600"/>
            <a:ext cx="5410199" cy="369332"/>
          </a:xfrm>
          <a:prstGeom prst="rect">
            <a:avLst/>
          </a:prstGeom>
        </p:spPr>
        <p:txBody>
          <a:bodyPr wrap="square">
            <a:spAutoFit/>
          </a:bodyPr>
          <a:lstStyle/>
          <a:p>
            <a:r>
              <a:rPr lang="en-US" dirty="0" smtClean="0"/>
              <a:t>Figure 7-2:  Components of a Database System</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3" name="Picture 2"/>
          <p:cNvPicPr>
            <a:picLocks noChangeAspect="1"/>
          </p:cNvPicPr>
          <p:nvPr/>
        </p:nvPicPr>
        <p:blipFill>
          <a:blip r:embed="rId3"/>
          <a:stretch>
            <a:fillRect/>
          </a:stretch>
        </p:blipFill>
        <p:spPr>
          <a:xfrm>
            <a:off x="1752600" y="1828800"/>
            <a:ext cx="6633581" cy="191470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7518" y="1600208"/>
            <a:ext cx="7540841" cy="4114792"/>
          </a:xfrm>
          <a:prstGeom prst="rect">
            <a:avLst/>
          </a:prstGeom>
        </p:spPr>
      </p:pic>
      <p:sp>
        <p:nvSpPr>
          <p:cNvPr id="37891" name="Rectangle 2"/>
          <p:cNvSpPr>
            <a:spLocks noGrp="1" noChangeArrowheads="1"/>
          </p:cNvSpPr>
          <p:nvPr>
            <p:ph type="title"/>
          </p:nvPr>
        </p:nvSpPr>
        <p:spPr/>
        <p:txBody>
          <a:bodyPr/>
          <a:lstStyle/>
          <a:p>
            <a:pPr eaLnBrk="1" hangingPunct="1"/>
            <a:r>
              <a:rPr lang="en-US" sz="4000" dirty="0" smtClean="0"/>
              <a:t>IIS:</a:t>
            </a:r>
            <a:br>
              <a:rPr lang="en-US" sz="4000" dirty="0" smtClean="0"/>
            </a:br>
            <a:r>
              <a:rPr lang="en-US" sz="3600" dirty="0" smtClean="0"/>
              <a:t>The IIS Localstart Web Page</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30</a:t>
            </a:fld>
            <a:endParaRPr lang="en-US" dirty="0"/>
          </a:p>
        </p:txBody>
      </p:sp>
      <p:sp>
        <p:nvSpPr>
          <p:cNvPr id="6" name="Rectangle 5"/>
          <p:cNvSpPr/>
          <p:nvPr/>
        </p:nvSpPr>
        <p:spPr>
          <a:xfrm>
            <a:off x="3083172" y="5943600"/>
            <a:ext cx="4228722" cy="369332"/>
          </a:xfrm>
          <a:prstGeom prst="rect">
            <a:avLst/>
          </a:prstGeom>
        </p:spPr>
        <p:txBody>
          <a:bodyPr wrap="none">
            <a:spAutoFit/>
          </a:bodyPr>
          <a:lstStyle/>
          <a:p>
            <a:r>
              <a:rPr lang="en-US" dirty="0" smtClean="0"/>
              <a:t>Figure 7-12:  The Default IIS Web Page</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47800" y="1600200"/>
            <a:ext cx="7429785" cy="4059992"/>
          </a:xfrm>
          <a:prstGeom prst="rect">
            <a:avLst/>
          </a:prstGeom>
        </p:spPr>
      </p:pic>
      <p:sp>
        <p:nvSpPr>
          <p:cNvPr id="39939" name="Rectangle 2"/>
          <p:cNvSpPr>
            <a:spLocks noGrp="1" noChangeArrowheads="1"/>
          </p:cNvSpPr>
          <p:nvPr>
            <p:ph type="title"/>
          </p:nvPr>
        </p:nvSpPr>
        <p:spPr/>
        <p:txBody>
          <a:bodyPr/>
          <a:lstStyle/>
          <a:p>
            <a:pPr eaLnBrk="1" hangingPunct="1"/>
            <a:r>
              <a:rPr lang="en-US" sz="4000" dirty="0" smtClean="0"/>
              <a:t>IIS:</a:t>
            </a:r>
            <a:br>
              <a:rPr lang="en-US" sz="4000" dirty="0" smtClean="0"/>
            </a:br>
            <a:r>
              <a:rPr lang="en-US" sz="3600" dirty="0" smtClean="0"/>
              <a:t>The index.html Default Document</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31</a:t>
            </a:fld>
            <a:endParaRPr lang="en-US" dirty="0"/>
          </a:p>
        </p:txBody>
      </p:sp>
      <p:sp>
        <p:nvSpPr>
          <p:cNvPr id="6" name="Rectangle 5"/>
          <p:cNvSpPr/>
          <p:nvPr/>
        </p:nvSpPr>
        <p:spPr>
          <a:xfrm>
            <a:off x="2036730" y="5931932"/>
            <a:ext cx="6262180" cy="369332"/>
          </a:xfrm>
          <a:prstGeom prst="rect">
            <a:avLst/>
          </a:prstGeom>
        </p:spPr>
        <p:txBody>
          <a:bodyPr wrap="square">
            <a:spAutoFit/>
          </a:bodyPr>
          <a:lstStyle/>
          <a:p>
            <a:r>
              <a:rPr lang="en-US" dirty="0" smtClean="0"/>
              <a:t>Figure 7-13:  The index.html File in Windows 7 IIS Manager</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200" dirty="0" smtClean="0"/>
              <a:t>Web Pages:</a:t>
            </a:r>
            <a:br>
              <a:rPr lang="en-US" sz="3200" dirty="0" smtClean="0"/>
            </a:br>
            <a:r>
              <a:rPr lang="en-US" sz="3600" dirty="0" smtClean="0"/>
              <a:t>HTML Code for </a:t>
            </a:r>
            <a:r>
              <a:rPr lang="en-US" sz="3600" i="1" dirty="0" smtClean="0"/>
              <a:t>index.html</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32</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3" name="Picture 2"/>
          <p:cNvPicPr>
            <a:picLocks noChangeAspect="1"/>
          </p:cNvPicPr>
          <p:nvPr/>
        </p:nvPicPr>
        <p:blipFill>
          <a:blip r:embed="rId3"/>
          <a:stretch>
            <a:fillRect/>
          </a:stretch>
        </p:blipFill>
        <p:spPr>
          <a:xfrm>
            <a:off x="1905000" y="1617358"/>
            <a:ext cx="6553200" cy="462548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7518" y="1600200"/>
            <a:ext cx="7517882" cy="4185759"/>
          </a:xfrm>
          <a:prstGeom prst="rect">
            <a:avLst/>
          </a:prstGeom>
        </p:spPr>
      </p:pic>
      <p:sp>
        <p:nvSpPr>
          <p:cNvPr id="41986" name="Rectangle 2"/>
          <p:cNvSpPr>
            <a:spLocks noGrp="1" noChangeArrowheads="1"/>
          </p:cNvSpPr>
          <p:nvPr>
            <p:ph type="title"/>
          </p:nvPr>
        </p:nvSpPr>
        <p:spPr/>
        <p:txBody>
          <a:bodyPr/>
          <a:lstStyle/>
          <a:p>
            <a:pPr eaLnBrk="1" hangingPunct="1"/>
            <a:r>
              <a:rPr lang="en-US" sz="3600" dirty="0" smtClean="0"/>
              <a:t>HTML Code for </a:t>
            </a:r>
            <a:r>
              <a:rPr lang="en-US" sz="3600" i="1" dirty="0" smtClean="0"/>
              <a:t>index.html</a:t>
            </a:r>
            <a:br>
              <a:rPr lang="en-US" sz="3600" i="1" dirty="0" smtClean="0"/>
            </a:br>
            <a:r>
              <a:rPr lang="en-US" sz="3600" dirty="0" smtClean="0"/>
              <a:t>in Notepad</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33</a:t>
            </a:fld>
            <a:endParaRPr lang="en-US" dirty="0"/>
          </a:p>
        </p:txBody>
      </p:sp>
      <p:sp>
        <p:nvSpPr>
          <p:cNvPr id="6" name="Rectangle 5"/>
          <p:cNvSpPr/>
          <p:nvPr/>
        </p:nvSpPr>
        <p:spPr>
          <a:xfrm>
            <a:off x="1543878" y="5879068"/>
            <a:ext cx="7315200" cy="369332"/>
          </a:xfrm>
          <a:prstGeom prst="rect">
            <a:avLst/>
          </a:prstGeom>
        </p:spPr>
        <p:txBody>
          <a:bodyPr wrap="square">
            <a:spAutoFit/>
          </a:bodyPr>
          <a:lstStyle/>
          <a:p>
            <a:r>
              <a:rPr lang="en-US" dirty="0" smtClean="0"/>
              <a:t>Figure 7-15:  The HTML Code for the index.html File in Notepad</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sz="3200" dirty="0" smtClean="0"/>
              <a:t>Web Pages:</a:t>
            </a:r>
            <a:br>
              <a:rPr lang="en-US" sz="3200" dirty="0" smtClean="0"/>
            </a:br>
            <a:r>
              <a:rPr lang="en-US" sz="3600" dirty="0" smtClean="0"/>
              <a:t>The </a:t>
            </a:r>
            <a:r>
              <a:rPr lang="en-US" sz="3600" i="1" dirty="0" smtClean="0"/>
              <a:t>default.htm</a:t>
            </a:r>
            <a:r>
              <a:rPr lang="en-US" sz="3600" dirty="0" smtClean="0"/>
              <a:t> Web Page</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34</a:t>
            </a:fld>
            <a:endParaRPr lang="en-US" dirty="0"/>
          </a:p>
        </p:txBody>
      </p:sp>
      <p:sp>
        <p:nvSpPr>
          <p:cNvPr id="6" name="Rectangle 5"/>
          <p:cNvSpPr/>
          <p:nvPr/>
        </p:nvSpPr>
        <p:spPr>
          <a:xfrm>
            <a:off x="2743200" y="5943600"/>
            <a:ext cx="4998163" cy="369332"/>
          </a:xfrm>
          <a:prstGeom prst="rect">
            <a:avLst/>
          </a:prstGeom>
        </p:spPr>
        <p:txBody>
          <a:bodyPr wrap="none">
            <a:spAutoFit/>
          </a:bodyPr>
          <a:lstStyle/>
          <a:p>
            <a:r>
              <a:rPr lang="en-US" dirty="0" smtClean="0"/>
              <a:t>Figure 7-16:  The index.html Web Page in HSD</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3" name="Picture 2"/>
          <p:cNvPicPr>
            <a:picLocks noChangeAspect="1"/>
          </p:cNvPicPr>
          <p:nvPr/>
        </p:nvPicPr>
        <p:blipFill>
          <a:blip r:embed="rId3"/>
          <a:stretch>
            <a:fillRect/>
          </a:stretch>
        </p:blipFill>
        <p:spPr>
          <a:xfrm>
            <a:off x="1447800" y="1609725"/>
            <a:ext cx="7413776" cy="411363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7518" y="1600208"/>
            <a:ext cx="7517882" cy="4108678"/>
          </a:xfrm>
          <a:prstGeom prst="rect">
            <a:avLst/>
          </a:prstGeom>
        </p:spPr>
      </p:pic>
      <p:sp>
        <p:nvSpPr>
          <p:cNvPr id="43010" name="Rectangle 2"/>
          <p:cNvSpPr>
            <a:spLocks noGrp="1" noChangeArrowheads="1"/>
          </p:cNvSpPr>
          <p:nvPr>
            <p:ph type="title"/>
          </p:nvPr>
        </p:nvSpPr>
        <p:spPr/>
        <p:txBody>
          <a:bodyPr/>
          <a:lstStyle/>
          <a:p>
            <a:pPr eaLnBrk="1" hangingPunct="1"/>
            <a:r>
              <a:rPr lang="en-US" sz="3600" dirty="0" smtClean="0"/>
              <a:t>HTML Code for </a:t>
            </a:r>
            <a:r>
              <a:rPr lang="en-US" sz="3600" i="1" dirty="0" smtClean="0"/>
              <a:t>index.html</a:t>
            </a:r>
            <a:br>
              <a:rPr lang="en-US" sz="3600" i="1" dirty="0" smtClean="0"/>
            </a:br>
            <a:r>
              <a:rPr lang="en-US" sz="3600" dirty="0" smtClean="0"/>
              <a:t>in the NetBeans IDE</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35</a:t>
            </a:fld>
            <a:endParaRPr lang="en-US" dirty="0"/>
          </a:p>
        </p:txBody>
      </p:sp>
      <p:sp>
        <p:nvSpPr>
          <p:cNvPr id="6" name="Rectangle 5"/>
          <p:cNvSpPr/>
          <p:nvPr/>
        </p:nvSpPr>
        <p:spPr>
          <a:xfrm>
            <a:off x="1524000" y="5715000"/>
            <a:ext cx="7421842" cy="646331"/>
          </a:xfrm>
          <a:prstGeom prst="rect">
            <a:avLst/>
          </a:prstGeom>
        </p:spPr>
        <p:txBody>
          <a:bodyPr wrap="square">
            <a:spAutoFit/>
          </a:bodyPr>
          <a:lstStyle/>
          <a:p>
            <a:r>
              <a:rPr lang="en-US" dirty="0" smtClean="0"/>
              <a:t>Figure 7-17:</a:t>
            </a:r>
          </a:p>
          <a:p>
            <a:r>
              <a:rPr lang="en-US" dirty="0" smtClean="0"/>
              <a:t>The HTML Code for the index.html File in the NetBeans IDE</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47800" y="1653580"/>
            <a:ext cx="7497575" cy="1972430"/>
          </a:xfrm>
          <a:prstGeom prst="rect">
            <a:avLst/>
          </a:prstGeom>
        </p:spPr>
      </p:pic>
      <p:sp>
        <p:nvSpPr>
          <p:cNvPr id="46082" name="Rectangle 2"/>
          <p:cNvSpPr>
            <a:spLocks noGrp="1" noChangeArrowheads="1"/>
          </p:cNvSpPr>
          <p:nvPr>
            <p:ph type="title"/>
          </p:nvPr>
        </p:nvSpPr>
        <p:spPr/>
        <p:txBody>
          <a:bodyPr/>
          <a:lstStyle/>
          <a:p>
            <a:pPr eaLnBrk="1" hangingPunct="1"/>
            <a:r>
              <a:rPr lang="en-US" sz="3200" dirty="0" smtClean="0"/>
              <a:t>The </a:t>
            </a:r>
            <a:r>
              <a:rPr lang="en-US" sz="3200" i="1" dirty="0" smtClean="0"/>
              <a:t>ReadSeminar.php</a:t>
            </a:r>
            <a:r>
              <a:rPr lang="en-US" sz="3200" dirty="0" smtClean="0"/>
              <a:t> Code:</a:t>
            </a:r>
            <a:br>
              <a:rPr lang="en-US" sz="3200" dirty="0" smtClean="0"/>
            </a:br>
            <a:r>
              <a:rPr lang="en-US" sz="3200" dirty="0" smtClean="0"/>
              <a:t> Page Setup and Style Section</a:t>
            </a:r>
            <a:endParaRPr lang="en-US" sz="4000" dirty="0" smtClean="0"/>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36</a:t>
            </a:fld>
            <a:endParaRPr lang="en-US" dirty="0"/>
          </a:p>
        </p:txBody>
      </p:sp>
      <p:sp>
        <p:nvSpPr>
          <p:cNvPr id="6" name="Rectangle 5"/>
          <p:cNvSpPr/>
          <p:nvPr/>
        </p:nvSpPr>
        <p:spPr>
          <a:xfrm>
            <a:off x="1539980" y="5943600"/>
            <a:ext cx="7239000" cy="369332"/>
          </a:xfrm>
          <a:prstGeom prst="rect">
            <a:avLst/>
          </a:prstGeom>
        </p:spPr>
        <p:txBody>
          <a:bodyPr wrap="square">
            <a:spAutoFit/>
          </a:bodyPr>
          <a:lstStyle/>
          <a:p>
            <a:r>
              <a:rPr lang="en-US" dirty="0" smtClean="0"/>
              <a:t>From Figure 7-18:  The HTML and PHP Code for ReadSeminar.php</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47800" y="1600200"/>
            <a:ext cx="7475875" cy="1663891"/>
          </a:xfrm>
          <a:prstGeom prst="rect">
            <a:avLst/>
          </a:prstGeom>
        </p:spPr>
      </p:pic>
      <p:sp>
        <p:nvSpPr>
          <p:cNvPr id="47106" name="Rectangle 2"/>
          <p:cNvSpPr>
            <a:spLocks noGrp="1" noChangeArrowheads="1"/>
          </p:cNvSpPr>
          <p:nvPr>
            <p:ph type="title"/>
          </p:nvPr>
        </p:nvSpPr>
        <p:spPr/>
        <p:txBody>
          <a:bodyPr/>
          <a:lstStyle/>
          <a:p>
            <a:pPr eaLnBrk="1" hangingPunct="1"/>
            <a:r>
              <a:rPr lang="en-US" sz="3200" dirty="0" smtClean="0"/>
              <a:t>The </a:t>
            </a:r>
            <a:r>
              <a:rPr lang="en-US" sz="3200" i="1" dirty="0" smtClean="0"/>
              <a:t>ReadSeminar.php</a:t>
            </a:r>
            <a:r>
              <a:rPr lang="en-US" sz="3200" dirty="0" smtClean="0"/>
              <a:t> Code:</a:t>
            </a:r>
            <a:br>
              <a:rPr lang="en-US" sz="3200" dirty="0" smtClean="0"/>
            </a:br>
            <a:r>
              <a:rPr lang="en-US" sz="3200" dirty="0" smtClean="0"/>
              <a:t> Creating A Connection</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37</a:t>
            </a:fld>
            <a:endParaRPr lang="en-US" dirty="0"/>
          </a:p>
        </p:txBody>
      </p:sp>
      <p:sp>
        <p:nvSpPr>
          <p:cNvPr id="6" name="Rectangle 5"/>
          <p:cNvSpPr/>
          <p:nvPr/>
        </p:nvSpPr>
        <p:spPr>
          <a:xfrm>
            <a:off x="1524000" y="5867400"/>
            <a:ext cx="7086600" cy="369332"/>
          </a:xfrm>
          <a:prstGeom prst="rect">
            <a:avLst/>
          </a:prstGeom>
        </p:spPr>
        <p:txBody>
          <a:bodyPr wrap="square">
            <a:spAutoFit/>
          </a:bodyPr>
          <a:lstStyle/>
          <a:p>
            <a:r>
              <a:rPr lang="en-US" dirty="0" smtClean="0"/>
              <a:t>From Figure 7-18:  The HTML and PHP Code for </a:t>
            </a:r>
            <a:r>
              <a:rPr lang="en-US" dirty="0" err="1" smtClean="0"/>
              <a:t>ReadSeminar.php</a:t>
            </a:r>
            <a:endParaRPr lang="en-US" dirty="0" smtClean="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71156" y="1647530"/>
            <a:ext cx="7433792" cy="2010070"/>
          </a:xfrm>
          <a:prstGeom prst="rect">
            <a:avLst/>
          </a:prstGeom>
        </p:spPr>
      </p:pic>
      <p:sp>
        <p:nvSpPr>
          <p:cNvPr id="48131" name="Rectangle 2"/>
          <p:cNvSpPr>
            <a:spLocks noGrp="1" noChangeArrowheads="1"/>
          </p:cNvSpPr>
          <p:nvPr>
            <p:ph type="title"/>
          </p:nvPr>
        </p:nvSpPr>
        <p:spPr/>
        <p:txBody>
          <a:bodyPr/>
          <a:lstStyle/>
          <a:p>
            <a:pPr eaLnBrk="1" hangingPunct="1"/>
            <a:r>
              <a:rPr lang="en-US" sz="3200" dirty="0" smtClean="0"/>
              <a:t>The </a:t>
            </a:r>
            <a:r>
              <a:rPr lang="en-US" sz="3200" i="1" dirty="0" smtClean="0"/>
              <a:t>ReadSeminar.php</a:t>
            </a:r>
            <a:r>
              <a:rPr lang="en-US" sz="3200" dirty="0" smtClean="0"/>
              <a:t> Code:</a:t>
            </a:r>
            <a:br>
              <a:rPr lang="en-US" sz="3200" dirty="0" smtClean="0"/>
            </a:br>
            <a:r>
              <a:rPr lang="en-US" sz="3200" dirty="0" smtClean="0"/>
              <a:t> Creating A Recordset</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38</a:t>
            </a:fld>
            <a:endParaRPr lang="en-US" dirty="0"/>
          </a:p>
        </p:txBody>
      </p:sp>
      <p:sp>
        <p:nvSpPr>
          <p:cNvPr id="6" name="Rectangle 5"/>
          <p:cNvSpPr/>
          <p:nvPr/>
        </p:nvSpPr>
        <p:spPr>
          <a:xfrm>
            <a:off x="1504950" y="5943600"/>
            <a:ext cx="7410450" cy="369332"/>
          </a:xfrm>
          <a:prstGeom prst="rect">
            <a:avLst/>
          </a:prstGeom>
        </p:spPr>
        <p:txBody>
          <a:bodyPr wrap="square">
            <a:spAutoFit/>
          </a:bodyPr>
          <a:lstStyle/>
          <a:p>
            <a:r>
              <a:rPr lang="en-US" dirty="0" smtClean="0"/>
              <a:t>From Figure 7-18:  The HTML and PHP Code for </a:t>
            </a:r>
            <a:r>
              <a:rPr lang="en-US" dirty="0" err="1" smtClean="0"/>
              <a:t>ReadSeminar.php</a:t>
            </a:r>
            <a:endParaRPr lang="en-US" dirty="0" smtClean="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89819" y="1655358"/>
            <a:ext cx="5120581" cy="2590061"/>
          </a:xfrm>
          <a:prstGeom prst="rect">
            <a:avLst/>
          </a:prstGeom>
        </p:spPr>
      </p:pic>
      <p:pic>
        <p:nvPicPr>
          <p:cNvPr id="5" name="Picture 4"/>
          <p:cNvPicPr>
            <a:picLocks noChangeAspect="1"/>
          </p:cNvPicPr>
          <p:nvPr/>
        </p:nvPicPr>
        <p:blipFill>
          <a:blip r:embed="rId4"/>
          <a:stretch>
            <a:fillRect/>
          </a:stretch>
        </p:blipFill>
        <p:spPr>
          <a:xfrm>
            <a:off x="2286001" y="4337189"/>
            <a:ext cx="4796970" cy="1682611"/>
          </a:xfrm>
          <a:prstGeom prst="rect">
            <a:avLst/>
          </a:prstGeom>
        </p:spPr>
      </p:pic>
      <p:sp>
        <p:nvSpPr>
          <p:cNvPr id="49155" name="Rectangle 2"/>
          <p:cNvSpPr>
            <a:spLocks noGrp="1" noChangeArrowheads="1"/>
          </p:cNvSpPr>
          <p:nvPr>
            <p:ph type="title"/>
          </p:nvPr>
        </p:nvSpPr>
        <p:spPr/>
        <p:txBody>
          <a:bodyPr/>
          <a:lstStyle/>
          <a:p>
            <a:pPr eaLnBrk="1" hangingPunct="1"/>
            <a:r>
              <a:rPr lang="en-US" sz="3200" dirty="0" smtClean="0"/>
              <a:t>The </a:t>
            </a:r>
            <a:r>
              <a:rPr lang="en-US" sz="3200" i="1" dirty="0" smtClean="0"/>
              <a:t>ReadSeminar.php</a:t>
            </a:r>
            <a:r>
              <a:rPr lang="en-US" sz="3200" dirty="0" smtClean="0"/>
              <a:t> Code:</a:t>
            </a:r>
            <a:br>
              <a:rPr lang="en-US" sz="3200" dirty="0" smtClean="0"/>
            </a:br>
            <a:r>
              <a:rPr lang="en-US" sz="3200" dirty="0" smtClean="0"/>
              <a:t> Displaying the Results</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39</a:t>
            </a:fld>
            <a:endParaRPr lang="en-US" dirty="0"/>
          </a:p>
        </p:txBody>
      </p:sp>
      <p:sp>
        <p:nvSpPr>
          <p:cNvPr id="6" name="Rectangle 5"/>
          <p:cNvSpPr/>
          <p:nvPr/>
        </p:nvSpPr>
        <p:spPr>
          <a:xfrm>
            <a:off x="1524000" y="5955268"/>
            <a:ext cx="7252197" cy="369332"/>
          </a:xfrm>
          <a:prstGeom prst="rect">
            <a:avLst/>
          </a:prstGeom>
        </p:spPr>
        <p:txBody>
          <a:bodyPr wrap="square">
            <a:spAutoFit/>
          </a:bodyPr>
          <a:lstStyle/>
          <a:p>
            <a:r>
              <a:rPr lang="en-US" dirty="0" smtClean="0"/>
              <a:t>From Figure 7-18:  The HTML and PHP Code for </a:t>
            </a:r>
            <a:r>
              <a:rPr lang="en-US" dirty="0" err="1" smtClean="0"/>
              <a:t>ReadSeminar.php</a:t>
            </a:r>
            <a:r>
              <a:rPr lang="en-US" dirty="0" smtClean="0"/>
              <a:t> </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449" y="1626177"/>
            <a:ext cx="5492351" cy="432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Rectangle 2"/>
          <p:cNvSpPr>
            <a:spLocks noGrp="1" noChangeArrowheads="1"/>
          </p:cNvSpPr>
          <p:nvPr>
            <p:ph type="title"/>
          </p:nvPr>
        </p:nvSpPr>
        <p:spPr/>
        <p:txBody>
          <a:bodyPr/>
          <a:lstStyle/>
          <a:p>
            <a:pPr eaLnBrk="1" hangingPunct="1"/>
            <a:r>
              <a:rPr lang="en-US" sz="3600" dirty="0" smtClean="0"/>
              <a:t>The Database Processing Environment</a:t>
            </a:r>
          </a:p>
        </p:txBody>
      </p:sp>
      <p:sp>
        <p:nvSpPr>
          <p:cNvPr id="2" name="Slide Number Placeholder 1"/>
          <p:cNvSpPr>
            <a:spLocks noGrp="1"/>
          </p:cNvSpPr>
          <p:nvPr>
            <p:ph type="sldNum" sz="quarter" idx="11"/>
          </p:nvPr>
        </p:nvSpPr>
        <p:spPr/>
        <p:txBody>
          <a:bodyPr/>
          <a:lstStyle/>
          <a:p>
            <a:pPr>
              <a:defRPr/>
            </a:pPr>
            <a:r>
              <a:rPr lang="en-US" dirty="0" smtClean="0"/>
              <a:t>7-</a:t>
            </a:r>
            <a:fld id="{9FEEB3C1-05FC-4B5C-8936-188DA2A0609F}" type="slidenum">
              <a:rPr lang="en-US" smtClean="0"/>
              <a:pPr>
                <a:defRPr/>
              </a:pPr>
              <a:t>4</a:t>
            </a:fld>
            <a:endParaRPr lang="en-US" dirty="0"/>
          </a:p>
        </p:txBody>
      </p:sp>
      <p:sp>
        <p:nvSpPr>
          <p:cNvPr id="6" name="Rectangle 5"/>
          <p:cNvSpPr/>
          <p:nvPr/>
        </p:nvSpPr>
        <p:spPr>
          <a:xfrm>
            <a:off x="2514601" y="5943600"/>
            <a:ext cx="5410199" cy="369332"/>
          </a:xfrm>
          <a:prstGeom prst="rect">
            <a:avLst/>
          </a:prstGeom>
        </p:spPr>
        <p:txBody>
          <a:bodyPr wrap="square">
            <a:spAutoFit/>
          </a:bodyPr>
          <a:lstStyle/>
          <a:p>
            <a:r>
              <a:rPr lang="en-US" dirty="0" smtClean="0"/>
              <a:t>Figure 7-3:  The Database Processing Environment</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18983823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77060" y="1644968"/>
            <a:ext cx="6899001" cy="2193882"/>
          </a:xfrm>
          <a:prstGeom prst="rect">
            <a:avLst/>
          </a:prstGeom>
        </p:spPr>
      </p:pic>
      <p:sp>
        <p:nvSpPr>
          <p:cNvPr id="50179" name="Rectangle 2"/>
          <p:cNvSpPr>
            <a:spLocks noGrp="1" noChangeArrowheads="1"/>
          </p:cNvSpPr>
          <p:nvPr>
            <p:ph type="title"/>
          </p:nvPr>
        </p:nvSpPr>
        <p:spPr/>
        <p:txBody>
          <a:bodyPr/>
          <a:lstStyle/>
          <a:p>
            <a:pPr eaLnBrk="1" hangingPunct="1"/>
            <a:r>
              <a:rPr lang="en-US" sz="3200" dirty="0" smtClean="0"/>
              <a:t>The </a:t>
            </a:r>
            <a:r>
              <a:rPr lang="en-US" sz="3200" i="1" dirty="0" smtClean="0"/>
              <a:t>ReadSeminar.php</a:t>
            </a:r>
            <a:r>
              <a:rPr lang="en-US" sz="3200" dirty="0" smtClean="0"/>
              <a:t> Code:</a:t>
            </a:r>
            <a:br>
              <a:rPr lang="en-US" sz="3200" dirty="0" smtClean="0"/>
            </a:br>
            <a:r>
              <a:rPr lang="en-US" sz="3200" dirty="0" smtClean="0"/>
              <a:t> Disconnecting from the Database</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40</a:t>
            </a:fld>
            <a:endParaRPr lang="en-US" dirty="0"/>
          </a:p>
        </p:txBody>
      </p:sp>
      <p:sp>
        <p:nvSpPr>
          <p:cNvPr id="6" name="Rectangle 5"/>
          <p:cNvSpPr/>
          <p:nvPr/>
        </p:nvSpPr>
        <p:spPr>
          <a:xfrm>
            <a:off x="1553076" y="5867400"/>
            <a:ext cx="7086601" cy="369332"/>
          </a:xfrm>
          <a:prstGeom prst="rect">
            <a:avLst/>
          </a:prstGeom>
        </p:spPr>
        <p:txBody>
          <a:bodyPr wrap="square">
            <a:spAutoFit/>
          </a:bodyPr>
          <a:lstStyle/>
          <a:p>
            <a:r>
              <a:rPr lang="en-US" dirty="0" smtClean="0"/>
              <a:t>From Figure 7-18:  The HTML and PHP Code for </a:t>
            </a:r>
            <a:r>
              <a:rPr lang="en-US" dirty="0" err="1" smtClean="0"/>
              <a:t>ReadSeminar.php</a:t>
            </a:r>
            <a:endParaRPr lang="en-US" dirty="0" smtClean="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7518" y="1600201"/>
            <a:ext cx="7517882" cy="4098146"/>
          </a:xfrm>
          <a:prstGeom prst="rect">
            <a:avLst/>
          </a:prstGeom>
        </p:spPr>
      </p:pic>
      <p:sp>
        <p:nvSpPr>
          <p:cNvPr id="45059" name="Rectangle 2"/>
          <p:cNvSpPr>
            <a:spLocks noGrp="1" noChangeArrowheads="1"/>
          </p:cNvSpPr>
          <p:nvPr>
            <p:ph type="title"/>
          </p:nvPr>
        </p:nvSpPr>
        <p:spPr>
          <a:xfrm>
            <a:off x="1447800" y="274638"/>
            <a:ext cx="7467600" cy="1143000"/>
          </a:xfrm>
        </p:spPr>
        <p:txBody>
          <a:bodyPr/>
          <a:lstStyle/>
          <a:p>
            <a:pPr eaLnBrk="1" hangingPunct="1"/>
            <a:r>
              <a:rPr lang="en-US" sz="3600" dirty="0" smtClean="0"/>
              <a:t>The </a:t>
            </a:r>
            <a:r>
              <a:rPr lang="en-US" sz="3600" i="1" dirty="0" smtClean="0"/>
              <a:t>ReadSeminar.php</a:t>
            </a:r>
            <a:r>
              <a:rPr lang="en-US" sz="3600" dirty="0" smtClean="0"/>
              <a:t> PHP Code In the NetBeans IDE</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41</a:t>
            </a:fld>
            <a:endParaRPr lang="en-US" dirty="0"/>
          </a:p>
        </p:txBody>
      </p:sp>
      <p:sp>
        <p:nvSpPr>
          <p:cNvPr id="6" name="Rectangle 5"/>
          <p:cNvSpPr/>
          <p:nvPr/>
        </p:nvSpPr>
        <p:spPr>
          <a:xfrm>
            <a:off x="1447800" y="5638800"/>
            <a:ext cx="7391400" cy="646331"/>
          </a:xfrm>
          <a:prstGeom prst="rect">
            <a:avLst/>
          </a:prstGeom>
        </p:spPr>
        <p:txBody>
          <a:bodyPr wrap="square">
            <a:spAutoFit/>
          </a:bodyPr>
          <a:lstStyle/>
          <a:p>
            <a:r>
              <a:rPr lang="en-US" dirty="0" smtClean="0"/>
              <a:t>Figure 7-19:</a:t>
            </a:r>
            <a:br>
              <a:rPr lang="en-US" dirty="0" smtClean="0"/>
            </a:br>
            <a:r>
              <a:rPr lang="en-US" dirty="0" smtClean="0"/>
              <a:t>The HTML and PHP Code for ReadSeminar.php in the NetBeans IDE</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sz="3600" dirty="0" smtClean="0"/>
              <a:t>The </a:t>
            </a:r>
            <a:r>
              <a:rPr lang="en-US" sz="3600" i="1" dirty="0" smtClean="0"/>
              <a:t>ReadSeminar.php</a:t>
            </a:r>
            <a:r>
              <a:rPr lang="en-US" sz="3600" dirty="0" smtClean="0"/>
              <a:t> Web Page</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42</a:t>
            </a:fld>
            <a:endParaRPr lang="en-US" dirty="0"/>
          </a:p>
        </p:txBody>
      </p:sp>
      <p:sp>
        <p:nvSpPr>
          <p:cNvPr id="6" name="Rectangle 5"/>
          <p:cNvSpPr/>
          <p:nvPr/>
        </p:nvSpPr>
        <p:spPr>
          <a:xfrm>
            <a:off x="2362200" y="6019800"/>
            <a:ext cx="4951099" cy="369332"/>
          </a:xfrm>
          <a:prstGeom prst="rect">
            <a:avLst/>
          </a:prstGeom>
        </p:spPr>
        <p:txBody>
          <a:bodyPr wrap="none">
            <a:spAutoFit/>
          </a:bodyPr>
          <a:lstStyle/>
          <a:p>
            <a:r>
              <a:rPr lang="en-US" dirty="0" smtClean="0"/>
              <a:t>Figure 7-20:  The Results of ReadSeminar.php</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3" name="Picture 2"/>
          <p:cNvPicPr>
            <a:picLocks noChangeAspect="1"/>
          </p:cNvPicPr>
          <p:nvPr/>
        </p:nvPicPr>
        <p:blipFill>
          <a:blip r:embed="rId3"/>
          <a:stretch>
            <a:fillRect/>
          </a:stretch>
        </p:blipFill>
        <p:spPr>
          <a:xfrm>
            <a:off x="1600200" y="1603469"/>
            <a:ext cx="7057419" cy="436755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sz="3600" dirty="0" smtClean="0"/>
              <a:t>The Modified Home Page</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43</a:t>
            </a:fld>
            <a:endParaRPr lang="en-US" dirty="0"/>
          </a:p>
        </p:txBody>
      </p:sp>
      <p:sp>
        <p:nvSpPr>
          <p:cNvPr id="6" name="Rectangle 5"/>
          <p:cNvSpPr/>
          <p:nvPr/>
        </p:nvSpPr>
        <p:spPr>
          <a:xfrm>
            <a:off x="2516178" y="5879068"/>
            <a:ext cx="5254644" cy="369332"/>
          </a:xfrm>
          <a:prstGeom prst="rect">
            <a:avLst/>
          </a:prstGeom>
        </p:spPr>
        <p:txBody>
          <a:bodyPr wrap="none">
            <a:spAutoFit/>
          </a:bodyPr>
          <a:lstStyle/>
          <a:p>
            <a:r>
              <a:rPr lang="en-US" dirty="0" smtClean="0"/>
              <a:t>Figure 7-22:  The Modified HSD Web Home Page</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3" name="Picture 2"/>
          <p:cNvPicPr>
            <a:picLocks noChangeAspect="1"/>
          </p:cNvPicPr>
          <p:nvPr/>
        </p:nvPicPr>
        <p:blipFill>
          <a:blip r:embed="rId3"/>
          <a:stretch>
            <a:fillRect/>
          </a:stretch>
        </p:blipFill>
        <p:spPr>
          <a:xfrm>
            <a:off x="1422646" y="1600206"/>
            <a:ext cx="7416554" cy="3218633"/>
          </a:xfrm>
          <a:prstGeom prst="rect">
            <a:avLst/>
          </a:prstGeom>
        </p:spPr>
      </p:pic>
    </p:spTree>
    <p:extLst>
      <p:ext uri="{BB962C8B-B14F-4D97-AF65-F5344CB8AC3E}">
        <p14:creationId xmlns:p14="http://schemas.microsoft.com/office/powerpoint/2010/main" val="19514124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7518" y="1600201"/>
            <a:ext cx="7517882" cy="4019255"/>
          </a:xfrm>
          <a:prstGeom prst="rect">
            <a:avLst/>
          </a:prstGeom>
        </p:spPr>
      </p:pic>
      <p:sp>
        <p:nvSpPr>
          <p:cNvPr id="51203" name="Rectangle 2"/>
          <p:cNvSpPr>
            <a:spLocks noGrp="1" noChangeArrowheads="1"/>
          </p:cNvSpPr>
          <p:nvPr>
            <p:ph type="title"/>
          </p:nvPr>
        </p:nvSpPr>
        <p:spPr/>
        <p:txBody>
          <a:bodyPr/>
          <a:lstStyle/>
          <a:p>
            <a:pPr eaLnBrk="1" hangingPunct="1"/>
            <a:r>
              <a:rPr lang="en-US" sz="3600" dirty="0" smtClean="0"/>
              <a:t>The NewSeminarForm Web Page</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44</a:t>
            </a:fld>
            <a:endParaRPr lang="en-US" dirty="0"/>
          </a:p>
        </p:txBody>
      </p:sp>
      <p:sp>
        <p:nvSpPr>
          <p:cNvPr id="6" name="Rectangle 5"/>
          <p:cNvSpPr/>
          <p:nvPr/>
        </p:nvSpPr>
        <p:spPr>
          <a:xfrm>
            <a:off x="2676107" y="5855732"/>
            <a:ext cx="5010987" cy="369332"/>
          </a:xfrm>
          <a:prstGeom prst="rect">
            <a:avLst/>
          </a:prstGeom>
        </p:spPr>
        <p:txBody>
          <a:bodyPr wrap="none">
            <a:spAutoFit/>
          </a:bodyPr>
          <a:lstStyle/>
          <a:p>
            <a:r>
              <a:rPr lang="en-US" dirty="0" smtClean="0"/>
              <a:t>Figure 7-23:  The NewSeminarForm Web Page</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4186094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9976" y="1600201"/>
            <a:ext cx="7515424" cy="4011002"/>
          </a:xfrm>
          <a:prstGeom prst="rect">
            <a:avLst/>
          </a:prstGeom>
        </p:spPr>
      </p:pic>
      <p:sp>
        <p:nvSpPr>
          <p:cNvPr id="51203" name="Rectangle 2"/>
          <p:cNvSpPr>
            <a:spLocks noGrp="1" noChangeArrowheads="1"/>
          </p:cNvSpPr>
          <p:nvPr>
            <p:ph type="title"/>
          </p:nvPr>
        </p:nvSpPr>
        <p:spPr/>
        <p:txBody>
          <a:bodyPr/>
          <a:lstStyle/>
          <a:p>
            <a:pPr eaLnBrk="1" hangingPunct="1"/>
            <a:r>
              <a:rPr lang="en-US" sz="3600" dirty="0" smtClean="0"/>
              <a:t>Entering Data in the NewSeminarForm Web Page</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45</a:t>
            </a:fld>
            <a:endParaRPr lang="en-US" dirty="0"/>
          </a:p>
        </p:txBody>
      </p:sp>
      <p:sp>
        <p:nvSpPr>
          <p:cNvPr id="6" name="Rectangle 5"/>
          <p:cNvSpPr/>
          <p:nvPr/>
        </p:nvSpPr>
        <p:spPr>
          <a:xfrm>
            <a:off x="1443164" y="5943600"/>
            <a:ext cx="7396036" cy="369332"/>
          </a:xfrm>
          <a:prstGeom prst="rect">
            <a:avLst/>
          </a:prstGeom>
        </p:spPr>
        <p:txBody>
          <a:bodyPr wrap="square">
            <a:spAutoFit/>
          </a:bodyPr>
          <a:lstStyle/>
          <a:p>
            <a:r>
              <a:rPr lang="en-US" dirty="0" smtClean="0"/>
              <a:t>Figure 7-24:  Entering Data Values in the NewSeminarForm Web Page</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6972659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21571" y="1591172"/>
            <a:ext cx="6091457" cy="4246650"/>
          </a:xfrm>
          <a:prstGeom prst="rect">
            <a:avLst/>
          </a:prstGeom>
        </p:spPr>
      </p:pic>
      <p:sp>
        <p:nvSpPr>
          <p:cNvPr id="51203" name="Rectangle 2"/>
          <p:cNvSpPr>
            <a:spLocks noGrp="1" noChangeArrowheads="1"/>
          </p:cNvSpPr>
          <p:nvPr>
            <p:ph type="title"/>
          </p:nvPr>
        </p:nvSpPr>
        <p:spPr/>
        <p:txBody>
          <a:bodyPr/>
          <a:lstStyle/>
          <a:p>
            <a:pPr eaLnBrk="1" hangingPunct="1"/>
            <a:r>
              <a:rPr lang="en-US" sz="3600" dirty="0" smtClean="0"/>
              <a:t>New Data in the SEMINAR Table</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46</a:t>
            </a:fld>
            <a:endParaRPr lang="en-US" dirty="0"/>
          </a:p>
        </p:txBody>
      </p:sp>
      <p:sp>
        <p:nvSpPr>
          <p:cNvPr id="6" name="Rectangle 5"/>
          <p:cNvSpPr/>
          <p:nvPr/>
        </p:nvSpPr>
        <p:spPr>
          <a:xfrm>
            <a:off x="1789049" y="5955268"/>
            <a:ext cx="6400800" cy="369332"/>
          </a:xfrm>
          <a:prstGeom prst="rect">
            <a:avLst/>
          </a:prstGeom>
        </p:spPr>
        <p:txBody>
          <a:bodyPr wrap="square">
            <a:spAutoFit/>
          </a:bodyPr>
          <a:lstStyle/>
          <a:p>
            <a:r>
              <a:rPr lang="en-US" dirty="0" smtClean="0"/>
              <a:t>Figure 7-25:  The New Seminar Data in the SEMINAR Table</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27842411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sz="3600" dirty="0" smtClean="0"/>
              <a:t>Creating Drop-down Boxes</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47</a:t>
            </a:fld>
            <a:endParaRPr lang="en-US" dirty="0"/>
          </a:p>
        </p:txBody>
      </p:sp>
      <p:sp>
        <p:nvSpPr>
          <p:cNvPr id="6" name="Rectangle 5"/>
          <p:cNvSpPr/>
          <p:nvPr/>
        </p:nvSpPr>
        <p:spPr>
          <a:xfrm>
            <a:off x="1675606" y="5842883"/>
            <a:ext cx="7086600" cy="369332"/>
          </a:xfrm>
          <a:prstGeom prst="rect">
            <a:avLst/>
          </a:prstGeom>
        </p:spPr>
        <p:txBody>
          <a:bodyPr wrap="square">
            <a:spAutoFit/>
          </a:bodyPr>
          <a:lstStyle/>
          <a:p>
            <a:r>
              <a:rPr lang="en-US" dirty="0" smtClean="0"/>
              <a:t>From Figure 7-26:  The HTML Code for NewSeminarForm.html</a:t>
            </a: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913" y="1647825"/>
            <a:ext cx="7380287"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14455491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sz="3600" dirty="0" smtClean="0"/>
              <a:t>PHP POST METHOD</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48</a:t>
            </a:fld>
            <a:endParaRPr lang="en-US" dirty="0"/>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514600"/>
            <a:ext cx="5715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5123" y="3657600"/>
            <a:ext cx="5305425" cy="2423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33600" y="1828800"/>
            <a:ext cx="5715000" cy="381000"/>
          </a:xfrm>
          <a:prstGeom prst="rect">
            <a:avLst/>
          </a:prstGeom>
          <a:noFill/>
        </p:spPr>
        <p:txBody>
          <a:bodyPr wrap="square" rtlCol="0">
            <a:spAutoFit/>
          </a:bodyPr>
          <a:lstStyle/>
          <a:p>
            <a:r>
              <a:rPr lang="en-US" dirty="0" smtClean="0"/>
              <a:t>On </a:t>
            </a:r>
            <a:r>
              <a:rPr lang="en-US" i="1" dirty="0" smtClean="0"/>
              <a:t>NewSeminarForm.html</a:t>
            </a:r>
            <a:r>
              <a:rPr lang="en-US" dirty="0" smtClean="0"/>
              <a:t> page</a:t>
            </a:r>
            <a:endParaRPr lang="en-US" dirty="0"/>
          </a:p>
        </p:txBody>
      </p:sp>
      <p:sp>
        <p:nvSpPr>
          <p:cNvPr id="8" name="TextBox 7"/>
          <p:cNvSpPr txBox="1"/>
          <p:nvPr/>
        </p:nvSpPr>
        <p:spPr>
          <a:xfrm>
            <a:off x="2199281" y="3048000"/>
            <a:ext cx="5715000" cy="381000"/>
          </a:xfrm>
          <a:prstGeom prst="rect">
            <a:avLst/>
          </a:prstGeom>
          <a:noFill/>
        </p:spPr>
        <p:txBody>
          <a:bodyPr wrap="square" rtlCol="0">
            <a:spAutoFit/>
          </a:bodyPr>
          <a:lstStyle/>
          <a:p>
            <a:r>
              <a:rPr lang="en-US" dirty="0"/>
              <a:t>On </a:t>
            </a:r>
            <a:r>
              <a:rPr lang="en-US" i="1" dirty="0" err="1" smtClean="0"/>
              <a:t>InsertNewSeminar.php</a:t>
            </a:r>
            <a:r>
              <a:rPr lang="en-US" dirty="0" smtClean="0"/>
              <a:t> </a:t>
            </a:r>
            <a:r>
              <a:rPr lang="en-US" dirty="0"/>
              <a:t>page</a:t>
            </a:r>
          </a:p>
        </p:txBody>
      </p:sp>
      <p:sp>
        <p:nvSpPr>
          <p:cNvPr id="5" name="Footer Placeholder 4"/>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21873283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sz="3600" dirty="0" smtClean="0"/>
              <a:t>SQL Injection Attacks</a:t>
            </a:r>
          </a:p>
        </p:txBody>
      </p:sp>
      <p:sp>
        <p:nvSpPr>
          <p:cNvPr id="52228" name="Rectangle 3"/>
          <p:cNvSpPr>
            <a:spLocks noGrp="1" noChangeArrowheads="1"/>
          </p:cNvSpPr>
          <p:nvPr>
            <p:ph idx="1"/>
          </p:nvPr>
        </p:nvSpPr>
        <p:spPr/>
        <p:txBody>
          <a:bodyPr/>
          <a:lstStyle/>
          <a:p>
            <a:pPr>
              <a:lnSpc>
                <a:spcPct val="90000"/>
              </a:lnSpc>
            </a:pPr>
            <a:r>
              <a:rPr lang="en-US" sz="2400" dirty="0" smtClean="0"/>
              <a:t>SQL Injection Attacks are attempts to issue SQL commands through a Web interface such as a Web form.</a:t>
            </a:r>
          </a:p>
          <a:p>
            <a:pPr>
              <a:lnSpc>
                <a:spcPct val="90000"/>
              </a:lnSpc>
            </a:pPr>
            <a:r>
              <a:rPr lang="en-US" sz="2400" dirty="0" smtClean="0"/>
              <a:t>Consider a Web form that asks for a user’s new phone number:</a:t>
            </a:r>
          </a:p>
          <a:p>
            <a:pPr>
              <a:lnSpc>
                <a:spcPct val="90000"/>
              </a:lnSpc>
            </a:pPr>
            <a:endParaRPr lang="en-US" sz="2400" dirty="0"/>
          </a:p>
          <a:p>
            <a:pPr>
              <a:lnSpc>
                <a:spcPct val="90000"/>
              </a:lnSpc>
            </a:pPr>
            <a:endParaRPr lang="en-US" sz="2400" dirty="0" smtClean="0"/>
          </a:p>
          <a:p>
            <a:pPr>
              <a:lnSpc>
                <a:spcPct val="90000"/>
              </a:lnSpc>
            </a:pPr>
            <a:endParaRPr lang="en-US" sz="2400" dirty="0"/>
          </a:p>
          <a:p>
            <a:pPr>
              <a:lnSpc>
                <a:spcPct val="90000"/>
              </a:lnSpc>
            </a:pPr>
            <a:r>
              <a:rPr lang="en-US" sz="2400" dirty="0" smtClean="0"/>
              <a:t>If the value of NewPhone is not checked, then we may get input values such as:</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49</a:t>
            </a:fld>
            <a:endParaRPr lang="en-US" dirty="0"/>
          </a:p>
        </p:txBody>
      </p:sp>
      <p:pic>
        <p:nvPicPr>
          <p:cNvPr id="522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9" y="3429000"/>
            <a:ext cx="4876801" cy="118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98" y="5420563"/>
            <a:ext cx="533400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47800" y="274638"/>
            <a:ext cx="7239000" cy="1096962"/>
          </a:xfrm>
        </p:spPr>
        <p:txBody>
          <a:bodyPr/>
          <a:lstStyle/>
          <a:p>
            <a:pPr eaLnBrk="1" hangingPunct="1"/>
            <a:r>
              <a:rPr lang="en-US" dirty="0" smtClean="0"/>
              <a:t>Processing Constraints</a:t>
            </a:r>
          </a:p>
        </p:txBody>
      </p:sp>
      <p:sp>
        <p:nvSpPr>
          <p:cNvPr id="9219" name="Rectangle 3"/>
          <p:cNvSpPr>
            <a:spLocks noGrp="1" noChangeArrowheads="1"/>
          </p:cNvSpPr>
          <p:nvPr>
            <p:ph idx="1"/>
          </p:nvPr>
        </p:nvSpPr>
        <p:spPr/>
        <p:txBody>
          <a:bodyPr/>
          <a:lstStyle/>
          <a:p>
            <a:pPr eaLnBrk="1" hangingPunct="1"/>
            <a:r>
              <a:rPr lang="en-US" sz="2800" dirty="0" smtClean="0"/>
              <a:t>Enforcing referential integrity</a:t>
            </a:r>
          </a:p>
          <a:p>
            <a:pPr eaLnBrk="1" hangingPunct="1"/>
            <a:r>
              <a:rPr lang="en-US" sz="2800" dirty="0" smtClean="0"/>
              <a:t>Cascading deletion</a:t>
            </a:r>
          </a:p>
          <a:p>
            <a:pPr eaLnBrk="1" hangingPunct="1"/>
            <a:r>
              <a:rPr lang="en-US" sz="2800" dirty="0" smtClean="0"/>
              <a:t>Cascading modifications</a:t>
            </a:r>
          </a:p>
          <a:p>
            <a:pPr eaLnBrk="1" hangingPunct="1"/>
            <a:r>
              <a:rPr lang="en-US" sz="2800" dirty="0" smtClean="0"/>
              <a:t>Data type constraints</a:t>
            </a:r>
          </a:p>
          <a:p>
            <a:pPr eaLnBrk="1" hangingPunct="1"/>
            <a:r>
              <a:rPr lang="en-US" sz="2800" dirty="0" smtClean="0"/>
              <a:t>Data size constraints</a:t>
            </a:r>
          </a:p>
          <a:p>
            <a:pPr eaLnBrk="1" hangingPunct="1"/>
            <a:r>
              <a:rPr lang="en-US" sz="2800" dirty="0" smtClean="0"/>
              <a:t>Data value constraints</a:t>
            </a:r>
          </a:p>
          <a:p>
            <a:pPr eaLnBrk="1" hangingPunct="1"/>
            <a:r>
              <a:rPr lang="en-US" sz="2800" dirty="0" smtClean="0"/>
              <a:t>Null constraints</a:t>
            </a:r>
          </a:p>
          <a:p>
            <a:pPr eaLnBrk="1" hangingPunct="1"/>
            <a:r>
              <a:rPr lang="en-US" sz="2800" dirty="0" smtClean="0"/>
              <a:t>Uniqueness constraints</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5</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sz="3600" dirty="0" smtClean="0"/>
              <a:t>XML Introduction</a:t>
            </a:r>
          </a:p>
        </p:txBody>
      </p:sp>
      <p:sp>
        <p:nvSpPr>
          <p:cNvPr id="52228" name="Rectangle 3"/>
          <p:cNvSpPr>
            <a:spLocks noGrp="1" noChangeArrowheads="1"/>
          </p:cNvSpPr>
          <p:nvPr>
            <p:ph idx="1"/>
          </p:nvPr>
        </p:nvSpPr>
        <p:spPr/>
        <p:txBody>
          <a:bodyPr/>
          <a:lstStyle/>
          <a:p>
            <a:pPr>
              <a:lnSpc>
                <a:spcPct val="90000"/>
              </a:lnSpc>
            </a:pPr>
            <a:r>
              <a:rPr lang="en-US" sz="2800" dirty="0" smtClean="0"/>
              <a:t>Database processing and document processing need each other.</a:t>
            </a:r>
          </a:p>
          <a:p>
            <a:pPr lvl="1">
              <a:lnSpc>
                <a:spcPct val="90000"/>
              </a:lnSpc>
            </a:pPr>
            <a:r>
              <a:rPr lang="en-US" sz="2400" b="1" dirty="0" smtClean="0">
                <a:solidFill>
                  <a:srgbClr val="1811A9"/>
                </a:solidFill>
              </a:rPr>
              <a:t>Database processing</a:t>
            </a:r>
            <a:r>
              <a:rPr lang="en-US" sz="2400" dirty="0" smtClean="0">
                <a:solidFill>
                  <a:srgbClr val="1811A9"/>
                </a:solidFill>
              </a:rPr>
              <a:t> </a:t>
            </a:r>
            <a:r>
              <a:rPr lang="en-US" sz="2400" dirty="0" smtClean="0"/>
              <a:t>needs document processing for expressing database views.</a:t>
            </a:r>
          </a:p>
          <a:p>
            <a:pPr lvl="1">
              <a:lnSpc>
                <a:spcPct val="90000"/>
              </a:lnSpc>
            </a:pPr>
            <a:r>
              <a:rPr lang="en-US" sz="2400" b="1" dirty="0" smtClean="0">
                <a:solidFill>
                  <a:srgbClr val="1811A9"/>
                </a:solidFill>
              </a:rPr>
              <a:t>Document processing</a:t>
            </a:r>
            <a:r>
              <a:rPr lang="en-US" sz="2400" dirty="0" smtClean="0">
                <a:solidFill>
                  <a:srgbClr val="1811A9"/>
                </a:solidFill>
              </a:rPr>
              <a:t> </a:t>
            </a:r>
            <a:r>
              <a:rPr lang="en-US" sz="2400" dirty="0" smtClean="0"/>
              <a:t>needs database processing for storing and manipulating data.</a:t>
            </a:r>
          </a:p>
          <a:p>
            <a:pPr>
              <a:lnSpc>
                <a:spcPct val="90000"/>
              </a:lnSpc>
            </a:pPr>
            <a:r>
              <a:rPr lang="en-US" sz="2800" dirty="0" smtClean="0"/>
              <a:t>As Internet usage increases, organizations want to make their Web pages more functional by displaying and updating data from organizational databases.</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50</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272103491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XML</a:t>
            </a:r>
          </a:p>
        </p:txBody>
      </p:sp>
      <p:sp>
        <p:nvSpPr>
          <p:cNvPr id="53252" name="Rectangle 3"/>
          <p:cNvSpPr>
            <a:spLocks noGrp="1" noChangeArrowheads="1"/>
          </p:cNvSpPr>
          <p:nvPr>
            <p:ph idx="1"/>
          </p:nvPr>
        </p:nvSpPr>
        <p:spPr/>
        <p:txBody>
          <a:bodyPr/>
          <a:lstStyle/>
          <a:p>
            <a:pPr>
              <a:lnSpc>
                <a:spcPct val="90000"/>
              </a:lnSpc>
            </a:pPr>
            <a:r>
              <a:rPr lang="en-US" sz="2400" b="1" dirty="0" smtClean="0">
                <a:solidFill>
                  <a:srgbClr val="1811A9"/>
                </a:solidFill>
              </a:rPr>
              <a:t>XML</a:t>
            </a:r>
            <a:r>
              <a:rPr lang="en-US" sz="2400" dirty="0" smtClean="0"/>
              <a:t>, or </a:t>
            </a:r>
            <a:r>
              <a:rPr lang="en-US" sz="2400" b="1" dirty="0" smtClean="0">
                <a:solidFill>
                  <a:srgbClr val="1811A9"/>
                </a:solidFill>
              </a:rPr>
              <a:t>Extensible Markup Language</a:t>
            </a:r>
            <a:r>
              <a:rPr lang="en-US" sz="2400" dirty="0" smtClean="0"/>
              <a:t>, was developed in the early 1990s.</a:t>
            </a:r>
          </a:p>
          <a:p>
            <a:pPr lvl="1">
              <a:lnSpc>
                <a:spcPct val="90000"/>
              </a:lnSpc>
            </a:pPr>
            <a:r>
              <a:rPr lang="en-US" sz="2000" dirty="0" smtClean="0"/>
              <a:t>XML is a subset of </a:t>
            </a:r>
            <a:r>
              <a:rPr lang="en-US" sz="2000" b="1" dirty="0" smtClean="0">
                <a:solidFill>
                  <a:srgbClr val="1811A9"/>
                </a:solidFill>
              </a:rPr>
              <a:t>SGML</a:t>
            </a:r>
            <a:r>
              <a:rPr lang="en-US" sz="2000" dirty="0" smtClean="0"/>
              <a:t> or </a:t>
            </a:r>
            <a:r>
              <a:rPr lang="en-US" sz="2000" b="1" dirty="0" smtClean="0">
                <a:solidFill>
                  <a:srgbClr val="1811A9"/>
                </a:solidFill>
              </a:rPr>
              <a:t>Standard Generalized Markup Language.</a:t>
            </a:r>
            <a:endParaRPr lang="en-US" sz="2000" dirty="0" smtClean="0">
              <a:solidFill>
                <a:srgbClr val="1811A9"/>
              </a:solidFill>
            </a:endParaRPr>
          </a:p>
          <a:p>
            <a:pPr>
              <a:lnSpc>
                <a:spcPct val="90000"/>
              </a:lnSpc>
            </a:pPr>
            <a:r>
              <a:rPr lang="en-US" sz="2400" dirty="0" smtClean="0"/>
              <a:t>Today XML is a hybrid of document processing and database processing.</a:t>
            </a:r>
          </a:p>
          <a:p>
            <a:pPr lvl="1">
              <a:lnSpc>
                <a:spcPct val="90000"/>
              </a:lnSpc>
            </a:pPr>
            <a:r>
              <a:rPr lang="en-US" sz="2000" dirty="0" smtClean="0"/>
              <a:t>It provides a standardized yet customizable way to describe the content of documents.</a:t>
            </a:r>
          </a:p>
          <a:p>
            <a:pPr lvl="1">
              <a:lnSpc>
                <a:spcPct val="90000"/>
              </a:lnSpc>
            </a:pPr>
            <a:r>
              <a:rPr lang="en-US" sz="2000" dirty="0" smtClean="0"/>
              <a:t>XML documents can automatically be generated from database data and vice versa.</a:t>
            </a:r>
          </a:p>
          <a:p>
            <a:pPr>
              <a:lnSpc>
                <a:spcPct val="90000"/>
              </a:lnSpc>
            </a:pPr>
            <a:r>
              <a:rPr lang="en-US" sz="2400" b="1" dirty="0" smtClean="0">
                <a:solidFill>
                  <a:srgbClr val="1811A9"/>
                </a:solidFill>
              </a:rPr>
              <a:t>SOAP</a:t>
            </a:r>
            <a:r>
              <a:rPr lang="en-US" sz="2400" dirty="0" smtClean="0"/>
              <a:t> is an XML-based standard protocol for sending messages of any type, using any protocol over the Internet.</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51</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XML (Cont’d)</a:t>
            </a:r>
          </a:p>
        </p:txBody>
      </p:sp>
      <p:sp>
        <p:nvSpPr>
          <p:cNvPr id="54276" name="Rectangle 3"/>
          <p:cNvSpPr>
            <a:spLocks noGrp="1" noChangeArrowheads="1"/>
          </p:cNvSpPr>
          <p:nvPr>
            <p:ph idx="1"/>
          </p:nvPr>
        </p:nvSpPr>
        <p:spPr/>
        <p:txBody>
          <a:bodyPr/>
          <a:lstStyle/>
          <a:p>
            <a:pPr>
              <a:lnSpc>
                <a:spcPct val="90000"/>
              </a:lnSpc>
            </a:pPr>
            <a:r>
              <a:rPr lang="en-US" sz="2400" dirty="0" smtClean="0"/>
              <a:t>XML is used for describing, representing and materializing database views.</a:t>
            </a:r>
          </a:p>
          <a:p>
            <a:pPr>
              <a:lnSpc>
                <a:spcPct val="90000"/>
              </a:lnSpc>
            </a:pPr>
            <a:r>
              <a:rPr lang="en-US" sz="2400" dirty="0" smtClean="0"/>
              <a:t>XML is better than HTML because: </a:t>
            </a:r>
          </a:p>
          <a:p>
            <a:pPr lvl="1">
              <a:lnSpc>
                <a:spcPct val="90000"/>
              </a:lnSpc>
            </a:pPr>
            <a:r>
              <a:rPr lang="en-US" sz="2000" dirty="0" smtClean="0"/>
              <a:t>It provides a clear separation between document structure, content and materialization.</a:t>
            </a:r>
          </a:p>
          <a:p>
            <a:pPr lvl="1">
              <a:lnSpc>
                <a:spcPct val="90000"/>
              </a:lnSpc>
            </a:pPr>
            <a:r>
              <a:rPr lang="en-US" sz="2000" dirty="0" smtClean="0"/>
              <a:t>It is standardized but allows for extension by developers.</a:t>
            </a:r>
          </a:p>
          <a:p>
            <a:pPr lvl="1">
              <a:lnSpc>
                <a:spcPct val="90000"/>
              </a:lnSpc>
            </a:pPr>
            <a:r>
              <a:rPr lang="en-US" sz="2000" dirty="0" smtClean="0"/>
              <a:t>XML tags accurately represent the semantics of their data.</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52</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7518" y="1610338"/>
            <a:ext cx="7517882" cy="4108133"/>
          </a:xfrm>
          <a:prstGeom prst="rect">
            <a:avLst/>
          </a:prstGeom>
        </p:spPr>
      </p:pic>
      <p:sp>
        <p:nvSpPr>
          <p:cNvPr id="66562" name="Rectangle 2"/>
          <p:cNvSpPr>
            <a:spLocks noGrp="1" noChangeArrowheads="1"/>
          </p:cNvSpPr>
          <p:nvPr>
            <p:ph type="title"/>
          </p:nvPr>
        </p:nvSpPr>
        <p:spPr/>
        <p:txBody>
          <a:bodyPr/>
          <a:lstStyle/>
          <a:p>
            <a:pPr eaLnBrk="1" hangingPunct="1"/>
            <a:r>
              <a:rPr lang="en-US" dirty="0" smtClean="0"/>
              <a:t>SQL for XML Processing</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53</a:t>
            </a:fld>
            <a:endParaRPr lang="en-US" dirty="0"/>
          </a:p>
        </p:txBody>
      </p:sp>
      <p:sp>
        <p:nvSpPr>
          <p:cNvPr id="6" name="Rectangle 5"/>
          <p:cNvSpPr/>
          <p:nvPr/>
        </p:nvSpPr>
        <p:spPr>
          <a:xfrm>
            <a:off x="3352800" y="5897678"/>
            <a:ext cx="4117346" cy="369332"/>
          </a:xfrm>
          <a:prstGeom prst="rect">
            <a:avLst/>
          </a:prstGeom>
        </p:spPr>
        <p:txBody>
          <a:bodyPr wrap="none">
            <a:spAutoFit/>
          </a:bodyPr>
          <a:lstStyle/>
          <a:p>
            <a:r>
              <a:rPr lang="en-US" dirty="0" smtClean="0"/>
              <a:t>Figure 7-28:  An SQL FOR XML Query</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7518" y="1600201"/>
            <a:ext cx="7517882" cy="4104928"/>
          </a:xfrm>
          <a:prstGeom prst="rect">
            <a:avLst/>
          </a:prstGeom>
        </p:spPr>
      </p:pic>
      <p:sp>
        <p:nvSpPr>
          <p:cNvPr id="67586" name="Rectangle 2"/>
          <p:cNvSpPr>
            <a:spLocks noGrp="1" noChangeArrowheads="1"/>
          </p:cNvSpPr>
          <p:nvPr>
            <p:ph type="title"/>
          </p:nvPr>
        </p:nvSpPr>
        <p:spPr/>
        <p:txBody>
          <a:bodyPr/>
          <a:lstStyle/>
          <a:p>
            <a:pPr eaLnBrk="1" hangingPunct="1"/>
            <a:r>
              <a:rPr lang="en-US" sz="4000" dirty="0" smtClean="0"/>
              <a:t>Results of</a:t>
            </a:r>
            <a:br>
              <a:rPr lang="en-US" sz="4000" dirty="0" smtClean="0"/>
            </a:br>
            <a:r>
              <a:rPr lang="en-US" sz="4000" dirty="0" smtClean="0"/>
              <a:t>SQL for XML Processing</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54</a:t>
            </a:fld>
            <a:endParaRPr lang="en-US" dirty="0"/>
          </a:p>
        </p:txBody>
      </p:sp>
      <p:sp>
        <p:nvSpPr>
          <p:cNvPr id="6" name="Rectangle 5"/>
          <p:cNvSpPr/>
          <p:nvPr/>
        </p:nvSpPr>
        <p:spPr>
          <a:xfrm>
            <a:off x="2523000" y="5955268"/>
            <a:ext cx="5258619" cy="369332"/>
          </a:xfrm>
          <a:prstGeom prst="rect">
            <a:avLst/>
          </a:prstGeom>
        </p:spPr>
        <p:txBody>
          <a:bodyPr wrap="none">
            <a:spAutoFit/>
          </a:bodyPr>
          <a:lstStyle/>
          <a:p>
            <a:r>
              <a:rPr lang="en-US" dirty="0" smtClean="0"/>
              <a:t>Figure 7-29:  Results of the SQL FOR XML Query</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smtClean="0"/>
              <a:t>XLM Web Services</a:t>
            </a:r>
          </a:p>
        </p:txBody>
      </p:sp>
      <p:sp>
        <p:nvSpPr>
          <p:cNvPr id="69635" name="Rectangle 3"/>
          <p:cNvSpPr>
            <a:spLocks noGrp="1" noChangeArrowheads="1"/>
          </p:cNvSpPr>
          <p:nvPr>
            <p:ph idx="1"/>
          </p:nvPr>
        </p:nvSpPr>
        <p:spPr/>
        <p:txBody>
          <a:bodyPr/>
          <a:lstStyle/>
          <a:p>
            <a:pPr eaLnBrk="1" hangingPunct="1"/>
            <a:r>
              <a:rPr lang="en-US" b="1" dirty="0" smtClean="0"/>
              <a:t>XML Web Services</a:t>
            </a:r>
            <a:r>
              <a:rPr lang="en-US" dirty="0" smtClean="0"/>
              <a:t> allow application functionality on one Web server to be shared and incorporated into Web applications on other Web servers.</a:t>
            </a:r>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55</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6674" name="Picture 2" descr="cid:3287383400_2177562"/>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676400" y="1600200"/>
            <a:ext cx="6861175" cy="2238375"/>
          </a:xfrm>
          <a:prstGeom prst="rect">
            <a:avLst/>
          </a:prstGeom>
          <a:solidFill>
            <a:schemeClr val="hlink"/>
          </a:solidFill>
          <a:ln w="9525">
            <a:solidFill>
              <a:schemeClr val="bg1"/>
            </a:solidFill>
            <a:miter lim="800000"/>
            <a:headEnd/>
            <a:tailEnd/>
          </a:ln>
        </p:spPr>
      </p:pic>
      <p:sp>
        <p:nvSpPr>
          <p:cNvPr id="156675" name="Rectangle 3"/>
          <p:cNvSpPr>
            <a:spLocks noChangeArrowheads="1"/>
          </p:cNvSpPr>
          <p:nvPr/>
        </p:nvSpPr>
        <p:spPr bwMode="auto">
          <a:xfrm>
            <a:off x="1912938" y="3844925"/>
            <a:ext cx="6697662"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99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1905000" y="5410200"/>
            <a:ext cx="6858000" cy="609600"/>
          </a:xfrm>
          <a:prstGeom prst="rect">
            <a:avLst/>
          </a:prstGeom>
          <a:noFill/>
          <a:ln>
            <a:miter lim="800000"/>
            <a:headEnd/>
            <a:tailEnd/>
          </a:ln>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000000"/>
                </a:solidFill>
                <a:latin typeface="Tahoma" charset="0"/>
                <a:cs typeface="Arial" charset="0"/>
              </a:rPr>
              <a:t>Copyright © </a:t>
            </a:r>
            <a:r>
              <a:rPr lang="en-US" dirty="0" smtClean="0">
                <a:solidFill>
                  <a:srgbClr val="000000"/>
                </a:solidFill>
                <a:latin typeface="Tahoma" charset="0"/>
                <a:cs typeface="Arial" charset="0"/>
              </a:rPr>
              <a:t>2015 </a:t>
            </a:r>
            <a:r>
              <a:rPr lang="en-US" dirty="0">
                <a:solidFill>
                  <a:srgbClr val="000000"/>
                </a:solidFill>
                <a:latin typeface="Tahoma" charset="0"/>
                <a:cs typeface="Arial" charset="0"/>
              </a:rPr>
              <a:t>Pearson Education, Inc.  </a:t>
            </a:r>
          </a:p>
          <a:p>
            <a:pPr algn="ctr" eaLnBrk="1" hangingPunct="1"/>
            <a:r>
              <a:rPr lang="en-US" dirty="0">
                <a:solidFill>
                  <a:srgbClr val="000000"/>
                </a:solidFill>
                <a:latin typeface="Tahoma" charset="0"/>
                <a:cs typeface="Arial" charset="0"/>
              </a:rPr>
              <a:t>Publishing as Prentice Hall</a:t>
            </a:r>
            <a:endParaRPr lang="en-US" dirty="0">
              <a:solidFill>
                <a:srgbClr val="000000"/>
              </a:solidFill>
              <a:cs typeface="Arial" charset="0"/>
            </a:endParaRPr>
          </a:p>
        </p:txBody>
      </p:sp>
      <p:sp>
        <p:nvSpPr>
          <p:cNvPr id="7" name="Text Box 4"/>
          <p:cNvSpPr txBox="1">
            <a:spLocks noChangeArrowheads="1"/>
          </p:cNvSpPr>
          <p:nvPr/>
        </p:nvSpPr>
        <p:spPr bwMode="auto">
          <a:xfrm>
            <a:off x="1600200" y="228600"/>
            <a:ext cx="7315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solidFill>
                  <a:srgbClr val="C00000"/>
                </a:solidFill>
                <a:latin typeface="Lucida Sans" pitchFamily="34" charset="0"/>
              </a:rPr>
              <a:t>DAVID M. KROENKE and DAVID J. AUER </a:t>
            </a:r>
          </a:p>
          <a:p>
            <a:pPr algn="ctr" eaLnBrk="1" hangingPunct="1">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7</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extLst>
      <p:ext uri="{BB962C8B-B14F-4D97-AF65-F5344CB8AC3E}">
        <p14:creationId xmlns:p14="http://schemas.microsoft.com/office/powerpoint/2010/main" val="245726066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stretch>
            <a:fillRect/>
          </a:stretch>
        </p:blipFill>
        <p:spPr>
          <a:xfrm>
            <a:off x="1524000" y="3124200"/>
            <a:ext cx="7391400" cy="3604260"/>
          </a:xfrm>
          <a:prstGeom prst="rect">
            <a:avLst/>
          </a:prstGeom>
        </p:spPr>
      </p:pic>
      <p:sp>
        <p:nvSpPr>
          <p:cNvPr id="70659" name="Rectangle 2"/>
          <p:cNvSpPr>
            <a:spLocks noGrp="1" noChangeArrowheads="1"/>
          </p:cNvSpPr>
          <p:nvPr>
            <p:ph type="ctrTitle"/>
          </p:nvPr>
        </p:nvSpPr>
        <p:spPr>
          <a:xfrm>
            <a:off x="1676400" y="2209800"/>
            <a:ext cx="7239000" cy="762000"/>
          </a:xfrm>
        </p:spPr>
        <p:txBody>
          <a:bodyPr/>
          <a:lstStyle/>
          <a:p>
            <a:pPr eaLnBrk="1" hangingPunct="1"/>
            <a:r>
              <a:rPr lang="en-US" sz="2800" b="1" dirty="0" smtClean="0">
                <a:solidFill>
                  <a:schemeClr val="tx1">
                    <a:lumMod val="65000"/>
                    <a:lumOff val="35000"/>
                  </a:schemeClr>
                </a:solidFill>
              </a:rPr>
              <a:t>Database Processing Applications</a:t>
            </a:r>
            <a:endParaRPr lang="en-US" sz="2800" dirty="0" smtClean="0">
              <a:solidFill>
                <a:schemeClr val="tx1">
                  <a:lumMod val="65000"/>
                  <a:lumOff val="35000"/>
                </a:schemeClr>
              </a:solidFill>
            </a:endParaRPr>
          </a:p>
        </p:txBody>
      </p:sp>
      <p:sp>
        <p:nvSpPr>
          <p:cNvPr id="70660" name="Rectangle 3"/>
          <p:cNvSpPr>
            <a:spLocks noGrp="1" noChangeArrowheads="1"/>
          </p:cNvSpPr>
          <p:nvPr>
            <p:ph type="subTitle" idx="1"/>
          </p:nvPr>
        </p:nvSpPr>
        <p:spPr>
          <a:xfrm>
            <a:off x="1676400" y="1676400"/>
            <a:ext cx="7239000" cy="533400"/>
          </a:xfrm>
        </p:spPr>
        <p:txBody>
          <a:bodyPr/>
          <a:lstStyle/>
          <a:p>
            <a:pPr eaLnBrk="1" hangingPunct="1">
              <a:lnSpc>
                <a:spcPct val="90000"/>
              </a:lnSpc>
            </a:pPr>
            <a:r>
              <a:rPr lang="en-US" dirty="0" smtClean="0">
                <a:solidFill>
                  <a:srgbClr val="C00000"/>
                </a:solidFill>
              </a:rPr>
              <a:t>End of Presentation on Chapter Seven</a:t>
            </a:r>
          </a:p>
        </p:txBody>
      </p:sp>
      <p:sp>
        <p:nvSpPr>
          <p:cNvPr id="70661" name="Text Box 4"/>
          <p:cNvSpPr txBox="1">
            <a:spLocks noChangeArrowheads="1"/>
          </p:cNvSpPr>
          <p:nvPr/>
        </p:nvSpPr>
        <p:spPr bwMode="auto">
          <a:xfrm>
            <a:off x="1600200" y="228600"/>
            <a:ext cx="7315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solidFill>
                  <a:srgbClr val="C00000"/>
                </a:solidFill>
                <a:latin typeface="Lucida Sans" pitchFamily="34" charset="0"/>
              </a:rPr>
              <a:t>DAVID M. KROENKE and DAVID J. AUER </a:t>
            </a:r>
          </a:p>
          <a:p>
            <a:pPr algn="ctr" eaLnBrk="1" hangingPunct="1">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7</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47800" y="152400"/>
            <a:ext cx="7391400" cy="1219200"/>
          </a:xfrm>
        </p:spPr>
        <p:txBody>
          <a:bodyPr/>
          <a:lstStyle/>
          <a:p>
            <a:pPr eaLnBrk="1" hangingPunct="1"/>
            <a:r>
              <a:rPr lang="en-US" sz="3600" dirty="0" smtClean="0"/>
              <a:t>Triggers and Stored Procedures</a:t>
            </a:r>
          </a:p>
        </p:txBody>
      </p:sp>
      <p:sp>
        <p:nvSpPr>
          <p:cNvPr id="10243" name="Rectangle 3"/>
          <p:cNvSpPr>
            <a:spLocks noGrp="1" noChangeArrowheads="1"/>
          </p:cNvSpPr>
          <p:nvPr>
            <p:ph idx="1"/>
          </p:nvPr>
        </p:nvSpPr>
        <p:spPr>
          <a:xfrm>
            <a:off x="1447800" y="1676400"/>
            <a:ext cx="7391400" cy="4191000"/>
          </a:xfrm>
        </p:spPr>
        <p:txBody>
          <a:bodyPr/>
          <a:lstStyle/>
          <a:p>
            <a:pPr eaLnBrk="1" hangingPunct="1"/>
            <a:r>
              <a:rPr lang="en-US" dirty="0" smtClean="0"/>
              <a:t>A </a:t>
            </a:r>
            <a:r>
              <a:rPr lang="en-US" b="1" dirty="0" smtClean="0"/>
              <a:t>trigger</a:t>
            </a:r>
            <a:r>
              <a:rPr lang="en-US" dirty="0" smtClean="0"/>
              <a:t> is a stored procedure that is automatically invoked by the DBMS when a specified activity occurs.</a:t>
            </a:r>
          </a:p>
          <a:p>
            <a:pPr lvl="1" eaLnBrk="1" hangingPunct="1"/>
            <a:r>
              <a:rPr lang="en-US" dirty="0" smtClean="0"/>
              <a:t>BEFORE, AFTER, and INSTEAD OF</a:t>
            </a:r>
          </a:p>
          <a:p>
            <a:pPr eaLnBrk="1" hangingPunct="1"/>
            <a:r>
              <a:rPr lang="en-US" dirty="0" smtClean="0"/>
              <a:t>A </a:t>
            </a:r>
            <a:r>
              <a:rPr lang="en-US" b="1" dirty="0" smtClean="0"/>
              <a:t>stored procedure</a:t>
            </a:r>
            <a:r>
              <a:rPr lang="en-US" dirty="0" smtClean="0"/>
              <a:t> is a module similar to the subroutine or function that performs database actions.</a:t>
            </a:r>
          </a:p>
          <a:p>
            <a:pPr lvl="1" eaLnBrk="1" hangingPunct="1"/>
            <a:r>
              <a:rPr lang="en-US" dirty="0" smtClean="0"/>
              <a:t>Stored in the database itself</a:t>
            </a:r>
          </a:p>
          <a:p>
            <a:pPr eaLnBrk="1" hangingPunct="1"/>
            <a:endParaRPr lang="en-US" dirty="0" smtClean="0"/>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6</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181" y="1600203"/>
            <a:ext cx="6858419" cy="435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2"/>
          <p:cNvSpPr>
            <a:spLocks noGrp="1" noChangeArrowheads="1"/>
          </p:cNvSpPr>
          <p:nvPr>
            <p:ph type="title"/>
          </p:nvPr>
        </p:nvSpPr>
        <p:spPr/>
        <p:txBody>
          <a:bodyPr/>
          <a:lstStyle/>
          <a:p>
            <a:pPr eaLnBrk="1" hangingPunct="1"/>
            <a:r>
              <a:rPr lang="en-US" sz="3600" dirty="0" smtClean="0"/>
              <a:t>Internet Application Processing Environment</a:t>
            </a:r>
          </a:p>
        </p:txBody>
      </p:sp>
      <p:sp>
        <p:nvSpPr>
          <p:cNvPr id="2" name="Slide Number Placeholder 1"/>
          <p:cNvSpPr>
            <a:spLocks noGrp="1"/>
          </p:cNvSpPr>
          <p:nvPr>
            <p:ph type="sldNum" sz="quarter" idx="11"/>
          </p:nvPr>
        </p:nvSpPr>
        <p:spPr/>
        <p:txBody>
          <a:bodyPr/>
          <a:lstStyle/>
          <a:p>
            <a:pPr>
              <a:defRPr/>
            </a:pPr>
            <a:r>
              <a:rPr lang="en-US" dirty="0" smtClean="0"/>
              <a:t>7-</a:t>
            </a:r>
            <a:fld id="{9FEEB3C1-05FC-4B5C-8936-188DA2A0609F}" type="slidenum">
              <a:rPr lang="en-US" smtClean="0"/>
              <a:pPr>
                <a:defRPr/>
              </a:pPr>
              <a:t>7</a:t>
            </a:fld>
            <a:endParaRPr lang="en-US" dirty="0"/>
          </a:p>
        </p:txBody>
      </p:sp>
      <p:sp>
        <p:nvSpPr>
          <p:cNvPr id="6" name="Rectangle 5"/>
          <p:cNvSpPr/>
          <p:nvPr/>
        </p:nvSpPr>
        <p:spPr>
          <a:xfrm>
            <a:off x="1981200" y="5955268"/>
            <a:ext cx="6096000" cy="369332"/>
          </a:xfrm>
          <a:prstGeom prst="rect">
            <a:avLst/>
          </a:prstGeom>
        </p:spPr>
        <p:txBody>
          <a:bodyPr wrap="square">
            <a:spAutoFit/>
          </a:bodyPr>
          <a:lstStyle/>
          <a:p>
            <a:r>
              <a:rPr lang="en-US" dirty="0" smtClean="0"/>
              <a:t>Figure 7-4:  The Web Database Processing Environment</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APIs</a:t>
            </a:r>
          </a:p>
        </p:txBody>
      </p:sp>
      <p:sp>
        <p:nvSpPr>
          <p:cNvPr id="13315" name="Rectangle 3"/>
          <p:cNvSpPr>
            <a:spLocks noGrp="1" noChangeArrowheads="1"/>
          </p:cNvSpPr>
          <p:nvPr>
            <p:ph idx="1"/>
          </p:nvPr>
        </p:nvSpPr>
        <p:spPr/>
        <p:txBody>
          <a:bodyPr/>
          <a:lstStyle/>
          <a:p>
            <a:pPr eaLnBrk="1" hangingPunct="1">
              <a:lnSpc>
                <a:spcPct val="80000"/>
              </a:lnSpc>
            </a:pPr>
            <a:r>
              <a:rPr lang="en-US" sz="2400" dirty="0" smtClean="0"/>
              <a:t>Every DBMS product has an </a:t>
            </a:r>
            <a:r>
              <a:rPr lang="en-US" sz="2400" b="1" dirty="0" smtClean="0"/>
              <a:t>application programming interface (API).</a:t>
            </a:r>
          </a:p>
          <a:p>
            <a:pPr lvl="1" eaLnBrk="1" hangingPunct="1">
              <a:lnSpc>
                <a:spcPct val="80000"/>
              </a:lnSpc>
            </a:pPr>
            <a:r>
              <a:rPr lang="en-US" sz="2000" dirty="0" smtClean="0"/>
              <a:t>An API is a collection of objects, methods and properties for executing DBMS functions from program code.</a:t>
            </a:r>
          </a:p>
          <a:p>
            <a:pPr lvl="1" eaLnBrk="1" hangingPunct="1">
              <a:lnSpc>
                <a:spcPct val="80000"/>
              </a:lnSpc>
            </a:pPr>
            <a:r>
              <a:rPr lang="en-US" sz="2000" dirty="0" smtClean="0"/>
              <a:t>Each DBMS has its own API, and APIs vary from one DBMS product to another.</a:t>
            </a:r>
          </a:p>
          <a:p>
            <a:pPr eaLnBrk="1" hangingPunct="1">
              <a:lnSpc>
                <a:spcPct val="80000"/>
              </a:lnSpc>
            </a:pPr>
            <a:r>
              <a:rPr lang="en-US" sz="2400" dirty="0" smtClean="0"/>
              <a:t>To simplify this situation, the computer industry has developed standards for database access.</a:t>
            </a:r>
          </a:p>
          <a:p>
            <a:pPr eaLnBrk="1" hangingPunct="1">
              <a:lnSpc>
                <a:spcPct val="80000"/>
              </a:lnSpc>
            </a:pPr>
            <a:r>
              <a:rPr lang="en-US" sz="2400" dirty="0" smtClean="0"/>
              <a:t>API interface standards are used to make it easier for programmers—they write to the interface standard instead of the DBMS API.</a:t>
            </a:r>
          </a:p>
          <a:p>
            <a:pPr lvl="1" eaLnBrk="1" hangingPunct="1">
              <a:lnSpc>
                <a:spcPct val="80000"/>
              </a:lnSpc>
            </a:pPr>
            <a:r>
              <a:rPr lang="en-US" sz="2000" dirty="0" smtClean="0"/>
              <a:t>ODBC – Open Database Connectivity</a:t>
            </a:r>
          </a:p>
          <a:p>
            <a:pPr lvl="1" eaLnBrk="1" hangingPunct="1">
              <a:lnSpc>
                <a:spcPct val="80000"/>
              </a:lnSpc>
            </a:pPr>
            <a:r>
              <a:rPr lang="en-US" sz="2000" dirty="0" smtClean="0"/>
              <a:t>JDBC – </a:t>
            </a:r>
            <a:r>
              <a:rPr lang="en-US" sz="2000" dirty="0" smtClean="0">
                <a:hlinkClick r:id="rId3"/>
              </a:rPr>
              <a:t>Java Database Connectivity</a:t>
            </a:r>
            <a:endParaRPr lang="en-US" sz="2000" dirty="0" smtClean="0"/>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8</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600" dirty="0" smtClean="0"/>
              <a:t>OBDC</a:t>
            </a:r>
            <a:endParaRPr lang="en-US" sz="3600" dirty="0" smtClean="0"/>
          </a:p>
        </p:txBody>
      </p:sp>
      <p:sp>
        <p:nvSpPr>
          <p:cNvPr id="14339" name="Rectangle 3"/>
          <p:cNvSpPr>
            <a:spLocks noGrp="1" noChangeArrowheads="1"/>
          </p:cNvSpPr>
          <p:nvPr>
            <p:ph idx="1"/>
          </p:nvPr>
        </p:nvSpPr>
        <p:spPr/>
        <p:txBody>
          <a:bodyPr/>
          <a:lstStyle/>
          <a:p>
            <a:pPr eaLnBrk="1" hangingPunct="1">
              <a:lnSpc>
                <a:spcPct val="90000"/>
              </a:lnSpc>
            </a:pPr>
            <a:r>
              <a:rPr lang="en-US" sz="2400" dirty="0" smtClean="0"/>
              <a:t>The </a:t>
            </a:r>
            <a:r>
              <a:rPr lang="en-US" sz="2400" b="1" dirty="0" smtClean="0">
                <a:hlinkClick r:id="rId3"/>
              </a:rPr>
              <a:t>Open Database Connectivity (ODBC) </a:t>
            </a:r>
            <a:r>
              <a:rPr lang="en-US" sz="2400" dirty="0" smtClean="0"/>
              <a:t>standard was developed in the early 1990s.</a:t>
            </a:r>
          </a:p>
          <a:p>
            <a:pPr lvl="1" eaLnBrk="1" hangingPunct="1">
              <a:lnSpc>
                <a:spcPct val="90000"/>
              </a:lnSpc>
            </a:pPr>
            <a:r>
              <a:rPr lang="en-US" sz="2000" dirty="0" smtClean="0"/>
              <a:t>Provides a DBMS-independent means for processing relational database </a:t>
            </a:r>
            <a:r>
              <a:rPr lang="en-US" sz="2000" dirty="0" smtClean="0"/>
              <a:t>data</a:t>
            </a:r>
            <a:endParaRPr lang="en-US" sz="2000" dirty="0" smtClean="0"/>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9</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BC-e07-Theme-v0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DBC-e07-Theme-v01" id="{004201C7-B1AA-4647-BFED-7D1418999474}" vid="{12D99A93-3DA1-4FC7-B753-C650C35980D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DBC-e07-Theme-v01</Template>
  <TotalTime>683</TotalTime>
  <Words>2919</Words>
  <Application>Microsoft Office PowerPoint</Application>
  <PresentationFormat>On-screen Show (4:3)</PresentationFormat>
  <Paragraphs>380</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DBC-e07-Theme-v01</vt:lpstr>
      <vt:lpstr>Database Processing Applications</vt:lpstr>
      <vt:lpstr>Chapter Objectives</vt:lpstr>
      <vt:lpstr>The Database Processing Environment I</vt:lpstr>
      <vt:lpstr>The Database Processing Environment</vt:lpstr>
      <vt:lpstr>Processing Constraints</vt:lpstr>
      <vt:lpstr>Triggers and Stored Procedures</vt:lpstr>
      <vt:lpstr>Internet Application Processing Environment</vt:lpstr>
      <vt:lpstr>APIs</vt:lpstr>
      <vt:lpstr>OBDC</vt:lpstr>
      <vt:lpstr>N-Tier Architecture</vt:lpstr>
      <vt:lpstr>AMP, LAMP and WAMP</vt:lpstr>
      <vt:lpstr>Typical Web Server Setups</vt:lpstr>
      <vt:lpstr>Typical Web DBMS Servers</vt:lpstr>
      <vt:lpstr>ODBC: Three-tier Web Server Architecture</vt:lpstr>
      <vt:lpstr>ODBC Architecture</vt:lpstr>
      <vt:lpstr>ODBC Architecture: The Application Program</vt:lpstr>
      <vt:lpstr>ODBC Architecture: The ODBC Driver Manager</vt:lpstr>
      <vt:lpstr>ODBC Architecture: The ODBC Driver</vt:lpstr>
      <vt:lpstr>ODBC Architecture: ODBC Data Sources</vt:lpstr>
      <vt:lpstr>ODBC Architecture: Creating an ODBC Data Source I</vt:lpstr>
      <vt:lpstr>ODBC Architecture: Creating an ODBC Data Source II</vt:lpstr>
      <vt:lpstr>ODBC Architecture: Creating an ODBC Data Source III</vt:lpstr>
      <vt:lpstr>ODBC Architecture: Creating an ODBC Data Source IV</vt:lpstr>
      <vt:lpstr>ODBC Architecture: Creating an ODBC Data Source V</vt:lpstr>
      <vt:lpstr>ODBC Architecture: Creating an ODBC Data Source VI</vt:lpstr>
      <vt:lpstr>ODBC Architecture: Creating an ODBC Data Source VII</vt:lpstr>
      <vt:lpstr>ODBC Architecture: The Completed ODBC Data Source</vt:lpstr>
      <vt:lpstr>IIS: The wwwroot Folder</vt:lpstr>
      <vt:lpstr>IIS: The IIS Management Program</vt:lpstr>
      <vt:lpstr>IIS: The IIS Localstart Web Page</vt:lpstr>
      <vt:lpstr>IIS: The index.html Default Document</vt:lpstr>
      <vt:lpstr>Web Pages: HTML Code for index.html</vt:lpstr>
      <vt:lpstr>HTML Code for index.html in Notepad</vt:lpstr>
      <vt:lpstr>Web Pages: The default.htm Web Page</vt:lpstr>
      <vt:lpstr>HTML Code for index.html in the NetBeans IDE</vt:lpstr>
      <vt:lpstr>The ReadSeminar.php Code:  Page Setup and Style Section</vt:lpstr>
      <vt:lpstr>The ReadSeminar.php Code:  Creating A Connection</vt:lpstr>
      <vt:lpstr>The ReadSeminar.php Code:  Creating A Recordset</vt:lpstr>
      <vt:lpstr>The ReadSeminar.php Code:  Displaying the Results</vt:lpstr>
      <vt:lpstr>The ReadSeminar.php Code:  Disconnecting from the Database</vt:lpstr>
      <vt:lpstr>The ReadSeminar.php PHP Code In the NetBeans IDE</vt:lpstr>
      <vt:lpstr>The ReadSeminar.php Web Page</vt:lpstr>
      <vt:lpstr>The Modified Home Page</vt:lpstr>
      <vt:lpstr>The NewSeminarForm Web Page</vt:lpstr>
      <vt:lpstr>Entering Data in the NewSeminarForm Web Page</vt:lpstr>
      <vt:lpstr>New Data in the SEMINAR Table</vt:lpstr>
      <vt:lpstr>Creating Drop-down Boxes</vt:lpstr>
      <vt:lpstr>PHP POST METHOD</vt:lpstr>
      <vt:lpstr>SQL Injection Attacks</vt:lpstr>
      <vt:lpstr>XML Introduction</vt:lpstr>
      <vt:lpstr>XML</vt:lpstr>
      <vt:lpstr>XML (Cont’d)</vt:lpstr>
      <vt:lpstr>SQL for XML Processing</vt:lpstr>
      <vt:lpstr>Results of SQL for XML Processing</vt:lpstr>
      <vt:lpstr>XLM Web Services</vt:lpstr>
      <vt:lpstr>PowerPoint Presentation</vt:lpstr>
      <vt:lpstr>Database Processing Applications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DBC-e07-Chapter-07-PP</dc:title>
  <dc:creator>David J. Auer</dc:creator>
  <cp:lastModifiedBy>Tony deLaubenfels</cp:lastModifiedBy>
  <cp:revision>191</cp:revision>
  <dcterms:created xsi:type="dcterms:W3CDTF">2010-07-09T19:25:44Z</dcterms:created>
  <dcterms:modified xsi:type="dcterms:W3CDTF">2015-04-28T12:54:52Z</dcterms:modified>
</cp:coreProperties>
</file>