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7" r:id="rId2"/>
    <p:sldId id="258" r:id="rId3"/>
    <p:sldId id="260" r:id="rId4"/>
    <p:sldId id="280" r:id="rId5"/>
    <p:sldId id="281" r:id="rId6"/>
    <p:sldId id="279" r:id="rId7"/>
    <p:sldId id="261" r:id="rId8"/>
    <p:sldId id="278" r:id="rId9"/>
    <p:sldId id="262" r:id="rId10"/>
    <p:sldId id="283" r:id="rId11"/>
    <p:sldId id="264" r:id="rId12"/>
    <p:sldId id="269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6" r:id="rId21"/>
    <p:sldId id="277" r:id="rId22"/>
  </p:sldIdLst>
  <p:sldSz cx="9144000" cy="5143500" type="screen16x9"/>
  <p:notesSz cx="6858000" cy="9144000"/>
  <p:embeddedFontLst>
    <p:embeddedFont>
      <p:font typeface="Lexend Exa" panose="020B0604020202020204" charset="0"/>
      <p:regular r:id="rId24"/>
      <p:bold r:id="rId25"/>
    </p:embeddedFont>
    <p:embeddedFont>
      <p:font typeface="Lexend Exa Medium" panose="020B0604020202020204" charset="0"/>
      <p:regular r:id="rId26"/>
      <p:bold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Teacher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954DA9-3FCD-49B7-87E4-DC059CEC332B}">
  <a:tblStyle styleId="{DA954DA9-3FCD-49B7-87E4-DC059CEC33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1bccdd93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1bccdd93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e7143c1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e7143c1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787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ed1bc3f0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ed1bc3f0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we are asking for students to look for these items, we may use words like these.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84d80567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84d80567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is the pencil?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I will read the sentence and then you can read the sentence.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84d80567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84d80567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e7143c1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e7143c1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 will read the sentence and then you can read the sentence.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84d80567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84d80567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 will read the sentence and then you can read the sentence.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84d8056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484d8056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 will read the sentence and then you can read the sentence.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84d8056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84d8056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The notebook is on the computer.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The eraser is on the desk.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84d80567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84d80567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The book is under the chair.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The pencil is in the desk.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84d8056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84d8056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ed1bc3f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ed1bc3f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84d80567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84d80567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e7143c10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1e7143c10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1b421adf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1b421adf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1b421adf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1b421adf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32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1b421adf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1b421adf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45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4347fa7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4347fa7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30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4347fa7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4347fa7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4347fa7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4347fa7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759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84d80567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84d80567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exend Exa Medium"/>
              <a:buNone/>
              <a:defRPr sz="3000">
                <a:solidFill>
                  <a:srgbClr val="000000"/>
                </a:solidFill>
                <a:latin typeface="Lexend Exa Medium"/>
                <a:ea typeface="Lexend Exa Medium"/>
                <a:cs typeface="Lexend Exa Medium"/>
                <a:sym typeface="Lexend Ex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Font typeface="Lexend Exa"/>
              <a:buChar char="●"/>
              <a:defRPr>
                <a:latin typeface="Lexend Exa"/>
                <a:ea typeface="Lexend Exa"/>
                <a:cs typeface="Lexend Exa"/>
                <a:sym typeface="Lexend Exa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Font typeface="Lexend Exa"/>
              <a:buChar char="○"/>
              <a:defRPr>
                <a:latin typeface="Lexend Exa"/>
                <a:ea typeface="Lexend Exa"/>
                <a:cs typeface="Lexend Exa"/>
                <a:sym typeface="Lexend Exa"/>
              </a:defRPr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Font typeface="Lexend Exa"/>
              <a:buChar char="■"/>
              <a:defRPr>
                <a:latin typeface="Lexend Exa"/>
                <a:ea typeface="Lexend Exa"/>
                <a:cs typeface="Lexend Exa"/>
                <a:sym typeface="Lexend Exa"/>
              </a:defRPr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Font typeface="Lexend Exa"/>
              <a:buChar char="●"/>
              <a:defRPr>
                <a:latin typeface="Lexend Exa"/>
                <a:ea typeface="Lexend Exa"/>
                <a:cs typeface="Lexend Exa"/>
                <a:sym typeface="Lexend Exa"/>
              </a:defRPr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Font typeface="Lexend Exa"/>
              <a:buChar char="○"/>
              <a:defRPr>
                <a:latin typeface="Lexend Exa"/>
                <a:ea typeface="Lexend Exa"/>
                <a:cs typeface="Lexend Exa"/>
                <a:sym typeface="Lexend Exa"/>
              </a:defRPr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Font typeface="Lexend Exa"/>
              <a:buChar char="■"/>
              <a:defRPr>
                <a:latin typeface="Lexend Exa"/>
                <a:ea typeface="Lexend Exa"/>
                <a:cs typeface="Lexend Exa"/>
                <a:sym typeface="Lexend Exa"/>
              </a:defRPr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Font typeface="Lexend Exa"/>
              <a:buChar char="●"/>
              <a:defRPr>
                <a:latin typeface="Lexend Exa"/>
                <a:ea typeface="Lexend Exa"/>
                <a:cs typeface="Lexend Exa"/>
                <a:sym typeface="Lexend Exa"/>
              </a:defRPr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Font typeface="Lexend Exa"/>
              <a:buChar char="○"/>
              <a:defRPr>
                <a:latin typeface="Lexend Exa"/>
                <a:ea typeface="Lexend Exa"/>
                <a:cs typeface="Lexend Exa"/>
                <a:sym typeface="Lexend Exa"/>
              </a:defRPr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Font typeface="Lexend Exa"/>
              <a:buChar char="■"/>
              <a:defRPr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Lexend Exa"/>
              <a:buNone/>
              <a:defRPr sz="3000">
                <a:latin typeface="Lexend Exa"/>
                <a:ea typeface="Lexend Exa"/>
                <a:cs typeface="Lexend Exa"/>
                <a:sym typeface="Lexend Ex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exend Exa"/>
              <a:buChar char="●"/>
              <a:defRPr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 Exa"/>
              <a:buChar char="○"/>
              <a:defRPr sz="1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 Exa"/>
              <a:buChar char="■"/>
              <a:defRPr sz="1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 Exa"/>
              <a:buChar char="●"/>
              <a:defRPr sz="1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 Exa"/>
              <a:buChar char="○"/>
              <a:defRPr sz="1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 Exa"/>
              <a:buChar char="■"/>
              <a:defRPr sz="1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 Exa"/>
              <a:buChar char="●"/>
              <a:defRPr sz="1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 Exa"/>
              <a:buChar char="○"/>
              <a:defRPr sz="1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exend Exa"/>
              <a:buChar char="■"/>
              <a:defRPr sz="13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860250" y="884904"/>
            <a:ext cx="7423500" cy="24187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For </a:t>
            </a:r>
            <a:endParaRPr sz="48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Unit 2: Day 1</a:t>
            </a:r>
            <a:br>
              <a:rPr lang="en" sz="4800" dirty="0"/>
            </a:br>
            <a:r>
              <a:rPr lang="en" sz="4800" dirty="0"/>
              <a:t>At Sch</a:t>
            </a:r>
            <a:r>
              <a:rPr lang="en-US" sz="4800" dirty="0"/>
              <a:t>ool </a:t>
            </a:r>
            <a:endParaRPr sz="48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36;p25" title="Screenshot 2025-04-04 at 10.47.09 AM.png">
            <a:extLst>
              <a:ext uri="{FF2B5EF4-FFF2-40B4-BE49-F238E27FC236}">
                <a16:creationId xmlns:a16="http://schemas.microsoft.com/office/drawing/2014/main" id="{9141609A-8A05-4A2A-B9F3-6C14EE6100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0632" r="24869" b="26340"/>
          <a:stretch/>
        </p:blipFill>
        <p:spPr>
          <a:xfrm>
            <a:off x="7510358" y="2330364"/>
            <a:ext cx="1312062" cy="1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5;p25" title="Screenshot 2025-04-04 at 10.47.09 AM.png">
            <a:extLst>
              <a:ext uri="{FF2B5EF4-FFF2-40B4-BE49-F238E27FC236}">
                <a16:creationId xmlns:a16="http://schemas.microsoft.com/office/drawing/2014/main" id="{A56FEE7E-D2EA-4654-801F-21E9C36974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046" t="75612" r="19162"/>
          <a:stretch/>
        </p:blipFill>
        <p:spPr>
          <a:xfrm>
            <a:off x="4773791" y="2556397"/>
            <a:ext cx="2358458" cy="21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9;p25" title="Screenshot 2025-04-04 at 10.47.37 AM.png">
            <a:extLst>
              <a:ext uri="{FF2B5EF4-FFF2-40B4-BE49-F238E27FC236}">
                <a16:creationId xmlns:a16="http://schemas.microsoft.com/office/drawing/2014/main" id="{64441B4E-1F0B-4323-932B-FDE449B0D5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3511" t="48146" r="27016" b="4156"/>
          <a:stretch/>
        </p:blipFill>
        <p:spPr>
          <a:xfrm>
            <a:off x="7553350" y="599768"/>
            <a:ext cx="1312061" cy="180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2;p22" title="Screenshot 2025-04-04 at 10.48.43 AM.png">
            <a:extLst>
              <a:ext uri="{FF2B5EF4-FFF2-40B4-BE49-F238E27FC236}">
                <a16:creationId xmlns:a16="http://schemas.microsoft.com/office/drawing/2014/main" id="{27D264D3-0F48-4F41-90E5-BCF9780172D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568" r="21920" b="65458"/>
          <a:stretch/>
        </p:blipFill>
        <p:spPr>
          <a:xfrm>
            <a:off x="2466148" y="2330364"/>
            <a:ext cx="2084200" cy="17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 title="Screenshot 2025-04-04 at 10.48.24 AM.png"/>
          <p:cNvPicPr preferRelativeResize="0"/>
          <p:nvPr/>
        </p:nvPicPr>
        <p:blipFill rotWithShape="1">
          <a:blip r:embed="rId7">
            <a:alphaModFix/>
          </a:blip>
          <a:srcRect r="7732" b="67871"/>
          <a:stretch/>
        </p:blipFill>
        <p:spPr>
          <a:xfrm flipH="1">
            <a:off x="252824" y="2118487"/>
            <a:ext cx="2240750" cy="165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722476" y="10778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Lexend Exa"/>
                <a:ea typeface="Lexend Exa"/>
                <a:cs typeface="Lexend Exa"/>
                <a:sym typeface="Lexend Exa"/>
              </a:rPr>
              <a:t>Vocabulary Practice</a:t>
            </a:r>
            <a:endParaRPr sz="3200" b="1" dirty="0"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06" name="Google Shape;206;p23" title="Screenshot 2025-04-04 at 10.47.37 AM.png"/>
          <p:cNvPicPr preferRelativeResize="0"/>
          <p:nvPr/>
        </p:nvPicPr>
        <p:blipFill rotWithShape="1">
          <a:blip r:embed="rId5">
            <a:alphaModFix/>
          </a:blip>
          <a:srcRect b="54479"/>
          <a:stretch/>
        </p:blipFill>
        <p:spPr>
          <a:xfrm>
            <a:off x="262042" y="806696"/>
            <a:ext cx="2128275" cy="154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1327412" y="956963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book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722476" y="2583998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pen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09" name="Google Shape;209;p23" title="Screenshot 2025-04-04 at 10.47.09 AM.png"/>
          <p:cNvPicPr preferRelativeResize="0"/>
          <p:nvPr/>
        </p:nvPicPr>
        <p:blipFill rotWithShape="1">
          <a:blip r:embed="rId4">
            <a:alphaModFix/>
          </a:blip>
          <a:srcRect l="16069" t="26122" b="50689"/>
          <a:stretch/>
        </p:blipFill>
        <p:spPr>
          <a:xfrm>
            <a:off x="294986" y="3781110"/>
            <a:ext cx="1465725" cy="1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1106674" y="4467421"/>
            <a:ext cx="1386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notebook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13" name="Google Shape;217;p24" title="Screenshot 2025-04-04 at 10.47.09 AM.png">
            <a:extLst>
              <a:ext uri="{FF2B5EF4-FFF2-40B4-BE49-F238E27FC236}">
                <a16:creationId xmlns:a16="http://schemas.microsoft.com/office/drawing/2014/main" id="{C833278E-F187-4BAB-98A6-B93D140AC1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76215"/>
          <a:stretch/>
        </p:blipFill>
        <p:spPr>
          <a:xfrm>
            <a:off x="2304660" y="811921"/>
            <a:ext cx="2084200" cy="13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22;p24" title="Screenshot 2025-04-04 at 10.48.24 AM.png">
            <a:extLst>
              <a:ext uri="{FF2B5EF4-FFF2-40B4-BE49-F238E27FC236}">
                <a16:creationId xmlns:a16="http://schemas.microsoft.com/office/drawing/2014/main" id="{0C6FB4E8-D350-4E14-9CF7-27B97857221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2402" r="26373" b="30396"/>
          <a:stretch/>
        </p:blipFill>
        <p:spPr>
          <a:xfrm>
            <a:off x="4926218" y="977507"/>
            <a:ext cx="1459905" cy="15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25;p24">
            <a:extLst>
              <a:ext uri="{FF2B5EF4-FFF2-40B4-BE49-F238E27FC236}">
                <a16:creationId xmlns:a16="http://schemas.microsoft.com/office/drawing/2014/main" id="{E9C1714C-CC34-42DA-A29F-48C16A3A2B86}"/>
              </a:ext>
            </a:extLst>
          </p:cNvPr>
          <p:cNvSpPr txBox="1"/>
          <p:nvPr/>
        </p:nvSpPr>
        <p:spPr>
          <a:xfrm>
            <a:off x="3086443" y="1535894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pencil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17" name="Google Shape;223;p24">
            <a:extLst>
              <a:ext uri="{FF2B5EF4-FFF2-40B4-BE49-F238E27FC236}">
                <a16:creationId xmlns:a16="http://schemas.microsoft.com/office/drawing/2014/main" id="{64C4C2A8-9472-46F7-B33B-CFBD695248A3}"/>
              </a:ext>
            </a:extLst>
          </p:cNvPr>
          <p:cNvSpPr txBox="1"/>
          <p:nvPr/>
        </p:nvSpPr>
        <p:spPr>
          <a:xfrm>
            <a:off x="6241304" y="1083121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paper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18" name="Google Shape;221;p24" title="Screenshot 2025-04-04 at 10.48.24 AM.png">
            <a:extLst>
              <a:ext uri="{FF2B5EF4-FFF2-40B4-BE49-F238E27FC236}">
                <a16:creationId xmlns:a16="http://schemas.microsoft.com/office/drawing/2014/main" id="{8DCE96E6-BEE9-4B40-92B6-B87280658AA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9390" t="74202" b="4098"/>
          <a:stretch/>
        </p:blipFill>
        <p:spPr>
          <a:xfrm>
            <a:off x="2572399" y="3969564"/>
            <a:ext cx="1746350" cy="9957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24;p24">
            <a:extLst>
              <a:ext uri="{FF2B5EF4-FFF2-40B4-BE49-F238E27FC236}">
                <a16:creationId xmlns:a16="http://schemas.microsoft.com/office/drawing/2014/main" id="{DB2F9105-A6EE-43CF-BD65-D00BDD268242}"/>
              </a:ext>
            </a:extLst>
          </p:cNvPr>
          <p:cNvSpPr txBox="1"/>
          <p:nvPr/>
        </p:nvSpPr>
        <p:spPr>
          <a:xfrm>
            <a:off x="3766899" y="4403527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eraser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0" name="Google Shape;193;p22" title="Screenshot 2025-04-04 at 10.48.43 AM.png">
            <a:extLst>
              <a:ext uri="{FF2B5EF4-FFF2-40B4-BE49-F238E27FC236}">
                <a16:creationId xmlns:a16="http://schemas.microsoft.com/office/drawing/2014/main" id="{9CBAB571-6204-493A-AE49-EDB66265F49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74951" r="18240" b="4384"/>
          <a:stretch/>
        </p:blipFill>
        <p:spPr>
          <a:xfrm>
            <a:off x="6941574" y="3956644"/>
            <a:ext cx="2017265" cy="9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94;p22">
            <a:extLst>
              <a:ext uri="{FF2B5EF4-FFF2-40B4-BE49-F238E27FC236}">
                <a16:creationId xmlns:a16="http://schemas.microsoft.com/office/drawing/2014/main" id="{6CB5B68C-46E7-4BAA-B905-5DE2D5C63AEB}"/>
              </a:ext>
            </a:extLst>
          </p:cNvPr>
          <p:cNvSpPr txBox="1"/>
          <p:nvPr/>
        </p:nvSpPr>
        <p:spPr>
          <a:xfrm>
            <a:off x="2964564" y="2556397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ruler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2" name="Google Shape;195;p22">
            <a:extLst>
              <a:ext uri="{FF2B5EF4-FFF2-40B4-BE49-F238E27FC236}">
                <a16:creationId xmlns:a16="http://schemas.microsoft.com/office/drawing/2014/main" id="{2361A469-DCF9-4A8E-80BC-E063AB48C59E}"/>
              </a:ext>
            </a:extLst>
          </p:cNvPr>
          <p:cNvSpPr txBox="1"/>
          <p:nvPr/>
        </p:nvSpPr>
        <p:spPr>
          <a:xfrm>
            <a:off x="6550432" y="4549778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stapler 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7" name="Google Shape;237;p25">
            <a:extLst>
              <a:ext uri="{FF2B5EF4-FFF2-40B4-BE49-F238E27FC236}">
                <a16:creationId xmlns:a16="http://schemas.microsoft.com/office/drawing/2014/main" id="{1460424C-B0D4-447D-B9AE-43E806F7656A}"/>
              </a:ext>
            </a:extLst>
          </p:cNvPr>
          <p:cNvSpPr txBox="1"/>
          <p:nvPr/>
        </p:nvSpPr>
        <p:spPr>
          <a:xfrm>
            <a:off x="5541599" y="4131022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desk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8" name="Google Shape;238;p25">
            <a:extLst>
              <a:ext uri="{FF2B5EF4-FFF2-40B4-BE49-F238E27FC236}">
                <a16:creationId xmlns:a16="http://schemas.microsoft.com/office/drawing/2014/main" id="{A9AB3C70-D107-4630-B16E-A6B155C6F8D4}"/>
              </a:ext>
            </a:extLst>
          </p:cNvPr>
          <p:cNvSpPr txBox="1"/>
          <p:nvPr/>
        </p:nvSpPr>
        <p:spPr>
          <a:xfrm>
            <a:off x="7373939" y="3207819"/>
            <a:ext cx="158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computer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30" name="Google Shape;240;p25">
            <a:extLst>
              <a:ext uri="{FF2B5EF4-FFF2-40B4-BE49-F238E27FC236}">
                <a16:creationId xmlns:a16="http://schemas.microsoft.com/office/drawing/2014/main" id="{E5D78F4B-BA4B-4B29-91EB-3A7F0D0B83CF}"/>
              </a:ext>
            </a:extLst>
          </p:cNvPr>
          <p:cNvSpPr txBox="1"/>
          <p:nvPr/>
        </p:nvSpPr>
        <p:spPr>
          <a:xfrm>
            <a:off x="7067776" y="1552941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chair 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</p:spTree>
    <p:extLst>
      <p:ext uri="{BB962C8B-B14F-4D97-AF65-F5344CB8AC3E}">
        <p14:creationId xmlns:p14="http://schemas.microsoft.com/office/powerpoint/2010/main" val="43153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1275300" y="156975"/>
            <a:ext cx="70875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u="sng">
                <a:latin typeface="Lexend Exa"/>
                <a:ea typeface="Lexend Exa"/>
                <a:cs typeface="Lexend Exa"/>
                <a:sym typeface="Lexend Exa"/>
              </a:rPr>
              <a:t>Vocabulary: </a:t>
            </a:r>
            <a:endParaRPr sz="4500" b="1" u="sng"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88" b="1" u="sng">
                <a:latin typeface="Lexend Exa"/>
                <a:ea typeface="Lexend Exa"/>
                <a:cs typeface="Lexend Exa"/>
                <a:sym typeface="Lexend Exa"/>
              </a:rPr>
              <a:t>Prepositions</a:t>
            </a:r>
            <a:endParaRPr sz="3388" b="1" u="sng">
              <a:latin typeface="Lexend Exa"/>
              <a:ea typeface="Lexend Exa"/>
              <a:cs typeface="Lexend Exa"/>
              <a:sym typeface="Lexend Exa"/>
            </a:endParaRPr>
          </a:p>
        </p:txBody>
      </p:sp>
      <p:graphicFrame>
        <p:nvGraphicFramePr>
          <p:cNvPr id="186" name="Google Shape;186;p21"/>
          <p:cNvGraphicFramePr/>
          <p:nvPr>
            <p:extLst>
              <p:ext uri="{D42A27DB-BD31-4B8C-83A1-F6EECF244321}">
                <p14:modId xmlns:p14="http://schemas.microsoft.com/office/powerpoint/2010/main" val="753405629"/>
              </p:ext>
            </p:extLst>
          </p:nvPr>
        </p:nvGraphicFramePr>
        <p:xfrm>
          <a:off x="365062" y="1237254"/>
          <a:ext cx="8413875" cy="2668992"/>
        </p:xfrm>
        <a:graphic>
          <a:graphicData uri="http://schemas.openxmlformats.org/drawingml/2006/table">
            <a:tbl>
              <a:tblPr>
                <a:noFill/>
                <a:tableStyleId>{DA954DA9-3FCD-49B7-87E4-DC059CEC332B}</a:tableStyleId>
              </a:tblPr>
              <a:tblGrid>
                <a:gridCol w="280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9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1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on</a:t>
                      </a:r>
                      <a:endParaRPr sz="41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1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off</a:t>
                      </a:r>
                      <a:endParaRPr sz="41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1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under</a:t>
                      </a:r>
                      <a:endParaRPr sz="41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1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over </a:t>
                      </a:r>
                      <a:endParaRPr sz="41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1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in</a:t>
                      </a:r>
                      <a:endParaRPr sz="41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1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out</a:t>
                      </a:r>
                      <a:endParaRPr sz="41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729FBAF-01D7-467D-A81B-5633F80795EF}"/>
              </a:ext>
            </a:extLst>
          </p:cNvPr>
          <p:cNvSpPr/>
          <p:nvPr/>
        </p:nvSpPr>
        <p:spPr>
          <a:xfrm>
            <a:off x="247049" y="4031925"/>
            <a:ext cx="8307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When we are asking for students to look for these items, we may use prepositions like these. </a:t>
            </a:r>
          </a:p>
          <a:p>
            <a:pPr lvl="0"/>
            <a:r>
              <a:rPr lang="en-US" b="1" dirty="0"/>
              <a:t>Repeat after me.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6" title="Screenshot 2025-04-04 at 10.49.10 AM.png"/>
          <p:cNvPicPr preferRelativeResize="0"/>
          <p:nvPr/>
        </p:nvPicPr>
        <p:blipFill rotWithShape="1">
          <a:blip r:embed="rId4">
            <a:alphaModFix/>
          </a:blip>
          <a:srcRect r="33834" b="18442"/>
          <a:stretch/>
        </p:blipFill>
        <p:spPr>
          <a:xfrm>
            <a:off x="308148" y="1131048"/>
            <a:ext cx="5837013" cy="207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>
            <a:spLocks noGrp="1"/>
          </p:cNvSpPr>
          <p:nvPr>
            <p:ph type="title"/>
          </p:nvPr>
        </p:nvSpPr>
        <p:spPr>
          <a:xfrm>
            <a:off x="819150" y="2376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latin typeface="Lexend Exa"/>
                <a:ea typeface="Lexend Exa"/>
                <a:cs typeface="Lexend Exa"/>
                <a:sym typeface="Lexend Exa"/>
              </a:rPr>
              <a:t>Vocabulary Practice</a:t>
            </a:r>
            <a:endParaRPr sz="4200" b="1"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5204615" y="4179721"/>
            <a:ext cx="3939385" cy="54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The pencil is </a:t>
            </a:r>
            <a:r>
              <a:rPr lang="en" sz="1600" b="1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under</a:t>
            </a:r>
            <a:r>
              <a:rPr lang="en" sz="16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 the desk. </a:t>
            </a:r>
            <a:endParaRPr sz="16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5" name="Google Shape;249;p26">
            <a:extLst>
              <a:ext uri="{FF2B5EF4-FFF2-40B4-BE49-F238E27FC236}">
                <a16:creationId xmlns:a16="http://schemas.microsoft.com/office/drawing/2014/main" id="{05DD3C56-CF63-471F-91F3-D2353B45B761}"/>
              </a:ext>
            </a:extLst>
          </p:cNvPr>
          <p:cNvSpPr txBox="1"/>
          <p:nvPr/>
        </p:nvSpPr>
        <p:spPr>
          <a:xfrm>
            <a:off x="3035508" y="2982646"/>
            <a:ext cx="3367001" cy="54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The pencil </a:t>
            </a:r>
            <a:r>
              <a:rPr lang="en-US" sz="16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is </a:t>
            </a:r>
            <a:r>
              <a:rPr lang="en" sz="1600" b="1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on</a:t>
            </a:r>
            <a:r>
              <a:rPr lang="en" sz="16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 the desk.</a:t>
            </a:r>
            <a:endParaRPr sz="16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6" name="Google Shape;249;p26">
            <a:extLst>
              <a:ext uri="{FF2B5EF4-FFF2-40B4-BE49-F238E27FC236}">
                <a16:creationId xmlns:a16="http://schemas.microsoft.com/office/drawing/2014/main" id="{F41FFEC9-B03D-49A9-821C-0EE2C7671A60}"/>
              </a:ext>
            </a:extLst>
          </p:cNvPr>
          <p:cNvSpPr txBox="1"/>
          <p:nvPr/>
        </p:nvSpPr>
        <p:spPr>
          <a:xfrm>
            <a:off x="141474" y="1192225"/>
            <a:ext cx="3408721" cy="54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The pencil is </a:t>
            </a:r>
            <a:r>
              <a:rPr lang="en" sz="1600" b="1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in</a:t>
            </a:r>
            <a:r>
              <a:rPr lang="en" sz="16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 the desk.</a:t>
            </a:r>
            <a:endParaRPr sz="16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7" name="Google Shape;247;p26" title="Screenshot 2025-04-04 at 10.49.10 AM.png">
            <a:extLst>
              <a:ext uri="{FF2B5EF4-FFF2-40B4-BE49-F238E27FC236}">
                <a16:creationId xmlns:a16="http://schemas.microsoft.com/office/drawing/2014/main" id="{1120A5B6-6078-4C9C-A7C9-024092DBDB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0123" r="1728" b="18442"/>
          <a:stretch/>
        </p:blipFill>
        <p:spPr>
          <a:xfrm>
            <a:off x="6311835" y="2100144"/>
            <a:ext cx="2483265" cy="20795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40D21C-2F42-4014-AC95-D9D1DF7CBB0C}"/>
              </a:ext>
            </a:extLst>
          </p:cNvPr>
          <p:cNvSpPr/>
          <p:nvPr/>
        </p:nvSpPr>
        <p:spPr>
          <a:xfrm>
            <a:off x="167621" y="4008501"/>
            <a:ext cx="4482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When we are asking for students to look for these items, we may use prepositions like these. </a:t>
            </a:r>
          </a:p>
          <a:p>
            <a:pPr lvl="0"/>
            <a:r>
              <a:rPr lang="en-US" b="1" dirty="0"/>
              <a:t>Repeat after me.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 title="Screenshot 2025-04-04 at 10.48.24 AM.png"/>
          <p:cNvPicPr preferRelativeResize="0"/>
          <p:nvPr/>
        </p:nvPicPr>
        <p:blipFill rotWithShape="1">
          <a:blip r:embed="rId4">
            <a:alphaModFix/>
          </a:blip>
          <a:srcRect t="30254" b="30396"/>
          <a:stretch/>
        </p:blipFill>
        <p:spPr>
          <a:xfrm>
            <a:off x="4836839" y="2088975"/>
            <a:ext cx="1982836" cy="165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819150" y="432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latin typeface="Lexend Exa"/>
                <a:ea typeface="Lexend Exa"/>
                <a:cs typeface="Lexend Exa"/>
                <a:sym typeface="Lexend Exa"/>
              </a:rPr>
              <a:t>Vocabulary Practice</a:t>
            </a:r>
            <a:endParaRPr sz="4200" b="1"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192" name="Google Shape;192;p22" title="Screenshot 2025-04-04 at 10.48.43 AM.png"/>
          <p:cNvPicPr preferRelativeResize="0"/>
          <p:nvPr/>
        </p:nvPicPr>
        <p:blipFill rotWithShape="1">
          <a:blip r:embed="rId5">
            <a:alphaModFix/>
          </a:blip>
          <a:srcRect l="5568" r="21920" b="65458"/>
          <a:stretch/>
        </p:blipFill>
        <p:spPr>
          <a:xfrm>
            <a:off x="6756450" y="1387350"/>
            <a:ext cx="2084200" cy="17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 title="Screenshot 2025-04-04 at 10.48.43 AM.png"/>
          <p:cNvPicPr preferRelativeResize="0"/>
          <p:nvPr/>
        </p:nvPicPr>
        <p:blipFill rotWithShape="1">
          <a:blip r:embed="rId5">
            <a:alphaModFix/>
          </a:blip>
          <a:srcRect t="67730" r="18240"/>
          <a:stretch/>
        </p:blipFill>
        <p:spPr>
          <a:xfrm>
            <a:off x="6490675" y="3163950"/>
            <a:ext cx="2349975" cy="16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 txBox="1"/>
          <p:nvPr/>
        </p:nvSpPr>
        <p:spPr>
          <a:xfrm>
            <a:off x="7680250" y="1259350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ruler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7441350" y="3047475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stapler 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1954463" y="1215435"/>
            <a:ext cx="55929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What do you use a ruler for?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I use a ruler to measure the length of the paper. 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464159" y="2403348"/>
            <a:ext cx="4316644" cy="124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What do you use the stapler for? </a:t>
            </a:r>
            <a:endParaRPr lang="en" sz="1500" dirty="0">
              <a:solidFill>
                <a:srgbClr val="FF0000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I use a stapler to keep the paper together.  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6170000" y="2707500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paper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06E415-2DCC-463E-AC72-DEC54778BB70}"/>
              </a:ext>
            </a:extLst>
          </p:cNvPr>
          <p:cNvSpPr/>
          <p:nvPr/>
        </p:nvSpPr>
        <p:spPr>
          <a:xfrm>
            <a:off x="247049" y="4031924"/>
            <a:ext cx="5827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One partner read the red question. One partner read the black answer.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3" title="Screenshot 2025-04-04 at 10.48.24 AM.png"/>
          <p:cNvPicPr preferRelativeResize="0"/>
          <p:nvPr/>
        </p:nvPicPr>
        <p:blipFill rotWithShape="1">
          <a:blip r:embed="rId4">
            <a:alphaModFix/>
          </a:blip>
          <a:srcRect r="7732" b="67871"/>
          <a:stretch/>
        </p:blipFill>
        <p:spPr>
          <a:xfrm flipH="1">
            <a:off x="1228850" y="2015375"/>
            <a:ext cx="2240750" cy="165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819150" y="432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latin typeface="Lexend Exa"/>
                <a:ea typeface="Lexend Exa"/>
                <a:cs typeface="Lexend Exa"/>
                <a:sym typeface="Lexend Exa"/>
              </a:rPr>
              <a:t>Vocabulary Practice</a:t>
            </a:r>
            <a:endParaRPr sz="4200" b="1"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06" name="Google Shape;206;p23" title="Screenshot 2025-04-04 at 10.47.37 AM.png"/>
          <p:cNvPicPr preferRelativeResize="0"/>
          <p:nvPr/>
        </p:nvPicPr>
        <p:blipFill rotWithShape="1">
          <a:blip r:embed="rId5">
            <a:alphaModFix/>
          </a:blip>
          <a:srcRect b="54479"/>
          <a:stretch/>
        </p:blipFill>
        <p:spPr>
          <a:xfrm>
            <a:off x="303300" y="1197725"/>
            <a:ext cx="2128275" cy="154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 txBox="1"/>
          <p:nvPr/>
        </p:nvSpPr>
        <p:spPr>
          <a:xfrm>
            <a:off x="1769025" y="1452925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book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2929425" y="2679475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pen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09" name="Google Shape;209;p23" title="Screenshot 2025-04-04 at 10.47.09 AM.png"/>
          <p:cNvPicPr preferRelativeResize="0"/>
          <p:nvPr/>
        </p:nvPicPr>
        <p:blipFill rotWithShape="1">
          <a:blip r:embed="rId6">
            <a:alphaModFix/>
          </a:blip>
          <a:srcRect t="26122" b="50689"/>
          <a:stretch/>
        </p:blipFill>
        <p:spPr>
          <a:xfrm>
            <a:off x="303300" y="3636963"/>
            <a:ext cx="1746350" cy="1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1655775" y="4295975"/>
            <a:ext cx="1386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notebook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3696928" y="1419249"/>
            <a:ext cx="5143772" cy="104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What do you like to do in your free time?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I like to go to the library to get a new book to read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. 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4089824" y="2746825"/>
            <a:ext cx="4750875" cy="100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What do you like to do while you travel? </a:t>
            </a:r>
          </a:p>
          <a:p>
            <a:pPr lvl="0"/>
            <a:endParaRPr lang="en-US"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I like to use a pen 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to journal in </a:t>
            </a: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my 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notebook.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0671F-4D28-4F8E-ADDB-D81D92138BFF}"/>
              </a:ext>
            </a:extLst>
          </p:cNvPr>
          <p:cNvSpPr/>
          <p:nvPr/>
        </p:nvSpPr>
        <p:spPr>
          <a:xfrm>
            <a:off x="4722509" y="4134393"/>
            <a:ext cx="4180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One partner read the red question. One partner read the black answer.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 title="Screenshot 2025-04-04 at 10.47.09 AM.png"/>
          <p:cNvPicPr preferRelativeResize="0"/>
          <p:nvPr/>
        </p:nvPicPr>
        <p:blipFill rotWithShape="1">
          <a:blip r:embed="rId4">
            <a:alphaModFix/>
          </a:blip>
          <a:srcRect b="76215"/>
          <a:stretch/>
        </p:blipFill>
        <p:spPr>
          <a:xfrm>
            <a:off x="6124775" y="1043787"/>
            <a:ext cx="1746350" cy="122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819150" y="432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latin typeface="Lexend Exa"/>
                <a:ea typeface="Lexend Exa"/>
                <a:cs typeface="Lexend Exa"/>
                <a:sym typeface="Lexend Exa"/>
              </a:rPr>
              <a:t>Vocabulary Practice</a:t>
            </a:r>
            <a:endParaRPr sz="4200" b="1"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5394150" y="4241950"/>
            <a:ext cx="3207600" cy="5877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21" name="Google Shape;221;p24" title="Screenshot 2025-04-04 at 10.48.24 AM.png"/>
          <p:cNvPicPr preferRelativeResize="0"/>
          <p:nvPr/>
        </p:nvPicPr>
        <p:blipFill rotWithShape="1">
          <a:blip r:embed="rId5">
            <a:alphaModFix/>
          </a:blip>
          <a:srcRect t="69909"/>
          <a:stretch/>
        </p:blipFill>
        <p:spPr>
          <a:xfrm>
            <a:off x="5394150" y="2124288"/>
            <a:ext cx="2166425" cy="138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 title="Screenshot 2025-04-04 at 10.48.24 AM.png"/>
          <p:cNvPicPr preferRelativeResize="0"/>
          <p:nvPr/>
        </p:nvPicPr>
        <p:blipFill rotWithShape="1">
          <a:blip r:embed="rId5">
            <a:alphaModFix/>
          </a:blip>
          <a:srcRect t="30254" b="30396"/>
          <a:stretch/>
        </p:blipFill>
        <p:spPr>
          <a:xfrm>
            <a:off x="6650427" y="3266425"/>
            <a:ext cx="1982836" cy="165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/>
        </p:nvSpPr>
        <p:spPr>
          <a:xfrm>
            <a:off x="7983600" y="3266425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paper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7061638" y="2357075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eraser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7837675" y="1447725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pencil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819149" y="1288026"/>
            <a:ext cx="5255675" cy="114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What are you writing on your paper?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I am writing a new song for music class.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207574" y="2708426"/>
            <a:ext cx="5592900" cy="135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Why are you erasing what you wrote on the paper?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I want to change the words to the song before I sing it to the class.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AA1BF1-57FE-4E19-B787-14C77E246B0F}"/>
              </a:ext>
            </a:extLst>
          </p:cNvPr>
          <p:cNvSpPr/>
          <p:nvPr/>
        </p:nvSpPr>
        <p:spPr>
          <a:xfrm>
            <a:off x="207574" y="42419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One partner read the red question. One partner read the black answer.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819150" y="432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Lexend Exa"/>
                <a:ea typeface="Lexend Exa"/>
                <a:cs typeface="Lexend Exa"/>
                <a:sym typeface="Lexend Exa"/>
              </a:rPr>
              <a:t>Vocabulary Practice</a:t>
            </a:r>
            <a:endParaRPr sz="4200" b="1" dirty="0"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745425" y="4241950"/>
            <a:ext cx="3207600" cy="5877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5394150" y="4241950"/>
            <a:ext cx="3207600" cy="5877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35" name="Google Shape;235;p25" title="Screenshot 2025-04-04 at 10.47.09 AM.png"/>
          <p:cNvPicPr preferRelativeResize="0"/>
          <p:nvPr/>
        </p:nvPicPr>
        <p:blipFill rotWithShape="1">
          <a:blip r:embed="rId4">
            <a:alphaModFix/>
          </a:blip>
          <a:srcRect t="75612"/>
          <a:stretch/>
        </p:blipFill>
        <p:spPr>
          <a:xfrm>
            <a:off x="287625" y="3575300"/>
            <a:ext cx="1746350" cy="12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 title="Screenshot 2025-04-04 at 10.47.09 AM.png"/>
          <p:cNvPicPr preferRelativeResize="0"/>
          <p:nvPr/>
        </p:nvPicPr>
        <p:blipFill rotWithShape="1">
          <a:blip r:embed="rId4">
            <a:alphaModFix/>
          </a:blip>
          <a:srcRect t="50632" b="26340"/>
          <a:stretch/>
        </p:blipFill>
        <p:spPr>
          <a:xfrm>
            <a:off x="1989225" y="2437388"/>
            <a:ext cx="174635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/>
          <p:nvPr/>
        </p:nvSpPr>
        <p:spPr>
          <a:xfrm>
            <a:off x="1656925" y="4328050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desk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2282200" y="3267700"/>
            <a:ext cx="158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computer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39" name="Google Shape;239;p25" title="Screenshot 2025-04-04 at 10.47.37 AM.png"/>
          <p:cNvPicPr preferRelativeResize="0"/>
          <p:nvPr/>
        </p:nvPicPr>
        <p:blipFill rotWithShape="1">
          <a:blip r:embed="rId5">
            <a:alphaModFix/>
          </a:blip>
          <a:srcRect t="48146"/>
          <a:stretch/>
        </p:blipFill>
        <p:spPr>
          <a:xfrm>
            <a:off x="287625" y="1387350"/>
            <a:ext cx="2128275" cy="17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 txBox="1"/>
          <p:nvPr/>
        </p:nvSpPr>
        <p:spPr>
          <a:xfrm>
            <a:off x="2282200" y="1401713"/>
            <a:ext cx="116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chair </a:t>
            </a:r>
            <a:endParaRPr sz="15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3442600" y="1387350"/>
            <a:ext cx="5354700" cy="10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Where should I put my chair when I leave?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You should 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push in your chair so it is under your desk. 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4722300" y="2814650"/>
            <a:ext cx="4205390" cy="10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What do I do with my computer?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Please 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put your computer on </a:t>
            </a: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your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 desk </a:t>
            </a: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and plug it in to charge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. 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89DAE-3A32-456B-9D8D-32ECC5FED611}"/>
              </a:ext>
            </a:extLst>
          </p:cNvPr>
          <p:cNvSpPr/>
          <p:nvPr/>
        </p:nvSpPr>
        <p:spPr>
          <a:xfrm>
            <a:off x="4410825" y="41664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One partner read the red question. One partner read the black answer.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/>
        </p:nvSpPr>
        <p:spPr>
          <a:xfrm>
            <a:off x="745425" y="4241950"/>
            <a:ext cx="3207600" cy="5877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65" name="Google Shape;265;p28" title="Screenshot 2025-04-04 at 10.50.21 AM.png"/>
          <p:cNvPicPr preferRelativeResize="0"/>
          <p:nvPr/>
        </p:nvPicPr>
        <p:blipFill rotWithShape="1">
          <a:blip r:embed="rId4">
            <a:alphaModFix/>
          </a:blip>
          <a:srcRect r="56245"/>
          <a:stretch/>
        </p:blipFill>
        <p:spPr>
          <a:xfrm>
            <a:off x="1397477" y="605375"/>
            <a:ext cx="2064324" cy="35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 title="Screenshot 2025-04-04 at 10.50.21 AM.png"/>
          <p:cNvPicPr preferRelativeResize="0"/>
          <p:nvPr/>
        </p:nvPicPr>
        <p:blipFill rotWithShape="1">
          <a:blip r:embed="rId4">
            <a:alphaModFix/>
          </a:blip>
          <a:srcRect l="57401" r="3620"/>
          <a:stretch/>
        </p:blipFill>
        <p:spPr>
          <a:xfrm>
            <a:off x="4897248" y="605375"/>
            <a:ext cx="1838951" cy="35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0D72B8-9CE0-4B5E-B991-ACB45E633A4F}"/>
              </a:ext>
            </a:extLst>
          </p:cNvPr>
          <p:cNvSpPr/>
          <p:nvPr/>
        </p:nvSpPr>
        <p:spPr>
          <a:xfrm>
            <a:off x="1563329" y="4001729"/>
            <a:ext cx="6656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Which sentence matches the top picture? </a:t>
            </a:r>
          </a:p>
          <a:p>
            <a:pPr lvl="0"/>
            <a:r>
              <a:rPr lang="en-US" b="1" dirty="0"/>
              <a:t>Which sentence matches the bottom picture? </a:t>
            </a:r>
          </a:p>
        </p:txBody>
      </p:sp>
      <p:sp>
        <p:nvSpPr>
          <p:cNvPr id="8" name="Google Shape;254;p27">
            <a:extLst>
              <a:ext uri="{FF2B5EF4-FFF2-40B4-BE49-F238E27FC236}">
                <a16:creationId xmlns:a16="http://schemas.microsoft.com/office/drawing/2014/main" id="{3EF63129-ABA4-4D07-8528-93332223CC6A}"/>
              </a:ext>
            </a:extLst>
          </p:cNvPr>
          <p:cNvSpPr txBox="1">
            <a:spLocks/>
          </p:cNvSpPr>
          <p:nvPr/>
        </p:nvSpPr>
        <p:spPr>
          <a:xfrm>
            <a:off x="819150" y="210075"/>
            <a:ext cx="7505700" cy="54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exend Exa Medium"/>
              <a:buNone/>
              <a:defRPr sz="3000" b="0" i="0" u="none" strike="noStrike" cap="none">
                <a:solidFill>
                  <a:srgbClr val="000000"/>
                </a:solidFill>
                <a:latin typeface="Lexend Exa Medium"/>
                <a:ea typeface="Lexend Exa Medium"/>
                <a:cs typeface="Lexend Exa Medium"/>
                <a:sym typeface="Lexend Ex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3200" b="1" dirty="0">
                <a:latin typeface="Lexend Exa"/>
                <a:ea typeface="Lexend Exa"/>
                <a:cs typeface="Lexend Exa"/>
                <a:sym typeface="Lexend Exa"/>
              </a:rPr>
              <a:t>Speaking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/>
        </p:nvSpPr>
        <p:spPr>
          <a:xfrm>
            <a:off x="5394150" y="4241950"/>
            <a:ext cx="3207600" cy="5877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74" name="Google Shape;274;p29" title="Screenshot 2025-04-04 at 10.50.34 AM.png"/>
          <p:cNvPicPr preferRelativeResize="0"/>
          <p:nvPr/>
        </p:nvPicPr>
        <p:blipFill rotWithShape="1">
          <a:blip r:embed="rId4">
            <a:alphaModFix/>
          </a:blip>
          <a:srcRect l="55333"/>
          <a:stretch/>
        </p:blipFill>
        <p:spPr>
          <a:xfrm>
            <a:off x="1725240" y="685018"/>
            <a:ext cx="2036000" cy="33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 title="Screenshot 2025-04-04 at 10.50.34 AM.png"/>
          <p:cNvPicPr preferRelativeResize="0"/>
          <p:nvPr/>
        </p:nvPicPr>
        <p:blipFill rotWithShape="1">
          <a:blip r:embed="rId4">
            <a:alphaModFix/>
          </a:blip>
          <a:srcRect l="2091" t="11114" r="60962" b="8750"/>
          <a:stretch/>
        </p:blipFill>
        <p:spPr>
          <a:xfrm>
            <a:off x="4891548" y="631005"/>
            <a:ext cx="2168675" cy="34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2007CF-2625-4127-9E06-F9611447C358}"/>
              </a:ext>
            </a:extLst>
          </p:cNvPr>
          <p:cNvSpPr/>
          <p:nvPr/>
        </p:nvSpPr>
        <p:spPr>
          <a:xfrm>
            <a:off x="1563329" y="4001729"/>
            <a:ext cx="6656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Which sentence matches the top picture? </a:t>
            </a:r>
          </a:p>
          <a:p>
            <a:pPr lvl="0"/>
            <a:r>
              <a:rPr lang="en-US" b="1" dirty="0"/>
              <a:t>Which sentence matches the bottom picture?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99CE2-D554-411A-AE09-2C5FE0BA44E5}"/>
              </a:ext>
            </a:extLst>
          </p:cNvPr>
          <p:cNvSpPr/>
          <p:nvPr/>
        </p:nvSpPr>
        <p:spPr>
          <a:xfrm>
            <a:off x="2107222" y="198149"/>
            <a:ext cx="4929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Lexend Exa"/>
                <a:ea typeface="Lexend Exa"/>
                <a:cs typeface="Lexend Exa"/>
                <a:sym typeface="Lexend Exa"/>
              </a:rPr>
              <a:t>Speaking</a:t>
            </a:r>
            <a:r>
              <a:rPr lang="en" sz="3200" b="1" dirty="0">
                <a:latin typeface="Lexend Exa"/>
                <a:ea typeface="Lexend Exa"/>
                <a:cs typeface="Lexend Exa"/>
                <a:sym typeface="Lexend Exa"/>
              </a:rPr>
              <a:t> Practice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>
            <a:spLocks noGrp="1"/>
          </p:cNvSpPr>
          <p:nvPr>
            <p:ph type="title"/>
          </p:nvPr>
        </p:nvSpPr>
        <p:spPr>
          <a:xfrm>
            <a:off x="819150" y="142028"/>
            <a:ext cx="7505700" cy="547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Lexend Exa"/>
                <a:ea typeface="Lexend Exa"/>
                <a:cs typeface="Lexend Exa"/>
                <a:sym typeface="Lexend Exa"/>
              </a:rPr>
              <a:t>Speaking</a:t>
            </a:r>
            <a:r>
              <a:rPr lang="en" sz="3200" b="1" dirty="0">
                <a:latin typeface="Lexend Exa"/>
                <a:ea typeface="Lexend Exa"/>
                <a:cs typeface="Lexend Exa"/>
                <a:sym typeface="Lexend Exa"/>
              </a:rPr>
              <a:t> Practice</a:t>
            </a:r>
            <a:endParaRPr sz="3200" b="1" dirty="0"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255" name="Google Shape;255;p27" title="Screenshot 2025-04-04 at 10.49.3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933" y="635347"/>
            <a:ext cx="5770134" cy="25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280568" y="3091804"/>
            <a:ext cx="3969600" cy="141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Where is the book?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The book is ____ the desk.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Where is the paper?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The paper is ____ the floor. 	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36A67-4BE5-44C8-B0E7-8BBAB5DAD8C6}"/>
              </a:ext>
            </a:extLst>
          </p:cNvPr>
          <p:cNvSpPr/>
          <p:nvPr/>
        </p:nvSpPr>
        <p:spPr>
          <a:xfrm>
            <a:off x="280569" y="4400459"/>
            <a:ext cx="8582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One partner read the red question. One partner read the black answer by choosing in / on / under. </a:t>
            </a:r>
          </a:p>
        </p:txBody>
      </p:sp>
      <p:sp>
        <p:nvSpPr>
          <p:cNvPr id="7" name="Google Shape;256;p27">
            <a:extLst>
              <a:ext uri="{FF2B5EF4-FFF2-40B4-BE49-F238E27FC236}">
                <a16:creationId xmlns:a16="http://schemas.microsoft.com/office/drawing/2014/main" id="{C968BD0A-5993-4C4A-8560-80A633533490}"/>
              </a:ext>
            </a:extLst>
          </p:cNvPr>
          <p:cNvSpPr txBox="1"/>
          <p:nvPr/>
        </p:nvSpPr>
        <p:spPr>
          <a:xfrm>
            <a:off x="4680156" y="3088995"/>
            <a:ext cx="3969600" cy="141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Where is the ruler?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The </a:t>
            </a: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ruler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 is ____ the desk.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Where is the </a:t>
            </a:r>
            <a:r>
              <a:rPr lang="en-US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pencil</a:t>
            </a:r>
            <a:r>
              <a:rPr lang="en" sz="1500" dirty="0">
                <a:solidFill>
                  <a:srgbClr val="FF0000"/>
                </a:solidFill>
                <a:latin typeface="Lexend Exa"/>
                <a:ea typeface="Lexend Exa"/>
                <a:cs typeface="Lexend Exa"/>
                <a:sym typeface="Lexend Exa"/>
              </a:rPr>
              <a:t>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The </a:t>
            </a: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pencil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 is ____ the </a:t>
            </a:r>
            <a:r>
              <a:rPr lang="en-US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drawer</a:t>
            </a:r>
            <a:r>
              <a:rPr lang="en" sz="1500" dirty="0">
                <a:solidFill>
                  <a:schemeClr val="dk2"/>
                </a:solidFill>
                <a:latin typeface="Lexend Exa"/>
                <a:ea typeface="Lexend Exa"/>
                <a:cs typeface="Lexend Exa"/>
                <a:sym typeface="Lexend Exa"/>
              </a:rPr>
              <a:t>. 	</a:t>
            </a: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75300" y="156975"/>
            <a:ext cx="70875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u="sng" dirty="0">
                <a:latin typeface="Lexend Exa"/>
                <a:ea typeface="Lexend Exa"/>
                <a:cs typeface="Lexend Exa"/>
                <a:sym typeface="Lexend Exa"/>
              </a:rPr>
              <a:t>Review </a:t>
            </a:r>
            <a:r>
              <a:rPr lang="en-US" sz="4500" b="1" u="sng" dirty="0">
                <a:latin typeface="Lexend Exa"/>
                <a:ea typeface="Lexend Exa"/>
                <a:cs typeface="Lexend Exa"/>
                <a:sym typeface="Lexend Exa"/>
              </a:rPr>
              <a:t>from Videos</a:t>
            </a:r>
            <a:endParaRPr sz="4500" b="1" u="sng" dirty="0">
              <a:latin typeface="Lexend Exa"/>
              <a:ea typeface="Lexend Exa"/>
              <a:cs typeface="Lexend Exa"/>
              <a:sym typeface="Lexend Ex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3B06D0-0491-4A28-A69B-E3E575B64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74645"/>
              </p:ext>
            </p:extLst>
          </p:nvPr>
        </p:nvGraphicFramePr>
        <p:xfrm>
          <a:off x="207470" y="1783670"/>
          <a:ext cx="8639415" cy="2346960"/>
        </p:xfrm>
        <a:graphic>
          <a:graphicData uri="http://schemas.openxmlformats.org/drawingml/2006/table">
            <a:tbl>
              <a:tblPr firstRow="1" bandRow="1">
                <a:tableStyleId>{DA954DA9-3FCD-49B7-87E4-DC059CEC332B}</a:tableStyleId>
              </a:tblPr>
              <a:tblGrid>
                <a:gridCol w="2879805">
                  <a:extLst>
                    <a:ext uri="{9D8B030D-6E8A-4147-A177-3AD203B41FA5}">
                      <a16:colId xmlns:a16="http://schemas.microsoft.com/office/drawing/2014/main" val="1284404020"/>
                    </a:ext>
                  </a:extLst>
                </a:gridCol>
                <a:gridCol w="2879805">
                  <a:extLst>
                    <a:ext uri="{9D8B030D-6E8A-4147-A177-3AD203B41FA5}">
                      <a16:colId xmlns:a16="http://schemas.microsoft.com/office/drawing/2014/main" val="393539048"/>
                    </a:ext>
                  </a:extLst>
                </a:gridCol>
                <a:gridCol w="2879805">
                  <a:extLst>
                    <a:ext uri="{9D8B030D-6E8A-4147-A177-3AD203B41FA5}">
                      <a16:colId xmlns:a16="http://schemas.microsoft.com/office/drawing/2014/main" val="3581739630"/>
                    </a:ext>
                  </a:extLst>
                </a:gridCol>
              </a:tblGrid>
              <a:tr h="325339">
                <a:tc>
                  <a:txBody>
                    <a:bodyPr/>
                    <a:lstStyle/>
                    <a:p>
                      <a:r>
                        <a:rPr lang="en-US" sz="1600" dirty="0"/>
                        <a:t>playing basketball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taking a 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 go shopping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55341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r>
                        <a:rPr lang="en-US" sz="1600" dirty="0"/>
                        <a:t>to drink some 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listening to 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 play football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945985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r>
                        <a:rPr lang="en-US" sz="1600" dirty="0"/>
                        <a:t>playing computer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 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traveling in my free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426708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r>
                        <a:rPr lang="en-US" sz="1600" dirty="0"/>
                        <a:t>singing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watching movies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434065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r>
                        <a:rPr lang="en-US" sz="1600" dirty="0"/>
                        <a:t>eating delicious 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 have a good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having a party with my friends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89291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r>
                        <a:rPr lang="en-US" sz="1600" dirty="0"/>
                        <a:t>to play badminton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playing video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40615"/>
                  </a:ext>
                </a:extLst>
              </a:tr>
              <a:tr h="325339">
                <a:tc>
                  <a:txBody>
                    <a:bodyPr/>
                    <a:lstStyle/>
                    <a:p>
                      <a:r>
                        <a:rPr lang="en-US" sz="1600" dirty="0"/>
                        <a:t>playing billiard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eating cake with my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103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10B959-463E-4B56-85F6-97B0DA58E3F2}"/>
              </a:ext>
            </a:extLst>
          </p:cNvPr>
          <p:cNvSpPr txBox="1"/>
          <p:nvPr/>
        </p:nvSpPr>
        <p:spPr>
          <a:xfrm>
            <a:off x="297116" y="1298870"/>
            <a:ext cx="228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like…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D887B-18EC-4E2A-B279-00F417C18D73}"/>
              </a:ext>
            </a:extLst>
          </p:cNvPr>
          <p:cNvSpPr/>
          <p:nvPr/>
        </p:nvSpPr>
        <p:spPr>
          <a:xfrm>
            <a:off x="207470" y="43538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Repeat after me.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819150" y="367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u="sng">
                <a:latin typeface="Lexend Exa"/>
                <a:ea typeface="Lexend Exa"/>
                <a:cs typeface="Lexend Exa"/>
                <a:sym typeface="Lexend Exa"/>
              </a:rPr>
              <a:t>Sentence Reading</a:t>
            </a:r>
            <a:endParaRPr sz="4200" b="1" u="sng">
              <a:latin typeface="Lexend Exa"/>
              <a:ea typeface="Lexend Exa"/>
              <a:cs typeface="Lexend Exa"/>
              <a:sym typeface="Lexend Ex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2" b="1" u="sng">
                <a:latin typeface="Lexend Exa"/>
                <a:ea typeface="Lexend Exa"/>
                <a:cs typeface="Lexend Exa"/>
                <a:sym typeface="Lexend Exa"/>
              </a:rPr>
              <a:t>I do</a:t>
            </a:r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6" name="Google Shape;3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75" y="930625"/>
            <a:ext cx="4959675" cy="376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300" y="1425700"/>
            <a:ext cx="4034750" cy="31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26B53-AAB9-42F6-997B-64E717C9518C}"/>
              </a:ext>
            </a:extLst>
          </p:cNvPr>
          <p:cNvSpPr txBox="1"/>
          <p:nvPr/>
        </p:nvSpPr>
        <p:spPr>
          <a:xfrm>
            <a:off x="5074863" y="1680893"/>
            <a:ext cx="650375" cy="30985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book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250145" y="227325"/>
            <a:ext cx="6317803" cy="4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Lexend Exa"/>
                <a:ea typeface="Lexend Exa"/>
                <a:cs typeface="Lexend Exa"/>
                <a:sym typeface="Lexend Exa"/>
              </a:rPr>
              <a:t>Let’s Chat…Speaking-Listening</a:t>
            </a:r>
            <a:r>
              <a:rPr lang="en" sz="4300" dirty="0"/>
              <a:t> </a:t>
            </a:r>
            <a:endParaRPr sz="4300" dirty="0"/>
          </a:p>
        </p:txBody>
      </p:sp>
      <p:sp>
        <p:nvSpPr>
          <p:cNvPr id="313" name="Google Shape;313;p34" descr="d"/>
          <p:cNvSpPr txBox="1">
            <a:spLocks noGrp="1"/>
          </p:cNvSpPr>
          <p:nvPr>
            <p:ph type="body" idx="1"/>
          </p:nvPr>
        </p:nvSpPr>
        <p:spPr>
          <a:xfrm>
            <a:off x="4365522" y="776748"/>
            <a:ext cx="4459377" cy="4010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Where is the eraser? 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Where is the computer? 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Where is the ruler?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Where is the book?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Where is the notebook?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/>
              <a:t>W</a:t>
            </a:r>
            <a:r>
              <a:rPr lang="en-US" sz="1800" dirty="0"/>
              <a:t>here is the pencil?</a:t>
            </a:r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/>
              <a:t>Where is the stapler?</a:t>
            </a:r>
            <a:endParaRPr lang="en" sz="1800" dirty="0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" sz="1800" dirty="0"/>
          </a:p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" sz="1800" dirty="0"/>
          </a:p>
        </p:txBody>
      </p:sp>
      <p:pic>
        <p:nvPicPr>
          <p:cNvPr id="4" name="Google Shape;306;p33">
            <a:extLst>
              <a:ext uri="{FF2B5EF4-FFF2-40B4-BE49-F238E27FC236}">
                <a16:creationId xmlns:a16="http://schemas.microsoft.com/office/drawing/2014/main" id="{3B5EA9DD-4A89-424D-9384-82FFACD63C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01" y="930624"/>
            <a:ext cx="4046421" cy="366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189900" y="3020379"/>
            <a:ext cx="8954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SPEAKING: </a:t>
            </a:r>
            <a:r>
              <a:rPr lang="en-US" sz="1700" b="1" dirty="0"/>
              <a:t>Repeat after me!</a:t>
            </a:r>
            <a:endParaRPr sz="1700" b="1" dirty="0"/>
          </a:p>
        </p:txBody>
      </p:sp>
      <p:sp>
        <p:nvSpPr>
          <p:cNvPr id="161" name="Google Shape;161;p17"/>
          <p:cNvSpPr txBox="1"/>
          <p:nvPr/>
        </p:nvSpPr>
        <p:spPr>
          <a:xfrm>
            <a:off x="307725" y="221450"/>
            <a:ext cx="4769700" cy="209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/>
              <a:t>Good Morning! This is my family getting ready for the first day of school. Our daughter is a Sophomore in high school, that’s the 10th grade. Every year when school starts we take a picture in front of our house. We always try to get our dog to look at the camera, too. </a:t>
            </a:r>
            <a:endParaRPr sz="28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3074" name="Picture 2" descr="https://lh7-rt.googleusercontent.com/slidesz/AGV_vUcgSjhjJ-5l9-X51jZaJhfUAVeZtbaw4o--Vug0ln4auZFyUu7wiclfz1nWQ1vTdvDe2kK-pX4fn9obUKlXiJtaye1dFI9bJykCU-OpYjL-rybaSJCkVHqXZoTd8EAdFoJXcoTm3Q=s2048?key=W4a98sC8HexW3N6xQ9aoNQ">
            <a:extLst>
              <a:ext uri="{FF2B5EF4-FFF2-40B4-BE49-F238E27FC236}">
                <a16:creationId xmlns:a16="http://schemas.microsoft.com/office/drawing/2014/main" id="{02A14694-C932-432E-BDA7-FA55B5724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8602" r="11768" b="15321"/>
          <a:stretch/>
        </p:blipFill>
        <p:spPr bwMode="auto">
          <a:xfrm>
            <a:off x="5732206" y="442452"/>
            <a:ext cx="2989007" cy="39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E27A2D-6063-4CFC-B624-28E4F5428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20112"/>
              </p:ext>
            </p:extLst>
          </p:nvPr>
        </p:nvGraphicFramePr>
        <p:xfrm>
          <a:off x="258562" y="3414879"/>
          <a:ext cx="5050857" cy="1418916"/>
        </p:xfrm>
        <a:graphic>
          <a:graphicData uri="http://schemas.openxmlformats.org/drawingml/2006/table">
            <a:tbl>
              <a:tblPr firstRow="1" bandRow="1">
                <a:tableStyleId>{DA954DA9-3FCD-49B7-87E4-DC059CEC332B}</a:tableStyleId>
              </a:tblPr>
              <a:tblGrid>
                <a:gridCol w="1683619">
                  <a:extLst>
                    <a:ext uri="{9D8B030D-6E8A-4147-A177-3AD203B41FA5}">
                      <a16:colId xmlns:a16="http://schemas.microsoft.com/office/drawing/2014/main" val="3470629352"/>
                    </a:ext>
                  </a:extLst>
                </a:gridCol>
                <a:gridCol w="1683619">
                  <a:extLst>
                    <a:ext uri="{9D8B030D-6E8A-4147-A177-3AD203B41FA5}">
                      <a16:colId xmlns:a16="http://schemas.microsoft.com/office/drawing/2014/main" val="3799474897"/>
                    </a:ext>
                  </a:extLst>
                </a:gridCol>
                <a:gridCol w="1683619">
                  <a:extLst>
                    <a:ext uri="{9D8B030D-6E8A-4147-A177-3AD203B41FA5}">
                      <a16:colId xmlns:a16="http://schemas.microsoft.com/office/drawing/2014/main" val="1482283571"/>
                    </a:ext>
                  </a:extLst>
                </a:gridCol>
              </a:tblGrid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35850"/>
                  </a:ext>
                </a:extLst>
              </a:tr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sophomore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63318"/>
                  </a:ext>
                </a:extLst>
              </a:tr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03986"/>
                  </a:ext>
                </a:extLst>
              </a:tr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600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189900" y="3153084"/>
            <a:ext cx="89541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SPEAKING: </a:t>
            </a:r>
            <a:r>
              <a:rPr lang="en-US" sz="1700" b="1" dirty="0"/>
              <a:t>Repeat after me!</a:t>
            </a:r>
            <a:endParaRPr sz="1700" b="1" dirty="0"/>
          </a:p>
        </p:txBody>
      </p:sp>
      <p:sp>
        <p:nvSpPr>
          <p:cNvPr id="161" name="Google Shape;161;p17"/>
          <p:cNvSpPr txBox="1"/>
          <p:nvPr/>
        </p:nvSpPr>
        <p:spPr>
          <a:xfrm>
            <a:off x="307725" y="221450"/>
            <a:ext cx="4769700" cy="2688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/>
              <a:t>What’s up! My daughter’s name is Sophie. She takes 10</a:t>
            </a:r>
            <a:r>
              <a:rPr lang="en-US" sz="1800" baseline="30000" dirty="0"/>
              <a:t>th</a:t>
            </a:r>
            <a:r>
              <a:rPr lang="en-US" sz="1800" dirty="0"/>
              <a:t> grade classes at Lisbon High School. Lisbon has a mascot that is the Lion. She takes online college classes at Kirkwood Community College at the same time as her high school classes. Kirkwood has a mascot that is the Eagle. When she graduates from high school she will also have a 2 year degree from college.</a:t>
            </a:r>
            <a:endParaRPr sz="28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pic>
        <p:nvPicPr>
          <p:cNvPr id="3074" name="Picture 2" descr="https://lh7-rt.googleusercontent.com/slidesz/AGV_vUcgSjhjJ-5l9-X51jZaJhfUAVeZtbaw4o--Vug0ln4auZFyUu7wiclfz1nWQ1vTdvDe2kK-pX4fn9obUKlXiJtaye1dFI9bJykCU-OpYjL-rybaSJCkVHqXZoTd8EAdFoJXcoTm3Q=s2048?key=W4a98sC8HexW3N6xQ9aoNQ">
            <a:extLst>
              <a:ext uri="{FF2B5EF4-FFF2-40B4-BE49-F238E27FC236}">
                <a16:creationId xmlns:a16="http://schemas.microsoft.com/office/drawing/2014/main" id="{02A14694-C932-432E-BDA7-FA55B5724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8602" r="11768" b="15321"/>
          <a:stretch/>
        </p:blipFill>
        <p:spPr bwMode="auto">
          <a:xfrm>
            <a:off x="5732206" y="442452"/>
            <a:ext cx="2989007" cy="39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E27A2D-6063-4CFC-B624-28E4F5428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08525"/>
              </p:ext>
            </p:extLst>
          </p:nvPr>
        </p:nvGraphicFramePr>
        <p:xfrm>
          <a:off x="307725" y="3625033"/>
          <a:ext cx="5050857" cy="1064187"/>
        </p:xfrm>
        <a:graphic>
          <a:graphicData uri="http://schemas.openxmlformats.org/drawingml/2006/table">
            <a:tbl>
              <a:tblPr firstRow="1" bandRow="1">
                <a:tableStyleId>{DA954DA9-3FCD-49B7-87E4-DC059CEC332B}</a:tableStyleId>
              </a:tblPr>
              <a:tblGrid>
                <a:gridCol w="1683619">
                  <a:extLst>
                    <a:ext uri="{9D8B030D-6E8A-4147-A177-3AD203B41FA5}">
                      <a16:colId xmlns:a16="http://schemas.microsoft.com/office/drawing/2014/main" val="3470629352"/>
                    </a:ext>
                  </a:extLst>
                </a:gridCol>
                <a:gridCol w="1683619">
                  <a:extLst>
                    <a:ext uri="{9D8B030D-6E8A-4147-A177-3AD203B41FA5}">
                      <a16:colId xmlns:a16="http://schemas.microsoft.com/office/drawing/2014/main" val="3799474897"/>
                    </a:ext>
                  </a:extLst>
                </a:gridCol>
                <a:gridCol w="1683619">
                  <a:extLst>
                    <a:ext uri="{9D8B030D-6E8A-4147-A177-3AD203B41FA5}">
                      <a16:colId xmlns:a16="http://schemas.microsoft.com/office/drawing/2014/main" val="1482283571"/>
                    </a:ext>
                  </a:extLst>
                </a:gridCol>
              </a:tblGrid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Kirkwood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mascot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35850"/>
                  </a:ext>
                </a:extLst>
              </a:tr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Lisbon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Community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graduates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63318"/>
                  </a:ext>
                </a:extLst>
              </a:tr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degree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03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7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2264804" y="3180019"/>
            <a:ext cx="4146276" cy="5124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SPEAKING: </a:t>
            </a:r>
            <a:r>
              <a:rPr lang="en-US" sz="1700" b="1" dirty="0"/>
              <a:t>Repeat after me!</a:t>
            </a:r>
            <a:endParaRPr sz="1700" b="1" dirty="0"/>
          </a:p>
        </p:txBody>
      </p:sp>
      <p:sp>
        <p:nvSpPr>
          <p:cNvPr id="161" name="Google Shape;161;p17"/>
          <p:cNvSpPr txBox="1"/>
          <p:nvPr/>
        </p:nvSpPr>
        <p:spPr>
          <a:xfrm>
            <a:off x="3100086" y="177000"/>
            <a:ext cx="2632120" cy="2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/>
              <a:t>Hey! I am teacher Bennett and I go to Cornell College. This is my friend, Ma </a:t>
            </a:r>
            <a:r>
              <a:rPr lang="en-US" sz="1800" dirty="0" err="1"/>
              <a:t>Xiping</a:t>
            </a:r>
            <a:r>
              <a:rPr lang="en-US" sz="1800" dirty="0"/>
              <a:t> and she goes to Beihua University. My mascot is the Ram. Do you have a mascot there? </a:t>
            </a:r>
            <a:endParaRPr sz="2800" dirty="0">
              <a:solidFill>
                <a:schemeClr val="dk2"/>
              </a:solidFill>
              <a:latin typeface="Lexend Exa"/>
              <a:ea typeface="Lexend Exa"/>
              <a:cs typeface="Lexend Exa"/>
              <a:sym typeface="Lexend Ex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41DAF1-DBEE-4A0F-B844-3F06C13E9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77894"/>
              </p:ext>
            </p:extLst>
          </p:nvPr>
        </p:nvGraphicFramePr>
        <p:xfrm>
          <a:off x="2264804" y="3741668"/>
          <a:ext cx="4454013" cy="1166658"/>
        </p:xfrm>
        <a:graphic>
          <a:graphicData uri="http://schemas.openxmlformats.org/drawingml/2006/table">
            <a:tbl>
              <a:tblPr firstRow="1" bandRow="1">
                <a:tableStyleId>{DA954DA9-3FCD-49B7-87E4-DC059CEC332B}</a:tableStyleId>
              </a:tblPr>
              <a:tblGrid>
                <a:gridCol w="1484671">
                  <a:extLst>
                    <a:ext uri="{9D8B030D-6E8A-4147-A177-3AD203B41FA5}">
                      <a16:colId xmlns:a16="http://schemas.microsoft.com/office/drawing/2014/main" val="3470629352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3799474897"/>
                    </a:ext>
                  </a:extLst>
                </a:gridCol>
                <a:gridCol w="1602658">
                  <a:extLst>
                    <a:ext uri="{9D8B030D-6E8A-4147-A177-3AD203B41FA5}">
                      <a16:colId xmlns:a16="http://schemas.microsoft.com/office/drawing/2014/main" val="1482283571"/>
                    </a:ext>
                  </a:extLst>
                </a:gridCol>
              </a:tblGrid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Kirkwood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Beihua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35850"/>
                  </a:ext>
                </a:extLst>
              </a:tr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Lisbon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Community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Cornell 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63318"/>
                  </a:ext>
                </a:extLst>
              </a:tr>
              <a:tr h="3547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7039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1EDD821-11BC-4C5F-94D1-2E33F2563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8" t="25042" r="45161" b="3441"/>
          <a:stretch/>
        </p:blipFill>
        <p:spPr>
          <a:xfrm>
            <a:off x="7000567" y="393290"/>
            <a:ext cx="1789471" cy="3468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B3934-6604-4128-9718-2FBED349D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93" t="19307" r="6433" b="6141"/>
          <a:stretch/>
        </p:blipFill>
        <p:spPr>
          <a:xfrm>
            <a:off x="360491" y="275303"/>
            <a:ext cx="1571623" cy="31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784499" y="156975"/>
            <a:ext cx="70875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>
                <a:latin typeface="Lexend Exa"/>
                <a:ea typeface="Lexend Exa"/>
                <a:cs typeface="Lexend Exa"/>
                <a:sym typeface="Lexend Exa"/>
              </a:rPr>
              <a:t>My School</a:t>
            </a:r>
            <a:endParaRPr sz="2800" b="1" u="sng" dirty="0">
              <a:latin typeface="Lexend Exa"/>
              <a:ea typeface="Lexend Exa"/>
              <a:cs typeface="Lexend Exa"/>
              <a:sym typeface="Lexend Exa"/>
            </a:endParaRPr>
          </a:p>
        </p:txBody>
      </p:sp>
      <p:graphicFrame>
        <p:nvGraphicFramePr>
          <p:cNvPr id="168" name="Google Shape;168;p18"/>
          <p:cNvGraphicFramePr/>
          <p:nvPr/>
        </p:nvGraphicFramePr>
        <p:xfrm>
          <a:off x="266720" y="269915"/>
          <a:ext cx="2653461" cy="2078824"/>
        </p:xfrm>
        <a:graphic>
          <a:graphicData uri="http://schemas.openxmlformats.org/drawingml/2006/table">
            <a:tbl>
              <a:tblPr>
                <a:noFill/>
                <a:tableStyleId>{DA954DA9-3FCD-49B7-87E4-DC059CEC332B}</a:tableStyleId>
              </a:tblPr>
              <a:tblGrid>
                <a:gridCol w="265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6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Lisbon High School</a:t>
                      </a:r>
                      <a:endParaRPr sz="24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Lisbon, Iowa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667">
                <a:tc>
                  <a:txBody>
                    <a:bodyPr/>
                    <a:lstStyle/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          Lions</a:t>
                      </a:r>
                      <a:endParaRPr sz="33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7415091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7C3591-DEBE-4372-AC3C-4EF17AEE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67912"/>
              </p:ext>
            </p:extLst>
          </p:nvPr>
        </p:nvGraphicFramePr>
        <p:xfrm>
          <a:off x="5928852" y="269915"/>
          <a:ext cx="2948428" cy="2324883"/>
        </p:xfrm>
        <a:graphic>
          <a:graphicData uri="http://schemas.openxmlformats.org/drawingml/2006/table">
            <a:tbl>
              <a:tblPr>
                <a:noFill/>
                <a:tableStyleId>{DA954DA9-3FCD-49B7-87E4-DC059CEC332B}</a:tableStyleId>
              </a:tblPr>
              <a:tblGrid>
                <a:gridCol w="2948428">
                  <a:extLst>
                    <a:ext uri="{9D8B030D-6E8A-4147-A177-3AD203B41FA5}">
                      <a16:colId xmlns:a16="http://schemas.microsoft.com/office/drawing/2014/main" val="3656085350"/>
                    </a:ext>
                  </a:extLst>
                </a:gridCol>
              </a:tblGrid>
              <a:tr h="885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Cornell College</a:t>
                      </a:r>
                      <a:endParaRPr sz="24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101124449"/>
                  </a:ext>
                </a:extLst>
              </a:tr>
              <a:tr h="707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Mount Vernon, Iowa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235941476"/>
                  </a:ext>
                </a:extLst>
              </a:tr>
              <a:tr h="708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   Rams</a:t>
                      </a:r>
                      <a:endParaRPr sz="33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4261231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D4B7F2-0BC7-4727-8075-B84067F0C722}"/>
              </a:ext>
            </a:extLst>
          </p:cNvPr>
          <p:cNvSpPr txBox="1"/>
          <p:nvPr/>
        </p:nvSpPr>
        <p:spPr>
          <a:xfrm>
            <a:off x="3008671" y="943897"/>
            <a:ext cx="2841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Now you will take turns speaking with one another. </a:t>
            </a:r>
          </a:p>
          <a:p>
            <a:pPr lvl="0"/>
            <a:r>
              <a:rPr lang="en-US" b="1" dirty="0"/>
              <a:t>Come to the front two at a time and tell us about the schools we all go to.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AEE22-932B-4310-AB32-6E9F0D528FA8}"/>
              </a:ext>
            </a:extLst>
          </p:cNvPr>
          <p:cNvSpPr txBox="1"/>
          <p:nvPr/>
        </p:nvSpPr>
        <p:spPr>
          <a:xfrm>
            <a:off x="2048321" y="2611755"/>
            <a:ext cx="2841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go to Lisbon High School in Lisbon, Iowa. </a:t>
            </a:r>
          </a:p>
          <a:p>
            <a:r>
              <a:rPr lang="en-US" dirty="0"/>
              <a:t>Where do you go to school?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18BE8-F98C-4C48-8808-825B2142A8AB}"/>
              </a:ext>
            </a:extLst>
          </p:cNvPr>
          <p:cNvSpPr txBox="1"/>
          <p:nvPr/>
        </p:nvSpPr>
        <p:spPr>
          <a:xfrm>
            <a:off x="4504423" y="3360547"/>
            <a:ext cx="284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go to Cornell College in Mount Vernon, Iowa. </a:t>
            </a:r>
          </a:p>
          <a:p>
            <a:r>
              <a:rPr lang="en-US" dirty="0"/>
              <a:t>Our mascot is the Ram? What is your mascot?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981EA-7E7E-4019-8D9F-D6DDAB766AAB}"/>
              </a:ext>
            </a:extLst>
          </p:cNvPr>
          <p:cNvSpPr txBox="1"/>
          <p:nvPr/>
        </p:nvSpPr>
        <p:spPr>
          <a:xfrm>
            <a:off x="2048320" y="4271498"/>
            <a:ext cx="284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mascot is the Lion.</a:t>
            </a:r>
          </a:p>
        </p:txBody>
      </p:sp>
      <p:pic>
        <p:nvPicPr>
          <p:cNvPr id="2050" name="Picture 2" descr="Lisbon Iowa Wrestling">
            <a:extLst>
              <a:ext uri="{FF2B5EF4-FFF2-40B4-BE49-F238E27FC236}">
                <a16:creationId xmlns:a16="http://schemas.microsoft.com/office/drawing/2014/main" id="{21113A30-4948-4D0D-86D4-95E03DD4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8" y="2461680"/>
            <a:ext cx="1583848" cy="24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rnell College | Happy 75th birthday Ulysses! We had an awesome time  celebrating this amazing ram today. Check out these fun moments. | Instagram">
            <a:extLst>
              <a:ext uri="{FF2B5EF4-FFF2-40B4-BE49-F238E27FC236}">
                <a16:creationId xmlns:a16="http://schemas.microsoft.com/office/drawing/2014/main" id="{218FBD4F-0B18-444F-A141-FF040D27C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r="21240"/>
          <a:stretch/>
        </p:blipFill>
        <p:spPr bwMode="auto">
          <a:xfrm>
            <a:off x="7587172" y="2072714"/>
            <a:ext cx="1290108" cy="28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6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784499" y="156975"/>
            <a:ext cx="70875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>
                <a:latin typeface="Lexend Exa"/>
                <a:ea typeface="Lexend Exa"/>
                <a:cs typeface="Lexend Exa"/>
                <a:sym typeface="Lexend Exa"/>
              </a:rPr>
              <a:t>My School</a:t>
            </a:r>
            <a:endParaRPr sz="2800" b="1" u="sng" dirty="0">
              <a:latin typeface="Lexend Exa"/>
              <a:ea typeface="Lexend Exa"/>
              <a:cs typeface="Lexend Exa"/>
              <a:sym typeface="Lexend Exa"/>
            </a:endParaRPr>
          </a:p>
        </p:txBody>
      </p:sp>
      <p:graphicFrame>
        <p:nvGraphicFramePr>
          <p:cNvPr id="168" name="Google Shape;168;p18"/>
          <p:cNvGraphicFramePr/>
          <p:nvPr>
            <p:extLst>
              <p:ext uri="{D42A27DB-BD31-4B8C-83A1-F6EECF244321}">
                <p14:modId xmlns:p14="http://schemas.microsoft.com/office/powerpoint/2010/main" val="32948536"/>
              </p:ext>
            </p:extLst>
          </p:nvPr>
        </p:nvGraphicFramePr>
        <p:xfrm>
          <a:off x="266720" y="269915"/>
          <a:ext cx="2653461" cy="2319527"/>
        </p:xfrm>
        <a:graphic>
          <a:graphicData uri="http://schemas.openxmlformats.org/drawingml/2006/table">
            <a:tbl>
              <a:tblPr>
                <a:noFill/>
                <a:tableStyleId>{DA954DA9-3FCD-49B7-87E4-DC059CEC332B}</a:tableStyleId>
              </a:tblPr>
              <a:tblGrid>
                <a:gridCol w="265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6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Cornell College</a:t>
                      </a:r>
                      <a:endParaRPr sz="28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Mount Vernon, Iowa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667">
                <a:tc>
                  <a:txBody>
                    <a:bodyPr/>
                    <a:lstStyle/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          Rams</a:t>
                      </a:r>
                      <a:endParaRPr sz="33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7415091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7C3591-DEBE-4372-AC3C-4EF17AEE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47322"/>
              </p:ext>
            </p:extLst>
          </p:nvPr>
        </p:nvGraphicFramePr>
        <p:xfrm>
          <a:off x="5928852" y="269915"/>
          <a:ext cx="2948428" cy="2353693"/>
        </p:xfrm>
        <a:graphic>
          <a:graphicData uri="http://schemas.openxmlformats.org/drawingml/2006/table">
            <a:tbl>
              <a:tblPr>
                <a:noFill/>
                <a:tableStyleId>{DA954DA9-3FCD-49B7-87E4-DC059CEC332B}</a:tableStyleId>
              </a:tblPr>
              <a:tblGrid>
                <a:gridCol w="2948428">
                  <a:extLst>
                    <a:ext uri="{9D8B030D-6E8A-4147-A177-3AD203B41FA5}">
                      <a16:colId xmlns:a16="http://schemas.microsoft.com/office/drawing/2014/main" val="3656085350"/>
                    </a:ext>
                  </a:extLst>
                </a:gridCol>
              </a:tblGrid>
              <a:tr h="885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Kirkwood Community College</a:t>
                      </a:r>
                      <a:endParaRPr sz="24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101124449"/>
                  </a:ext>
                </a:extLst>
              </a:tr>
              <a:tr h="707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Cedar Rapids, Iowa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235941476"/>
                  </a:ext>
                </a:extLst>
              </a:tr>
              <a:tr h="708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   Eagles</a:t>
                      </a:r>
                      <a:endParaRPr sz="33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426123100"/>
                  </a:ext>
                </a:extLst>
              </a:tr>
            </a:tbl>
          </a:graphicData>
        </a:graphic>
      </p:graphicFrame>
      <p:pic>
        <p:nvPicPr>
          <p:cNvPr id="1026" name="Picture 2" descr="Kirkwood Washington County Regional Center">
            <a:extLst>
              <a:ext uri="{FF2B5EF4-FFF2-40B4-BE49-F238E27FC236}">
                <a16:creationId xmlns:a16="http://schemas.microsoft.com/office/drawing/2014/main" id="{32F9C35A-C20C-4D01-BA5E-B8059AE3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1"/>
          <a:stretch/>
        </p:blipFill>
        <p:spPr bwMode="auto">
          <a:xfrm>
            <a:off x="7776066" y="2086840"/>
            <a:ext cx="1101214" cy="27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nell College | Happy 75th birthday Ulysses! We had an awesome time  celebrating this amazing ram today. Check out these fun moments. | Instagram">
            <a:extLst>
              <a:ext uri="{FF2B5EF4-FFF2-40B4-BE49-F238E27FC236}">
                <a16:creationId xmlns:a16="http://schemas.microsoft.com/office/drawing/2014/main" id="{00E15910-7514-4448-96F7-559C0F490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r="21240"/>
          <a:stretch/>
        </p:blipFill>
        <p:spPr bwMode="auto">
          <a:xfrm>
            <a:off x="233892" y="2086840"/>
            <a:ext cx="1290108" cy="28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4B7F2-0BC7-4727-8075-B84067F0C722}"/>
              </a:ext>
            </a:extLst>
          </p:cNvPr>
          <p:cNvSpPr txBox="1"/>
          <p:nvPr/>
        </p:nvSpPr>
        <p:spPr>
          <a:xfrm>
            <a:off x="3008671" y="943897"/>
            <a:ext cx="2841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Now you will take turns speaking with one another. </a:t>
            </a:r>
          </a:p>
          <a:p>
            <a:pPr lvl="0"/>
            <a:r>
              <a:rPr lang="en-US" b="1" dirty="0"/>
              <a:t>Come to the front two at a time and tell us about the schools we all go to.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AEE22-932B-4310-AB32-6E9F0D528FA8}"/>
              </a:ext>
            </a:extLst>
          </p:cNvPr>
          <p:cNvSpPr txBox="1"/>
          <p:nvPr/>
        </p:nvSpPr>
        <p:spPr>
          <a:xfrm>
            <a:off x="1593450" y="2621883"/>
            <a:ext cx="2841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go to Cornell College in Mount Vernon, Iowa. </a:t>
            </a:r>
          </a:p>
          <a:p>
            <a:r>
              <a:rPr lang="en-US" dirty="0"/>
              <a:t>Where do you go to school?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18BE8-F98C-4C48-8808-825B2142A8AB}"/>
              </a:ext>
            </a:extLst>
          </p:cNvPr>
          <p:cNvSpPr txBox="1"/>
          <p:nvPr/>
        </p:nvSpPr>
        <p:spPr>
          <a:xfrm>
            <a:off x="4504423" y="3360547"/>
            <a:ext cx="284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go to Kirkwood Community College in Cedar Rapids, Iowa. </a:t>
            </a:r>
          </a:p>
          <a:p>
            <a:r>
              <a:rPr lang="en-US" dirty="0"/>
              <a:t>Our mascot is the Eagle? What is your mascot?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981EA-7E7E-4019-8D9F-D6DDAB766AAB}"/>
              </a:ext>
            </a:extLst>
          </p:cNvPr>
          <p:cNvSpPr txBox="1"/>
          <p:nvPr/>
        </p:nvSpPr>
        <p:spPr>
          <a:xfrm>
            <a:off x="1499419" y="4218251"/>
            <a:ext cx="284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mascot is the Ram.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784499" y="156975"/>
            <a:ext cx="70875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>
                <a:latin typeface="Lexend Exa"/>
                <a:ea typeface="Lexend Exa"/>
                <a:cs typeface="Lexend Exa"/>
                <a:sym typeface="Lexend Exa"/>
              </a:rPr>
              <a:t>My School</a:t>
            </a:r>
            <a:endParaRPr sz="2800" b="1" u="sng" dirty="0">
              <a:latin typeface="Lexend Exa"/>
              <a:ea typeface="Lexend Exa"/>
              <a:cs typeface="Lexend Exa"/>
              <a:sym typeface="Lexend Exa"/>
            </a:endParaRPr>
          </a:p>
        </p:txBody>
      </p:sp>
      <p:graphicFrame>
        <p:nvGraphicFramePr>
          <p:cNvPr id="168" name="Google Shape;168;p18"/>
          <p:cNvGraphicFramePr/>
          <p:nvPr>
            <p:extLst>
              <p:ext uri="{D42A27DB-BD31-4B8C-83A1-F6EECF244321}">
                <p14:modId xmlns:p14="http://schemas.microsoft.com/office/powerpoint/2010/main" val="1761484143"/>
              </p:ext>
            </p:extLst>
          </p:nvPr>
        </p:nvGraphicFramePr>
        <p:xfrm>
          <a:off x="266720" y="269915"/>
          <a:ext cx="2653461" cy="2078824"/>
        </p:xfrm>
        <a:graphic>
          <a:graphicData uri="http://schemas.openxmlformats.org/drawingml/2006/table">
            <a:tbl>
              <a:tblPr>
                <a:noFill/>
                <a:tableStyleId>{DA954DA9-3FCD-49B7-87E4-DC059CEC332B}</a:tableStyleId>
              </a:tblPr>
              <a:tblGrid>
                <a:gridCol w="265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6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Lisbon High School</a:t>
                      </a:r>
                      <a:endParaRPr sz="24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Lisbon, Iowa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667">
                <a:tc>
                  <a:txBody>
                    <a:bodyPr/>
                    <a:lstStyle/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          Lions</a:t>
                      </a:r>
                      <a:endParaRPr sz="33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7415091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7C3591-DEBE-4372-AC3C-4EF17AEED430}"/>
              </a:ext>
            </a:extLst>
          </p:cNvPr>
          <p:cNvGraphicFramePr>
            <a:graphicFrameLocks noGrp="1"/>
          </p:cNvGraphicFramePr>
          <p:nvPr/>
        </p:nvGraphicFramePr>
        <p:xfrm>
          <a:off x="5928852" y="269915"/>
          <a:ext cx="2948428" cy="2353693"/>
        </p:xfrm>
        <a:graphic>
          <a:graphicData uri="http://schemas.openxmlformats.org/drawingml/2006/table">
            <a:tbl>
              <a:tblPr>
                <a:noFill/>
                <a:tableStyleId>{DA954DA9-3FCD-49B7-87E4-DC059CEC332B}</a:tableStyleId>
              </a:tblPr>
              <a:tblGrid>
                <a:gridCol w="2948428">
                  <a:extLst>
                    <a:ext uri="{9D8B030D-6E8A-4147-A177-3AD203B41FA5}">
                      <a16:colId xmlns:a16="http://schemas.microsoft.com/office/drawing/2014/main" val="3656085350"/>
                    </a:ext>
                  </a:extLst>
                </a:gridCol>
              </a:tblGrid>
              <a:tr h="885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Kirkwood Community College</a:t>
                      </a:r>
                      <a:endParaRPr sz="24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101124449"/>
                  </a:ext>
                </a:extLst>
              </a:tr>
              <a:tr h="707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Cedar Rapids, Iowa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2235941476"/>
                  </a:ext>
                </a:extLst>
              </a:tr>
              <a:tr h="708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   Eagles</a:t>
                      </a:r>
                      <a:endParaRPr sz="3300" dirty="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3426123100"/>
                  </a:ext>
                </a:extLst>
              </a:tr>
            </a:tbl>
          </a:graphicData>
        </a:graphic>
      </p:graphicFrame>
      <p:pic>
        <p:nvPicPr>
          <p:cNvPr id="1026" name="Picture 2" descr="Kirkwood Washington County Regional Center">
            <a:extLst>
              <a:ext uri="{FF2B5EF4-FFF2-40B4-BE49-F238E27FC236}">
                <a16:creationId xmlns:a16="http://schemas.microsoft.com/office/drawing/2014/main" id="{32F9C35A-C20C-4D01-BA5E-B8059AE3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1"/>
          <a:stretch/>
        </p:blipFill>
        <p:spPr bwMode="auto">
          <a:xfrm>
            <a:off x="7776066" y="2086840"/>
            <a:ext cx="1101214" cy="27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4B7F2-0BC7-4727-8075-B84067F0C722}"/>
              </a:ext>
            </a:extLst>
          </p:cNvPr>
          <p:cNvSpPr txBox="1"/>
          <p:nvPr/>
        </p:nvSpPr>
        <p:spPr>
          <a:xfrm>
            <a:off x="3008671" y="943897"/>
            <a:ext cx="2841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Now you will take turns speaking with one another. </a:t>
            </a:r>
          </a:p>
          <a:p>
            <a:pPr lvl="0"/>
            <a:r>
              <a:rPr lang="en-US" b="1" dirty="0"/>
              <a:t>Come to the front two at a time and tell us about the schools we all go to.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AEE22-932B-4310-AB32-6E9F0D528FA8}"/>
              </a:ext>
            </a:extLst>
          </p:cNvPr>
          <p:cNvSpPr txBox="1"/>
          <p:nvPr/>
        </p:nvSpPr>
        <p:spPr>
          <a:xfrm>
            <a:off x="2048321" y="2611755"/>
            <a:ext cx="2841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go to Lisbon High School in Lisbon, Iowa. </a:t>
            </a:r>
          </a:p>
          <a:p>
            <a:r>
              <a:rPr lang="en-US" dirty="0"/>
              <a:t>Where do you go to school?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18BE8-F98C-4C48-8808-825B2142A8AB}"/>
              </a:ext>
            </a:extLst>
          </p:cNvPr>
          <p:cNvSpPr txBox="1"/>
          <p:nvPr/>
        </p:nvSpPr>
        <p:spPr>
          <a:xfrm>
            <a:off x="4504423" y="3360547"/>
            <a:ext cx="284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go to Kirkwood Community College in Cedar Rapids, Iowa. </a:t>
            </a:r>
          </a:p>
          <a:p>
            <a:r>
              <a:rPr lang="en-US" dirty="0"/>
              <a:t>Our mascot is the Eagle? What is your mascot?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981EA-7E7E-4019-8D9F-D6DDAB766AAB}"/>
              </a:ext>
            </a:extLst>
          </p:cNvPr>
          <p:cNvSpPr txBox="1"/>
          <p:nvPr/>
        </p:nvSpPr>
        <p:spPr>
          <a:xfrm>
            <a:off x="2048320" y="4271498"/>
            <a:ext cx="284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mascot is the Lion.</a:t>
            </a:r>
          </a:p>
        </p:txBody>
      </p:sp>
      <p:pic>
        <p:nvPicPr>
          <p:cNvPr id="2050" name="Picture 2" descr="Lisbon Iowa Wrestling">
            <a:extLst>
              <a:ext uri="{FF2B5EF4-FFF2-40B4-BE49-F238E27FC236}">
                <a16:creationId xmlns:a16="http://schemas.microsoft.com/office/drawing/2014/main" id="{21113A30-4948-4D0D-86D4-95E03DD4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8" y="2461680"/>
            <a:ext cx="1583848" cy="24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0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1275300" y="156975"/>
            <a:ext cx="70875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highlight>
                  <a:srgbClr val="FFFF00"/>
                </a:highlight>
                <a:latin typeface="Lexend Exa"/>
                <a:ea typeface="Lexend Exa"/>
                <a:cs typeface="Lexend Exa"/>
                <a:sym typeface="Lexend Exa"/>
              </a:rPr>
              <a:t>Vocabulary </a:t>
            </a:r>
            <a:r>
              <a:rPr lang="en" sz="3200" b="1" u="sng" dirty="0">
                <a:highlight>
                  <a:srgbClr val="FFFF00"/>
                </a:highlight>
                <a:latin typeface="Lexend Exa"/>
                <a:ea typeface="Lexend Exa"/>
                <a:cs typeface="Lexend Exa"/>
                <a:sym typeface="Lexend Exa"/>
              </a:rPr>
              <a:t>SOUNDS</a:t>
            </a:r>
            <a:endParaRPr sz="3200" b="1" u="sng" dirty="0">
              <a:highlight>
                <a:srgbClr val="FFFF00"/>
              </a:highlight>
              <a:latin typeface="Lexend Exa"/>
              <a:ea typeface="Lexend Exa"/>
              <a:cs typeface="Lexend Exa"/>
              <a:sym typeface="Lexend Exa"/>
            </a:endParaRPr>
          </a:p>
        </p:txBody>
      </p:sp>
      <p:graphicFrame>
        <p:nvGraphicFramePr>
          <p:cNvPr id="174" name="Google Shape;174;p19"/>
          <p:cNvGraphicFramePr/>
          <p:nvPr/>
        </p:nvGraphicFramePr>
        <p:xfrm>
          <a:off x="188063" y="1164650"/>
          <a:ext cx="8790000" cy="2704575"/>
        </p:xfrm>
        <a:graphic>
          <a:graphicData uri="http://schemas.openxmlformats.org/drawingml/2006/table">
            <a:tbl>
              <a:tblPr>
                <a:noFill/>
                <a:tableStyleId>{DA954DA9-3FCD-49B7-87E4-DC059CEC332B}</a:tableStyleId>
              </a:tblPr>
              <a:tblGrid>
                <a:gridCol w="219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b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oo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k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noteb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oo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k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p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e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n 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r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u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l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er</a:t>
                      </a:r>
                      <a:endParaRPr sz="3300">
                        <a:highlight>
                          <a:srgbClr val="FFFF00"/>
                        </a:highlight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penc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i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l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c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o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mputer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eras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er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 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stapler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de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sk</a:t>
                      </a:r>
                      <a:endParaRPr sz="3300">
                        <a:highlight>
                          <a:srgbClr val="FFFF00"/>
                        </a:highlight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ch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a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ir</a:t>
                      </a:r>
                      <a:endParaRPr sz="3300">
                        <a:highlight>
                          <a:srgbClr val="FFFF00"/>
                        </a:highlight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l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a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pt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o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p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p</a:t>
                      </a:r>
                      <a:r>
                        <a:rPr lang="en" sz="3300">
                          <a:highlight>
                            <a:srgbClr val="FFFF00"/>
                          </a:highlight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a</a:t>
                      </a:r>
                      <a:r>
                        <a:rPr lang="en" sz="3300">
                          <a:latin typeface="Teachers"/>
                          <a:ea typeface="Teachers"/>
                          <a:cs typeface="Teachers"/>
                          <a:sym typeface="Teachers"/>
                        </a:rPr>
                        <a:t>per</a:t>
                      </a:r>
                      <a:endParaRPr sz="3300">
                        <a:latin typeface="Teachers"/>
                        <a:ea typeface="Teachers"/>
                        <a:cs typeface="Teachers"/>
                        <a:sym typeface="Teacher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EE6E36D-4BA0-40BD-A7A1-21037778CEE4}"/>
              </a:ext>
            </a:extLst>
          </p:cNvPr>
          <p:cNvSpPr/>
          <p:nvPr/>
        </p:nvSpPr>
        <p:spPr>
          <a:xfrm>
            <a:off x="188062" y="4032418"/>
            <a:ext cx="5386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SPEAKING: </a:t>
            </a:r>
          </a:p>
          <a:p>
            <a:pPr lvl="0"/>
            <a:r>
              <a:rPr lang="en-US" b="1" dirty="0"/>
              <a:t>When we go to school in Iowa, we use these items. </a:t>
            </a:r>
          </a:p>
          <a:p>
            <a:pPr lvl="0"/>
            <a:r>
              <a:rPr lang="en-US" b="1" dirty="0"/>
              <a:t>Repeat after me.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1255</Words>
  <Application>Microsoft Office PowerPoint</Application>
  <PresentationFormat>On-screen Show (16:9)</PresentationFormat>
  <Paragraphs>242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Nunito</vt:lpstr>
      <vt:lpstr>Teachers</vt:lpstr>
      <vt:lpstr>Lexend Exa</vt:lpstr>
      <vt:lpstr>Lexend Exa Medium</vt:lpstr>
      <vt:lpstr>Arial</vt:lpstr>
      <vt:lpstr>Shift</vt:lpstr>
      <vt:lpstr>Lesson For  Unit 2: Day 1 At School  </vt:lpstr>
      <vt:lpstr>Review from Videos</vt:lpstr>
      <vt:lpstr>PowerPoint Presentation</vt:lpstr>
      <vt:lpstr>PowerPoint Presentation</vt:lpstr>
      <vt:lpstr>PowerPoint Presentation</vt:lpstr>
      <vt:lpstr>My School</vt:lpstr>
      <vt:lpstr>My School</vt:lpstr>
      <vt:lpstr>My School</vt:lpstr>
      <vt:lpstr>Vocabulary SOUNDS</vt:lpstr>
      <vt:lpstr>Vocabulary Practice</vt:lpstr>
      <vt:lpstr>Vocabulary:  Prepositions</vt:lpstr>
      <vt:lpstr>Vocabulary Practice</vt:lpstr>
      <vt:lpstr>Vocabulary Practice</vt:lpstr>
      <vt:lpstr>Vocabulary Practice</vt:lpstr>
      <vt:lpstr>Vocabulary Practice</vt:lpstr>
      <vt:lpstr>Vocabulary Practice</vt:lpstr>
      <vt:lpstr>PowerPoint Presentation</vt:lpstr>
      <vt:lpstr>PowerPoint Presentation</vt:lpstr>
      <vt:lpstr>Speaking Practice</vt:lpstr>
      <vt:lpstr>Sentence Reading I do</vt:lpstr>
      <vt:lpstr>Let’s Chat…Speaking-Listening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For  Unit 2: Day 1</dc:title>
  <dc:creator>Corrine Neville</dc:creator>
  <cp:lastModifiedBy>Satin Bennett</cp:lastModifiedBy>
  <cp:revision>24</cp:revision>
  <dcterms:modified xsi:type="dcterms:W3CDTF">2025-05-13T22:43:06Z</dcterms:modified>
</cp:coreProperties>
</file>