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3"/>
  </p:notesMasterIdLst>
  <p:sldIdLst>
    <p:sldId id="257" r:id="rId2"/>
    <p:sldId id="258" r:id="rId3"/>
    <p:sldId id="260" r:id="rId4"/>
    <p:sldId id="280" r:id="rId5"/>
    <p:sldId id="281" r:id="rId6"/>
    <p:sldId id="279" r:id="rId7"/>
    <p:sldId id="261" r:id="rId8"/>
    <p:sldId id="278" r:id="rId9"/>
    <p:sldId id="262" r:id="rId10"/>
    <p:sldId id="283" r:id="rId11"/>
    <p:sldId id="264" r:id="rId12"/>
    <p:sldId id="269" r:id="rId13"/>
    <p:sldId id="265" r:id="rId14"/>
    <p:sldId id="266" r:id="rId15"/>
    <p:sldId id="267" r:id="rId16"/>
    <p:sldId id="268" r:id="rId17"/>
    <p:sldId id="271" r:id="rId18"/>
    <p:sldId id="272" r:id="rId19"/>
    <p:sldId id="270" r:id="rId20"/>
    <p:sldId id="276" r:id="rId21"/>
    <p:sldId id="277" r:id="rId22"/>
  </p:sldIdLst>
  <p:sldSz cx="9144000" cy="5143500" type="screen16x9"/>
  <p:notesSz cx="6858000" cy="9144000"/>
  <p:embeddedFontLst>
    <p:embeddedFont>
      <p:font typeface="Lexend Exa" panose="020B0604020202020204" charset="0"/>
      <p:regular r:id="rId24"/>
      <p:bold r:id="rId25"/>
    </p:embeddedFont>
    <p:embeddedFont>
      <p:font typeface="Lexend Exa Medium" panose="020B0604020202020204" charset="0"/>
      <p:regular r:id="rId26"/>
      <p:bold r:id="rId27"/>
    </p:embeddedFont>
    <p:embeddedFont>
      <p:font typeface="Nunito" panose="020B0604020202020204" charset="0"/>
      <p:regular r:id="rId28"/>
      <p:bold r:id="rId29"/>
      <p:italic r:id="rId30"/>
      <p:boldItalic r:id="rId31"/>
    </p:embeddedFont>
    <p:embeddedFont>
      <p:font typeface="Teachers" panose="020B0604020202020204" charset="0"/>
      <p:regular r:id="rId32"/>
      <p:bold r:id="rId33"/>
      <p:italic r:id="rId34"/>
      <p:boldItalic r:id="rId3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A954DA9-3FCD-49B7-87E4-DC059CEC332B}">
  <a:tblStyle styleId="{DA954DA9-3FCD-49B7-87E4-DC059CEC332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72" y="34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51bccdd933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51bccdd933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31e7143c10f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31e7143c10f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178736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33ed1bc3f0b_1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33ed1bc3f0b_1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When we are asking for students to look for these items, we may use words like these. </a:t>
            </a: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3484d805678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" name="Google Shape;245;g3484d805678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Where is the pencil? 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I will read the sentence and then you can read the sentence.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3484d805678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3484d805678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31e7143c10f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31e7143c10f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 will read the sentence and then you can read the sentence.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3484d805678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3484d805678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 will read the sentence and then you can read the sentence.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3484d805678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3484d805678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 will read the sentence and then you can read the sentence.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3484d805678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" name="Google Shape;260;g3484d805678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AutoNum type="arabicParenR"/>
            </a:pPr>
            <a:r>
              <a:rPr lang="en"/>
              <a:t>The notebook is on the computer.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AutoNum type="arabicParenR"/>
            </a:pPr>
            <a:r>
              <a:rPr lang="en"/>
              <a:t>The eraser is on the desk.</a:t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3484d805678_0_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Google Shape;269;g3484d805678_0_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AutoNum type="arabicParenR"/>
            </a:pPr>
            <a:r>
              <a:rPr lang="en"/>
              <a:t>The book is under the chair.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AutoNum type="arabicParenR"/>
            </a:pPr>
            <a:r>
              <a:rPr lang="en"/>
              <a:t>The pencil is in the desk. </a:t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3484d805678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g3484d805678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3ed1bc3f0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33ed1bc3f0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3484d805678_1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Google Shape;302;g3484d805678_1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31e7143c10f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0" name="Google Shape;310;g31e7143c10f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51b421adf0_0_1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351b421adf0_0_1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51b421adf0_0_1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351b421adf0_0_1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043277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51b421adf0_0_1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351b421adf0_0_1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464570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54347fa78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354347fa78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093009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54347fa78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354347fa78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54347fa78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354347fa78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407594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3484d805678_0_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3484d805678_0_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6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 rot="10800000">
            <a:off x="5058905" y="0"/>
            <a:ext cx="4085100" cy="20526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20327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" name="Google Shape;14;p2"/>
          <p:cNvGrpSpPr/>
          <p:nvPr/>
        </p:nvGrpSpPr>
        <p:grpSpPr>
          <a:xfrm>
            <a:off x="255200" y="592"/>
            <a:ext cx="2250363" cy="1044300"/>
            <a:chOff x="255200" y="592"/>
            <a:chExt cx="2250363" cy="1044300"/>
          </a:xfrm>
        </p:grpSpPr>
        <p:sp>
          <p:nvSpPr>
            <p:cNvPr id="15" name="Google Shape;15;p2"/>
            <p:cNvSpPr/>
            <p:nvPr/>
          </p:nvSpPr>
          <p:spPr>
            <a:xfrm>
              <a:off x="764063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509632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55200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" name="Google Shape;18;p2"/>
          <p:cNvGrpSpPr/>
          <p:nvPr/>
        </p:nvGrpSpPr>
        <p:grpSpPr>
          <a:xfrm>
            <a:off x="905395" y="592"/>
            <a:ext cx="2250363" cy="1044300"/>
            <a:chOff x="905395" y="592"/>
            <a:chExt cx="2250363" cy="1044300"/>
          </a:xfrm>
        </p:grpSpPr>
        <p:sp>
          <p:nvSpPr>
            <p:cNvPr id="19" name="Google Shape;19;p2"/>
            <p:cNvSpPr/>
            <p:nvPr/>
          </p:nvSpPr>
          <p:spPr>
            <a:xfrm>
              <a:off x="1414258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1159826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905395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" name="Google Shape;22;p2"/>
          <p:cNvGrpSpPr/>
          <p:nvPr/>
        </p:nvGrpSpPr>
        <p:grpSpPr>
          <a:xfrm>
            <a:off x="7057468" y="5088"/>
            <a:ext cx="1851282" cy="752108"/>
            <a:chOff x="6917201" y="0"/>
            <a:chExt cx="2227777" cy="863400"/>
          </a:xfrm>
        </p:grpSpPr>
        <p:sp>
          <p:nvSpPr>
            <p:cNvPr id="23" name="Google Shape;23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6;p2"/>
          <p:cNvGrpSpPr/>
          <p:nvPr/>
        </p:nvGrpSpPr>
        <p:grpSpPr>
          <a:xfrm>
            <a:off x="6553032" y="4217852"/>
            <a:ext cx="2389068" cy="925737"/>
            <a:chOff x="6917201" y="0"/>
            <a:chExt cx="2227777" cy="863400"/>
          </a:xfrm>
        </p:grpSpPr>
        <p:sp>
          <p:nvSpPr>
            <p:cNvPr id="27" name="Google Shape;27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" name="Google Shape;30;p2"/>
          <p:cNvGrpSpPr/>
          <p:nvPr/>
        </p:nvGrpSpPr>
        <p:grpSpPr>
          <a:xfrm>
            <a:off x="199149" y="4055652"/>
            <a:ext cx="2795414" cy="1083308"/>
            <a:chOff x="6917201" y="0"/>
            <a:chExt cx="2227777" cy="863400"/>
          </a:xfrm>
        </p:grpSpPr>
        <p:sp>
          <p:nvSpPr>
            <p:cNvPr id="31" name="Google Shape;31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" name="Google Shape;34;p2"/>
          <p:cNvSpPr txBox="1">
            <a:spLocks noGrp="1"/>
          </p:cNvSpPr>
          <p:nvPr>
            <p:ph type="ctrTitle"/>
          </p:nvPr>
        </p:nvSpPr>
        <p:spPr>
          <a:xfrm>
            <a:off x="1858703" y="1822833"/>
            <a:ext cx="5361300" cy="144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35" name="Google Shape;35;p2"/>
          <p:cNvSpPr txBox="1">
            <a:spLocks noGrp="1"/>
          </p:cNvSpPr>
          <p:nvPr>
            <p:ph type="subTitle" idx="1"/>
          </p:nvPr>
        </p:nvSpPr>
        <p:spPr>
          <a:xfrm>
            <a:off x="1858700" y="3413158"/>
            <a:ext cx="5361300" cy="5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2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accent3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1"/>
          <p:cNvSpPr/>
          <p:nvPr/>
        </p:nvSpPr>
        <p:spPr>
          <a:xfrm flipH="1">
            <a:off x="5569200" y="2834075"/>
            <a:ext cx="3574800" cy="23094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1" name="Google Shape;111;p11"/>
          <p:cNvGrpSpPr/>
          <p:nvPr/>
        </p:nvGrpSpPr>
        <p:grpSpPr>
          <a:xfrm>
            <a:off x="5959222" y="4119576"/>
            <a:ext cx="2520952" cy="1024165"/>
            <a:chOff x="6917201" y="0"/>
            <a:chExt cx="2227777" cy="863400"/>
          </a:xfrm>
        </p:grpSpPr>
        <p:sp>
          <p:nvSpPr>
            <p:cNvPr id="112" name="Google Shape;112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" name="Google Shape;115;p11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116" name="Google Shape;116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" name="Google Shape;119;p11"/>
          <p:cNvSpPr txBox="1">
            <a:spLocks noGrp="1"/>
          </p:cNvSpPr>
          <p:nvPr>
            <p:ph type="title" hasCustomPrompt="1"/>
          </p:nvPr>
        </p:nvSpPr>
        <p:spPr>
          <a:xfrm>
            <a:off x="1385850" y="1383850"/>
            <a:ext cx="6372300" cy="13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0" name="Google Shape;120;p11"/>
          <p:cNvSpPr txBox="1">
            <a:spLocks noGrp="1"/>
          </p:cNvSpPr>
          <p:nvPr>
            <p:ph type="body" idx="1"/>
          </p:nvPr>
        </p:nvSpPr>
        <p:spPr>
          <a:xfrm>
            <a:off x="1385850" y="2863850"/>
            <a:ext cx="6372300" cy="64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 algn="ctr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 algn="ctr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 algn="ctr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 algn="ctr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 algn="ctr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 algn="ctr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 algn="ctr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121" name="Google Shape;121;p11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2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3"/>
        </a:soli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"/>
          <p:cNvSpPr/>
          <p:nvPr/>
        </p:nvSpPr>
        <p:spPr>
          <a:xfrm flipH="1">
            <a:off x="4757100" y="2309400"/>
            <a:ext cx="4386900" cy="28341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" name="Google Shape;39;p3"/>
          <p:cNvGrpSpPr/>
          <p:nvPr/>
        </p:nvGrpSpPr>
        <p:grpSpPr>
          <a:xfrm>
            <a:off x="5594191" y="3961115"/>
            <a:ext cx="2910145" cy="1182340"/>
            <a:chOff x="6917201" y="0"/>
            <a:chExt cx="2227777" cy="863400"/>
          </a:xfrm>
        </p:grpSpPr>
        <p:sp>
          <p:nvSpPr>
            <p:cNvPr id="40" name="Google Shape;40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" name="Google Shape;43;p3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44" name="Google Shape;44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47;p3"/>
          <p:cNvSpPr txBox="1">
            <a:spLocks noGrp="1"/>
          </p:cNvSpPr>
          <p:nvPr>
            <p:ph type="title"/>
          </p:nvPr>
        </p:nvSpPr>
        <p:spPr>
          <a:xfrm>
            <a:off x="1888684" y="1746100"/>
            <a:ext cx="5377500" cy="164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3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dk2"/>
        </a:solid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4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4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4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Lexend Exa Medium"/>
              <a:buNone/>
              <a:defRPr sz="3000">
                <a:solidFill>
                  <a:srgbClr val="000000"/>
                </a:solidFill>
                <a:latin typeface="Lexend Exa Medium"/>
                <a:ea typeface="Lexend Exa Medium"/>
                <a:cs typeface="Lexend Exa Medium"/>
                <a:sym typeface="Lexend Exa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4" name="Google Shape;54;p4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Font typeface="Lexend Exa"/>
              <a:buChar char="●"/>
              <a:defRPr>
                <a:latin typeface="Lexend Exa"/>
                <a:ea typeface="Lexend Exa"/>
                <a:cs typeface="Lexend Exa"/>
                <a:sym typeface="Lexend Exa"/>
              </a:defRPr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○"/>
              <a:defRPr>
                <a:latin typeface="Lexend Exa"/>
                <a:ea typeface="Lexend Exa"/>
                <a:cs typeface="Lexend Exa"/>
                <a:sym typeface="Lexend Exa"/>
              </a:defRPr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■"/>
              <a:defRPr>
                <a:latin typeface="Lexend Exa"/>
                <a:ea typeface="Lexend Exa"/>
                <a:cs typeface="Lexend Exa"/>
                <a:sym typeface="Lexend Exa"/>
              </a:defRPr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●"/>
              <a:defRPr>
                <a:latin typeface="Lexend Exa"/>
                <a:ea typeface="Lexend Exa"/>
                <a:cs typeface="Lexend Exa"/>
                <a:sym typeface="Lexend Exa"/>
              </a:defRPr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○"/>
              <a:defRPr>
                <a:latin typeface="Lexend Exa"/>
                <a:ea typeface="Lexend Exa"/>
                <a:cs typeface="Lexend Exa"/>
                <a:sym typeface="Lexend Exa"/>
              </a:defRPr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■"/>
              <a:defRPr>
                <a:latin typeface="Lexend Exa"/>
                <a:ea typeface="Lexend Exa"/>
                <a:cs typeface="Lexend Exa"/>
                <a:sym typeface="Lexend Exa"/>
              </a:defRPr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●"/>
              <a:defRPr>
                <a:latin typeface="Lexend Exa"/>
                <a:ea typeface="Lexend Exa"/>
                <a:cs typeface="Lexend Exa"/>
                <a:sym typeface="Lexend Exa"/>
              </a:defRPr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○"/>
              <a:defRPr>
                <a:latin typeface="Lexend Exa"/>
                <a:ea typeface="Lexend Exa"/>
                <a:cs typeface="Lexend Exa"/>
                <a:sym typeface="Lexend Exa"/>
              </a:defRPr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■"/>
              <a:defRPr>
                <a:latin typeface="Lexend Exa"/>
                <a:ea typeface="Lexend Exa"/>
                <a:cs typeface="Lexend Exa"/>
                <a:sym typeface="Lexend Exa"/>
              </a:defRPr>
            </a:lvl9pPr>
          </a:lstStyle>
          <a:p>
            <a:endParaRPr/>
          </a:p>
        </p:txBody>
      </p:sp>
      <p:sp>
        <p:nvSpPr>
          <p:cNvPr id="55" name="Google Shape;55;p4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dk2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5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5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5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1" name="Google Shape;61;p5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36861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5"/>
          <p:cNvSpPr txBox="1">
            <a:spLocks noGrp="1"/>
          </p:cNvSpPr>
          <p:nvPr>
            <p:ph type="body" idx="2"/>
          </p:nvPr>
        </p:nvSpPr>
        <p:spPr>
          <a:xfrm>
            <a:off x="4638675" y="1990725"/>
            <a:ext cx="36861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63" name="Google Shape;63;p5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chemeClr val="dk2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6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6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6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6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9" name="Google Shape;69;p6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chemeClr val="accent3"/>
        </a:soli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7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7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7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7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3709200" cy="138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75" name="Google Shape;75;p7"/>
          <p:cNvSpPr txBox="1">
            <a:spLocks noGrp="1"/>
          </p:cNvSpPr>
          <p:nvPr>
            <p:ph type="body" idx="1"/>
          </p:nvPr>
        </p:nvSpPr>
        <p:spPr>
          <a:xfrm>
            <a:off x="830700" y="2319050"/>
            <a:ext cx="3709200" cy="211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76" name="Google Shape;76;p7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1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8"/>
          <p:cNvSpPr/>
          <p:nvPr/>
        </p:nvSpPr>
        <p:spPr>
          <a:xfrm>
            <a:off x="0" y="2823144"/>
            <a:ext cx="7369200" cy="2316900"/>
          </a:xfrm>
          <a:prstGeom prst="rtTriangl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8"/>
          <p:cNvSpPr/>
          <p:nvPr/>
        </p:nvSpPr>
        <p:spPr>
          <a:xfrm flipH="1">
            <a:off x="3583210" y="1554113"/>
            <a:ext cx="5560500" cy="35895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" name="Google Shape;80;p8"/>
          <p:cNvGrpSpPr/>
          <p:nvPr/>
        </p:nvGrpSpPr>
        <p:grpSpPr>
          <a:xfrm>
            <a:off x="255991" y="-118"/>
            <a:ext cx="2251347" cy="1043408"/>
            <a:chOff x="3961956" y="4383950"/>
            <a:chExt cx="1160548" cy="548700"/>
          </a:xfrm>
        </p:grpSpPr>
        <p:sp>
          <p:nvSpPr>
            <p:cNvPr id="81" name="Google Shape;81;p8"/>
            <p:cNvSpPr/>
            <p:nvPr/>
          </p:nvSpPr>
          <p:spPr>
            <a:xfrm>
              <a:off x="4224904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8"/>
            <p:cNvSpPr/>
            <p:nvPr/>
          </p:nvSpPr>
          <p:spPr>
            <a:xfrm>
              <a:off x="4093430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8"/>
            <p:cNvSpPr/>
            <p:nvPr/>
          </p:nvSpPr>
          <p:spPr>
            <a:xfrm>
              <a:off x="3961956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" name="Google Shape;84;p8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5" name="Google Shape;85;p8"/>
          <p:cNvGrpSpPr/>
          <p:nvPr/>
        </p:nvGrpSpPr>
        <p:grpSpPr>
          <a:xfrm>
            <a:off x="34934" y="4522125"/>
            <a:ext cx="1593306" cy="617072"/>
            <a:chOff x="6917201" y="0"/>
            <a:chExt cx="2227777" cy="863400"/>
          </a:xfrm>
        </p:grpSpPr>
        <p:sp>
          <p:nvSpPr>
            <p:cNvPr id="86" name="Google Shape;86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" name="Google Shape;89;p8"/>
          <p:cNvGrpSpPr/>
          <p:nvPr/>
        </p:nvGrpSpPr>
        <p:grpSpPr>
          <a:xfrm>
            <a:off x="5886353" y="1243"/>
            <a:ext cx="3257455" cy="1261514"/>
            <a:chOff x="6917201" y="0"/>
            <a:chExt cx="2227777" cy="863400"/>
          </a:xfrm>
        </p:grpSpPr>
        <p:sp>
          <p:nvSpPr>
            <p:cNvPr id="90" name="Google Shape;90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3" name="Google Shape;93;p8"/>
          <p:cNvSpPr txBox="1">
            <a:spLocks noGrp="1"/>
          </p:cNvSpPr>
          <p:nvPr>
            <p:ph type="title"/>
          </p:nvPr>
        </p:nvSpPr>
        <p:spPr>
          <a:xfrm>
            <a:off x="1393929" y="1301146"/>
            <a:ext cx="6366900" cy="25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94" name="Google Shape;94;p8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dk2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9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9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9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9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6424200" cy="7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00" name="Google Shape;100;p9"/>
          <p:cNvSpPr txBox="1">
            <a:spLocks noGrp="1"/>
          </p:cNvSpPr>
          <p:nvPr>
            <p:ph type="subTitle" idx="1"/>
          </p:nvPr>
        </p:nvSpPr>
        <p:spPr>
          <a:xfrm>
            <a:off x="819150" y="1550700"/>
            <a:ext cx="58599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1" name="Google Shape;101;p9"/>
          <p:cNvSpPr txBox="1">
            <a:spLocks noGrp="1"/>
          </p:cNvSpPr>
          <p:nvPr>
            <p:ph type="body" idx="2"/>
          </p:nvPr>
        </p:nvSpPr>
        <p:spPr>
          <a:xfrm>
            <a:off x="819150" y="2467050"/>
            <a:ext cx="5859900" cy="209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102" name="Google Shape;102;p9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accent1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0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10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10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10"/>
          <p:cNvSpPr txBox="1">
            <a:spLocks noGrp="1"/>
          </p:cNvSpPr>
          <p:nvPr>
            <p:ph type="body" idx="1"/>
          </p:nvPr>
        </p:nvSpPr>
        <p:spPr>
          <a:xfrm>
            <a:off x="328025" y="4163500"/>
            <a:ext cx="7415100" cy="60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</a:lstStyle>
          <a:p>
            <a:endParaRPr/>
          </a:p>
        </p:txBody>
      </p:sp>
      <p:sp>
        <p:nvSpPr>
          <p:cNvPr id="108" name="Google Shape;108;p10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hift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Font typeface="Lexend Exa"/>
              <a:buNone/>
              <a:defRPr sz="3000">
                <a:latin typeface="Lexend Exa"/>
                <a:ea typeface="Lexend Exa"/>
                <a:cs typeface="Lexend Exa"/>
                <a:sym typeface="Lexend Ex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3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Lexend Exa"/>
              <a:buChar char="●"/>
              <a:defRPr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1pPr>
            <a:lvl2pPr marL="914400" lvl="1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○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2pPr>
            <a:lvl3pPr marL="1371600" lvl="2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■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3pPr>
            <a:lvl4pPr marL="1828800" lvl="3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●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4pPr>
            <a:lvl5pPr marL="2286000" lvl="4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○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5pPr>
            <a:lvl6pPr marL="2743200" lvl="5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■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6pPr>
            <a:lvl7pPr marL="3200400" lvl="6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●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7pPr>
            <a:lvl8pPr marL="3657600" lvl="7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○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8pPr>
            <a:lvl9pPr marL="4114800" lvl="8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■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png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9.png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png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4"/>
          <p:cNvSpPr txBox="1">
            <a:spLocks noGrp="1"/>
          </p:cNvSpPr>
          <p:nvPr>
            <p:ph type="title"/>
          </p:nvPr>
        </p:nvSpPr>
        <p:spPr>
          <a:xfrm>
            <a:off x="860250" y="884904"/>
            <a:ext cx="7423500" cy="241873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dirty="0"/>
              <a:t>Lesson For </a:t>
            </a:r>
            <a:endParaRPr sz="4800" dirty="0"/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dirty="0"/>
              <a:t>Unit 2: Day 1</a:t>
            </a:r>
            <a:br>
              <a:rPr lang="en" sz="4800" dirty="0"/>
            </a:br>
            <a:r>
              <a:rPr lang="en" sz="4800" dirty="0"/>
              <a:t>At Sch</a:t>
            </a:r>
            <a:r>
              <a:rPr lang="en-US" sz="4800" dirty="0"/>
              <a:t>ool </a:t>
            </a:r>
            <a:endParaRPr sz="4800" dirty="0"/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5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36;p25" title="Screenshot 2025-04-04 at 10.47.09 AM.png">
            <a:extLst>
              <a:ext uri="{FF2B5EF4-FFF2-40B4-BE49-F238E27FC236}">
                <a16:creationId xmlns:a16="http://schemas.microsoft.com/office/drawing/2014/main" id="{9141609A-8A05-4A2A-B9F3-6C14EE6100F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t="50632" r="24869" b="26340"/>
          <a:stretch/>
        </p:blipFill>
        <p:spPr>
          <a:xfrm>
            <a:off x="7510358" y="2330364"/>
            <a:ext cx="1312062" cy="118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235;p25" title="Screenshot 2025-04-04 at 10.47.09 AM.png">
            <a:extLst>
              <a:ext uri="{FF2B5EF4-FFF2-40B4-BE49-F238E27FC236}">
                <a16:creationId xmlns:a16="http://schemas.microsoft.com/office/drawing/2014/main" id="{A56FEE7E-D2EA-4654-801F-21E9C36974C5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16046" t="75612" r="19162"/>
          <a:stretch/>
        </p:blipFill>
        <p:spPr>
          <a:xfrm>
            <a:off x="4773791" y="2556397"/>
            <a:ext cx="2358458" cy="213311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239;p25" title="Screenshot 2025-04-04 at 10.47.37 AM.png">
            <a:extLst>
              <a:ext uri="{FF2B5EF4-FFF2-40B4-BE49-F238E27FC236}">
                <a16:creationId xmlns:a16="http://schemas.microsoft.com/office/drawing/2014/main" id="{64441B4E-1F0B-4323-932B-FDE449B0D531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23511" t="48146" r="27016" b="4156"/>
          <a:stretch/>
        </p:blipFill>
        <p:spPr>
          <a:xfrm>
            <a:off x="7553350" y="599768"/>
            <a:ext cx="1312061" cy="18022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92;p22" title="Screenshot 2025-04-04 at 10.48.43 AM.png">
            <a:extLst>
              <a:ext uri="{FF2B5EF4-FFF2-40B4-BE49-F238E27FC236}">
                <a16:creationId xmlns:a16="http://schemas.microsoft.com/office/drawing/2014/main" id="{27D264D3-0F48-4F41-90E5-BCF9780172DA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l="5568" r="21920" b="65458"/>
          <a:stretch/>
        </p:blipFill>
        <p:spPr>
          <a:xfrm>
            <a:off x="2466148" y="2330364"/>
            <a:ext cx="2084200" cy="1776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23" title="Screenshot 2025-04-04 at 10.48.24 AM.png"/>
          <p:cNvPicPr preferRelativeResize="0"/>
          <p:nvPr/>
        </p:nvPicPr>
        <p:blipFill rotWithShape="1">
          <a:blip r:embed="rId7">
            <a:alphaModFix/>
          </a:blip>
          <a:srcRect r="7732" b="67871"/>
          <a:stretch/>
        </p:blipFill>
        <p:spPr>
          <a:xfrm flipH="1">
            <a:off x="252824" y="2118487"/>
            <a:ext cx="2240750" cy="1652551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23"/>
          <p:cNvSpPr txBox="1">
            <a:spLocks noGrp="1"/>
          </p:cNvSpPr>
          <p:nvPr>
            <p:ph type="title"/>
          </p:nvPr>
        </p:nvSpPr>
        <p:spPr>
          <a:xfrm>
            <a:off x="722476" y="107788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>
                <a:latin typeface="Lexend Exa"/>
                <a:ea typeface="Lexend Exa"/>
                <a:cs typeface="Lexend Exa"/>
                <a:sym typeface="Lexend Exa"/>
              </a:rPr>
              <a:t>Vocabulary Practice</a:t>
            </a:r>
            <a:endParaRPr sz="3200" b="1" dirty="0">
              <a:latin typeface="Lexend Exa"/>
              <a:ea typeface="Lexend Exa"/>
              <a:cs typeface="Lexend Exa"/>
              <a:sym typeface="Lexend Exa"/>
            </a:endParaRPr>
          </a:p>
        </p:txBody>
      </p:sp>
      <p:pic>
        <p:nvPicPr>
          <p:cNvPr id="206" name="Google Shape;206;p23" title="Screenshot 2025-04-04 at 10.47.37 AM.png"/>
          <p:cNvPicPr preferRelativeResize="0"/>
          <p:nvPr/>
        </p:nvPicPr>
        <p:blipFill rotWithShape="1">
          <a:blip r:embed="rId5">
            <a:alphaModFix/>
          </a:blip>
          <a:srcRect b="54479"/>
          <a:stretch/>
        </p:blipFill>
        <p:spPr>
          <a:xfrm>
            <a:off x="262042" y="806696"/>
            <a:ext cx="2128275" cy="1549101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23"/>
          <p:cNvSpPr txBox="1"/>
          <p:nvPr/>
        </p:nvSpPr>
        <p:spPr>
          <a:xfrm>
            <a:off x="1327412" y="956963"/>
            <a:ext cx="11604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book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208" name="Google Shape;208;p23"/>
          <p:cNvSpPr txBox="1"/>
          <p:nvPr/>
        </p:nvSpPr>
        <p:spPr>
          <a:xfrm>
            <a:off x="722476" y="2583998"/>
            <a:ext cx="11604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pen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pic>
        <p:nvPicPr>
          <p:cNvPr id="209" name="Google Shape;209;p23" title="Screenshot 2025-04-04 at 10.47.09 AM.png"/>
          <p:cNvPicPr preferRelativeResize="0"/>
          <p:nvPr/>
        </p:nvPicPr>
        <p:blipFill rotWithShape="1">
          <a:blip r:embed="rId4">
            <a:alphaModFix/>
          </a:blip>
          <a:srcRect l="16069" t="26122" b="50689"/>
          <a:stretch/>
        </p:blipFill>
        <p:spPr>
          <a:xfrm>
            <a:off x="294986" y="3781110"/>
            <a:ext cx="1465725" cy="1192676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23"/>
          <p:cNvSpPr txBox="1"/>
          <p:nvPr/>
        </p:nvSpPr>
        <p:spPr>
          <a:xfrm>
            <a:off x="1106674" y="4467421"/>
            <a:ext cx="13869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notebook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pic>
        <p:nvPicPr>
          <p:cNvPr id="13" name="Google Shape;217;p24" title="Screenshot 2025-04-04 at 10.47.09 AM.png">
            <a:extLst>
              <a:ext uri="{FF2B5EF4-FFF2-40B4-BE49-F238E27FC236}">
                <a16:creationId xmlns:a16="http://schemas.microsoft.com/office/drawing/2014/main" id="{C833278E-F187-4BAB-98A6-B93D140AC1D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b="76215"/>
          <a:stretch/>
        </p:blipFill>
        <p:spPr>
          <a:xfrm>
            <a:off x="2304660" y="811921"/>
            <a:ext cx="2084200" cy="1373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222;p24" title="Screenshot 2025-04-04 at 10.48.24 AM.png">
            <a:extLst>
              <a:ext uri="{FF2B5EF4-FFF2-40B4-BE49-F238E27FC236}">
                <a16:creationId xmlns:a16="http://schemas.microsoft.com/office/drawing/2014/main" id="{0C6FB4E8-D350-4E14-9CF7-27B978572215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t="32402" r="26373" b="30396"/>
          <a:stretch/>
        </p:blipFill>
        <p:spPr>
          <a:xfrm>
            <a:off x="4926218" y="977507"/>
            <a:ext cx="1459905" cy="1562366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225;p24">
            <a:extLst>
              <a:ext uri="{FF2B5EF4-FFF2-40B4-BE49-F238E27FC236}">
                <a16:creationId xmlns:a16="http://schemas.microsoft.com/office/drawing/2014/main" id="{E9C1714C-CC34-42DA-A29F-48C16A3A2B86}"/>
              </a:ext>
            </a:extLst>
          </p:cNvPr>
          <p:cNvSpPr txBox="1"/>
          <p:nvPr/>
        </p:nvSpPr>
        <p:spPr>
          <a:xfrm>
            <a:off x="3086443" y="1535894"/>
            <a:ext cx="11604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pencil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17" name="Google Shape;223;p24">
            <a:extLst>
              <a:ext uri="{FF2B5EF4-FFF2-40B4-BE49-F238E27FC236}">
                <a16:creationId xmlns:a16="http://schemas.microsoft.com/office/drawing/2014/main" id="{64C4C2A8-9472-46F7-B33B-CFBD695248A3}"/>
              </a:ext>
            </a:extLst>
          </p:cNvPr>
          <p:cNvSpPr txBox="1"/>
          <p:nvPr/>
        </p:nvSpPr>
        <p:spPr>
          <a:xfrm>
            <a:off x="6241304" y="1083121"/>
            <a:ext cx="11604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paper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pic>
        <p:nvPicPr>
          <p:cNvPr id="18" name="Google Shape;221;p24" title="Screenshot 2025-04-04 at 10.48.24 AM.png">
            <a:extLst>
              <a:ext uri="{FF2B5EF4-FFF2-40B4-BE49-F238E27FC236}">
                <a16:creationId xmlns:a16="http://schemas.microsoft.com/office/drawing/2014/main" id="{8DCE96E6-BEE9-4B40-92B6-B87280658AA9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l="19390" t="74202" b="4098"/>
          <a:stretch/>
        </p:blipFill>
        <p:spPr>
          <a:xfrm>
            <a:off x="2572399" y="3969564"/>
            <a:ext cx="1746350" cy="995714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224;p24">
            <a:extLst>
              <a:ext uri="{FF2B5EF4-FFF2-40B4-BE49-F238E27FC236}">
                <a16:creationId xmlns:a16="http://schemas.microsoft.com/office/drawing/2014/main" id="{DB2F9105-A6EE-43CF-BD65-D00BDD268242}"/>
              </a:ext>
            </a:extLst>
          </p:cNvPr>
          <p:cNvSpPr txBox="1"/>
          <p:nvPr/>
        </p:nvSpPr>
        <p:spPr>
          <a:xfrm>
            <a:off x="3766899" y="4403527"/>
            <a:ext cx="11604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eraser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pic>
        <p:nvPicPr>
          <p:cNvPr id="20" name="Google Shape;193;p22" title="Screenshot 2025-04-04 at 10.48.43 AM.png">
            <a:extLst>
              <a:ext uri="{FF2B5EF4-FFF2-40B4-BE49-F238E27FC236}">
                <a16:creationId xmlns:a16="http://schemas.microsoft.com/office/drawing/2014/main" id="{9CBAB571-6204-493A-AE49-EDB66265F497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t="74951" r="18240" b="4384"/>
          <a:stretch/>
        </p:blipFill>
        <p:spPr>
          <a:xfrm>
            <a:off x="6941574" y="3956644"/>
            <a:ext cx="2017265" cy="900774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194;p22">
            <a:extLst>
              <a:ext uri="{FF2B5EF4-FFF2-40B4-BE49-F238E27FC236}">
                <a16:creationId xmlns:a16="http://schemas.microsoft.com/office/drawing/2014/main" id="{6CB5B68C-46E7-4BAA-B905-5DE2D5C63AEB}"/>
              </a:ext>
            </a:extLst>
          </p:cNvPr>
          <p:cNvSpPr txBox="1"/>
          <p:nvPr/>
        </p:nvSpPr>
        <p:spPr>
          <a:xfrm>
            <a:off x="2964564" y="2556397"/>
            <a:ext cx="11604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ruler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22" name="Google Shape;195;p22">
            <a:extLst>
              <a:ext uri="{FF2B5EF4-FFF2-40B4-BE49-F238E27FC236}">
                <a16:creationId xmlns:a16="http://schemas.microsoft.com/office/drawing/2014/main" id="{2361A469-DCF9-4A8E-80BC-E063AB48C59E}"/>
              </a:ext>
            </a:extLst>
          </p:cNvPr>
          <p:cNvSpPr txBox="1"/>
          <p:nvPr/>
        </p:nvSpPr>
        <p:spPr>
          <a:xfrm>
            <a:off x="6550432" y="4549778"/>
            <a:ext cx="11604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stapler 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27" name="Google Shape;237;p25">
            <a:extLst>
              <a:ext uri="{FF2B5EF4-FFF2-40B4-BE49-F238E27FC236}">
                <a16:creationId xmlns:a16="http://schemas.microsoft.com/office/drawing/2014/main" id="{1460424C-B0D4-447D-B9AE-43E806F7656A}"/>
              </a:ext>
            </a:extLst>
          </p:cNvPr>
          <p:cNvSpPr txBox="1"/>
          <p:nvPr/>
        </p:nvSpPr>
        <p:spPr>
          <a:xfrm>
            <a:off x="5541599" y="4131022"/>
            <a:ext cx="11604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desk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28" name="Google Shape;238;p25">
            <a:extLst>
              <a:ext uri="{FF2B5EF4-FFF2-40B4-BE49-F238E27FC236}">
                <a16:creationId xmlns:a16="http://schemas.microsoft.com/office/drawing/2014/main" id="{A9AB3C70-D107-4630-B16E-A6B155C6F8D4}"/>
              </a:ext>
            </a:extLst>
          </p:cNvPr>
          <p:cNvSpPr txBox="1"/>
          <p:nvPr/>
        </p:nvSpPr>
        <p:spPr>
          <a:xfrm>
            <a:off x="7373939" y="3207819"/>
            <a:ext cx="15849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computer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30" name="Google Shape;240;p25">
            <a:extLst>
              <a:ext uri="{FF2B5EF4-FFF2-40B4-BE49-F238E27FC236}">
                <a16:creationId xmlns:a16="http://schemas.microsoft.com/office/drawing/2014/main" id="{E5D78F4B-BA4B-4B29-91EB-3A7F0D0B83CF}"/>
              </a:ext>
            </a:extLst>
          </p:cNvPr>
          <p:cNvSpPr txBox="1"/>
          <p:nvPr/>
        </p:nvSpPr>
        <p:spPr>
          <a:xfrm>
            <a:off x="7067776" y="1552941"/>
            <a:ext cx="11604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chair 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</p:spTree>
    <p:extLst>
      <p:ext uri="{BB962C8B-B14F-4D97-AF65-F5344CB8AC3E}">
        <p14:creationId xmlns:p14="http://schemas.microsoft.com/office/powerpoint/2010/main" val="4315311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1"/>
          <p:cNvSpPr txBox="1">
            <a:spLocks noGrp="1"/>
          </p:cNvSpPr>
          <p:nvPr>
            <p:ph type="title"/>
          </p:nvPr>
        </p:nvSpPr>
        <p:spPr>
          <a:xfrm>
            <a:off x="1275300" y="156975"/>
            <a:ext cx="7087500" cy="95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 b="1" u="sng">
                <a:latin typeface="Lexend Exa"/>
                <a:ea typeface="Lexend Exa"/>
                <a:cs typeface="Lexend Exa"/>
                <a:sym typeface="Lexend Exa"/>
              </a:rPr>
              <a:t>Vocabulary: </a:t>
            </a:r>
            <a:endParaRPr sz="4500" b="1" u="sng"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388" b="1" u="sng">
                <a:latin typeface="Lexend Exa"/>
                <a:ea typeface="Lexend Exa"/>
                <a:cs typeface="Lexend Exa"/>
                <a:sym typeface="Lexend Exa"/>
              </a:rPr>
              <a:t>Prepositions</a:t>
            </a:r>
            <a:endParaRPr sz="3388" b="1" u="sng">
              <a:latin typeface="Lexend Exa"/>
              <a:ea typeface="Lexend Exa"/>
              <a:cs typeface="Lexend Exa"/>
              <a:sym typeface="Lexend Exa"/>
            </a:endParaRPr>
          </a:p>
        </p:txBody>
      </p:sp>
      <p:graphicFrame>
        <p:nvGraphicFramePr>
          <p:cNvPr id="186" name="Google Shape;186;p21"/>
          <p:cNvGraphicFramePr/>
          <p:nvPr>
            <p:extLst>
              <p:ext uri="{D42A27DB-BD31-4B8C-83A1-F6EECF244321}">
                <p14:modId xmlns:p14="http://schemas.microsoft.com/office/powerpoint/2010/main" val="753405629"/>
              </p:ext>
            </p:extLst>
          </p:nvPr>
        </p:nvGraphicFramePr>
        <p:xfrm>
          <a:off x="365062" y="1237254"/>
          <a:ext cx="8413875" cy="2668992"/>
        </p:xfrm>
        <a:graphic>
          <a:graphicData uri="http://schemas.openxmlformats.org/drawingml/2006/table">
            <a:tbl>
              <a:tblPr>
                <a:noFill/>
                <a:tableStyleId>{DA954DA9-3FCD-49B7-87E4-DC059CEC332B}</a:tableStyleId>
              </a:tblPr>
              <a:tblGrid>
                <a:gridCol w="2804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4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046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65942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41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on</a:t>
                      </a:r>
                      <a:endParaRPr sz="41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41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off</a:t>
                      </a:r>
                      <a:endParaRPr sz="41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41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15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41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under</a:t>
                      </a:r>
                      <a:endParaRPr sz="41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41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over </a:t>
                      </a:r>
                      <a:endParaRPr sz="41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41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15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41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in</a:t>
                      </a:r>
                      <a:endParaRPr sz="41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41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out</a:t>
                      </a:r>
                      <a:endParaRPr sz="41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4100" dirty="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7729FBAF-01D7-467D-A81B-5633F80795EF}"/>
              </a:ext>
            </a:extLst>
          </p:cNvPr>
          <p:cNvSpPr/>
          <p:nvPr/>
        </p:nvSpPr>
        <p:spPr>
          <a:xfrm>
            <a:off x="247049" y="4031925"/>
            <a:ext cx="830701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b="1" dirty="0"/>
              <a:t>SPEAKING: </a:t>
            </a:r>
          </a:p>
          <a:p>
            <a:pPr lvl="0"/>
            <a:r>
              <a:rPr lang="en-US" b="1" dirty="0"/>
              <a:t>When we are asking for students to look for these items, we may use prepositions like these. </a:t>
            </a:r>
          </a:p>
          <a:p>
            <a:pPr lvl="0"/>
            <a:r>
              <a:rPr lang="en-US" b="1" dirty="0"/>
              <a:t>Repeat after me.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7" name="Google Shape;247;p26" title="Screenshot 2025-04-04 at 10.49.10 AM.png"/>
          <p:cNvPicPr preferRelativeResize="0"/>
          <p:nvPr/>
        </p:nvPicPr>
        <p:blipFill rotWithShape="1">
          <a:blip r:embed="rId4">
            <a:alphaModFix/>
          </a:blip>
          <a:srcRect r="33834" b="18442"/>
          <a:stretch/>
        </p:blipFill>
        <p:spPr>
          <a:xfrm>
            <a:off x="308148" y="1131048"/>
            <a:ext cx="5837013" cy="2079577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26"/>
          <p:cNvSpPr txBox="1">
            <a:spLocks noGrp="1"/>
          </p:cNvSpPr>
          <p:nvPr>
            <p:ph type="title"/>
          </p:nvPr>
        </p:nvSpPr>
        <p:spPr>
          <a:xfrm>
            <a:off x="819150" y="237625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200" b="1">
                <a:latin typeface="Lexend Exa"/>
                <a:ea typeface="Lexend Exa"/>
                <a:cs typeface="Lexend Exa"/>
                <a:sym typeface="Lexend Exa"/>
              </a:rPr>
              <a:t>Vocabulary Practice</a:t>
            </a:r>
            <a:endParaRPr sz="4200" b="1"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249" name="Google Shape;249;p26"/>
          <p:cNvSpPr txBox="1"/>
          <p:nvPr/>
        </p:nvSpPr>
        <p:spPr>
          <a:xfrm>
            <a:off x="5204615" y="4179721"/>
            <a:ext cx="3939385" cy="547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The pencil is </a:t>
            </a:r>
            <a:r>
              <a:rPr lang="en" sz="1600" b="1" dirty="0">
                <a:solidFill>
                  <a:srgbClr val="FF0000"/>
                </a:solidFill>
                <a:latin typeface="Lexend Exa"/>
                <a:ea typeface="Lexend Exa"/>
                <a:cs typeface="Lexend Exa"/>
                <a:sym typeface="Lexend Exa"/>
              </a:rPr>
              <a:t>under</a:t>
            </a:r>
            <a:r>
              <a:rPr lang="en" sz="16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 the desk. </a:t>
            </a:r>
            <a:endParaRPr sz="16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5" name="Google Shape;249;p26">
            <a:extLst>
              <a:ext uri="{FF2B5EF4-FFF2-40B4-BE49-F238E27FC236}">
                <a16:creationId xmlns:a16="http://schemas.microsoft.com/office/drawing/2014/main" id="{05DD3C56-CF63-471F-91F3-D2353B45B761}"/>
              </a:ext>
            </a:extLst>
          </p:cNvPr>
          <p:cNvSpPr txBox="1"/>
          <p:nvPr/>
        </p:nvSpPr>
        <p:spPr>
          <a:xfrm>
            <a:off x="3035508" y="2982646"/>
            <a:ext cx="3367001" cy="547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The pencil </a:t>
            </a:r>
            <a:r>
              <a:rPr lang="en-US" sz="16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is </a:t>
            </a:r>
            <a:r>
              <a:rPr lang="en" sz="1600" b="1" dirty="0">
                <a:solidFill>
                  <a:srgbClr val="FF0000"/>
                </a:solidFill>
                <a:latin typeface="Lexend Exa"/>
                <a:ea typeface="Lexend Exa"/>
                <a:cs typeface="Lexend Exa"/>
                <a:sym typeface="Lexend Exa"/>
              </a:rPr>
              <a:t>on</a:t>
            </a:r>
            <a:r>
              <a:rPr lang="en" sz="16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 the desk.</a:t>
            </a:r>
            <a:endParaRPr sz="16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6" name="Google Shape;249;p26">
            <a:extLst>
              <a:ext uri="{FF2B5EF4-FFF2-40B4-BE49-F238E27FC236}">
                <a16:creationId xmlns:a16="http://schemas.microsoft.com/office/drawing/2014/main" id="{F41FFEC9-B03D-49A9-821C-0EE2C7671A60}"/>
              </a:ext>
            </a:extLst>
          </p:cNvPr>
          <p:cNvSpPr txBox="1"/>
          <p:nvPr/>
        </p:nvSpPr>
        <p:spPr>
          <a:xfrm>
            <a:off x="141474" y="1192225"/>
            <a:ext cx="3408721" cy="547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The pencil is </a:t>
            </a:r>
            <a:r>
              <a:rPr lang="en" sz="1600" b="1" dirty="0">
                <a:solidFill>
                  <a:srgbClr val="FF0000"/>
                </a:solidFill>
                <a:latin typeface="Lexend Exa"/>
                <a:ea typeface="Lexend Exa"/>
                <a:cs typeface="Lexend Exa"/>
                <a:sym typeface="Lexend Exa"/>
              </a:rPr>
              <a:t>in</a:t>
            </a:r>
            <a:r>
              <a:rPr lang="en" sz="16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 the desk.</a:t>
            </a:r>
            <a:endParaRPr sz="16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pic>
        <p:nvPicPr>
          <p:cNvPr id="7" name="Google Shape;247;p26" title="Screenshot 2025-04-04 at 10.49.10 AM.png">
            <a:extLst>
              <a:ext uri="{FF2B5EF4-FFF2-40B4-BE49-F238E27FC236}">
                <a16:creationId xmlns:a16="http://schemas.microsoft.com/office/drawing/2014/main" id="{1120A5B6-6078-4C9C-A7C9-024092DBDBF2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70123" r="1728" b="18442"/>
          <a:stretch/>
        </p:blipFill>
        <p:spPr>
          <a:xfrm>
            <a:off x="6311835" y="2100144"/>
            <a:ext cx="2483265" cy="2079577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640D21C-2F42-4014-AC95-D9D1DF7CBB0C}"/>
              </a:ext>
            </a:extLst>
          </p:cNvPr>
          <p:cNvSpPr/>
          <p:nvPr/>
        </p:nvSpPr>
        <p:spPr>
          <a:xfrm>
            <a:off x="167621" y="4008501"/>
            <a:ext cx="448226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b="1" dirty="0"/>
              <a:t>SPEAKING: </a:t>
            </a:r>
          </a:p>
          <a:p>
            <a:pPr lvl="0"/>
            <a:r>
              <a:rPr lang="en-US" b="1" dirty="0"/>
              <a:t>When we are asking for students to look for these items, we may use prepositions like these. </a:t>
            </a:r>
          </a:p>
          <a:p>
            <a:pPr lvl="0"/>
            <a:r>
              <a:rPr lang="en-US" b="1" dirty="0"/>
              <a:t>Repeat after me.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Google Shape;198;p22" title="Screenshot 2025-04-04 at 10.48.24 AM.png"/>
          <p:cNvPicPr preferRelativeResize="0"/>
          <p:nvPr/>
        </p:nvPicPr>
        <p:blipFill rotWithShape="1">
          <a:blip r:embed="rId4">
            <a:alphaModFix/>
          </a:blip>
          <a:srcRect t="30254" b="30396"/>
          <a:stretch/>
        </p:blipFill>
        <p:spPr>
          <a:xfrm>
            <a:off x="4836839" y="2088975"/>
            <a:ext cx="1982836" cy="1652551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22"/>
          <p:cNvSpPr txBox="1">
            <a:spLocks noGrp="1"/>
          </p:cNvSpPr>
          <p:nvPr>
            <p:ph type="title"/>
          </p:nvPr>
        </p:nvSpPr>
        <p:spPr>
          <a:xfrm>
            <a:off x="819150" y="43275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200" b="1">
                <a:latin typeface="Lexend Exa"/>
                <a:ea typeface="Lexend Exa"/>
                <a:cs typeface="Lexend Exa"/>
                <a:sym typeface="Lexend Exa"/>
              </a:rPr>
              <a:t>Vocabulary Practice</a:t>
            </a:r>
            <a:endParaRPr sz="4200" b="1">
              <a:latin typeface="Lexend Exa"/>
              <a:ea typeface="Lexend Exa"/>
              <a:cs typeface="Lexend Exa"/>
              <a:sym typeface="Lexend Exa"/>
            </a:endParaRPr>
          </a:p>
        </p:txBody>
      </p:sp>
      <p:pic>
        <p:nvPicPr>
          <p:cNvPr id="192" name="Google Shape;192;p22" title="Screenshot 2025-04-04 at 10.48.43 AM.png"/>
          <p:cNvPicPr preferRelativeResize="0"/>
          <p:nvPr/>
        </p:nvPicPr>
        <p:blipFill rotWithShape="1">
          <a:blip r:embed="rId5">
            <a:alphaModFix/>
          </a:blip>
          <a:srcRect l="5568" r="21920" b="65458"/>
          <a:stretch/>
        </p:blipFill>
        <p:spPr>
          <a:xfrm>
            <a:off x="6756450" y="1387350"/>
            <a:ext cx="2084200" cy="1776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22" title="Screenshot 2025-04-04 at 10.48.43 AM.png"/>
          <p:cNvPicPr preferRelativeResize="0"/>
          <p:nvPr/>
        </p:nvPicPr>
        <p:blipFill rotWithShape="1">
          <a:blip r:embed="rId5">
            <a:alphaModFix/>
          </a:blip>
          <a:srcRect t="67730" r="18240"/>
          <a:stretch/>
        </p:blipFill>
        <p:spPr>
          <a:xfrm>
            <a:off x="6490675" y="3163950"/>
            <a:ext cx="2349975" cy="1659800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22"/>
          <p:cNvSpPr txBox="1"/>
          <p:nvPr/>
        </p:nvSpPr>
        <p:spPr>
          <a:xfrm>
            <a:off x="7680250" y="1259350"/>
            <a:ext cx="11604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ruler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195" name="Google Shape;195;p22"/>
          <p:cNvSpPr txBox="1"/>
          <p:nvPr/>
        </p:nvSpPr>
        <p:spPr>
          <a:xfrm>
            <a:off x="7441350" y="3047475"/>
            <a:ext cx="11604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stapler 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196" name="Google Shape;196;p22"/>
          <p:cNvSpPr txBox="1"/>
          <p:nvPr/>
        </p:nvSpPr>
        <p:spPr>
          <a:xfrm>
            <a:off x="1954463" y="1215435"/>
            <a:ext cx="5592900" cy="1138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dirty="0">
                <a:solidFill>
                  <a:srgbClr val="FF0000"/>
                </a:solidFill>
                <a:latin typeface="Lexend Exa"/>
                <a:ea typeface="Lexend Exa"/>
                <a:cs typeface="Lexend Exa"/>
                <a:sym typeface="Lexend Exa"/>
              </a:rPr>
              <a:t>What do you use a ruler for?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I use a ruler to measure the length of the paper. 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197" name="Google Shape;197;p22"/>
          <p:cNvSpPr txBox="1"/>
          <p:nvPr/>
        </p:nvSpPr>
        <p:spPr>
          <a:xfrm>
            <a:off x="464159" y="2403348"/>
            <a:ext cx="4316644" cy="1244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dirty="0">
                <a:solidFill>
                  <a:srgbClr val="FF0000"/>
                </a:solidFill>
                <a:latin typeface="Lexend Exa"/>
                <a:ea typeface="Lexend Exa"/>
                <a:cs typeface="Lexend Exa"/>
                <a:sym typeface="Lexend Exa"/>
              </a:rPr>
              <a:t>What do you use the stapler for? </a:t>
            </a:r>
            <a:endParaRPr lang="en" sz="1500" dirty="0">
              <a:solidFill>
                <a:srgbClr val="FF0000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I use a stapler to keep the paper together.  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199" name="Google Shape;199;p22"/>
          <p:cNvSpPr txBox="1"/>
          <p:nvPr/>
        </p:nvSpPr>
        <p:spPr>
          <a:xfrm>
            <a:off x="6170000" y="2707500"/>
            <a:ext cx="11604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paper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106E415-2DCC-463E-AC72-DEC54778BB70}"/>
              </a:ext>
            </a:extLst>
          </p:cNvPr>
          <p:cNvSpPr/>
          <p:nvPr/>
        </p:nvSpPr>
        <p:spPr>
          <a:xfrm>
            <a:off x="247049" y="4031924"/>
            <a:ext cx="582777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b="1" dirty="0"/>
              <a:t>SPEAKING: </a:t>
            </a:r>
          </a:p>
          <a:p>
            <a:pPr lvl="0"/>
            <a:r>
              <a:rPr lang="en-US" b="1" dirty="0"/>
              <a:t>One partner read the red question. One partner read the black answer.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Google Shape;204;p23" title="Screenshot 2025-04-04 at 10.48.24 AM.png"/>
          <p:cNvPicPr preferRelativeResize="0"/>
          <p:nvPr/>
        </p:nvPicPr>
        <p:blipFill rotWithShape="1">
          <a:blip r:embed="rId4">
            <a:alphaModFix/>
          </a:blip>
          <a:srcRect r="7732" b="67871"/>
          <a:stretch/>
        </p:blipFill>
        <p:spPr>
          <a:xfrm flipH="1">
            <a:off x="1228850" y="2015375"/>
            <a:ext cx="2240750" cy="1652551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23"/>
          <p:cNvSpPr txBox="1">
            <a:spLocks noGrp="1"/>
          </p:cNvSpPr>
          <p:nvPr>
            <p:ph type="title"/>
          </p:nvPr>
        </p:nvSpPr>
        <p:spPr>
          <a:xfrm>
            <a:off x="819150" y="43275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200" b="1">
                <a:latin typeface="Lexend Exa"/>
                <a:ea typeface="Lexend Exa"/>
                <a:cs typeface="Lexend Exa"/>
                <a:sym typeface="Lexend Exa"/>
              </a:rPr>
              <a:t>Vocabulary Practice</a:t>
            </a:r>
            <a:endParaRPr sz="4200" b="1">
              <a:latin typeface="Lexend Exa"/>
              <a:ea typeface="Lexend Exa"/>
              <a:cs typeface="Lexend Exa"/>
              <a:sym typeface="Lexend Exa"/>
            </a:endParaRPr>
          </a:p>
        </p:txBody>
      </p:sp>
      <p:pic>
        <p:nvPicPr>
          <p:cNvPr id="206" name="Google Shape;206;p23" title="Screenshot 2025-04-04 at 10.47.37 AM.png"/>
          <p:cNvPicPr preferRelativeResize="0"/>
          <p:nvPr/>
        </p:nvPicPr>
        <p:blipFill rotWithShape="1">
          <a:blip r:embed="rId5">
            <a:alphaModFix/>
          </a:blip>
          <a:srcRect b="54479"/>
          <a:stretch/>
        </p:blipFill>
        <p:spPr>
          <a:xfrm>
            <a:off x="303300" y="1197725"/>
            <a:ext cx="2128275" cy="1549101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23"/>
          <p:cNvSpPr txBox="1"/>
          <p:nvPr/>
        </p:nvSpPr>
        <p:spPr>
          <a:xfrm>
            <a:off x="1769025" y="1452925"/>
            <a:ext cx="11604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book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208" name="Google Shape;208;p23"/>
          <p:cNvSpPr txBox="1"/>
          <p:nvPr/>
        </p:nvSpPr>
        <p:spPr>
          <a:xfrm>
            <a:off x="2929425" y="2679475"/>
            <a:ext cx="11604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pen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pic>
        <p:nvPicPr>
          <p:cNvPr id="209" name="Google Shape;209;p23" title="Screenshot 2025-04-04 at 10.47.09 AM.png"/>
          <p:cNvPicPr preferRelativeResize="0"/>
          <p:nvPr/>
        </p:nvPicPr>
        <p:blipFill rotWithShape="1">
          <a:blip r:embed="rId6">
            <a:alphaModFix/>
          </a:blip>
          <a:srcRect t="26122" b="50689"/>
          <a:stretch/>
        </p:blipFill>
        <p:spPr>
          <a:xfrm>
            <a:off x="303300" y="3636963"/>
            <a:ext cx="1746350" cy="1192676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23"/>
          <p:cNvSpPr txBox="1"/>
          <p:nvPr/>
        </p:nvSpPr>
        <p:spPr>
          <a:xfrm>
            <a:off x="1655775" y="4295975"/>
            <a:ext cx="13869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notebook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211" name="Google Shape;211;p23"/>
          <p:cNvSpPr txBox="1"/>
          <p:nvPr/>
        </p:nvSpPr>
        <p:spPr>
          <a:xfrm>
            <a:off x="3696928" y="1419249"/>
            <a:ext cx="5143772" cy="104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dirty="0">
                <a:solidFill>
                  <a:srgbClr val="FF0000"/>
                </a:solidFill>
                <a:latin typeface="Lexend Exa"/>
                <a:ea typeface="Lexend Exa"/>
                <a:cs typeface="Lexend Exa"/>
                <a:sym typeface="Lexend Exa"/>
              </a:rPr>
              <a:t>What do you like to do in your free time?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I like to go to the library to get a new book to read</a:t>
            </a:r>
            <a:r>
              <a:rPr lang="en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. 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212" name="Google Shape;212;p23"/>
          <p:cNvSpPr txBox="1"/>
          <p:nvPr/>
        </p:nvSpPr>
        <p:spPr>
          <a:xfrm>
            <a:off x="4089824" y="2746825"/>
            <a:ext cx="4750875" cy="1009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1500" dirty="0">
                <a:solidFill>
                  <a:srgbClr val="FF0000"/>
                </a:solidFill>
                <a:latin typeface="Lexend Exa"/>
                <a:ea typeface="Lexend Exa"/>
                <a:cs typeface="Lexend Exa"/>
                <a:sym typeface="Lexend Exa"/>
              </a:rPr>
              <a:t>What do you like to do while you travel? </a:t>
            </a:r>
          </a:p>
          <a:p>
            <a:pPr lvl="0"/>
            <a:endParaRPr lang="en-US"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I like to use a pen </a:t>
            </a:r>
            <a:r>
              <a:rPr lang="en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to journal in </a:t>
            </a:r>
            <a:r>
              <a:rPr lang="en-US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my </a:t>
            </a:r>
            <a:r>
              <a:rPr lang="en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notebook.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F90671F-4D28-4F8E-ADDB-D81D92138BFF}"/>
              </a:ext>
            </a:extLst>
          </p:cNvPr>
          <p:cNvSpPr/>
          <p:nvPr/>
        </p:nvSpPr>
        <p:spPr>
          <a:xfrm>
            <a:off x="4722509" y="4134393"/>
            <a:ext cx="418049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b="1" dirty="0"/>
              <a:t>SPEAKING: </a:t>
            </a:r>
          </a:p>
          <a:p>
            <a:pPr lvl="0"/>
            <a:r>
              <a:rPr lang="en-US" b="1" dirty="0"/>
              <a:t>One partner read the red question. One partner read the black answer.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" name="Google Shape;217;p24" title="Screenshot 2025-04-04 at 10.47.09 AM.png"/>
          <p:cNvPicPr preferRelativeResize="0"/>
          <p:nvPr/>
        </p:nvPicPr>
        <p:blipFill rotWithShape="1">
          <a:blip r:embed="rId4">
            <a:alphaModFix/>
          </a:blip>
          <a:srcRect b="76215"/>
          <a:stretch/>
        </p:blipFill>
        <p:spPr>
          <a:xfrm>
            <a:off x="6124775" y="1043787"/>
            <a:ext cx="1746350" cy="1223374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24"/>
          <p:cNvSpPr txBox="1">
            <a:spLocks noGrp="1"/>
          </p:cNvSpPr>
          <p:nvPr>
            <p:ph type="title"/>
          </p:nvPr>
        </p:nvSpPr>
        <p:spPr>
          <a:xfrm>
            <a:off x="819150" y="43275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200" b="1">
                <a:latin typeface="Lexend Exa"/>
                <a:ea typeface="Lexend Exa"/>
                <a:cs typeface="Lexend Exa"/>
                <a:sym typeface="Lexend Exa"/>
              </a:rPr>
              <a:t>Vocabulary Practice</a:t>
            </a:r>
            <a:endParaRPr sz="4200" b="1"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220" name="Google Shape;220;p24"/>
          <p:cNvSpPr txBox="1"/>
          <p:nvPr/>
        </p:nvSpPr>
        <p:spPr>
          <a:xfrm>
            <a:off x="5394150" y="4241950"/>
            <a:ext cx="3207600" cy="587700"/>
          </a:xfrm>
          <a:prstGeom prst="rect">
            <a:avLst/>
          </a:prstGeom>
          <a:noFill/>
          <a:ln w="9525" cap="flat" cmpd="sng">
            <a:solidFill>
              <a:srgbClr val="EFEFE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pic>
        <p:nvPicPr>
          <p:cNvPr id="221" name="Google Shape;221;p24" title="Screenshot 2025-04-04 at 10.48.24 AM.png"/>
          <p:cNvPicPr preferRelativeResize="0"/>
          <p:nvPr/>
        </p:nvPicPr>
        <p:blipFill rotWithShape="1">
          <a:blip r:embed="rId5">
            <a:alphaModFix/>
          </a:blip>
          <a:srcRect t="69909"/>
          <a:stretch/>
        </p:blipFill>
        <p:spPr>
          <a:xfrm>
            <a:off x="5394150" y="2124288"/>
            <a:ext cx="2166425" cy="1380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24" title="Screenshot 2025-04-04 at 10.48.24 AM.png"/>
          <p:cNvPicPr preferRelativeResize="0"/>
          <p:nvPr/>
        </p:nvPicPr>
        <p:blipFill rotWithShape="1">
          <a:blip r:embed="rId5">
            <a:alphaModFix/>
          </a:blip>
          <a:srcRect t="30254" b="30396"/>
          <a:stretch/>
        </p:blipFill>
        <p:spPr>
          <a:xfrm>
            <a:off x="6650427" y="3266425"/>
            <a:ext cx="1982836" cy="1652551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p24"/>
          <p:cNvSpPr txBox="1"/>
          <p:nvPr/>
        </p:nvSpPr>
        <p:spPr>
          <a:xfrm>
            <a:off x="7983600" y="3266425"/>
            <a:ext cx="11604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paper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224" name="Google Shape;224;p24"/>
          <p:cNvSpPr txBox="1"/>
          <p:nvPr/>
        </p:nvSpPr>
        <p:spPr>
          <a:xfrm>
            <a:off x="7061638" y="2357075"/>
            <a:ext cx="11604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eraser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225" name="Google Shape;225;p24"/>
          <p:cNvSpPr txBox="1"/>
          <p:nvPr/>
        </p:nvSpPr>
        <p:spPr>
          <a:xfrm>
            <a:off x="7837675" y="1447725"/>
            <a:ext cx="11604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pencil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226" name="Google Shape;226;p24"/>
          <p:cNvSpPr txBox="1"/>
          <p:nvPr/>
        </p:nvSpPr>
        <p:spPr>
          <a:xfrm>
            <a:off x="819149" y="1288026"/>
            <a:ext cx="5255675" cy="11470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dirty="0">
                <a:solidFill>
                  <a:srgbClr val="FF0000"/>
                </a:solidFill>
                <a:latin typeface="Lexend Exa"/>
                <a:ea typeface="Lexend Exa"/>
                <a:cs typeface="Lexend Exa"/>
                <a:sym typeface="Lexend Exa"/>
              </a:rPr>
              <a:t>What are you writing on your paper?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I am writing a new song for music class.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227" name="Google Shape;227;p24"/>
          <p:cNvSpPr txBox="1"/>
          <p:nvPr/>
        </p:nvSpPr>
        <p:spPr>
          <a:xfrm>
            <a:off x="207574" y="2708426"/>
            <a:ext cx="5592900" cy="1351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dirty="0">
                <a:solidFill>
                  <a:srgbClr val="FF0000"/>
                </a:solidFill>
                <a:latin typeface="Lexend Exa"/>
                <a:ea typeface="Lexend Exa"/>
                <a:cs typeface="Lexend Exa"/>
                <a:sym typeface="Lexend Exa"/>
              </a:rPr>
              <a:t>Why are you erasing what you wrote on the paper?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I want to change the words to the song before I sing it to the class.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7AA1BF1-57FE-4E19-B787-14C77E246B0F}"/>
              </a:ext>
            </a:extLst>
          </p:cNvPr>
          <p:cNvSpPr/>
          <p:nvPr/>
        </p:nvSpPr>
        <p:spPr>
          <a:xfrm>
            <a:off x="207574" y="4241950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US" b="1" dirty="0"/>
              <a:t>SPEAKING: </a:t>
            </a:r>
          </a:p>
          <a:p>
            <a:pPr lvl="0"/>
            <a:r>
              <a:rPr lang="en-US" b="1" dirty="0"/>
              <a:t>One partner read the red question. One partner read the black answer.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25"/>
          <p:cNvSpPr txBox="1">
            <a:spLocks noGrp="1"/>
          </p:cNvSpPr>
          <p:nvPr>
            <p:ph type="title"/>
          </p:nvPr>
        </p:nvSpPr>
        <p:spPr>
          <a:xfrm>
            <a:off x="819150" y="43275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200" b="1" dirty="0">
                <a:latin typeface="Lexend Exa"/>
                <a:ea typeface="Lexend Exa"/>
                <a:cs typeface="Lexend Exa"/>
                <a:sym typeface="Lexend Exa"/>
              </a:rPr>
              <a:t>Vocabulary Practice</a:t>
            </a:r>
            <a:endParaRPr sz="4200" b="1" dirty="0"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233" name="Google Shape;233;p25"/>
          <p:cNvSpPr txBox="1"/>
          <p:nvPr/>
        </p:nvSpPr>
        <p:spPr>
          <a:xfrm>
            <a:off x="745425" y="4241950"/>
            <a:ext cx="3207600" cy="587700"/>
          </a:xfrm>
          <a:prstGeom prst="rect">
            <a:avLst/>
          </a:prstGeom>
          <a:noFill/>
          <a:ln w="9525" cap="flat" cmpd="sng">
            <a:solidFill>
              <a:srgbClr val="EFEFE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234" name="Google Shape;234;p25"/>
          <p:cNvSpPr txBox="1"/>
          <p:nvPr/>
        </p:nvSpPr>
        <p:spPr>
          <a:xfrm>
            <a:off x="5394150" y="4241950"/>
            <a:ext cx="3207600" cy="587700"/>
          </a:xfrm>
          <a:prstGeom prst="rect">
            <a:avLst/>
          </a:prstGeom>
          <a:noFill/>
          <a:ln w="9525" cap="flat" cmpd="sng">
            <a:solidFill>
              <a:srgbClr val="EFEFE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pic>
        <p:nvPicPr>
          <p:cNvPr id="235" name="Google Shape;235;p25" title="Screenshot 2025-04-04 at 10.47.09 AM.png"/>
          <p:cNvPicPr preferRelativeResize="0"/>
          <p:nvPr/>
        </p:nvPicPr>
        <p:blipFill rotWithShape="1">
          <a:blip r:embed="rId4">
            <a:alphaModFix/>
          </a:blip>
          <a:srcRect t="75612"/>
          <a:stretch/>
        </p:blipFill>
        <p:spPr>
          <a:xfrm>
            <a:off x="287625" y="3575300"/>
            <a:ext cx="1746350" cy="1254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25" title="Screenshot 2025-04-04 at 10.47.09 AM.png"/>
          <p:cNvPicPr preferRelativeResize="0"/>
          <p:nvPr/>
        </p:nvPicPr>
        <p:blipFill rotWithShape="1">
          <a:blip r:embed="rId4">
            <a:alphaModFix/>
          </a:blip>
          <a:srcRect t="50632" b="26340"/>
          <a:stretch/>
        </p:blipFill>
        <p:spPr>
          <a:xfrm>
            <a:off x="1989225" y="2437388"/>
            <a:ext cx="1746350" cy="1184400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25"/>
          <p:cNvSpPr txBox="1"/>
          <p:nvPr/>
        </p:nvSpPr>
        <p:spPr>
          <a:xfrm>
            <a:off x="1656925" y="4328050"/>
            <a:ext cx="11604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desk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238" name="Google Shape;238;p25"/>
          <p:cNvSpPr txBox="1"/>
          <p:nvPr/>
        </p:nvSpPr>
        <p:spPr>
          <a:xfrm>
            <a:off x="2282200" y="3267700"/>
            <a:ext cx="15849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computer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pic>
        <p:nvPicPr>
          <p:cNvPr id="239" name="Google Shape;239;p25" title="Screenshot 2025-04-04 at 10.47.37 AM.png"/>
          <p:cNvPicPr preferRelativeResize="0"/>
          <p:nvPr/>
        </p:nvPicPr>
        <p:blipFill rotWithShape="1">
          <a:blip r:embed="rId5">
            <a:alphaModFix/>
          </a:blip>
          <a:srcRect t="48146"/>
          <a:stretch/>
        </p:blipFill>
        <p:spPr>
          <a:xfrm>
            <a:off x="287625" y="1387350"/>
            <a:ext cx="2128275" cy="1764575"/>
          </a:xfrm>
          <a:prstGeom prst="rect">
            <a:avLst/>
          </a:prstGeom>
          <a:noFill/>
          <a:ln>
            <a:noFill/>
          </a:ln>
        </p:spPr>
      </p:pic>
      <p:sp>
        <p:nvSpPr>
          <p:cNvPr id="240" name="Google Shape;240;p25"/>
          <p:cNvSpPr txBox="1"/>
          <p:nvPr/>
        </p:nvSpPr>
        <p:spPr>
          <a:xfrm>
            <a:off x="2282200" y="1401713"/>
            <a:ext cx="11604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chair 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241" name="Google Shape;241;p25"/>
          <p:cNvSpPr txBox="1"/>
          <p:nvPr/>
        </p:nvSpPr>
        <p:spPr>
          <a:xfrm>
            <a:off x="3442600" y="1387350"/>
            <a:ext cx="5354700" cy="10500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dirty="0">
                <a:solidFill>
                  <a:srgbClr val="FF0000"/>
                </a:solidFill>
                <a:latin typeface="Lexend Exa"/>
                <a:ea typeface="Lexend Exa"/>
                <a:cs typeface="Lexend Exa"/>
                <a:sym typeface="Lexend Exa"/>
              </a:rPr>
              <a:t>Where should I put my chair when I leave?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You should </a:t>
            </a:r>
            <a:r>
              <a:rPr lang="en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push in your chair so it is under your desk. 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242" name="Google Shape;242;p25"/>
          <p:cNvSpPr txBox="1"/>
          <p:nvPr/>
        </p:nvSpPr>
        <p:spPr>
          <a:xfrm>
            <a:off x="4722300" y="2814650"/>
            <a:ext cx="4205390" cy="10500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dirty="0">
                <a:solidFill>
                  <a:srgbClr val="FF0000"/>
                </a:solidFill>
                <a:latin typeface="Lexend Exa"/>
                <a:ea typeface="Lexend Exa"/>
                <a:cs typeface="Lexend Exa"/>
                <a:sym typeface="Lexend Exa"/>
              </a:rPr>
              <a:t>What do I do with my computer?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Please </a:t>
            </a:r>
            <a:r>
              <a:rPr lang="en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put your computer on </a:t>
            </a:r>
            <a:r>
              <a:rPr lang="en-US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your</a:t>
            </a:r>
            <a:r>
              <a:rPr lang="en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 desk </a:t>
            </a:r>
            <a:r>
              <a:rPr lang="en-US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and plug it in to charge</a:t>
            </a:r>
            <a:r>
              <a:rPr lang="en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. 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BF89DAE-3A32-456B-9D8D-32ECC5FED611}"/>
              </a:ext>
            </a:extLst>
          </p:cNvPr>
          <p:cNvSpPr/>
          <p:nvPr/>
        </p:nvSpPr>
        <p:spPr>
          <a:xfrm>
            <a:off x="4410825" y="4166468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US" b="1" dirty="0"/>
              <a:t>SPEAKING: </a:t>
            </a:r>
          </a:p>
          <a:p>
            <a:pPr lvl="0"/>
            <a:r>
              <a:rPr lang="en-US" b="1" dirty="0"/>
              <a:t>One partner read the red question. One partner read the black answer.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28"/>
          <p:cNvSpPr txBox="1"/>
          <p:nvPr/>
        </p:nvSpPr>
        <p:spPr>
          <a:xfrm>
            <a:off x="745425" y="4241950"/>
            <a:ext cx="3207600" cy="587700"/>
          </a:xfrm>
          <a:prstGeom prst="rect">
            <a:avLst/>
          </a:prstGeom>
          <a:noFill/>
          <a:ln w="9525" cap="flat" cmpd="sng">
            <a:solidFill>
              <a:srgbClr val="EFEFE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pic>
        <p:nvPicPr>
          <p:cNvPr id="265" name="Google Shape;265;p28" title="Screenshot 2025-04-04 at 10.50.21 AM.png"/>
          <p:cNvPicPr preferRelativeResize="0"/>
          <p:nvPr/>
        </p:nvPicPr>
        <p:blipFill rotWithShape="1">
          <a:blip r:embed="rId4">
            <a:alphaModFix/>
          </a:blip>
          <a:srcRect r="56245"/>
          <a:stretch/>
        </p:blipFill>
        <p:spPr>
          <a:xfrm>
            <a:off x="1397477" y="605375"/>
            <a:ext cx="2064324" cy="3532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p28" title="Screenshot 2025-04-04 at 10.50.21 AM.png"/>
          <p:cNvPicPr preferRelativeResize="0"/>
          <p:nvPr/>
        </p:nvPicPr>
        <p:blipFill rotWithShape="1">
          <a:blip r:embed="rId4">
            <a:alphaModFix/>
          </a:blip>
          <a:srcRect l="57401" r="3620"/>
          <a:stretch/>
        </p:blipFill>
        <p:spPr>
          <a:xfrm>
            <a:off x="4897248" y="605375"/>
            <a:ext cx="1838951" cy="35328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40D72B8-9CE0-4B5E-B991-ACB45E633A4F}"/>
              </a:ext>
            </a:extLst>
          </p:cNvPr>
          <p:cNvSpPr/>
          <p:nvPr/>
        </p:nvSpPr>
        <p:spPr>
          <a:xfrm>
            <a:off x="1563329" y="4001729"/>
            <a:ext cx="665643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b="1" dirty="0"/>
              <a:t>SPEAKING: </a:t>
            </a:r>
          </a:p>
          <a:p>
            <a:pPr lvl="0"/>
            <a:r>
              <a:rPr lang="en-US" b="1" dirty="0"/>
              <a:t>Which sentence matches the top picture? </a:t>
            </a:r>
          </a:p>
          <a:p>
            <a:pPr lvl="0"/>
            <a:r>
              <a:rPr lang="en-US" b="1" dirty="0"/>
              <a:t>Which sentence matches the bottom picture? </a:t>
            </a:r>
          </a:p>
        </p:txBody>
      </p:sp>
      <p:sp>
        <p:nvSpPr>
          <p:cNvPr id="8" name="Google Shape;254;p27">
            <a:extLst>
              <a:ext uri="{FF2B5EF4-FFF2-40B4-BE49-F238E27FC236}">
                <a16:creationId xmlns:a16="http://schemas.microsoft.com/office/drawing/2014/main" id="{3EF63129-ABA4-4D07-8528-93332223CC6A}"/>
              </a:ext>
            </a:extLst>
          </p:cNvPr>
          <p:cNvSpPr txBox="1">
            <a:spLocks/>
          </p:cNvSpPr>
          <p:nvPr/>
        </p:nvSpPr>
        <p:spPr>
          <a:xfrm>
            <a:off x="819150" y="210075"/>
            <a:ext cx="7505700" cy="547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 fontScale="90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Lexend Exa Medium"/>
              <a:buNone/>
              <a:defRPr sz="3000" b="0" i="0" u="none" strike="noStrike" cap="none">
                <a:solidFill>
                  <a:srgbClr val="000000"/>
                </a:solidFill>
                <a:latin typeface="Lexend Exa Medium"/>
                <a:ea typeface="Lexend Exa Medium"/>
                <a:cs typeface="Lexend Exa Medium"/>
                <a:sym typeface="Lexend Exa Medium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Nunito"/>
              <a:buNone/>
              <a:defRPr sz="30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Nunito"/>
              <a:buNone/>
              <a:defRPr sz="30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Nunito"/>
              <a:buNone/>
              <a:defRPr sz="30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Nunito"/>
              <a:buNone/>
              <a:defRPr sz="30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Nunito"/>
              <a:buNone/>
              <a:defRPr sz="30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Nunito"/>
              <a:buNone/>
              <a:defRPr sz="30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Nunito"/>
              <a:buNone/>
              <a:defRPr sz="30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Nunito"/>
              <a:buNone/>
              <a:defRPr sz="30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algn="ctr"/>
            <a:r>
              <a:rPr lang="en-US" sz="3200" b="1" dirty="0">
                <a:latin typeface="Lexend Exa"/>
                <a:ea typeface="Lexend Exa"/>
                <a:cs typeface="Lexend Exa"/>
                <a:sym typeface="Lexend Exa"/>
              </a:rPr>
              <a:t>Speaking Practice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29"/>
          <p:cNvSpPr txBox="1"/>
          <p:nvPr/>
        </p:nvSpPr>
        <p:spPr>
          <a:xfrm>
            <a:off x="5394150" y="4241950"/>
            <a:ext cx="3207600" cy="587700"/>
          </a:xfrm>
          <a:prstGeom prst="rect">
            <a:avLst/>
          </a:prstGeom>
          <a:noFill/>
          <a:ln w="9525" cap="flat" cmpd="sng">
            <a:solidFill>
              <a:srgbClr val="EFEFE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pic>
        <p:nvPicPr>
          <p:cNvPr id="274" name="Google Shape;274;p29" title="Screenshot 2025-04-04 at 10.50.34 AM.png"/>
          <p:cNvPicPr preferRelativeResize="0"/>
          <p:nvPr/>
        </p:nvPicPr>
        <p:blipFill rotWithShape="1">
          <a:blip r:embed="rId4">
            <a:alphaModFix/>
          </a:blip>
          <a:srcRect l="55333"/>
          <a:stretch/>
        </p:blipFill>
        <p:spPr>
          <a:xfrm>
            <a:off x="1725240" y="685018"/>
            <a:ext cx="2036000" cy="3382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Google Shape;275;p29" title="Screenshot 2025-04-04 at 10.50.34 AM.png"/>
          <p:cNvPicPr preferRelativeResize="0"/>
          <p:nvPr/>
        </p:nvPicPr>
        <p:blipFill rotWithShape="1">
          <a:blip r:embed="rId4">
            <a:alphaModFix/>
          </a:blip>
          <a:srcRect l="2091" t="11114" r="60962" b="8750"/>
          <a:stretch/>
        </p:blipFill>
        <p:spPr>
          <a:xfrm>
            <a:off x="4891548" y="631005"/>
            <a:ext cx="2168675" cy="349055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F2007CF-2625-4127-9E06-F9611447C358}"/>
              </a:ext>
            </a:extLst>
          </p:cNvPr>
          <p:cNvSpPr/>
          <p:nvPr/>
        </p:nvSpPr>
        <p:spPr>
          <a:xfrm>
            <a:off x="1563329" y="4001729"/>
            <a:ext cx="665643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b="1" dirty="0"/>
              <a:t>SPEAKING: </a:t>
            </a:r>
          </a:p>
          <a:p>
            <a:pPr lvl="0"/>
            <a:r>
              <a:rPr lang="en-US" b="1" dirty="0"/>
              <a:t>Which sentence matches the top picture? </a:t>
            </a:r>
          </a:p>
          <a:p>
            <a:pPr lvl="0"/>
            <a:r>
              <a:rPr lang="en-US" b="1" dirty="0"/>
              <a:t>Which sentence matches the bottom picture?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2599CE2-D554-411A-AE09-2C5FE0BA44E5}"/>
              </a:ext>
            </a:extLst>
          </p:cNvPr>
          <p:cNvSpPr/>
          <p:nvPr/>
        </p:nvSpPr>
        <p:spPr>
          <a:xfrm>
            <a:off x="2107222" y="198149"/>
            <a:ext cx="492955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latin typeface="Lexend Exa"/>
                <a:ea typeface="Lexend Exa"/>
                <a:cs typeface="Lexend Exa"/>
                <a:sym typeface="Lexend Exa"/>
              </a:rPr>
              <a:t>Speaking</a:t>
            </a:r>
            <a:r>
              <a:rPr lang="en" sz="3200" b="1" dirty="0">
                <a:latin typeface="Lexend Exa"/>
                <a:ea typeface="Lexend Exa"/>
                <a:cs typeface="Lexend Exa"/>
                <a:sym typeface="Lexend Exa"/>
              </a:rPr>
              <a:t> Practice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27"/>
          <p:cNvSpPr txBox="1">
            <a:spLocks noGrp="1"/>
          </p:cNvSpPr>
          <p:nvPr>
            <p:ph type="title"/>
          </p:nvPr>
        </p:nvSpPr>
        <p:spPr>
          <a:xfrm>
            <a:off x="819150" y="142028"/>
            <a:ext cx="7505700" cy="54700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latin typeface="Lexend Exa"/>
                <a:ea typeface="Lexend Exa"/>
                <a:cs typeface="Lexend Exa"/>
                <a:sym typeface="Lexend Exa"/>
              </a:rPr>
              <a:t>Speaking</a:t>
            </a:r>
            <a:r>
              <a:rPr lang="en" sz="3200" b="1" dirty="0">
                <a:latin typeface="Lexend Exa"/>
                <a:ea typeface="Lexend Exa"/>
                <a:cs typeface="Lexend Exa"/>
                <a:sym typeface="Lexend Exa"/>
              </a:rPr>
              <a:t> Practice</a:t>
            </a:r>
            <a:endParaRPr sz="3200" b="1" dirty="0">
              <a:latin typeface="Lexend Exa"/>
              <a:ea typeface="Lexend Exa"/>
              <a:cs typeface="Lexend Exa"/>
              <a:sym typeface="Lexend Exa"/>
            </a:endParaRPr>
          </a:p>
        </p:txBody>
      </p:sp>
      <p:pic>
        <p:nvPicPr>
          <p:cNvPr id="255" name="Google Shape;255;p27" title="Screenshot 2025-04-04 at 10.49.31 A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86933" y="635347"/>
            <a:ext cx="5770134" cy="2549799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p27"/>
          <p:cNvSpPr txBox="1"/>
          <p:nvPr/>
        </p:nvSpPr>
        <p:spPr>
          <a:xfrm>
            <a:off x="280568" y="3091804"/>
            <a:ext cx="3969600" cy="14163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dirty="0">
                <a:solidFill>
                  <a:srgbClr val="FF0000"/>
                </a:solidFill>
                <a:latin typeface="Lexend Exa"/>
                <a:ea typeface="Lexend Exa"/>
                <a:cs typeface="Lexend Exa"/>
                <a:sym typeface="Lexend Exa"/>
              </a:rPr>
              <a:t>Where is the book?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The book is ____ the desk.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rgbClr val="FF0000"/>
                </a:solidFill>
                <a:latin typeface="Lexend Exa"/>
                <a:ea typeface="Lexend Exa"/>
                <a:cs typeface="Lexend Exa"/>
                <a:sym typeface="Lexend Exa"/>
              </a:rPr>
              <a:t>Where is the paper?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The paper is ____ the floor. 	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6036A67-4BE5-44C8-B0E7-8BBAB5DAD8C6}"/>
              </a:ext>
            </a:extLst>
          </p:cNvPr>
          <p:cNvSpPr/>
          <p:nvPr/>
        </p:nvSpPr>
        <p:spPr>
          <a:xfrm>
            <a:off x="280569" y="4400459"/>
            <a:ext cx="858286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b="1" dirty="0"/>
              <a:t>SPEAKING: </a:t>
            </a:r>
          </a:p>
          <a:p>
            <a:pPr lvl="0"/>
            <a:r>
              <a:rPr lang="en-US" b="1" dirty="0"/>
              <a:t>One partner read the red question. One partner read the black answer by choosing in / on / under. </a:t>
            </a:r>
          </a:p>
        </p:txBody>
      </p:sp>
      <p:sp>
        <p:nvSpPr>
          <p:cNvPr id="7" name="Google Shape;256;p27">
            <a:extLst>
              <a:ext uri="{FF2B5EF4-FFF2-40B4-BE49-F238E27FC236}">
                <a16:creationId xmlns:a16="http://schemas.microsoft.com/office/drawing/2014/main" id="{C968BD0A-5993-4C4A-8560-80A633533490}"/>
              </a:ext>
            </a:extLst>
          </p:cNvPr>
          <p:cNvSpPr txBox="1"/>
          <p:nvPr/>
        </p:nvSpPr>
        <p:spPr>
          <a:xfrm>
            <a:off x="4680156" y="3088995"/>
            <a:ext cx="3969600" cy="14163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dirty="0">
                <a:solidFill>
                  <a:srgbClr val="FF0000"/>
                </a:solidFill>
                <a:latin typeface="Lexend Exa"/>
                <a:ea typeface="Lexend Exa"/>
                <a:cs typeface="Lexend Exa"/>
                <a:sym typeface="Lexend Exa"/>
              </a:rPr>
              <a:t>Where is the ruler?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The </a:t>
            </a:r>
            <a:r>
              <a:rPr lang="en-US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ruler</a:t>
            </a:r>
            <a:r>
              <a:rPr lang="en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 is ____ the desk.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rgbClr val="FF0000"/>
                </a:solidFill>
                <a:latin typeface="Lexend Exa"/>
                <a:ea typeface="Lexend Exa"/>
                <a:cs typeface="Lexend Exa"/>
                <a:sym typeface="Lexend Exa"/>
              </a:rPr>
              <a:t>Where is the </a:t>
            </a:r>
            <a:r>
              <a:rPr lang="en-US" sz="1500" dirty="0">
                <a:solidFill>
                  <a:srgbClr val="FF0000"/>
                </a:solidFill>
                <a:latin typeface="Lexend Exa"/>
                <a:ea typeface="Lexend Exa"/>
                <a:cs typeface="Lexend Exa"/>
                <a:sym typeface="Lexend Exa"/>
              </a:rPr>
              <a:t>pencil</a:t>
            </a:r>
            <a:r>
              <a:rPr lang="en" sz="1500" dirty="0">
                <a:solidFill>
                  <a:srgbClr val="FF0000"/>
                </a:solidFill>
                <a:latin typeface="Lexend Exa"/>
                <a:ea typeface="Lexend Exa"/>
                <a:cs typeface="Lexend Exa"/>
                <a:sym typeface="Lexend Exa"/>
              </a:rPr>
              <a:t>?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The </a:t>
            </a:r>
            <a:r>
              <a:rPr lang="en-US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pencil</a:t>
            </a:r>
            <a:r>
              <a:rPr lang="en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 is ____ the </a:t>
            </a:r>
            <a:r>
              <a:rPr lang="en-US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drawer</a:t>
            </a:r>
            <a:r>
              <a:rPr lang="en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. 	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5"/>
          <p:cNvSpPr txBox="1">
            <a:spLocks noGrp="1"/>
          </p:cNvSpPr>
          <p:nvPr>
            <p:ph type="title"/>
          </p:nvPr>
        </p:nvSpPr>
        <p:spPr>
          <a:xfrm>
            <a:off x="1275300" y="156975"/>
            <a:ext cx="7087500" cy="95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 b="1" u="sng" dirty="0">
                <a:latin typeface="Lexend Exa"/>
                <a:ea typeface="Lexend Exa"/>
                <a:cs typeface="Lexend Exa"/>
                <a:sym typeface="Lexend Exa"/>
              </a:rPr>
              <a:t>Review </a:t>
            </a:r>
            <a:r>
              <a:rPr lang="en-US" sz="4500" b="1" u="sng" dirty="0">
                <a:latin typeface="Lexend Exa"/>
                <a:ea typeface="Lexend Exa"/>
                <a:cs typeface="Lexend Exa"/>
                <a:sym typeface="Lexend Exa"/>
              </a:rPr>
              <a:t>from Videos</a:t>
            </a:r>
            <a:endParaRPr sz="4500" b="1" u="sng" dirty="0">
              <a:latin typeface="Lexend Exa"/>
              <a:ea typeface="Lexend Exa"/>
              <a:cs typeface="Lexend Exa"/>
              <a:sym typeface="Lexend Exa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03B06D0-0491-4A28-A69B-E3E575B64A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7174645"/>
              </p:ext>
            </p:extLst>
          </p:nvPr>
        </p:nvGraphicFramePr>
        <p:xfrm>
          <a:off x="207470" y="1783670"/>
          <a:ext cx="8639415" cy="2346960"/>
        </p:xfrm>
        <a:graphic>
          <a:graphicData uri="http://schemas.openxmlformats.org/drawingml/2006/table">
            <a:tbl>
              <a:tblPr firstRow="1" bandRow="1">
                <a:tableStyleId>{DA954DA9-3FCD-49B7-87E4-DC059CEC332B}</a:tableStyleId>
              </a:tblPr>
              <a:tblGrid>
                <a:gridCol w="2879805">
                  <a:extLst>
                    <a:ext uri="{9D8B030D-6E8A-4147-A177-3AD203B41FA5}">
                      <a16:colId xmlns:a16="http://schemas.microsoft.com/office/drawing/2014/main" val="1284404020"/>
                    </a:ext>
                  </a:extLst>
                </a:gridCol>
                <a:gridCol w="2879805">
                  <a:extLst>
                    <a:ext uri="{9D8B030D-6E8A-4147-A177-3AD203B41FA5}">
                      <a16:colId xmlns:a16="http://schemas.microsoft.com/office/drawing/2014/main" val="393539048"/>
                    </a:ext>
                  </a:extLst>
                </a:gridCol>
                <a:gridCol w="2879805">
                  <a:extLst>
                    <a:ext uri="{9D8B030D-6E8A-4147-A177-3AD203B41FA5}">
                      <a16:colId xmlns:a16="http://schemas.microsoft.com/office/drawing/2014/main" val="3581739630"/>
                    </a:ext>
                  </a:extLst>
                </a:gridCol>
              </a:tblGrid>
              <a:tr h="325339">
                <a:tc>
                  <a:txBody>
                    <a:bodyPr/>
                    <a:lstStyle/>
                    <a:p>
                      <a:r>
                        <a:rPr lang="en-US" sz="1600" dirty="0"/>
                        <a:t>playing basketball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taking a walk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to go shopping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6455341"/>
                  </a:ext>
                </a:extLst>
              </a:tr>
              <a:tr h="325339">
                <a:tc>
                  <a:txBody>
                    <a:bodyPr/>
                    <a:lstStyle/>
                    <a:p>
                      <a:r>
                        <a:rPr lang="en-US" sz="1600" dirty="0"/>
                        <a:t>to drink some beer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listening to music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to play football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5945985"/>
                  </a:ext>
                </a:extLst>
              </a:tr>
              <a:tr h="325339">
                <a:tc>
                  <a:txBody>
                    <a:bodyPr/>
                    <a:lstStyle/>
                    <a:p>
                      <a:r>
                        <a:rPr lang="en-US" sz="1600" dirty="0"/>
                        <a:t>playing computer games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to watch tv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traveling in my free time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9426708"/>
                  </a:ext>
                </a:extLst>
              </a:tr>
              <a:tr h="325339">
                <a:tc>
                  <a:txBody>
                    <a:bodyPr/>
                    <a:lstStyle/>
                    <a:p>
                      <a:r>
                        <a:rPr lang="en-US" sz="1600" dirty="0"/>
                        <a:t>singing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dancing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watching movies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7434065"/>
                  </a:ext>
                </a:extLst>
              </a:tr>
              <a:tr h="325339">
                <a:tc>
                  <a:txBody>
                    <a:bodyPr/>
                    <a:lstStyle/>
                    <a:p>
                      <a:r>
                        <a:rPr lang="en-US" sz="1600" dirty="0"/>
                        <a:t>eating delicious food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to have a good time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having a party with my friends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3789291"/>
                  </a:ext>
                </a:extLst>
              </a:tr>
              <a:tr h="325339">
                <a:tc>
                  <a:txBody>
                    <a:bodyPr/>
                    <a:lstStyle/>
                    <a:p>
                      <a:r>
                        <a:rPr lang="en-US" sz="1600" dirty="0"/>
                        <a:t>to play badminton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playing video games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reading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3840615"/>
                  </a:ext>
                </a:extLst>
              </a:tr>
              <a:tr h="325339">
                <a:tc>
                  <a:txBody>
                    <a:bodyPr/>
                    <a:lstStyle/>
                    <a:p>
                      <a:r>
                        <a:rPr lang="en-US" sz="1600" dirty="0"/>
                        <a:t>playing billiard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eating cake with my family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8810359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6110B959-463E-4B56-85F6-97B0DA58E3F2}"/>
              </a:ext>
            </a:extLst>
          </p:cNvPr>
          <p:cNvSpPr txBox="1"/>
          <p:nvPr/>
        </p:nvSpPr>
        <p:spPr>
          <a:xfrm>
            <a:off x="297116" y="1298870"/>
            <a:ext cx="22898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I like…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17D887B-18EC-4E2A-B279-00F417C18D73}"/>
              </a:ext>
            </a:extLst>
          </p:cNvPr>
          <p:cNvSpPr/>
          <p:nvPr/>
        </p:nvSpPr>
        <p:spPr>
          <a:xfrm>
            <a:off x="207470" y="4353820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US" b="1" dirty="0"/>
              <a:t>SPEAKING: </a:t>
            </a:r>
          </a:p>
          <a:p>
            <a:pPr lvl="0"/>
            <a:r>
              <a:rPr lang="en-US" b="1" dirty="0"/>
              <a:t>Repeat after me.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33"/>
          <p:cNvSpPr txBox="1">
            <a:spLocks noGrp="1"/>
          </p:cNvSpPr>
          <p:nvPr>
            <p:ph type="title"/>
          </p:nvPr>
        </p:nvSpPr>
        <p:spPr>
          <a:xfrm>
            <a:off x="819150" y="3677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200" b="1" u="sng">
                <a:latin typeface="Lexend Exa"/>
                <a:ea typeface="Lexend Exa"/>
                <a:cs typeface="Lexend Exa"/>
                <a:sym typeface="Lexend Exa"/>
              </a:rPr>
              <a:t>Sentence Reading</a:t>
            </a:r>
            <a:endParaRPr sz="4200" b="1" u="sng"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22" b="1" u="sng">
                <a:latin typeface="Lexend Exa"/>
                <a:ea typeface="Lexend Exa"/>
                <a:cs typeface="Lexend Exa"/>
                <a:sym typeface="Lexend Exa"/>
              </a:rPr>
              <a:t>I do</a:t>
            </a:r>
            <a:endParaRPr/>
          </a:p>
        </p:txBody>
      </p:sp>
      <p:sp>
        <p:nvSpPr>
          <p:cNvPr id="305" name="Google Shape;305;p33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306" name="Google Shape;306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8775" y="930625"/>
            <a:ext cx="4959675" cy="3768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" name="Google Shape;307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33300" y="1425700"/>
            <a:ext cx="4034750" cy="318542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E926B53-AAB9-42F6-997B-64E717C9518C}"/>
              </a:ext>
            </a:extLst>
          </p:cNvPr>
          <p:cNvSpPr txBox="1"/>
          <p:nvPr/>
        </p:nvSpPr>
        <p:spPr>
          <a:xfrm>
            <a:off x="5074863" y="1680893"/>
            <a:ext cx="650375" cy="309855"/>
          </a:xfrm>
          <a:prstGeom prst="rect">
            <a:avLst/>
          </a:prstGeom>
          <a:solidFill>
            <a:schemeClr val="tx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book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34"/>
          <p:cNvSpPr txBox="1">
            <a:spLocks noGrp="1"/>
          </p:cNvSpPr>
          <p:nvPr>
            <p:ph type="title"/>
          </p:nvPr>
        </p:nvSpPr>
        <p:spPr>
          <a:xfrm>
            <a:off x="250145" y="227325"/>
            <a:ext cx="6317803" cy="477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latin typeface="Lexend Exa"/>
                <a:ea typeface="Lexend Exa"/>
                <a:cs typeface="Lexend Exa"/>
                <a:sym typeface="Lexend Exa"/>
              </a:rPr>
              <a:t>Let’s Chat…Speaking-Listening</a:t>
            </a:r>
            <a:r>
              <a:rPr lang="en" sz="4300" dirty="0"/>
              <a:t> </a:t>
            </a:r>
            <a:endParaRPr sz="4300" dirty="0"/>
          </a:p>
        </p:txBody>
      </p:sp>
      <p:sp>
        <p:nvSpPr>
          <p:cNvPr id="313" name="Google Shape;313;p34" descr="d"/>
          <p:cNvSpPr txBox="1">
            <a:spLocks noGrp="1"/>
          </p:cNvSpPr>
          <p:nvPr>
            <p:ph type="body" idx="1"/>
          </p:nvPr>
        </p:nvSpPr>
        <p:spPr>
          <a:xfrm>
            <a:off x="4365522" y="776748"/>
            <a:ext cx="4459377" cy="401040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 lnSpcReduction="10000"/>
          </a:bodyPr>
          <a:lstStyle/>
          <a:p>
            <a:pPr marL="0" lvl="0" indent="0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800" dirty="0"/>
              <a:t>Where is the eraser? </a:t>
            </a:r>
          </a:p>
          <a:p>
            <a:pPr marL="0" lvl="0" indent="0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800" dirty="0"/>
              <a:t>Where is the computer? </a:t>
            </a:r>
          </a:p>
          <a:p>
            <a:pPr marL="0" lvl="0" indent="0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800" dirty="0"/>
              <a:t>Where is the ruler?</a:t>
            </a:r>
          </a:p>
          <a:p>
            <a:pPr marL="0" lvl="0" indent="0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800" dirty="0"/>
              <a:t>Where is the book?</a:t>
            </a:r>
          </a:p>
          <a:p>
            <a:pPr marL="0" lvl="0" indent="0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800" dirty="0"/>
              <a:t>Where is the notebook?</a:t>
            </a:r>
          </a:p>
          <a:p>
            <a:pPr marL="0" lvl="0" indent="0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800" dirty="0"/>
              <a:t>W</a:t>
            </a:r>
            <a:r>
              <a:rPr lang="en-US" sz="1800" dirty="0"/>
              <a:t>here is the pencil?</a:t>
            </a:r>
          </a:p>
          <a:p>
            <a:pPr marL="0" lvl="0" indent="0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1800" dirty="0"/>
              <a:t>Where is the stapler?</a:t>
            </a:r>
            <a:endParaRPr lang="en" sz="1800" dirty="0"/>
          </a:p>
          <a:p>
            <a:pPr marL="0" lvl="0" indent="0" rtl="0">
              <a:spcBef>
                <a:spcPts val="1200"/>
              </a:spcBef>
              <a:spcAft>
                <a:spcPts val="1200"/>
              </a:spcAft>
              <a:buNone/>
            </a:pPr>
            <a:endParaRPr lang="en" sz="1800" dirty="0"/>
          </a:p>
          <a:p>
            <a:pPr marL="0" lvl="0" indent="0" rtl="0">
              <a:spcBef>
                <a:spcPts val="1200"/>
              </a:spcBef>
              <a:spcAft>
                <a:spcPts val="1200"/>
              </a:spcAft>
              <a:buNone/>
            </a:pPr>
            <a:endParaRPr lang="en" sz="1800" dirty="0"/>
          </a:p>
        </p:txBody>
      </p:sp>
      <p:pic>
        <p:nvPicPr>
          <p:cNvPr id="4" name="Google Shape;306;p33">
            <a:extLst>
              <a:ext uri="{FF2B5EF4-FFF2-40B4-BE49-F238E27FC236}">
                <a16:creationId xmlns:a16="http://schemas.microsoft.com/office/drawing/2014/main" id="{3B5EA9DD-4A89-424D-9384-82FFACD63C1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9101" y="930624"/>
            <a:ext cx="4046421" cy="36621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7"/>
          <p:cNvSpPr txBox="1">
            <a:spLocks noGrp="1"/>
          </p:cNvSpPr>
          <p:nvPr>
            <p:ph type="body" idx="1"/>
          </p:nvPr>
        </p:nvSpPr>
        <p:spPr>
          <a:xfrm>
            <a:off x="189900" y="3020379"/>
            <a:ext cx="8954100" cy="39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 dirty="0"/>
              <a:t>SPEAKING: </a:t>
            </a:r>
            <a:r>
              <a:rPr lang="en-US" sz="1700" b="1" dirty="0"/>
              <a:t>Repeat after me!</a:t>
            </a:r>
            <a:endParaRPr sz="1700" b="1" dirty="0"/>
          </a:p>
        </p:txBody>
      </p:sp>
      <p:sp>
        <p:nvSpPr>
          <p:cNvPr id="161" name="Google Shape;161;p17"/>
          <p:cNvSpPr txBox="1"/>
          <p:nvPr/>
        </p:nvSpPr>
        <p:spPr>
          <a:xfrm>
            <a:off x="307725" y="221450"/>
            <a:ext cx="4769700" cy="2098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1800" dirty="0"/>
              <a:t>Good Morning! This is my family getting ready for the first day of school. Our daughter is a Sophomore in high school, that’s the 10th grade. Every year when school starts we take a picture in front of our house. We always try to get our dog to look at the camera, too. </a:t>
            </a:r>
            <a:endParaRPr sz="28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pic>
        <p:nvPicPr>
          <p:cNvPr id="3074" name="Picture 2" descr="https://lh7-rt.googleusercontent.com/slidesz/AGV_vUcgSjhjJ-5l9-X51jZaJhfUAVeZtbaw4o--Vug0ln4auZFyUu7wiclfz1nWQ1vTdvDe2kK-pX4fn9obUKlXiJtaye1dFI9bJykCU-OpYjL-rybaSJCkVHqXZoTd8EAdFoJXcoTm3Q=s2048?key=W4a98sC8HexW3N6xQ9aoNQ">
            <a:extLst>
              <a:ext uri="{FF2B5EF4-FFF2-40B4-BE49-F238E27FC236}">
                <a16:creationId xmlns:a16="http://schemas.microsoft.com/office/drawing/2014/main" id="{02A14694-C932-432E-BDA7-FA55B5724E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50" t="8602" r="11768" b="15321"/>
          <a:stretch/>
        </p:blipFill>
        <p:spPr bwMode="auto">
          <a:xfrm>
            <a:off x="5732206" y="442452"/>
            <a:ext cx="2989007" cy="3912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89E27A2D-6063-4CFC-B624-28E4F54284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6520112"/>
              </p:ext>
            </p:extLst>
          </p:nvPr>
        </p:nvGraphicFramePr>
        <p:xfrm>
          <a:off x="258562" y="3414879"/>
          <a:ext cx="5050857" cy="1418916"/>
        </p:xfrm>
        <a:graphic>
          <a:graphicData uri="http://schemas.openxmlformats.org/drawingml/2006/table">
            <a:tbl>
              <a:tblPr firstRow="1" bandRow="1">
                <a:tableStyleId>{DA954DA9-3FCD-49B7-87E4-DC059CEC332B}</a:tableStyleId>
              </a:tblPr>
              <a:tblGrid>
                <a:gridCol w="1683619">
                  <a:extLst>
                    <a:ext uri="{9D8B030D-6E8A-4147-A177-3AD203B41FA5}">
                      <a16:colId xmlns:a16="http://schemas.microsoft.com/office/drawing/2014/main" val="3470629352"/>
                    </a:ext>
                  </a:extLst>
                </a:gridCol>
                <a:gridCol w="1683619">
                  <a:extLst>
                    <a:ext uri="{9D8B030D-6E8A-4147-A177-3AD203B41FA5}">
                      <a16:colId xmlns:a16="http://schemas.microsoft.com/office/drawing/2014/main" val="3799474897"/>
                    </a:ext>
                  </a:extLst>
                </a:gridCol>
                <a:gridCol w="1683619">
                  <a:extLst>
                    <a:ext uri="{9D8B030D-6E8A-4147-A177-3AD203B41FA5}">
                      <a16:colId xmlns:a16="http://schemas.microsoft.com/office/drawing/2014/main" val="1482283571"/>
                    </a:ext>
                  </a:extLst>
                </a:gridCol>
              </a:tblGrid>
              <a:tr h="354729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good morning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family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school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7335850"/>
                  </a:ext>
                </a:extLst>
              </a:tr>
              <a:tr h="354729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picture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daughter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sophomore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0963318"/>
                  </a:ext>
                </a:extLst>
              </a:tr>
              <a:tr h="354729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house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First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</a:t>
                      </a:r>
                      <a:r>
                        <a:rPr lang="en-US" baseline="30000" dirty="0"/>
                        <a:t>th</a:t>
                      </a:r>
                      <a:r>
                        <a:rPr lang="en-US" dirty="0"/>
                        <a:t> grade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1703986"/>
                  </a:ext>
                </a:extLst>
              </a:tr>
              <a:tr h="354729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camera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dog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high school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546006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7"/>
          <p:cNvSpPr txBox="1">
            <a:spLocks noGrp="1"/>
          </p:cNvSpPr>
          <p:nvPr>
            <p:ph type="body" idx="1"/>
          </p:nvPr>
        </p:nvSpPr>
        <p:spPr>
          <a:xfrm>
            <a:off x="189900" y="3153084"/>
            <a:ext cx="8954100" cy="39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 dirty="0"/>
              <a:t>SPEAKING: </a:t>
            </a:r>
            <a:r>
              <a:rPr lang="en-US" sz="1700" b="1" dirty="0"/>
              <a:t>Repeat after me!</a:t>
            </a:r>
            <a:endParaRPr sz="1700" b="1" dirty="0"/>
          </a:p>
        </p:txBody>
      </p:sp>
      <p:sp>
        <p:nvSpPr>
          <p:cNvPr id="161" name="Google Shape;161;p17"/>
          <p:cNvSpPr txBox="1"/>
          <p:nvPr/>
        </p:nvSpPr>
        <p:spPr>
          <a:xfrm>
            <a:off x="307725" y="221450"/>
            <a:ext cx="4769700" cy="26888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1800" dirty="0"/>
              <a:t>What’s up! My daughter’s name is Sophie. She takes 10</a:t>
            </a:r>
            <a:r>
              <a:rPr lang="en-US" sz="1800" baseline="30000" dirty="0"/>
              <a:t>th</a:t>
            </a:r>
            <a:r>
              <a:rPr lang="en-US" sz="1800" dirty="0"/>
              <a:t> grade classes at Lisbon High School. Lisbon has a mascot that is the Lion. She takes online college classes at Kirkwood Community College at the same time as her high school classes. Kirkwood has a mascot that is the Eagle. When she graduates from high school she will also have a 2 year degree from college.</a:t>
            </a:r>
            <a:endParaRPr sz="28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pic>
        <p:nvPicPr>
          <p:cNvPr id="3074" name="Picture 2" descr="https://lh7-rt.googleusercontent.com/slidesz/AGV_vUcgSjhjJ-5l9-X51jZaJhfUAVeZtbaw4o--Vug0ln4auZFyUu7wiclfz1nWQ1vTdvDe2kK-pX4fn9obUKlXiJtaye1dFI9bJykCU-OpYjL-rybaSJCkVHqXZoTd8EAdFoJXcoTm3Q=s2048?key=W4a98sC8HexW3N6xQ9aoNQ">
            <a:extLst>
              <a:ext uri="{FF2B5EF4-FFF2-40B4-BE49-F238E27FC236}">
                <a16:creationId xmlns:a16="http://schemas.microsoft.com/office/drawing/2014/main" id="{02A14694-C932-432E-BDA7-FA55B5724E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50" t="8602" r="11768" b="15321"/>
          <a:stretch/>
        </p:blipFill>
        <p:spPr bwMode="auto">
          <a:xfrm>
            <a:off x="5732206" y="442452"/>
            <a:ext cx="2989007" cy="3912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89E27A2D-6063-4CFC-B624-28E4F54284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2908525"/>
              </p:ext>
            </p:extLst>
          </p:nvPr>
        </p:nvGraphicFramePr>
        <p:xfrm>
          <a:off x="307725" y="3625033"/>
          <a:ext cx="5050857" cy="1064187"/>
        </p:xfrm>
        <a:graphic>
          <a:graphicData uri="http://schemas.openxmlformats.org/drawingml/2006/table">
            <a:tbl>
              <a:tblPr firstRow="1" bandRow="1">
                <a:tableStyleId>{DA954DA9-3FCD-49B7-87E4-DC059CEC332B}</a:tableStyleId>
              </a:tblPr>
              <a:tblGrid>
                <a:gridCol w="1683619">
                  <a:extLst>
                    <a:ext uri="{9D8B030D-6E8A-4147-A177-3AD203B41FA5}">
                      <a16:colId xmlns:a16="http://schemas.microsoft.com/office/drawing/2014/main" val="3470629352"/>
                    </a:ext>
                  </a:extLst>
                </a:gridCol>
                <a:gridCol w="1683619">
                  <a:extLst>
                    <a:ext uri="{9D8B030D-6E8A-4147-A177-3AD203B41FA5}">
                      <a16:colId xmlns:a16="http://schemas.microsoft.com/office/drawing/2014/main" val="3799474897"/>
                    </a:ext>
                  </a:extLst>
                </a:gridCol>
                <a:gridCol w="1683619">
                  <a:extLst>
                    <a:ext uri="{9D8B030D-6E8A-4147-A177-3AD203B41FA5}">
                      <a16:colId xmlns:a16="http://schemas.microsoft.com/office/drawing/2014/main" val="1482283571"/>
                    </a:ext>
                  </a:extLst>
                </a:gridCol>
              </a:tblGrid>
              <a:tr h="354729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Sophie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Kirkwood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mascot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7335850"/>
                  </a:ext>
                </a:extLst>
              </a:tr>
              <a:tr h="354729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Lisbon High School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Community College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graduates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0963318"/>
                  </a:ext>
                </a:extLst>
              </a:tr>
              <a:tr h="354729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lion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eagle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degree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17039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9785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7"/>
          <p:cNvSpPr txBox="1">
            <a:spLocks noGrp="1"/>
          </p:cNvSpPr>
          <p:nvPr>
            <p:ph type="body" idx="1"/>
          </p:nvPr>
        </p:nvSpPr>
        <p:spPr>
          <a:xfrm>
            <a:off x="2264804" y="3180019"/>
            <a:ext cx="4146276" cy="51248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 dirty="0"/>
              <a:t>SPEAKING: </a:t>
            </a:r>
            <a:r>
              <a:rPr lang="en-US" sz="1700" b="1" dirty="0"/>
              <a:t>Repeat after me!</a:t>
            </a:r>
            <a:endParaRPr sz="1700" b="1" dirty="0"/>
          </a:p>
        </p:txBody>
      </p:sp>
      <p:sp>
        <p:nvSpPr>
          <p:cNvPr id="161" name="Google Shape;161;p17"/>
          <p:cNvSpPr txBox="1"/>
          <p:nvPr/>
        </p:nvSpPr>
        <p:spPr>
          <a:xfrm>
            <a:off x="3100086" y="177000"/>
            <a:ext cx="2632120" cy="235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1800" dirty="0"/>
              <a:t>Hey! I am teacher Bennett and I go to Cornell College. This is my friend, Ma </a:t>
            </a:r>
            <a:r>
              <a:rPr lang="en-US" sz="1800" dirty="0" err="1"/>
              <a:t>Xiping</a:t>
            </a:r>
            <a:r>
              <a:rPr lang="en-US" sz="1800" dirty="0"/>
              <a:t> and she goes to Beihua University. My mascot is the Ram. Do you have a mascot there? </a:t>
            </a:r>
            <a:endParaRPr sz="28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0841DAF1-DBEE-4A0F-B844-3F06C13E9A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8677894"/>
              </p:ext>
            </p:extLst>
          </p:nvPr>
        </p:nvGraphicFramePr>
        <p:xfrm>
          <a:off x="2264804" y="3741668"/>
          <a:ext cx="4454013" cy="1166658"/>
        </p:xfrm>
        <a:graphic>
          <a:graphicData uri="http://schemas.openxmlformats.org/drawingml/2006/table">
            <a:tbl>
              <a:tblPr firstRow="1" bandRow="1">
                <a:tableStyleId>{DA954DA9-3FCD-49B7-87E4-DC059CEC332B}</a:tableStyleId>
              </a:tblPr>
              <a:tblGrid>
                <a:gridCol w="1484671">
                  <a:extLst>
                    <a:ext uri="{9D8B030D-6E8A-4147-A177-3AD203B41FA5}">
                      <a16:colId xmlns:a16="http://schemas.microsoft.com/office/drawing/2014/main" val="3470629352"/>
                    </a:ext>
                  </a:extLst>
                </a:gridCol>
                <a:gridCol w="1366684">
                  <a:extLst>
                    <a:ext uri="{9D8B030D-6E8A-4147-A177-3AD203B41FA5}">
                      <a16:colId xmlns:a16="http://schemas.microsoft.com/office/drawing/2014/main" val="3799474897"/>
                    </a:ext>
                  </a:extLst>
                </a:gridCol>
                <a:gridCol w="1602658">
                  <a:extLst>
                    <a:ext uri="{9D8B030D-6E8A-4147-A177-3AD203B41FA5}">
                      <a16:colId xmlns:a16="http://schemas.microsoft.com/office/drawing/2014/main" val="1482283571"/>
                    </a:ext>
                  </a:extLst>
                </a:gridCol>
              </a:tblGrid>
              <a:tr h="354729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Sophie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Kirkwood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Beihua University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7335850"/>
                  </a:ext>
                </a:extLst>
              </a:tr>
              <a:tr h="354729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Lisbon High School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Community College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dirty="0"/>
                        <a:t>Cornell College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0963318"/>
                  </a:ext>
                </a:extLst>
              </a:tr>
              <a:tr h="354729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lion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eagle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ram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1703986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31EDD821-11BC-4C5F-94D1-2E33F2563DD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168" t="25042" r="45161" b="3441"/>
          <a:stretch/>
        </p:blipFill>
        <p:spPr>
          <a:xfrm>
            <a:off x="7000567" y="393290"/>
            <a:ext cx="1789471" cy="346883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65B3934-6604-4128-9718-2FBED349D44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393" t="19307" r="6433" b="6141"/>
          <a:stretch/>
        </p:blipFill>
        <p:spPr>
          <a:xfrm>
            <a:off x="360491" y="275303"/>
            <a:ext cx="1571623" cy="3175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9227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8"/>
          <p:cNvSpPr txBox="1">
            <a:spLocks noGrp="1"/>
          </p:cNvSpPr>
          <p:nvPr>
            <p:ph type="title"/>
          </p:nvPr>
        </p:nvSpPr>
        <p:spPr>
          <a:xfrm>
            <a:off x="784499" y="156975"/>
            <a:ext cx="7087500" cy="95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u="sng" dirty="0">
                <a:latin typeface="Lexend Exa"/>
                <a:ea typeface="Lexend Exa"/>
                <a:cs typeface="Lexend Exa"/>
                <a:sym typeface="Lexend Exa"/>
              </a:rPr>
              <a:t>My School</a:t>
            </a:r>
            <a:endParaRPr sz="2800" b="1" u="sng" dirty="0">
              <a:latin typeface="Lexend Exa"/>
              <a:ea typeface="Lexend Exa"/>
              <a:cs typeface="Lexend Exa"/>
              <a:sym typeface="Lexend Exa"/>
            </a:endParaRPr>
          </a:p>
        </p:txBody>
      </p:sp>
      <p:graphicFrame>
        <p:nvGraphicFramePr>
          <p:cNvPr id="168" name="Google Shape;168;p18"/>
          <p:cNvGraphicFramePr/>
          <p:nvPr/>
        </p:nvGraphicFramePr>
        <p:xfrm>
          <a:off x="266720" y="269915"/>
          <a:ext cx="2653461" cy="2078824"/>
        </p:xfrm>
        <a:graphic>
          <a:graphicData uri="http://schemas.openxmlformats.org/drawingml/2006/table">
            <a:tbl>
              <a:tblPr>
                <a:noFill/>
                <a:tableStyleId>{DA954DA9-3FCD-49B7-87E4-DC059CEC332B}</a:tableStyleId>
              </a:tblPr>
              <a:tblGrid>
                <a:gridCol w="26534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73667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Lisbon High School</a:t>
                      </a:r>
                      <a:endParaRPr sz="2400" dirty="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366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4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Lisbon, Iowa</a:t>
                      </a: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3667">
                <a:tc>
                  <a:txBody>
                    <a:bodyPr/>
                    <a:lstStyle/>
                    <a:p>
                      <a:pPr marL="0" lvl="1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          Lions</a:t>
                      </a:r>
                      <a:endParaRPr sz="3300" dirty="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2741509175"/>
                  </a:ext>
                </a:extLst>
              </a:tr>
            </a:tbl>
          </a:graphicData>
        </a:graphic>
      </p:graphicFrame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3D7C3591-DEBE-4372-AC3C-4EF17AEED4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9767912"/>
              </p:ext>
            </p:extLst>
          </p:nvPr>
        </p:nvGraphicFramePr>
        <p:xfrm>
          <a:off x="5928852" y="269915"/>
          <a:ext cx="2948428" cy="2324883"/>
        </p:xfrm>
        <a:graphic>
          <a:graphicData uri="http://schemas.openxmlformats.org/drawingml/2006/table">
            <a:tbl>
              <a:tblPr>
                <a:noFill/>
                <a:tableStyleId>{DA954DA9-3FCD-49B7-87E4-DC059CEC332B}</a:tableStyleId>
              </a:tblPr>
              <a:tblGrid>
                <a:gridCol w="2948428">
                  <a:extLst>
                    <a:ext uri="{9D8B030D-6E8A-4147-A177-3AD203B41FA5}">
                      <a16:colId xmlns:a16="http://schemas.microsoft.com/office/drawing/2014/main" val="3656085350"/>
                    </a:ext>
                  </a:extLst>
                </a:gridCol>
              </a:tblGrid>
              <a:tr h="88556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Cornell College</a:t>
                      </a:r>
                      <a:endParaRPr sz="2400" dirty="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3101124449"/>
                  </a:ext>
                </a:extLst>
              </a:tr>
              <a:tr h="70783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4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Mount Vernon, Iowa</a:t>
                      </a: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2235941476"/>
                  </a:ext>
                </a:extLst>
              </a:tr>
              <a:tr h="708442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   Rams</a:t>
                      </a:r>
                      <a:endParaRPr sz="3300" dirty="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3426123100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D4D4B7F2-0BC7-4727-8075-B84067F0C722}"/>
              </a:ext>
            </a:extLst>
          </p:cNvPr>
          <p:cNvSpPr txBox="1"/>
          <p:nvPr/>
        </p:nvSpPr>
        <p:spPr>
          <a:xfrm>
            <a:off x="3008671" y="943897"/>
            <a:ext cx="284152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b="1" dirty="0"/>
              <a:t>SPEAKING: </a:t>
            </a:r>
          </a:p>
          <a:p>
            <a:pPr lvl="0"/>
            <a:r>
              <a:rPr lang="en-US" b="1" dirty="0"/>
              <a:t>Now you will take turns speaking with one another. </a:t>
            </a:r>
          </a:p>
          <a:p>
            <a:pPr lvl="0"/>
            <a:r>
              <a:rPr lang="en-US" b="1" dirty="0"/>
              <a:t>Come to the front two at a time and tell us about the schools we all go to.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2BAEE22-932B-4310-AB32-6E9F0D528FA8}"/>
              </a:ext>
            </a:extLst>
          </p:cNvPr>
          <p:cNvSpPr txBox="1"/>
          <p:nvPr/>
        </p:nvSpPr>
        <p:spPr>
          <a:xfrm>
            <a:off x="2048321" y="2611755"/>
            <a:ext cx="284152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 go to Lisbon High School in Lisbon, Iowa. </a:t>
            </a:r>
          </a:p>
          <a:p>
            <a:r>
              <a:rPr lang="en-US" dirty="0"/>
              <a:t>Where do you go to school?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2D18BE8-F98C-4C48-8808-825B2142A8AB}"/>
              </a:ext>
            </a:extLst>
          </p:cNvPr>
          <p:cNvSpPr txBox="1"/>
          <p:nvPr/>
        </p:nvSpPr>
        <p:spPr>
          <a:xfrm>
            <a:off x="4504423" y="3360547"/>
            <a:ext cx="284152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 go to Cornell College in Mount Vernon, Iowa. </a:t>
            </a:r>
          </a:p>
          <a:p>
            <a:r>
              <a:rPr lang="en-US" dirty="0"/>
              <a:t>Our mascot is the Ram? What is your mascot? 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E4981EA-7E7E-4019-8D9F-D6DDAB766AAB}"/>
              </a:ext>
            </a:extLst>
          </p:cNvPr>
          <p:cNvSpPr txBox="1"/>
          <p:nvPr/>
        </p:nvSpPr>
        <p:spPr>
          <a:xfrm>
            <a:off x="2048320" y="4271498"/>
            <a:ext cx="28415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Our mascot is the Lion.</a:t>
            </a:r>
          </a:p>
        </p:txBody>
      </p:sp>
      <p:pic>
        <p:nvPicPr>
          <p:cNvPr id="2050" name="Picture 2" descr="Lisbon Iowa Wrestling">
            <a:extLst>
              <a:ext uri="{FF2B5EF4-FFF2-40B4-BE49-F238E27FC236}">
                <a16:creationId xmlns:a16="http://schemas.microsoft.com/office/drawing/2014/main" id="{21113A30-4948-4D0D-86D4-95E03DD4FF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768" y="2461680"/>
            <a:ext cx="1583848" cy="2463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Cornell College | Happy 75th birthday Ulysses! We had an awesome time  celebrating this amazing ram today. Check out these fun moments. | Instagram">
            <a:extLst>
              <a:ext uri="{FF2B5EF4-FFF2-40B4-BE49-F238E27FC236}">
                <a16:creationId xmlns:a16="http://schemas.microsoft.com/office/drawing/2014/main" id="{218FBD4F-0B18-444F-A141-FF040D27C1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41" r="21240"/>
          <a:stretch/>
        </p:blipFill>
        <p:spPr bwMode="auto">
          <a:xfrm>
            <a:off x="7587172" y="2072714"/>
            <a:ext cx="1290108" cy="2800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23690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8"/>
          <p:cNvSpPr txBox="1">
            <a:spLocks noGrp="1"/>
          </p:cNvSpPr>
          <p:nvPr>
            <p:ph type="title"/>
          </p:nvPr>
        </p:nvSpPr>
        <p:spPr>
          <a:xfrm>
            <a:off x="784499" y="156975"/>
            <a:ext cx="7087500" cy="95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u="sng" dirty="0">
                <a:latin typeface="Lexend Exa"/>
                <a:ea typeface="Lexend Exa"/>
                <a:cs typeface="Lexend Exa"/>
                <a:sym typeface="Lexend Exa"/>
              </a:rPr>
              <a:t>My School</a:t>
            </a:r>
            <a:endParaRPr sz="2800" b="1" u="sng" dirty="0">
              <a:latin typeface="Lexend Exa"/>
              <a:ea typeface="Lexend Exa"/>
              <a:cs typeface="Lexend Exa"/>
              <a:sym typeface="Lexend Exa"/>
            </a:endParaRPr>
          </a:p>
        </p:txBody>
      </p:sp>
      <p:graphicFrame>
        <p:nvGraphicFramePr>
          <p:cNvPr id="168" name="Google Shape;168;p18"/>
          <p:cNvGraphicFramePr/>
          <p:nvPr>
            <p:extLst>
              <p:ext uri="{D42A27DB-BD31-4B8C-83A1-F6EECF244321}">
                <p14:modId xmlns:p14="http://schemas.microsoft.com/office/powerpoint/2010/main" val="32948536"/>
              </p:ext>
            </p:extLst>
          </p:nvPr>
        </p:nvGraphicFramePr>
        <p:xfrm>
          <a:off x="266720" y="269915"/>
          <a:ext cx="2653461" cy="2319527"/>
        </p:xfrm>
        <a:graphic>
          <a:graphicData uri="http://schemas.openxmlformats.org/drawingml/2006/table">
            <a:tbl>
              <a:tblPr>
                <a:noFill/>
                <a:tableStyleId>{DA954DA9-3FCD-49B7-87E4-DC059CEC332B}</a:tableStyleId>
              </a:tblPr>
              <a:tblGrid>
                <a:gridCol w="26534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73667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Cornell College</a:t>
                      </a:r>
                      <a:endParaRPr sz="2800" dirty="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366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4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Mount Vernon, Iowa</a:t>
                      </a: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3667">
                <a:tc>
                  <a:txBody>
                    <a:bodyPr/>
                    <a:lstStyle/>
                    <a:p>
                      <a:pPr marL="0" lvl="1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          Rams</a:t>
                      </a:r>
                      <a:endParaRPr sz="3300" dirty="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2741509175"/>
                  </a:ext>
                </a:extLst>
              </a:tr>
            </a:tbl>
          </a:graphicData>
        </a:graphic>
      </p:graphicFrame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3D7C3591-DEBE-4372-AC3C-4EF17AEED4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0947322"/>
              </p:ext>
            </p:extLst>
          </p:nvPr>
        </p:nvGraphicFramePr>
        <p:xfrm>
          <a:off x="5928852" y="269915"/>
          <a:ext cx="2948428" cy="2353693"/>
        </p:xfrm>
        <a:graphic>
          <a:graphicData uri="http://schemas.openxmlformats.org/drawingml/2006/table">
            <a:tbl>
              <a:tblPr>
                <a:noFill/>
                <a:tableStyleId>{DA954DA9-3FCD-49B7-87E4-DC059CEC332B}</a:tableStyleId>
              </a:tblPr>
              <a:tblGrid>
                <a:gridCol w="2948428">
                  <a:extLst>
                    <a:ext uri="{9D8B030D-6E8A-4147-A177-3AD203B41FA5}">
                      <a16:colId xmlns:a16="http://schemas.microsoft.com/office/drawing/2014/main" val="3656085350"/>
                    </a:ext>
                  </a:extLst>
                </a:gridCol>
              </a:tblGrid>
              <a:tr h="88556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Kirkwood Community College</a:t>
                      </a:r>
                      <a:endParaRPr sz="2400" dirty="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3101124449"/>
                  </a:ext>
                </a:extLst>
              </a:tr>
              <a:tr h="70783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4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Cedar Rapids, Iowa</a:t>
                      </a: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2235941476"/>
                  </a:ext>
                </a:extLst>
              </a:tr>
              <a:tr h="708442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   Eagles</a:t>
                      </a:r>
                      <a:endParaRPr sz="3300" dirty="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3426123100"/>
                  </a:ext>
                </a:extLst>
              </a:tr>
            </a:tbl>
          </a:graphicData>
        </a:graphic>
      </p:graphicFrame>
      <p:pic>
        <p:nvPicPr>
          <p:cNvPr id="1026" name="Picture 2" descr="Kirkwood Washington County Regional Center">
            <a:extLst>
              <a:ext uri="{FF2B5EF4-FFF2-40B4-BE49-F238E27FC236}">
                <a16:creationId xmlns:a16="http://schemas.microsoft.com/office/drawing/2014/main" id="{32F9C35A-C20C-4D01-BA5E-B8059AE34A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71"/>
          <a:stretch/>
        </p:blipFill>
        <p:spPr bwMode="auto">
          <a:xfrm>
            <a:off x="7776066" y="2086840"/>
            <a:ext cx="1101214" cy="2786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ornell College | Happy 75th birthday Ulysses! We had an awesome time  celebrating this amazing ram today. Check out these fun moments. | Instagram">
            <a:extLst>
              <a:ext uri="{FF2B5EF4-FFF2-40B4-BE49-F238E27FC236}">
                <a16:creationId xmlns:a16="http://schemas.microsoft.com/office/drawing/2014/main" id="{00E15910-7514-4448-96F7-559C0F4901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41" r="21240"/>
          <a:stretch/>
        </p:blipFill>
        <p:spPr bwMode="auto">
          <a:xfrm>
            <a:off x="233892" y="2086840"/>
            <a:ext cx="1290108" cy="2800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4D4B7F2-0BC7-4727-8075-B84067F0C722}"/>
              </a:ext>
            </a:extLst>
          </p:cNvPr>
          <p:cNvSpPr txBox="1"/>
          <p:nvPr/>
        </p:nvSpPr>
        <p:spPr>
          <a:xfrm>
            <a:off x="3008671" y="943897"/>
            <a:ext cx="284152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b="1" dirty="0"/>
              <a:t>SPEAKING: </a:t>
            </a:r>
          </a:p>
          <a:p>
            <a:pPr lvl="0"/>
            <a:r>
              <a:rPr lang="en-US" b="1" dirty="0"/>
              <a:t>Now you will take turns speaking with one another. </a:t>
            </a:r>
          </a:p>
          <a:p>
            <a:pPr lvl="0"/>
            <a:r>
              <a:rPr lang="en-US" b="1" dirty="0"/>
              <a:t>Come to the front two at a time and tell us about the schools we all go to.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2BAEE22-932B-4310-AB32-6E9F0D528FA8}"/>
              </a:ext>
            </a:extLst>
          </p:cNvPr>
          <p:cNvSpPr txBox="1"/>
          <p:nvPr/>
        </p:nvSpPr>
        <p:spPr>
          <a:xfrm>
            <a:off x="1593450" y="2621883"/>
            <a:ext cx="284152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 go to Cornell College in Mount Vernon, Iowa. </a:t>
            </a:r>
          </a:p>
          <a:p>
            <a:r>
              <a:rPr lang="en-US" dirty="0"/>
              <a:t>Where do you go to school?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2D18BE8-F98C-4C48-8808-825B2142A8AB}"/>
              </a:ext>
            </a:extLst>
          </p:cNvPr>
          <p:cNvSpPr txBox="1"/>
          <p:nvPr/>
        </p:nvSpPr>
        <p:spPr>
          <a:xfrm>
            <a:off x="4504423" y="3360547"/>
            <a:ext cx="284152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 go to Kirkwood Community College in Cedar Rapids, Iowa. </a:t>
            </a:r>
          </a:p>
          <a:p>
            <a:r>
              <a:rPr lang="en-US" dirty="0"/>
              <a:t>Our mascot is the Eagle? What is your mascot? 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E4981EA-7E7E-4019-8D9F-D6DDAB766AAB}"/>
              </a:ext>
            </a:extLst>
          </p:cNvPr>
          <p:cNvSpPr txBox="1"/>
          <p:nvPr/>
        </p:nvSpPr>
        <p:spPr>
          <a:xfrm>
            <a:off x="1499419" y="4218251"/>
            <a:ext cx="28415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Our mascot is the Ram.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8"/>
          <p:cNvSpPr txBox="1">
            <a:spLocks noGrp="1"/>
          </p:cNvSpPr>
          <p:nvPr>
            <p:ph type="title"/>
          </p:nvPr>
        </p:nvSpPr>
        <p:spPr>
          <a:xfrm>
            <a:off x="784499" y="156975"/>
            <a:ext cx="7087500" cy="95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u="sng" dirty="0">
                <a:latin typeface="Lexend Exa"/>
                <a:ea typeface="Lexend Exa"/>
                <a:cs typeface="Lexend Exa"/>
                <a:sym typeface="Lexend Exa"/>
              </a:rPr>
              <a:t>My School</a:t>
            </a:r>
            <a:endParaRPr sz="2800" b="1" u="sng" dirty="0">
              <a:latin typeface="Lexend Exa"/>
              <a:ea typeface="Lexend Exa"/>
              <a:cs typeface="Lexend Exa"/>
              <a:sym typeface="Lexend Exa"/>
            </a:endParaRPr>
          </a:p>
        </p:txBody>
      </p:sp>
      <p:graphicFrame>
        <p:nvGraphicFramePr>
          <p:cNvPr id="168" name="Google Shape;168;p18"/>
          <p:cNvGraphicFramePr/>
          <p:nvPr>
            <p:extLst>
              <p:ext uri="{D42A27DB-BD31-4B8C-83A1-F6EECF244321}">
                <p14:modId xmlns:p14="http://schemas.microsoft.com/office/powerpoint/2010/main" val="1761484143"/>
              </p:ext>
            </p:extLst>
          </p:nvPr>
        </p:nvGraphicFramePr>
        <p:xfrm>
          <a:off x="266720" y="269915"/>
          <a:ext cx="2653461" cy="2078824"/>
        </p:xfrm>
        <a:graphic>
          <a:graphicData uri="http://schemas.openxmlformats.org/drawingml/2006/table">
            <a:tbl>
              <a:tblPr>
                <a:noFill/>
                <a:tableStyleId>{DA954DA9-3FCD-49B7-87E4-DC059CEC332B}</a:tableStyleId>
              </a:tblPr>
              <a:tblGrid>
                <a:gridCol w="26534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73667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Lisbon High School</a:t>
                      </a:r>
                      <a:endParaRPr sz="2400" dirty="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366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4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Lisbon, Iowa</a:t>
                      </a: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3667">
                <a:tc>
                  <a:txBody>
                    <a:bodyPr/>
                    <a:lstStyle/>
                    <a:p>
                      <a:pPr marL="0" lvl="1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          Lions</a:t>
                      </a:r>
                      <a:endParaRPr sz="3300" dirty="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2741509175"/>
                  </a:ext>
                </a:extLst>
              </a:tr>
            </a:tbl>
          </a:graphicData>
        </a:graphic>
      </p:graphicFrame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3D7C3591-DEBE-4372-AC3C-4EF17AEED430}"/>
              </a:ext>
            </a:extLst>
          </p:cNvPr>
          <p:cNvGraphicFramePr>
            <a:graphicFrameLocks noGrp="1"/>
          </p:cNvGraphicFramePr>
          <p:nvPr/>
        </p:nvGraphicFramePr>
        <p:xfrm>
          <a:off x="5928852" y="269915"/>
          <a:ext cx="2948428" cy="2353693"/>
        </p:xfrm>
        <a:graphic>
          <a:graphicData uri="http://schemas.openxmlformats.org/drawingml/2006/table">
            <a:tbl>
              <a:tblPr>
                <a:noFill/>
                <a:tableStyleId>{DA954DA9-3FCD-49B7-87E4-DC059CEC332B}</a:tableStyleId>
              </a:tblPr>
              <a:tblGrid>
                <a:gridCol w="2948428">
                  <a:extLst>
                    <a:ext uri="{9D8B030D-6E8A-4147-A177-3AD203B41FA5}">
                      <a16:colId xmlns:a16="http://schemas.microsoft.com/office/drawing/2014/main" val="3656085350"/>
                    </a:ext>
                  </a:extLst>
                </a:gridCol>
              </a:tblGrid>
              <a:tr h="88556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Kirkwood Community College</a:t>
                      </a:r>
                      <a:endParaRPr sz="2400" dirty="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3101124449"/>
                  </a:ext>
                </a:extLst>
              </a:tr>
              <a:tr h="70783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4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Cedar Rapids, Iowa</a:t>
                      </a: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2235941476"/>
                  </a:ext>
                </a:extLst>
              </a:tr>
              <a:tr h="708442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   Eagles</a:t>
                      </a:r>
                      <a:endParaRPr sz="3300" dirty="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3426123100"/>
                  </a:ext>
                </a:extLst>
              </a:tr>
            </a:tbl>
          </a:graphicData>
        </a:graphic>
      </p:graphicFrame>
      <p:pic>
        <p:nvPicPr>
          <p:cNvPr id="1026" name="Picture 2" descr="Kirkwood Washington County Regional Center">
            <a:extLst>
              <a:ext uri="{FF2B5EF4-FFF2-40B4-BE49-F238E27FC236}">
                <a16:creationId xmlns:a16="http://schemas.microsoft.com/office/drawing/2014/main" id="{32F9C35A-C20C-4D01-BA5E-B8059AE34A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71"/>
          <a:stretch/>
        </p:blipFill>
        <p:spPr bwMode="auto">
          <a:xfrm>
            <a:off x="7776066" y="2086840"/>
            <a:ext cx="1101214" cy="2786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4D4B7F2-0BC7-4727-8075-B84067F0C722}"/>
              </a:ext>
            </a:extLst>
          </p:cNvPr>
          <p:cNvSpPr txBox="1"/>
          <p:nvPr/>
        </p:nvSpPr>
        <p:spPr>
          <a:xfrm>
            <a:off x="3008671" y="943897"/>
            <a:ext cx="284152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b="1" dirty="0"/>
              <a:t>SPEAKING: </a:t>
            </a:r>
          </a:p>
          <a:p>
            <a:pPr lvl="0"/>
            <a:r>
              <a:rPr lang="en-US" b="1" dirty="0"/>
              <a:t>Now you will take turns speaking with one another. </a:t>
            </a:r>
          </a:p>
          <a:p>
            <a:pPr lvl="0"/>
            <a:r>
              <a:rPr lang="en-US" b="1" dirty="0"/>
              <a:t>Come to the front two at a time and tell us about the schools we all go to.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2BAEE22-932B-4310-AB32-6E9F0D528FA8}"/>
              </a:ext>
            </a:extLst>
          </p:cNvPr>
          <p:cNvSpPr txBox="1"/>
          <p:nvPr/>
        </p:nvSpPr>
        <p:spPr>
          <a:xfrm>
            <a:off x="2048321" y="2611755"/>
            <a:ext cx="284152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 go to Lisbon High School in Lisbon, Iowa. </a:t>
            </a:r>
          </a:p>
          <a:p>
            <a:r>
              <a:rPr lang="en-US" dirty="0"/>
              <a:t>Where do you go to school?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2D18BE8-F98C-4C48-8808-825B2142A8AB}"/>
              </a:ext>
            </a:extLst>
          </p:cNvPr>
          <p:cNvSpPr txBox="1"/>
          <p:nvPr/>
        </p:nvSpPr>
        <p:spPr>
          <a:xfrm>
            <a:off x="4504423" y="3360547"/>
            <a:ext cx="284152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 go to Kirkwood Community College in Cedar Rapids, Iowa. </a:t>
            </a:r>
          </a:p>
          <a:p>
            <a:r>
              <a:rPr lang="en-US" dirty="0"/>
              <a:t>Our mascot is the Eagle? What is your mascot? 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E4981EA-7E7E-4019-8D9F-D6DDAB766AAB}"/>
              </a:ext>
            </a:extLst>
          </p:cNvPr>
          <p:cNvSpPr txBox="1"/>
          <p:nvPr/>
        </p:nvSpPr>
        <p:spPr>
          <a:xfrm>
            <a:off x="2048320" y="4271498"/>
            <a:ext cx="28415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Our mascot is the Lion.</a:t>
            </a:r>
          </a:p>
        </p:txBody>
      </p:sp>
      <p:pic>
        <p:nvPicPr>
          <p:cNvPr id="2050" name="Picture 2" descr="Lisbon Iowa Wrestling">
            <a:extLst>
              <a:ext uri="{FF2B5EF4-FFF2-40B4-BE49-F238E27FC236}">
                <a16:creationId xmlns:a16="http://schemas.microsoft.com/office/drawing/2014/main" id="{21113A30-4948-4D0D-86D4-95E03DD4FF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768" y="2461680"/>
            <a:ext cx="1583848" cy="2463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16018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9"/>
          <p:cNvSpPr txBox="1">
            <a:spLocks noGrp="1"/>
          </p:cNvSpPr>
          <p:nvPr>
            <p:ph type="title"/>
          </p:nvPr>
        </p:nvSpPr>
        <p:spPr>
          <a:xfrm>
            <a:off x="1275300" y="156975"/>
            <a:ext cx="7087500" cy="95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u="sng" dirty="0">
                <a:highlight>
                  <a:srgbClr val="FFFF00"/>
                </a:highlight>
                <a:latin typeface="Lexend Exa"/>
                <a:ea typeface="Lexend Exa"/>
                <a:cs typeface="Lexend Exa"/>
                <a:sym typeface="Lexend Exa"/>
              </a:rPr>
              <a:t>Vocabulary </a:t>
            </a:r>
            <a:r>
              <a:rPr lang="en" sz="3200" b="1" u="sng" dirty="0">
                <a:highlight>
                  <a:srgbClr val="FFFF00"/>
                </a:highlight>
                <a:latin typeface="Lexend Exa"/>
                <a:ea typeface="Lexend Exa"/>
                <a:cs typeface="Lexend Exa"/>
                <a:sym typeface="Lexend Exa"/>
              </a:rPr>
              <a:t>SOUNDS</a:t>
            </a:r>
            <a:endParaRPr sz="3200" b="1" u="sng" dirty="0">
              <a:highlight>
                <a:srgbClr val="FFFF00"/>
              </a:highlight>
              <a:latin typeface="Lexend Exa"/>
              <a:ea typeface="Lexend Exa"/>
              <a:cs typeface="Lexend Exa"/>
              <a:sym typeface="Lexend Exa"/>
            </a:endParaRPr>
          </a:p>
        </p:txBody>
      </p:sp>
      <p:graphicFrame>
        <p:nvGraphicFramePr>
          <p:cNvPr id="174" name="Google Shape;174;p19"/>
          <p:cNvGraphicFramePr/>
          <p:nvPr/>
        </p:nvGraphicFramePr>
        <p:xfrm>
          <a:off x="188063" y="1164650"/>
          <a:ext cx="8790000" cy="2704575"/>
        </p:xfrm>
        <a:graphic>
          <a:graphicData uri="http://schemas.openxmlformats.org/drawingml/2006/table">
            <a:tbl>
              <a:tblPr>
                <a:noFill/>
                <a:tableStyleId>{DA954DA9-3FCD-49B7-87E4-DC059CEC332B}</a:tableStyleId>
              </a:tblPr>
              <a:tblGrid>
                <a:gridCol w="2197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7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97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97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015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3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b</a:t>
                      </a:r>
                      <a:r>
                        <a:rPr lang="en" sz="3300">
                          <a:highlight>
                            <a:srgbClr val="FFFF00"/>
                          </a:highlight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oo</a:t>
                      </a:r>
                      <a:r>
                        <a:rPr lang="en" sz="33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k</a:t>
                      </a:r>
                      <a:endParaRPr sz="33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3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noteb</a:t>
                      </a:r>
                      <a:r>
                        <a:rPr lang="en" sz="3300">
                          <a:highlight>
                            <a:srgbClr val="FFFF00"/>
                          </a:highlight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oo</a:t>
                      </a:r>
                      <a:r>
                        <a:rPr lang="en" sz="33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k</a:t>
                      </a:r>
                      <a:endParaRPr sz="33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3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p</a:t>
                      </a:r>
                      <a:r>
                        <a:rPr lang="en" sz="3300">
                          <a:highlight>
                            <a:srgbClr val="FFFF00"/>
                          </a:highlight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e</a:t>
                      </a:r>
                      <a:r>
                        <a:rPr lang="en" sz="33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n </a:t>
                      </a:r>
                      <a:endParaRPr sz="33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3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r</a:t>
                      </a:r>
                      <a:r>
                        <a:rPr lang="en" sz="3300">
                          <a:highlight>
                            <a:srgbClr val="FFFF00"/>
                          </a:highlight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u</a:t>
                      </a:r>
                      <a:r>
                        <a:rPr lang="en" sz="33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l</a:t>
                      </a:r>
                      <a:r>
                        <a:rPr lang="en" sz="3300">
                          <a:highlight>
                            <a:srgbClr val="FFFF00"/>
                          </a:highlight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er</a:t>
                      </a:r>
                      <a:endParaRPr sz="3300">
                        <a:highlight>
                          <a:srgbClr val="FFFF00"/>
                        </a:highlight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15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3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penc</a:t>
                      </a:r>
                      <a:r>
                        <a:rPr lang="en" sz="3300">
                          <a:highlight>
                            <a:srgbClr val="FFFF00"/>
                          </a:highlight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i</a:t>
                      </a:r>
                      <a:r>
                        <a:rPr lang="en" sz="33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l</a:t>
                      </a:r>
                      <a:endParaRPr sz="33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3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c</a:t>
                      </a:r>
                      <a:r>
                        <a:rPr lang="en" sz="3300">
                          <a:highlight>
                            <a:srgbClr val="FFFF00"/>
                          </a:highlight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o</a:t>
                      </a:r>
                      <a:r>
                        <a:rPr lang="en" sz="33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mputer</a:t>
                      </a:r>
                      <a:endParaRPr sz="33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3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eras</a:t>
                      </a:r>
                      <a:r>
                        <a:rPr lang="en" sz="3300">
                          <a:highlight>
                            <a:srgbClr val="FFFF00"/>
                          </a:highlight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er</a:t>
                      </a:r>
                      <a:r>
                        <a:rPr lang="en" sz="33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 </a:t>
                      </a:r>
                      <a:endParaRPr sz="33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3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stapler</a:t>
                      </a:r>
                      <a:endParaRPr sz="33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15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3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de</a:t>
                      </a:r>
                      <a:r>
                        <a:rPr lang="en" sz="3300">
                          <a:highlight>
                            <a:srgbClr val="FFFF00"/>
                          </a:highlight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sk</a:t>
                      </a:r>
                      <a:endParaRPr sz="3300">
                        <a:highlight>
                          <a:srgbClr val="FFFF00"/>
                        </a:highlight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300">
                          <a:highlight>
                            <a:srgbClr val="FFFF00"/>
                          </a:highlight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ch</a:t>
                      </a:r>
                      <a:r>
                        <a:rPr lang="en" sz="33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a</a:t>
                      </a:r>
                      <a:r>
                        <a:rPr lang="en" sz="3300">
                          <a:highlight>
                            <a:srgbClr val="FFFF00"/>
                          </a:highlight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ir</a:t>
                      </a:r>
                      <a:endParaRPr sz="3300">
                        <a:highlight>
                          <a:srgbClr val="FFFF00"/>
                        </a:highlight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3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l</a:t>
                      </a:r>
                      <a:r>
                        <a:rPr lang="en" sz="3300">
                          <a:highlight>
                            <a:srgbClr val="FFFF00"/>
                          </a:highlight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a</a:t>
                      </a:r>
                      <a:r>
                        <a:rPr lang="en" sz="33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pt</a:t>
                      </a:r>
                      <a:r>
                        <a:rPr lang="en" sz="3300">
                          <a:highlight>
                            <a:srgbClr val="FFFF00"/>
                          </a:highlight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o</a:t>
                      </a:r>
                      <a:r>
                        <a:rPr lang="en" sz="33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p</a:t>
                      </a:r>
                      <a:endParaRPr sz="33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3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p</a:t>
                      </a:r>
                      <a:r>
                        <a:rPr lang="en" sz="3300">
                          <a:highlight>
                            <a:srgbClr val="FFFF00"/>
                          </a:highlight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a</a:t>
                      </a:r>
                      <a:r>
                        <a:rPr lang="en" sz="33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per</a:t>
                      </a:r>
                      <a:endParaRPr sz="33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9EE6E36D-4BA0-40BD-A7A1-21037778CEE4}"/>
              </a:ext>
            </a:extLst>
          </p:cNvPr>
          <p:cNvSpPr/>
          <p:nvPr/>
        </p:nvSpPr>
        <p:spPr>
          <a:xfrm>
            <a:off x="188062" y="4032418"/>
            <a:ext cx="538682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b="1" dirty="0"/>
              <a:t>SPEAKING: </a:t>
            </a:r>
          </a:p>
          <a:p>
            <a:pPr lvl="0"/>
            <a:r>
              <a:rPr lang="en-US" b="1" dirty="0"/>
              <a:t>When we go to school in Iowa, we use these items. </a:t>
            </a:r>
          </a:p>
          <a:p>
            <a:pPr lvl="0"/>
            <a:r>
              <a:rPr lang="en-US" b="1" dirty="0"/>
              <a:t>Repeat after me.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hift">
  <a:themeElements>
    <a:clrScheme name="Shift">
      <a:dk1>
        <a:srgbClr val="FFFFFF"/>
      </a:dk1>
      <a:lt1>
        <a:srgbClr val="AF7B51"/>
      </a:lt1>
      <a:dk2>
        <a:srgbClr val="233A44"/>
      </a:dk2>
      <a:lt2>
        <a:srgbClr val="D9D9D9"/>
      </a:lt2>
      <a:accent1>
        <a:srgbClr val="00796B"/>
      </a:accent1>
      <a:accent2>
        <a:srgbClr val="D9563F"/>
      </a:accent2>
      <a:accent3>
        <a:srgbClr val="C4A15A"/>
      </a:accent3>
      <a:accent4>
        <a:srgbClr val="14F597"/>
      </a:accent4>
      <a:accent5>
        <a:srgbClr val="3D4594"/>
      </a:accent5>
      <a:accent6>
        <a:srgbClr val="163EF5"/>
      </a:accent6>
      <a:hlink>
        <a:srgbClr val="3D4594"/>
      </a:hlink>
      <a:folHlink>
        <a:srgbClr val="3D459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394</TotalTime>
  <Words>1255</Words>
  <Application>Microsoft Office PowerPoint</Application>
  <PresentationFormat>On-screen Show (16:9)</PresentationFormat>
  <Paragraphs>242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Nunito</vt:lpstr>
      <vt:lpstr>Teachers</vt:lpstr>
      <vt:lpstr>Lexend Exa</vt:lpstr>
      <vt:lpstr>Lexend Exa Medium</vt:lpstr>
      <vt:lpstr>Arial</vt:lpstr>
      <vt:lpstr>Shift</vt:lpstr>
      <vt:lpstr>Lesson For  Unit 2: Day 1 At School  </vt:lpstr>
      <vt:lpstr>Review from Videos</vt:lpstr>
      <vt:lpstr>PowerPoint Presentation</vt:lpstr>
      <vt:lpstr>PowerPoint Presentation</vt:lpstr>
      <vt:lpstr>PowerPoint Presentation</vt:lpstr>
      <vt:lpstr>My School</vt:lpstr>
      <vt:lpstr>My School</vt:lpstr>
      <vt:lpstr>My School</vt:lpstr>
      <vt:lpstr>Vocabulary SOUNDS</vt:lpstr>
      <vt:lpstr>Vocabulary Practice</vt:lpstr>
      <vt:lpstr>Vocabulary:  Prepositions</vt:lpstr>
      <vt:lpstr>Vocabulary Practice</vt:lpstr>
      <vt:lpstr>Vocabulary Practice</vt:lpstr>
      <vt:lpstr>Vocabulary Practice</vt:lpstr>
      <vt:lpstr>Vocabulary Practice</vt:lpstr>
      <vt:lpstr>Vocabulary Practice</vt:lpstr>
      <vt:lpstr>PowerPoint Presentation</vt:lpstr>
      <vt:lpstr>PowerPoint Presentation</vt:lpstr>
      <vt:lpstr>Speaking Practice</vt:lpstr>
      <vt:lpstr>Sentence Reading I do</vt:lpstr>
      <vt:lpstr>Let’s Chat…Speaking-Listening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For  Unit 2: Day 1</dc:title>
  <dc:creator>Corrine Neville</dc:creator>
  <cp:lastModifiedBy>Satin Bennett</cp:lastModifiedBy>
  <cp:revision>24</cp:revision>
  <dcterms:modified xsi:type="dcterms:W3CDTF">2025-05-13T22:43:06Z</dcterms:modified>
</cp:coreProperties>
</file>