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0" r:id="rId3"/>
    <p:sldId id="496" r:id="rId4"/>
    <p:sldId id="515" r:id="rId5"/>
    <p:sldId id="516" r:id="rId6"/>
    <p:sldId id="517" r:id="rId7"/>
    <p:sldId id="518" r:id="rId8"/>
    <p:sldId id="519" r:id="rId9"/>
    <p:sldId id="520" r:id="rId10"/>
    <p:sldId id="521" r:id="rId11"/>
    <p:sldId id="522" r:id="rId12"/>
    <p:sldId id="523" r:id="rId13"/>
    <p:sldId id="513" r:id="rId14"/>
    <p:sldId id="526" r:id="rId15"/>
    <p:sldId id="524" r:id="rId16"/>
    <p:sldId id="527" r:id="rId17"/>
    <p:sldId id="510" r:id="rId18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99FF"/>
    <a:srgbClr val="66CCFF"/>
    <a:srgbClr val="85EB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261" autoAdjust="0"/>
    <p:restoredTop sz="94660"/>
  </p:normalViewPr>
  <p:slideViewPr>
    <p:cSldViewPr>
      <p:cViewPr varScale="1">
        <p:scale>
          <a:sx n="75" d="100"/>
          <a:sy n="75" d="100"/>
        </p:scale>
        <p:origin x="451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642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Spring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4A581-0A8E-4CDC-FB25-107875115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B8CD2-D645-803F-CE6A-33CD102FF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2427020-5EDB-A0CE-F575-F4493EAA3E25}"/>
              </a:ext>
            </a:extLst>
          </p:cNvPr>
          <p:cNvSpPr txBox="1">
            <a:spLocks/>
          </p:cNvSpPr>
          <p:nvPr/>
        </p:nvSpPr>
        <p:spPr>
          <a:xfrm>
            <a:off x="1165860" y="1358569"/>
            <a:ext cx="5844540" cy="64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2. Figure out how to do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68ACBF-1C7C-562C-5226-907F4FCDAD22}"/>
              </a:ext>
            </a:extLst>
          </p:cNvPr>
          <p:cNvSpPr txBox="1">
            <a:spLocks/>
          </p:cNvSpPr>
          <p:nvPr/>
        </p:nvSpPr>
        <p:spPr>
          <a:xfrm>
            <a:off x="6477000" y="1451498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Algorithms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D5F8450-4BC9-4C4C-08FB-C8DF5CEB3D18}"/>
              </a:ext>
            </a:extLst>
          </p:cNvPr>
          <p:cNvSpPr txBox="1">
            <a:spLocks/>
          </p:cNvSpPr>
          <p:nvPr/>
        </p:nvSpPr>
        <p:spPr>
          <a:xfrm>
            <a:off x="533400" y="2056887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Example: Get a number from the user. Decide if the number is even or odd.  Print a message saying which is true (even or odd).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4D7CB7D-5011-D260-5DF1-44BE44A4A093}"/>
              </a:ext>
            </a:extLst>
          </p:cNvPr>
          <p:cNvSpPr txBox="1">
            <a:spLocks/>
          </p:cNvSpPr>
          <p:nvPr/>
        </p:nvSpPr>
        <p:spPr>
          <a:xfrm>
            <a:off x="457200" y="2630248"/>
            <a:ext cx="4114800" cy="646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>
                <a:solidFill>
                  <a:srgbClr val="FF0000"/>
                </a:solidFill>
              </a:rPr>
              <a:t>Pseudocode</a:t>
            </a:r>
            <a:r>
              <a:rPr lang="en-US" sz="36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0F204-5F2E-EE89-94BD-74B27E5FD120}"/>
              </a:ext>
            </a:extLst>
          </p:cNvPr>
          <p:cNvSpPr txBox="1">
            <a:spLocks/>
          </p:cNvSpPr>
          <p:nvPr/>
        </p:nvSpPr>
        <p:spPr>
          <a:xfrm>
            <a:off x="1066800" y="3429000"/>
            <a:ext cx="32766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Get input from user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80E74AA-8F1F-D6C8-4866-3E39BAAFF846}"/>
              </a:ext>
            </a:extLst>
          </p:cNvPr>
          <p:cNvSpPr txBox="1">
            <a:spLocks/>
          </p:cNvSpPr>
          <p:nvPr/>
        </p:nvSpPr>
        <p:spPr>
          <a:xfrm>
            <a:off x="1066800" y="4024936"/>
            <a:ext cx="63246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Divide by 2 and see if there is a remainder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780E85-0435-447F-4F92-A5DCF591463B}"/>
              </a:ext>
            </a:extLst>
          </p:cNvPr>
          <p:cNvSpPr txBox="1">
            <a:spLocks/>
          </p:cNvSpPr>
          <p:nvPr/>
        </p:nvSpPr>
        <p:spPr>
          <a:xfrm>
            <a:off x="1066800" y="4585766"/>
            <a:ext cx="48768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If there is a remainder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72F2BE4-1EEC-612B-C3CC-FB592D904C62}"/>
              </a:ext>
            </a:extLst>
          </p:cNvPr>
          <p:cNvSpPr txBox="1">
            <a:spLocks/>
          </p:cNvSpPr>
          <p:nvPr/>
        </p:nvSpPr>
        <p:spPr>
          <a:xfrm>
            <a:off x="1649730" y="5138323"/>
            <a:ext cx="406527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Print “The number is odd”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2002CA1-5B28-1C8F-22BA-F1F3D27144DF}"/>
              </a:ext>
            </a:extLst>
          </p:cNvPr>
          <p:cNvSpPr txBox="1">
            <a:spLocks/>
          </p:cNvSpPr>
          <p:nvPr/>
        </p:nvSpPr>
        <p:spPr>
          <a:xfrm>
            <a:off x="1066800" y="5633741"/>
            <a:ext cx="48768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If there is not a remainder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A3F8B1A-8623-008F-737C-074B68CA76D6}"/>
              </a:ext>
            </a:extLst>
          </p:cNvPr>
          <p:cNvSpPr txBox="1">
            <a:spLocks/>
          </p:cNvSpPr>
          <p:nvPr/>
        </p:nvSpPr>
        <p:spPr>
          <a:xfrm>
            <a:off x="1649730" y="6186298"/>
            <a:ext cx="406527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2800" dirty="0"/>
              <a:t>Print “The number is even”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F6B9377-F8DD-20AB-D463-C6E3D8D02C8D}"/>
              </a:ext>
            </a:extLst>
          </p:cNvPr>
          <p:cNvCxnSpPr>
            <a:cxnSpLocks/>
          </p:cNvCxnSpPr>
          <p:nvPr/>
        </p:nvCxnSpPr>
        <p:spPr>
          <a:xfrm>
            <a:off x="914400" y="5334000"/>
            <a:ext cx="83820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68B5687-7052-0236-E233-7CEB0C6D000F}"/>
              </a:ext>
            </a:extLst>
          </p:cNvPr>
          <p:cNvCxnSpPr>
            <a:cxnSpLocks/>
          </p:cNvCxnSpPr>
          <p:nvPr/>
        </p:nvCxnSpPr>
        <p:spPr>
          <a:xfrm>
            <a:off x="914400" y="6434270"/>
            <a:ext cx="827590" cy="0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C4FABCA-21D3-CD66-A79D-0CA9131C304F}"/>
              </a:ext>
            </a:extLst>
          </p:cNvPr>
          <p:cNvSpPr txBox="1">
            <a:spLocks/>
          </p:cNvSpPr>
          <p:nvPr/>
        </p:nvSpPr>
        <p:spPr>
          <a:xfrm>
            <a:off x="123190" y="3385723"/>
            <a:ext cx="899160" cy="3157185"/>
          </a:xfrm>
          <a:prstGeom prst="rect">
            <a:avLst/>
          </a:prstGeom>
        </p:spPr>
        <p:txBody>
          <a:bodyPr vert="vert270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Indent when something may or may not be done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94FA736-5AAC-2437-609C-1F07F5B817E0}"/>
              </a:ext>
            </a:extLst>
          </p:cNvPr>
          <p:cNvSpPr txBox="1">
            <a:spLocks/>
          </p:cNvSpPr>
          <p:nvPr/>
        </p:nvSpPr>
        <p:spPr>
          <a:xfrm>
            <a:off x="5464810" y="4555459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Convention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C01B6AE-9417-8F6C-352D-FEDAAFDC687F}"/>
              </a:ext>
            </a:extLst>
          </p:cNvPr>
          <p:cNvSpPr txBox="1">
            <a:spLocks/>
          </p:cNvSpPr>
          <p:nvPr/>
        </p:nvSpPr>
        <p:spPr>
          <a:xfrm>
            <a:off x="6120130" y="5073446"/>
            <a:ext cx="2819400" cy="1371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Something that is normally done even though it is not a requirement</a:t>
            </a:r>
          </a:p>
        </p:txBody>
      </p:sp>
    </p:spTree>
    <p:extLst>
      <p:ext uri="{BB962C8B-B14F-4D97-AF65-F5344CB8AC3E}">
        <p14:creationId xmlns:p14="http://schemas.microsoft.com/office/powerpoint/2010/main" val="2358644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1" grpId="0"/>
      <p:bldP spid="12" grpId="0"/>
      <p:bldP spid="13" grpId="0"/>
      <p:bldP spid="17" grpId="0"/>
      <p:bldP spid="8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466C5-656F-6E75-10C3-8D00D6D60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BDD7-7229-481F-5D38-245D71B62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24209E7-8ABD-D7BF-B5CF-924116C7A4F6}"/>
              </a:ext>
            </a:extLst>
          </p:cNvPr>
          <p:cNvSpPr txBox="1">
            <a:spLocks/>
          </p:cNvSpPr>
          <p:nvPr/>
        </p:nvSpPr>
        <p:spPr>
          <a:xfrm>
            <a:off x="1165860" y="1358569"/>
            <a:ext cx="5844540" cy="64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2. Figure out how to do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291D749-073D-1A34-64A9-B44001816916}"/>
              </a:ext>
            </a:extLst>
          </p:cNvPr>
          <p:cNvSpPr txBox="1">
            <a:spLocks/>
          </p:cNvSpPr>
          <p:nvPr/>
        </p:nvSpPr>
        <p:spPr>
          <a:xfrm>
            <a:off x="6477000" y="1451498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Algorithms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AC9243-4D01-BCFE-B4BB-7C04615ADC0C}"/>
              </a:ext>
            </a:extLst>
          </p:cNvPr>
          <p:cNvSpPr txBox="1">
            <a:spLocks/>
          </p:cNvSpPr>
          <p:nvPr/>
        </p:nvSpPr>
        <p:spPr>
          <a:xfrm>
            <a:off x="533400" y="2056887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Example: Get a number from the user. Decide if the number is even or odd.  Print a message saying which is true (even or odd).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498139D-F28E-DE2A-9798-840E9FFDBB05}"/>
              </a:ext>
            </a:extLst>
          </p:cNvPr>
          <p:cNvSpPr txBox="1">
            <a:spLocks/>
          </p:cNvSpPr>
          <p:nvPr/>
        </p:nvSpPr>
        <p:spPr>
          <a:xfrm>
            <a:off x="533400" y="2593861"/>
            <a:ext cx="3276600" cy="704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>
                <a:solidFill>
                  <a:srgbClr val="FF0000"/>
                </a:solidFill>
              </a:rPr>
              <a:t>Flowchart</a:t>
            </a:r>
            <a:r>
              <a:rPr lang="en-US" sz="3600" dirty="0"/>
              <a:t>: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6F7456B-8E9D-1359-DCEE-727E0734A17E}"/>
              </a:ext>
            </a:extLst>
          </p:cNvPr>
          <p:cNvGrpSpPr/>
          <p:nvPr/>
        </p:nvGrpSpPr>
        <p:grpSpPr>
          <a:xfrm>
            <a:off x="670677" y="3347042"/>
            <a:ext cx="1295400" cy="487145"/>
            <a:chOff x="4648200" y="2617717"/>
            <a:chExt cx="1295400" cy="487145"/>
          </a:xfrm>
        </p:grpSpPr>
        <p:sp>
          <p:nvSpPr>
            <p:cNvPr id="8" name="Flowchart: Terminator 7">
              <a:extLst>
                <a:ext uri="{FF2B5EF4-FFF2-40B4-BE49-F238E27FC236}">
                  <a16:creationId xmlns:a16="http://schemas.microsoft.com/office/drawing/2014/main" id="{B79FB636-D304-B563-D39C-B6CD1C2EC7D0}"/>
                </a:ext>
              </a:extLst>
            </p:cNvPr>
            <p:cNvSpPr/>
            <p:nvPr/>
          </p:nvSpPr>
          <p:spPr>
            <a:xfrm>
              <a:off x="4648200" y="2642060"/>
              <a:ext cx="1295400" cy="462802"/>
            </a:xfrm>
            <a:prstGeom prst="flowChartTermina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54F247F-95F5-1BE7-FF8C-9FDB849DAC1A}"/>
                </a:ext>
              </a:extLst>
            </p:cNvPr>
            <p:cNvSpPr txBox="1"/>
            <p:nvPr/>
          </p:nvSpPr>
          <p:spPr>
            <a:xfrm>
              <a:off x="4914900" y="261771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start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543E08D-B398-E1B1-4FF1-3896343E1F92}"/>
              </a:ext>
            </a:extLst>
          </p:cNvPr>
          <p:cNvGrpSpPr/>
          <p:nvPr/>
        </p:nvGrpSpPr>
        <p:grpSpPr>
          <a:xfrm>
            <a:off x="2362200" y="3161740"/>
            <a:ext cx="1752600" cy="841503"/>
            <a:chOff x="4572000" y="3466208"/>
            <a:chExt cx="1752600" cy="841503"/>
          </a:xfrm>
        </p:grpSpPr>
        <p:sp>
          <p:nvSpPr>
            <p:cNvPr id="17" name="Flowchart: Data 16">
              <a:extLst>
                <a:ext uri="{FF2B5EF4-FFF2-40B4-BE49-F238E27FC236}">
                  <a16:creationId xmlns:a16="http://schemas.microsoft.com/office/drawing/2014/main" id="{DC80958C-80CD-0CD5-560F-11D0AB9DF8D9}"/>
                </a:ext>
              </a:extLst>
            </p:cNvPr>
            <p:cNvSpPr/>
            <p:nvPr/>
          </p:nvSpPr>
          <p:spPr>
            <a:xfrm>
              <a:off x="4572000" y="3519892"/>
              <a:ext cx="1752600" cy="787819"/>
            </a:xfrm>
            <a:prstGeom prst="flowChartInputOutp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010C270-D98E-1882-8384-94EEDE958D2D}"/>
                </a:ext>
              </a:extLst>
            </p:cNvPr>
            <p:cNvSpPr txBox="1"/>
            <p:nvPr/>
          </p:nvSpPr>
          <p:spPr>
            <a:xfrm>
              <a:off x="4838700" y="3466208"/>
              <a:ext cx="1295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Get number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E7E41AC-80B4-CF00-9A65-F5D78D279457}"/>
              </a:ext>
            </a:extLst>
          </p:cNvPr>
          <p:cNvGrpSpPr/>
          <p:nvPr/>
        </p:nvGrpSpPr>
        <p:grpSpPr>
          <a:xfrm>
            <a:off x="4800600" y="2955784"/>
            <a:ext cx="1752600" cy="1335961"/>
            <a:chOff x="5181600" y="4678020"/>
            <a:chExt cx="1752600" cy="1335961"/>
          </a:xfrm>
        </p:grpSpPr>
        <p:sp>
          <p:nvSpPr>
            <p:cNvPr id="20" name="Flowchart: Decision 19">
              <a:extLst>
                <a:ext uri="{FF2B5EF4-FFF2-40B4-BE49-F238E27FC236}">
                  <a16:creationId xmlns:a16="http://schemas.microsoft.com/office/drawing/2014/main" id="{E23B5DA9-4AE1-4F59-8860-374C4530B1C4}"/>
                </a:ext>
              </a:extLst>
            </p:cNvPr>
            <p:cNvSpPr/>
            <p:nvPr/>
          </p:nvSpPr>
          <p:spPr>
            <a:xfrm>
              <a:off x="5181600" y="4700019"/>
              <a:ext cx="1752600" cy="1313962"/>
            </a:xfrm>
            <a:prstGeom prst="flowChartDecision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C65AC7C-F320-FEC8-C53F-29FA949745EE}"/>
                </a:ext>
              </a:extLst>
            </p:cNvPr>
            <p:cNvSpPr txBox="1"/>
            <p:nvPr/>
          </p:nvSpPr>
          <p:spPr>
            <a:xfrm>
              <a:off x="5410200" y="4678020"/>
              <a:ext cx="1295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Is number odd ?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765A0E6-2CE3-96D7-359F-257698B90612}"/>
              </a:ext>
            </a:extLst>
          </p:cNvPr>
          <p:cNvGrpSpPr/>
          <p:nvPr/>
        </p:nvGrpSpPr>
        <p:grpSpPr>
          <a:xfrm>
            <a:off x="7162800" y="5791200"/>
            <a:ext cx="1295400" cy="487145"/>
            <a:chOff x="4648200" y="2617717"/>
            <a:chExt cx="1295400" cy="487145"/>
          </a:xfrm>
        </p:grpSpPr>
        <p:sp>
          <p:nvSpPr>
            <p:cNvPr id="30" name="Flowchart: Terminator 29">
              <a:extLst>
                <a:ext uri="{FF2B5EF4-FFF2-40B4-BE49-F238E27FC236}">
                  <a16:creationId xmlns:a16="http://schemas.microsoft.com/office/drawing/2014/main" id="{7A603365-1A2A-5F56-BC17-373B35CCBE47}"/>
                </a:ext>
              </a:extLst>
            </p:cNvPr>
            <p:cNvSpPr/>
            <p:nvPr/>
          </p:nvSpPr>
          <p:spPr>
            <a:xfrm>
              <a:off x="4648200" y="2642060"/>
              <a:ext cx="1295400" cy="462802"/>
            </a:xfrm>
            <a:prstGeom prst="flowChartTermina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5FC9070-7374-AE7B-95EF-35354514738F}"/>
                </a:ext>
              </a:extLst>
            </p:cNvPr>
            <p:cNvSpPr txBox="1"/>
            <p:nvPr/>
          </p:nvSpPr>
          <p:spPr>
            <a:xfrm>
              <a:off x="4914900" y="2617717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Stop</a:t>
              </a:r>
            </a:p>
          </p:txBody>
        </p:sp>
      </p:grp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91A51F3-7676-32D3-4E57-180CACA1BAD8}"/>
              </a:ext>
            </a:extLst>
          </p:cNvPr>
          <p:cNvCxnSpPr>
            <a:stCxn id="8" idx="3"/>
            <a:endCxn id="17" idx="2"/>
          </p:cNvCxnSpPr>
          <p:nvPr/>
        </p:nvCxnSpPr>
        <p:spPr>
          <a:xfrm>
            <a:off x="1966077" y="3602786"/>
            <a:ext cx="571383" cy="654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7076E9A-F0D9-4A43-F45C-7616A7C95C07}"/>
              </a:ext>
            </a:extLst>
          </p:cNvPr>
          <p:cNvCxnSpPr/>
          <p:nvPr/>
        </p:nvCxnSpPr>
        <p:spPr>
          <a:xfrm>
            <a:off x="3926221" y="3631670"/>
            <a:ext cx="858658" cy="654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A5BBEEB4-5D01-A9B2-857D-CB77273DDD69}"/>
              </a:ext>
            </a:extLst>
          </p:cNvPr>
          <p:cNvCxnSpPr/>
          <p:nvPr/>
        </p:nvCxnSpPr>
        <p:spPr>
          <a:xfrm>
            <a:off x="6530100" y="3626073"/>
            <a:ext cx="731520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E29A999-F0E3-6B13-DE65-33584285EFCE}"/>
              </a:ext>
            </a:extLst>
          </p:cNvPr>
          <p:cNvSpPr txBox="1"/>
          <p:nvPr/>
        </p:nvSpPr>
        <p:spPr>
          <a:xfrm>
            <a:off x="6629400" y="323672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BE305F-0BD0-11A9-BF8D-BA1D47CF8B25}"/>
              </a:ext>
            </a:extLst>
          </p:cNvPr>
          <p:cNvSpPr txBox="1"/>
          <p:nvPr/>
        </p:nvSpPr>
        <p:spPr>
          <a:xfrm>
            <a:off x="5676900" y="427885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BB98A864-85E8-671A-EBEF-B90845B46055}"/>
              </a:ext>
            </a:extLst>
          </p:cNvPr>
          <p:cNvCxnSpPr>
            <a:cxnSpLocks/>
          </p:cNvCxnSpPr>
          <p:nvPr/>
        </p:nvCxnSpPr>
        <p:spPr>
          <a:xfrm>
            <a:off x="5676900" y="4291745"/>
            <a:ext cx="0" cy="45720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984503D1-F891-1611-00D7-CC6A6EC23D11}"/>
              </a:ext>
            </a:extLst>
          </p:cNvPr>
          <p:cNvCxnSpPr>
            <a:cxnSpLocks/>
          </p:cNvCxnSpPr>
          <p:nvPr/>
        </p:nvCxnSpPr>
        <p:spPr>
          <a:xfrm>
            <a:off x="7820235" y="3962270"/>
            <a:ext cx="0" cy="182880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3DA8030C-A6C4-9EFF-118E-86B425A9BBF4}"/>
              </a:ext>
            </a:extLst>
          </p:cNvPr>
          <p:cNvCxnSpPr/>
          <p:nvPr/>
        </p:nvCxnSpPr>
        <p:spPr>
          <a:xfrm>
            <a:off x="6324600" y="5121071"/>
            <a:ext cx="1481328" cy="0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09F95-8D09-837C-99CE-D3F329C7CA6B}"/>
              </a:ext>
            </a:extLst>
          </p:cNvPr>
          <p:cNvSpPr txBox="1">
            <a:spLocks/>
          </p:cNvSpPr>
          <p:nvPr/>
        </p:nvSpPr>
        <p:spPr>
          <a:xfrm>
            <a:off x="2815823" y="4115237"/>
            <a:ext cx="2667000" cy="704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Arrows show the order of the steps</a:t>
            </a:r>
            <a:endParaRPr lang="en-US" sz="36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B4E535D-D30C-5972-C37A-271D3AB8B39B}"/>
              </a:ext>
            </a:extLst>
          </p:cNvPr>
          <p:cNvSpPr txBox="1">
            <a:spLocks/>
          </p:cNvSpPr>
          <p:nvPr/>
        </p:nvSpPr>
        <p:spPr>
          <a:xfrm>
            <a:off x="280533" y="5190755"/>
            <a:ext cx="2667000" cy="704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Different shapes for different actions</a:t>
            </a:r>
            <a:endParaRPr lang="en-US" sz="36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CD12246-9E07-5C98-CA21-840AA0EAD798}"/>
              </a:ext>
            </a:extLst>
          </p:cNvPr>
          <p:cNvSpPr txBox="1">
            <a:spLocks/>
          </p:cNvSpPr>
          <p:nvPr/>
        </p:nvSpPr>
        <p:spPr>
          <a:xfrm>
            <a:off x="255445" y="4034054"/>
            <a:ext cx="1996323" cy="70472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Ovals for start and stop (end)</a:t>
            </a:r>
            <a:endParaRPr lang="en-US" sz="36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B6BDAF2-88C9-C236-0839-D048C785CD2B}"/>
              </a:ext>
            </a:extLst>
          </p:cNvPr>
          <p:cNvSpPr txBox="1">
            <a:spLocks/>
          </p:cNvSpPr>
          <p:nvPr/>
        </p:nvSpPr>
        <p:spPr>
          <a:xfrm>
            <a:off x="3956482" y="5715406"/>
            <a:ext cx="2140416" cy="61325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Parallelograms for input and output</a:t>
            </a:r>
            <a:endParaRPr lang="en-US" sz="3600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782CF40E-6BCA-2A1C-B201-B0738907F980}"/>
              </a:ext>
            </a:extLst>
          </p:cNvPr>
          <p:cNvGrpSpPr/>
          <p:nvPr/>
        </p:nvGrpSpPr>
        <p:grpSpPr>
          <a:xfrm>
            <a:off x="4754260" y="4770684"/>
            <a:ext cx="1752600" cy="830997"/>
            <a:chOff x="4754260" y="4770684"/>
            <a:chExt cx="1752600" cy="830997"/>
          </a:xfrm>
        </p:grpSpPr>
        <p:sp>
          <p:nvSpPr>
            <p:cNvPr id="12" name="Flowchart: Data 11">
              <a:extLst>
                <a:ext uri="{FF2B5EF4-FFF2-40B4-BE49-F238E27FC236}">
                  <a16:creationId xmlns:a16="http://schemas.microsoft.com/office/drawing/2014/main" id="{AE245E95-9A9F-9DDA-1ACB-71F991AAAC35}"/>
                </a:ext>
              </a:extLst>
            </p:cNvPr>
            <p:cNvSpPr/>
            <p:nvPr/>
          </p:nvSpPr>
          <p:spPr>
            <a:xfrm>
              <a:off x="4754260" y="4777647"/>
              <a:ext cx="1752600" cy="787819"/>
            </a:xfrm>
            <a:prstGeom prst="flowChartInputOutp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7DED153-3BFF-B1E6-0F8C-A974DA114D17}"/>
                </a:ext>
              </a:extLst>
            </p:cNvPr>
            <p:cNvSpPr txBox="1"/>
            <p:nvPr/>
          </p:nvSpPr>
          <p:spPr>
            <a:xfrm>
              <a:off x="4977673" y="4770684"/>
              <a:ext cx="1295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Print “It is even”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A3DD120-14C0-D7FF-4930-507608BCED74}"/>
              </a:ext>
            </a:extLst>
          </p:cNvPr>
          <p:cNvGrpSpPr/>
          <p:nvPr/>
        </p:nvGrpSpPr>
        <p:grpSpPr>
          <a:xfrm>
            <a:off x="7076061" y="3246347"/>
            <a:ext cx="1752600" cy="830997"/>
            <a:chOff x="4754260" y="4770684"/>
            <a:chExt cx="1752600" cy="830997"/>
          </a:xfrm>
        </p:grpSpPr>
        <p:sp>
          <p:nvSpPr>
            <p:cNvPr id="43" name="Flowchart: Data 42">
              <a:extLst>
                <a:ext uri="{FF2B5EF4-FFF2-40B4-BE49-F238E27FC236}">
                  <a16:creationId xmlns:a16="http://schemas.microsoft.com/office/drawing/2014/main" id="{6713BC0B-6485-0D94-AFC7-601C51E8FB84}"/>
                </a:ext>
              </a:extLst>
            </p:cNvPr>
            <p:cNvSpPr/>
            <p:nvPr/>
          </p:nvSpPr>
          <p:spPr>
            <a:xfrm>
              <a:off x="4754260" y="4777647"/>
              <a:ext cx="1752600" cy="787819"/>
            </a:xfrm>
            <a:prstGeom prst="flowChartInputOutpu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CFF4533-4587-7E79-A810-3B471EF6086E}"/>
                </a:ext>
              </a:extLst>
            </p:cNvPr>
            <p:cNvSpPr txBox="1"/>
            <p:nvPr/>
          </p:nvSpPr>
          <p:spPr>
            <a:xfrm>
              <a:off x="4977673" y="4770684"/>
              <a:ext cx="1295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Print “It is odd”</a:t>
              </a:r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237F7822-E5B9-B077-E1A4-3BF0DE11B885}"/>
              </a:ext>
            </a:extLst>
          </p:cNvPr>
          <p:cNvSpPr txBox="1">
            <a:spLocks/>
          </p:cNvSpPr>
          <p:nvPr/>
        </p:nvSpPr>
        <p:spPr>
          <a:xfrm>
            <a:off x="5176028" y="2411210"/>
            <a:ext cx="2365608" cy="59831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Diamonds for decisions (branches)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338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0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AE8092-C715-843A-4A8A-74C15DAFA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90BF3-29AE-A25F-1125-FC3D21B79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8FD7434-12BD-62DC-C8C6-5F517A417AFA}"/>
              </a:ext>
            </a:extLst>
          </p:cNvPr>
          <p:cNvSpPr txBox="1">
            <a:spLocks/>
          </p:cNvSpPr>
          <p:nvPr/>
        </p:nvSpPr>
        <p:spPr>
          <a:xfrm>
            <a:off x="762000" y="1435500"/>
            <a:ext cx="4038600" cy="5174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3. Write the program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85D7365-2382-A7E6-89D4-163A914CBC52}"/>
              </a:ext>
            </a:extLst>
          </p:cNvPr>
          <p:cNvSpPr txBox="1">
            <a:spLocks/>
          </p:cNvSpPr>
          <p:nvPr/>
        </p:nvSpPr>
        <p:spPr>
          <a:xfrm>
            <a:off x="1897380" y="2128612"/>
            <a:ext cx="15316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Coding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E3B76-627B-9A40-9A37-7D47063400C5}"/>
              </a:ext>
            </a:extLst>
          </p:cNvPr>
          <p:cNvSpPr txBox="1">
            <a:spLocks/>
          </p:cNvSpPr>
          <p:nvPr/>
        </p:nvSpPr>
        <p:spPr>
          <a:xfrm>
            <a:off x="1897380" y="2542826"/>
            <a:ext cx="2590800" cy="60594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Programming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5940B3E-450F-2256-8B3E-C792D685CE90}"/>
              </a:ext>
            </a:extLst>
          </p:cNvPr>
          <p:cNvSpPr txBox="1">
            <a:spLocks/>
          </p:cNvSpPr>
          <p:nvPr/>
        </p:nvSpPr>
        <p:spPr>
          <a:xfrm>
            <a:off x="2900403" y="5400446"/>
            <a:ext cx="3959013" cy="38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00101101111000101110011011100101</a:t>
            </a:r>
          </a:p>
        </p:txBody>
      </p:sp>
      <p:sp>
        <p:nvSpPr>
          <p:cNvPr id="8" name="Trapezoid 7">
            <a:extLst>
              <a:ext uri="{FF2B5EF4-FFF2-40B4-BE49-F238E27FC236}">
                <a16:creationId xmlns:a16="http://schemas.microsoft.com/office/drawing/2014/main" id="{68A8F1F6-B84B-C318-8F5E-DF3752661240}"/>
              </a:ext>
            </a:extLst>
          </p:cNvPr>
          <p:cNvSpPr/>
          <p:nvPr/>
        </p:nvSpPr>
        <p:spPr>
          <a:xfrm>
            <a:off x="8613710" y="5514186"/>
            <a:ext cx="533400" cy="533400"/>
          </a:xfrm>
          <a:prstGeom prst="trapezoid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ack computer with a black screen&#10;&#10;Description automatically generated">
            <a:extLst>
              <a:ext uri="{FF2B5EF4-FFF2-40B4-BE49-F238E27FC236}">
                <a16:creationId xmlns:a16="http://schemas.microsoft.com/office/drawing/2014/main" id="{9D26C90F-903F-8E1C-0CD6-C3057FCBEED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68694" y="4111631"/>
            <a:ext cx="2588371" cy="25776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BBB4DE1-D222-5F8A-B773-FA8992330085}"/>
              </a:ext>
            </a:extLst>
          </p:cNvPr>
          <p:cNvSpPr txBox="1">
            <a:spLocks/>
          </p:cNvSpPr>
          <p:nvPr/>
        </p:nvSpPr>
        <p:spPr>
          <a:xfrm>
            <a:off x="766665" y="3538911"/>
            <a:ext cx="6972300" cy="940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1638" indent="-401638">
              <a:buNone/>
            </a:pPr>
            <a:r>
              <a:rPr lang="en-US" sz="3600" dirty="0"/>
              <a:t>4. Get the instructions into a form that the hardware can understand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CF0718A-B41B-9A88-0F41-A3ECA373082F}"/>
              </a:ext>
            </a:extLst>
          </p:cNvPr>
          <p:cNvSpPr txBox="1">
            <a:spLocks/>
          </p:cNvSpPr>
          <p:nvPr/>
        </p:nvSpPr>
        <p:spPr>
          <a:xfrm>
            <a:off x="5070409" y="1503043"/>
            <a:ext cx="3810001" cy="2015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buNone/>
            </a:pP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#include &lt;</a:t>
            </a:r>
            <a:r>
              <a:rPr lang="en-US" sz="1600" b="1" kern="10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stdio.h</a:t>
            </a: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&gt;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int main()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{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    </a:t>
            </a:r>
            <a:r>
              <a:rPr lang="en-US" sz="1600" b="1" kern="100" dirty="0" err="1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("Hello World\n");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}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600" b="1" kern="100" dirty="0">
              <a:solidFill>
                <a:srgbClr val="002060"/>
              </a:solidFill>
              <a:effectLst/>
              <a:latin typeface="Consolas" panose="020B0609020204030204" pitchFamily="49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5AEC5F0-D113-583A-CF43-C4F6FA139B1A}"/>
              </a:ext>
            </a:extLst>
          </p:cNvPr>
          <p:cNvSpPr txBox="1">
            <a:spLocks/>
          </p:cNvSpPr>
          <p:nvPr/>
        </p:nvSpPr>
        <p:spPr>
          <a:xfrm>
            <a:off x="1834321" y="4416306"/>
            <a:ext cx="2081972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Compiling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64B97F1-9708-26A6-FF0B-0A87B1DFA70D}"/>
              </a:ext>
            </a:extLst>
          </p:cNvPr>
          <p:cNvSpPr txBox="1">
            <a:spLocks/>
          </p:cNvSpPr>
          <p:nvPr/>
        </p:nvSpPr>
        <p:spPr>
          <a:xfrm>
            <a:off x="1834321" y="4892880"/>
            <a:ext cx="2081972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Linking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3A634D3-1A2B-EC20-2D1E-4A98F3F18638}"/>
              </a:ext>
            </a:extLst>
          </p:cNvPr>
          <p:cNvSpPr txBox="1">
            <a:spLocks/>
          </p:cNvSpPr>
          <p:nvPr/>
        </p:nvSpPr>
        <p:spPr>
          <a:xfrm>
            <a:off x="4343400" y="5029892"/>
            <a:ext cx="2081972" cy="38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Machine Language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48851BE-34FD-D61D-D692-7D86BE4FFC35}"/>
              </a:ext>
            </a:extLst>
          </p:cNvPr>
          <p:cNvSpPr txBox="1">
            <a:spLocks/>
          </p:cNvSpPr>
          <p:nvPr/>
        </p:nvSpPr>
        <p:spPr>
          <a:xfrm>
            <a:off x="5050270" y="1143772"/>
            <a:ext cx="2081972" cy="38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High Level Language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99B4021-A0D3-6307-86C4-78B4D3FC55AA}"/>
              </a:ext>
            </a:extLst>
          </p:cNvPr>
          <p:cNvSpPr txBox="1">
            <a:spLocks/>
          </p:cNvSpPr>
          <p:nvPr/>
        </p:nvSpPr>
        <p:spPr>
          <a:xfrm>
            <a:off x="7364104" y="1209443"/>
            <a:ext cx="350367" cy="34645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>
              <a:buNone/>
            </a:pPr>
            <a: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br>
              <a:rPr lang="en-US" sz="1600" b="1" kern="100" dirty="0">
                <a:solidFill>
                  <a:srgbClr val="002060"/>
                </a:solidFill>
                <a:effectLst/>
                <a:latin typeface="Courier New" panose="02070309020205020404" pitchFamily="49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sz="1600" b="1" kern="100" dirty="0">
              <a:solidFill>
                <a:srgbClr val="002060"/>
              </a:solidFill>
              <a:effectLst/>
              <a:latin typeface="Consolas" panose="020B0609020204030204" pitchFamily="49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C531CE-9620-5513-3CEE-E0BE697A65B5}"/>
              </a:ext>
            </a:extLst>
          </p:cNvPr>
          <p:cNvSpPr txBox="1">
            <a:spLocks/>
          </p:cNvSpPr>
          <p:nvPr/>
        </p:nvSpPr>
        <p:spPr>
          <a:xfrm>
            <a:off x="741062" y="4191864"/>
            <a:ext cx="756876" cy="1676056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Building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529F2D13-6763-E9F1-4F52-1B9804DFCD72}"/>
              </a:ext>
            </a:extLst>
          </p:cNvPr>
          <p:cNvSpPr/>
          <p:nvPr/>
        </p:nvSpPr>
        <p:spPr>
          <a:xfrm>
            <a:off x="1460169" y="4461939"/>
            <a:ext cx="369513" cy="861881"/>
          </a:xfrm>
          <a:prstGeom prst="lef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8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2" fill="remove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6" grpId="0"/>
      <p:bldP spid="6" grpId="1"/>
      <p:bldP spid="10" grpId="0"/>
      <p:bldP spid="15" grpId="0"/>
      <p:bldP spid="16" grpId="0"/>
      <p:bldP spid="17" grpId="0"/>
      <p:bldP spid="18" grpId="0"/>
      <p:bldP spid="19" grpId="0"/>
      <p:bldP spid="4" grpId="0"/>
      <p:bldP spid="5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901A20-6D1B-E5F4-7AAD-7ED126C51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CA2BA-1DAB-15BC-ECC4-A7FCB0279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Languages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D44923D-4959-6BE1-B129-FD9719110907}"/>
              </a:ext>
            </a:extLst>
          </p:cNvPr>
          <p:cNvSpPr txBox="1">
            <a:spLocks/>
          </p:cNvSpPr>
          <p:nvPr/>
        </p:nvSpPr>
        <p:spPr>
          <a:xfrm>
            <a:off x="533400" y="2331425"/>
            <a:ext cx="7924800" cy="1020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None/>
            </a:pPr>
            <a:r>
              <a:rPr lang="en-US" dirty="0"/>
              <a:t>Examples: C, C++, C#, Java, Python, Perl, Ruby, R, Fortran, ADA, Cobol, Assembly Language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EECACE6-ED82-0F2E-E97E-1A62D6F6517A}"/>
              </a:ext>
            </a:extLst>
          </p:cNvPr>
          <p:cNvSpPr/>
          <p:nvPr/>
        </p:nvSpPr>
        <p:spPr>
          <a:xfrm>
            <a:off x="2209800" y="2376523"/>
            <a:ext cx="3810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03CC63A-9B0E-1737-2D2D-7C0C4E768273}"/>
              </a:ext>
            </a:extLst>
          </p:cNvPr>
          <p:cNvSpPr txBox="1">
            <a:spLocks/>
          </p:cNvSpPr>
          <p:nvPr/>
        </p:nvSpPr>
        <p:spPr>
          <a:xfrm>
            <a:off x="381000" y="3435384"/>
            <a:ext cx="8382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Languages have different strengths and weaknesses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F9E1C0-88DA-9387-8122-899033F2EF30}"/>
              </a:ext>
            </a:extLst>
          </p:cNvPr>
          <p:cNvSpPr txBox="1">
            <a:spLocks/>
          </p:cNvSpPr>
          <p:nvPr/>
        </p:nvSpPr>
        <p:spPr>
          <a:xfrm>
            <a:off x="533400" y="4189446"/>
            <a:ext cx="2057400" cy="534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Easy to learn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7432E2A-AEA1-2B59-86F1-6FC4AE6635E0}"/>
              </a:ext>
            </a:extLst>
          </p:cNvPr>
          <p:cNvSpPr txBox="1">
            <a:spLocks/>
          </p:cNvSpPr>
          <p:nvPr/>
        </p:nvSpPr>
        <p:spPr>
          <a:xfrm>
            <a:off x="533400" y="5218923"/>
            <a:ext cx="2057400" cy="534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Hard to learn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A2425D09-A550-72BA-ABA7-A5F79459472B}"/>
              </a:ext>
            </a:extLst>
          </p:cNvPr>
          <p:cNvSpPr/>
          <p:nvPr/>
        </p:nvSpPr>
        <p:spPr>
          <a:xfrm>
            <a:off x="1341276" y="4724400"/>
            <a:ext cx="228600" cy="49452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56937D2-A7E2-E340-97A6-71F782A3B57F}"/>
              </a:ext>
            </a:extLst>
          </p:cNvPr>
          <p:cNvSpPr txBox="1">
            <a:spLocks/>
          </p:cNvSpPr>
          <p:nvPr/>
        </p:nvSpPr>
        <p:spPr>
          <a:xfrm>
            <a:off x="3048000" y="4189446"/>
            <a:ext cx="2286000" cy="534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Small programs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A0ADB974-9F84-37E7-B51E-C24EFCD19C8F}"/>
              </a:ext>
            </a:extLst>
          </p:cNvPr>
          <p:cNvSpPr txBox="1">
            <a:spLocks/>
          </p:cNvSpPr>
          <p:nvPr/>
        </p:nvSpPr>
        <p:spPr>
          <a:xfrm>
            <a:off x="3048000" y="5218923"/>
            <a:ext cx="2286000" cy="534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Large programs</a:t>
            </a:r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F5068588-D1F5-386C-FD49-829DF222CC1D}"/>
              </a:ext>
            </a:extLst>
          </p:cNvPr>
          <p:cNvSpPr/>
          <p:nvPr/>
        </p:nvSpPr>
        <p:spPr>
          <a:xfrm>
            <a:off x="3855876" y="4724400"/>
            <a:ext cx="228600" cy="49452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34C4CFB-747D-49E2-65FA-A66001033C60}"/>
              </a:ext>
            </a:extLst>
          </p:cNvPr>
          <p:cNvSpPr txBox="1">
            <a:spLocks/>
          </p:cNvSpPr>
          <p:nvPr/>
        </p:nvSpPr>
        <p:spPr>
          <a:xfrm>
            <a:off x="6019800" y="4195666"/>
            <a:ext cx="2286000" cy="534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Fast programs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0F823C1-2DBA-D7F4-5389-3B5CCE002CF5}"/>
              </a:ext>
            </a:extLst>
          </p:cNvPr>
          <p:cNvSpPr txBox="1">
            <a:spLocks/>
          </p:cNvSpPr>
          <p:nvPr/>
        </p:nvSpPr>
        <p:spPr>
          <a:xfrm>
            <a:off x="6019800" y="5225143"/>
            <a:ext cx="2286000" cy="5349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Slow programs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9B7F28F2-8BF1-7D75-34B9-CBBBB65331E3}"/>
              </a:ext>
            </a:extLst>
          </p:cNvPr>
          <p:cNvSpPr/>
          <p:nvPr/>
        </p:nvSpPr>
        <p:spPr>
          <a:xfrm>
            <a:off x="6827676" y="4730620"/>
            <a:ext cx="228600" cy="49452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EB7D5-E493-3A29-FE88-041CDF3455D4}"/>
              </a:ext>
            </a:extLst>
          </p:cNvPr>
          <p:cNvSpPr txBox="1">
            <a:spLocks/>
          </p:cNvSpPr>
          <p:nvPr/>
        </p:nvSpPr>
        <p:spPr>
          <a:xfrm>
            <a:off x="228600" y="1174266"/>
            <a:ext cx="8686799" cy="889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When we write the program, we use a programming language</a:t>
            </a:r>
          </a:p>
        </p:txBody>
      </p:sp>
    </p:spTree>
    <p:extLst>
      <p:ext uri="{BB962C8B-B14F-4D97-AF65-F5344CB8AC3E}">
        <p14:creationId xmlns:p14="http://schemas.microsoft.com/office/powerpoint/2010/main" val="420368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10" grpId="0"/>
      <p:bldP spid="11" grpId="0"/>
      <p:bldP spid="12" grpId="0"/>
      <p:bldP spid="13" grpId="0" animBg="1"/>
      <p:bldP spid="14" grpId="0"/>
      <p:bldP spid="15" grpId="0"/>
      <p:bldP spid="16" grpId="0" animBg="1"/>
      <p:bldP spid="17" grpId="0"/>
      <p:bldP spid="18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D3E49-F9D4-05D9-8F71-6B738FE05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3943F-A134-EC9B-FF4D-E0FDD7CF6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Languages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C1E4BF0-9B87-BE98-597B-CAB8E6C82D67}"/>
              </a:ext>
            </a:extLst>
          </p:cNvPr>
          <p:cNvSpPr txBox="1">
            <a:spLocks/>
          </p:cNvSpPr>
          <p:nvPr/>
        </p:nvSpPr>
        <p:spPr>
          <a:xfrm>
            <a:off x="1066800" y="3349165"/>
            <a:ext cx="1295400" cy="56900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0" indent="-1371600">
              <a:buNone/>
            </a:pPr>
            <a:r>
              <a:rPr lang="en-US" dirty="0">
                <a:solidFill>
                  <a:srgbClr val="FF0000"/>
                </a:solidFill>
              </a:rPr>
              <a:t>Syntax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66794A2-4ABF-CAF9-CC92-89B741C0A826}"/>
              </a:ext>
            </a:extLst>
          </p:cNvPr>
          <p:cNvSpPr txBox="1">
            <a:spLocks/>
          </p:cNvSpPr>
          <p:nvPr/>
        </p:nvSpPr>
        <p:spPr>
          <a:xfrm>
            <a:off x="2743200" y="3318706"/>
            <a:ext cx="5638800" cy="599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3333FF"/>
                </a:solidFill>
              </a:rPr>
              <a:t>the specific rules for a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FA1E1-1F49-06CE-C567-0BD14EEC3995}"/>
              </a:ext>
            </a:extLst>
          </p:cNvPr>
          <p:cNvSpPr txBox="1">
            <a:spLocks/>
          </p:cNvSpPr>
          <p:nvPr/>
        </p:nvSpPr>
        <p:spPr>
          <a:xfrm>
            <a:off x="236034" y="1502145"/>
            <a:ext cx="8686799" cy="8896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000" dirty="0"/>
              <a:t>Most programming languages can do the same things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77F0B58-8E2F-42B0-996F-A0A1A0351A64}"/>
              </a:ext>
            </a:extLst>
          </p:cNvPr>
          <p:cNvSpPr txBox="1">
            <a:spLocks/>
          </p:cNvSpPr>
          <p:nvPr/>
        </p:nvSpPr>
        <p:spPr>
          <a:xfrm>
            <a:off x="236034" y="2521146"/>
            <a:ext cx="8686799" cy="685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Each language will have specific commands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62B6B67-6F6A-7FE7-65E2-A9AA926B5803}"/>
              </a:ext>
            </a:extLst>
          </p:cNvPr>
          <p:cNvSpPr txBox="1">
            <a:spLocks/>
          </p:cNvSpPr>
          <p:nvPr/>
        </p:nvSpPr>
        <p:spPr>
          <a:xfrm>
            <a:off x="1676400" y="4305301"/>
            <a:ext cx="63754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Most of the effort of learning a programming language involves learning the syntax of that language.</a:t>
            </a:r>
          </a:p>
        </p:txBody>
      </p:sp>
    </p:spTree>
    <p:extLst>
      <p:ext uri="{BB962C8B-B14F-4D97-AF65-F5344CB8AC3E}">
        <p14:creationId xmlns:p14="http://schemas.microsoft.com/office/powerpoint/2010/main" val="14979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DA985-81C0-C5AA-BA09-11FF00FDA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086CF-4795-FB65-181B-96556BB56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8D38EBB-45D6-AF89-FEB5-4D13CF6A8ABA}"/>
              </a:ext>
            </a:extLst>
          </p:cNvPr>
          <p:cNvSpPr txBox="1">
            <a:spLocks/>
          </p:cNvSpPr>
          <p:nvPr/>
        </p:nvSpPr>
        <p:spPr>
          <a:xfrm>
            <a:off x="1524000" y="1437958"/>
            <a:ext cx="5125571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5. Run and test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059E7-7ED8-27F9-ED8F-0AA5DA9823F5}"/>
              </a:ext>
            </a:extLst>
          </p:cNvPr>
          <p:cNvSpPr txBox="1">
            <a:spLocks/>
          </p:cNvSpPr>
          <p:nvPr/>
        </p:nvSpPr>
        <p:spPr>
          <a:xfrm>
            <a:off x="2590800" y="2132574"/>
            <a:ext cx="5715000" cy="126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Make sure that the program works as it should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CF44BD4-6E49-5A40-6E9B-75621632D8EC}"/>
              </a:ext>
            </a:extLst>
          </p:cNvPr>
          <p:cNvSpPr txBox="1">
            <a:spLocks/>
          </p:cNvSpPr>
          <p:nvPr/>
        </p:nvSpPr>
        <p:spPr>
          <a:xfrm>
            <a:off x="2601951" y="3429000"/>
            <a:ext cx="5715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No errors in code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130C088-ED90-0444-F4A8-F6C0259B2FEA}"/>
              </a:ext>
            </a:extLst>
          </p:cNvPr>
          <p:cNvSpPr txBox="1">
            <a:spLocks/>
          </p:cNvSpPr>
          <p:nvPr/>
        </p:nvSpPr>
        <p:spPr>
          <a:xfrm>
            <a:off x="2617191" y="4267200"/>
            <a:ext cx="57150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No errors in logic (algorithm)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A8F933-3EFD-CDC8-061E-6B724F2F16B8}"/>
              </a:ext>
            </a:extLst>
          </p:cNvPr>
          <p:cNvSpPr txBox="1">
            <a:spLocks/>
          </p:cNvSpPr>
          <p:nvPr/>
        </p:nvSpPr>
        <p:spPr>
          <a:xfrm>
            <a:off x="3124200" y="4953000"/>
            <a:ext cx="3200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Fringe cases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0D1FC35-86C8-BDC7-7005-08A1F8E0B364}"/>
              </a:ext>
            </a:extLst>
          </p:cNvPr>
          <p:cNvSpPr txBox="1">
            <a:spLocks/>
          </p:cNvSpPr>
          <p:nvPr/>
        </p:nvSpPr>
        <p:spPr>
          <a:xfrm>
            <a:off x="3733800" y="5563510"/>
            <a:ext cx="5105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Things that are not “normal”</a:t>
            </a:r>
          </a:p>
        </p:txBody>
      </p:sp>
    </p:spTree>
    <p:extLst>
      <p:ext uri="{BB962C8B-B14F-4D97-AF65-F5344CB8AC3E}">
        <p14:creationId xmlns:p14="http://schemas.microsoft.com/office/powerpoint/2010/main" val="272791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77368-ADFC-8A0A-CC0F-F4DE31F1A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83826-2092-A4A2-719C-34C355E9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 Fringe Case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E17EBA-5458-B511-FECD-46BEB6CF05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497006"/>
              </p:ext>
            </p:extLst>
          </p:nvPr>
        </p:nvGraphicFramePr>
        <p:xfrm>
          <a:off x="1752600" y="1600200"/>
          <a:ext cx="54864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172095901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4284804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76877249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87480993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4038350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89411950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83518146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62094153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93291618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557357737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1361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232831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228212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86014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48328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3075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565549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953319"/>
                  </a:ext>
                </a:extLst>
              </a:tr>
            </a:tbl>
          </a:graphicData>
        </a:graphic>
      </p:graphicFrame>
      <p:sp>
        <p:nvSpPr>
          <p:cNvPr id="6" name="Arrow: Right 5">
            <a:extLst>
              <a:ext uri="{FF2B5EF4-FFF2-40B4-BE49-F238E27FC236}">
                <a16:creationId xmlns:a16="http://schemas.microsoft.com/office/drawing/2014/main" id="{BFD1F1A6-F0A4-EFB6-78C5-1F58D3A7BAC2}"/>
              </a:ext>
            </a:extLst>
          </p:cNvPr>
          <p:cNvSpPr/>
          <p:nvPr/>
        </p:nvSpPr>
        <p:spPr>
          <a:xfrm>
            <a:off x="1219200" y="341884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72A025EA-7ADC-B773-69BC-6F2610EE0656}"/>
              </a:ext>
            </a:extLst>
          </p:cNvPr>
          <p:cNvSpPr/>
          <p:nvPr/>
        </p:nvSpPr>
        <p:spPr>
          <a:xfrm>
            <a:off x="7299960" y="2819400"/>
            <a:ext cx="381000" cy="3048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EF3EFDDC-8B78-551D-1C80-99A75D348C7A}"/>
              </a:ext>
            </a:extLst>
          </p:cNvPr>
          <p:cNvSpPr/>
          <p:nvPr/>
        </p:nvSpPr>
        <p:spPr>
          <a:xfrm>
            <a:off x="4114800" y="55626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3334EC5-BCE4-1D5D-4EA5-074256C69236}"/>
              </a:ext>
            </a:extLst>
          </p:cNvPr>
          <p:cNvCxnSpPr/>
          <p:nvPr/>
        </p:nvCxnSpPr>
        <p:spPr>
          <a:xfrm>
            <a:off x="4381500" y="571500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7058757-8A0D-7DC1-3EE7-8B5EDDC9B969}"/>
              </a:ext>
            </a:extLst>
          </p:cNvPr>
          <p:cNvCxnSpPr>
            <a:cxnSpLocks/>
          </p:cNvCxnSpPr>
          <p:nvPr/>
        </p:nvCxnSpPr>
        <p:spPr>
          <a:xfrm rot="16200000" flipV="1">
            <a:off x="4101353" y="537210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8B92AD8-6B3A-6BD3-DE85-ADEBADB44282}"/>
              </a:ext>
            </a:extLst>
          </p:cNvPr>
          <p:cNvCxnSpPr>
            <a:cxnSpLocks/>
          </p:cNvCxnSpPr>
          <p:nvPr/>
        </p:nvCxnSpPr>
        <p:spPr>
          <a:xfrm flipH="1">
            <a:off x="3850338" y="571500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130F3C4-CDB5-51AF-8F6F-CEF9C9EAC375}"/>
              </a:ext>
            </a:extLst>
          </p:cNvPr>
          <p:cNvCxnSpPr>
            <a:cxnSpLocks/>
          </p:cNvCxnSpPr>
          <p:nvPr/>
        </p:nvCxnSpPr>
        <p:spPr>
          <a:xfrm rot="5400000">
            <a:off x="4114800" y="5905500"/>
            <a:ext cx="228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tar: 5 Points 13">
            <a:extLst>
              <a:ext uri="{FF2B5EF4-FFF2-40B4-BE49-F238E27FC236}">
                <a16:creationId xmlns:a16="http://schemas.microsoft.com/office/drawing/2014/main" id="{A09D15AA-6549-D604-963D-7837886B7659}"/>
              </a:ext>
            </a:extLst>
          </p:cNvPr>
          <p:cNvSpPr/>
          <p:nvPr/>
        </p:nvSpPr>
        <p:spPr>
          <a:xfrm>
            <a:off x="1901112" y="341884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A4AB27-7342-FB3F-96CA-3A08F2DDC793}"/>
              </a:ext>
            </a:extLst>
          </p:cNvPr>
          <p:cNvCxnSpPr/>
          <p:nvPr/>
        </p:nvCxnSpPr>
        <p:spPr>
          <a:xfrm>
            <a:off x="2167812" y="3571240"/>
            <a:ext cx="2286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05AE99E-DF10-6B13-9974-0E506DA15E73}"/>
              </a:ext>
            </a:extLst>
          </p:cNvPr>
          <p:cNvCxnSpPr>
            <a:cxnSpLocks/>
          </p:cNvCxnSpPr>
          <p:nvPr/>
        </p:nvCxnSpPr>
        <p:spPr>
          <a:xfrm rot="16200000" flipV="1">
            <a:off x="1887665" y="322834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1E6F0E5-EA15-50D7-FC65-02DB35B0D419}"/>
              </a:ext>
            </a:extLst>
          </p:cNvPr>
          <p:cNvCxnSpPr>
            <a:cxnSpLocks/>
          </p:cNvCxnSpPr>
          <p:nvPr/>
        </p:nvCxnSpPr>
        <p:spPr>
          <a:xfrm flipH="1">
            <a:off x="1636650" y="357124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9AF1A85-3D3E-D924-0686-0F78E23C8582}"/>
              </a:ext>
            </a:extLst>
          </p:cNvPr>
          <p:cNvCxnSpPr>
            <a:cxnSpLocks/>
          </p:cNvCxnSpPr>
          <p:nvPr/>
        </p:nvCxnSpPr>
        <p:spPr>
          <a:xfrm rot="5400000">
            <a:off x="1901112" y="3761740"/>
            <a:ext cx="228600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1229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C1212"/>
                                      </p:to>
                                    </p:animClr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9E960-684F-B7A5-A5ED-3773A9EC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980AC-4C3F-2C2C-683D-B0F39B3808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4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76119-C30A-43F8-B1B5-E9C7495BD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Software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A241A2-901D-4C59-96FA-D70F18DC024A}"/>
              </a:ext>
            </a:extLst>
          </p:cNvPr>
          <p:cNvSpPr txBox="1">
            <a:spLocks/>
          </p:cNvSpPr>
          <p:nvPr/>
        </p:nvSpPr>
        <p:spPr>
          <a:xfrm>
            <a:off x="467360" y="1459003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/>
              <a:t>Software vs. Hardware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8C0BEAF-9315-4DE4-9907-D88D87ED6889}"/>
              </a:ext>
            </a:extLst>
          </p:cNvPr>
          <p:cNvSpPr txBox="1">
            <a:spLocks/>
          </p:cNvSpPr>
          <p:nvPr/>
        </p:nvSpPr>
        <p:spPr>
          <a:xfrm>
            <a:off x="1066800" y="2338568"/>
            <a:ext cx="7315200" cy="10904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89125" indent="-1889125">
              <a:buFont typeface="Arial" panose="020B0604020202020204" pitchFamily="34" charset="0"/>
              <a:buNone/>
            </a:pPr>
            <a:r>
              <a:rPr lang="en-US" dirty="0"/>
              <a:t>Hardware: the parts of the computer system that you can touch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49233D-C7C7-4F36-982C-1BADC524CED3}"/>
              </a:ext>
            </a:extLst>
          </p:cNvPr>
          <p:cNvSpPr txBox="1">
            <a:spLocks/>
          </p:cNvSpPr>
          <p:nvPr/>
        </p:nvSpPr>
        <p:spPr>
          <a:xfrm>
            <a:off x="1905000" y="3392347"/>
            <a:ext cx="6629400" cy="75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keyboard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732EB78-7EBB-4059-B790-BE4FBEBC1469}"/>
              </a:ext>
            </a:extLst>
          </p:cNvPr>
          <p:cNvSpPr txBox="1">
            <a:spLocks/>
          </p:cNvSpPr>
          <p:nvPr/>
        </p:nvSpPr>
        <p:spPr>
          <a:xfrm>
            <a:off x="1879600" y="3971081"/>
            <a:ext cx="6629400" cy="75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monitor (screen)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718A0E6-7DD6-4E79-B797-25C6EC608C21}"/>
              </a:ext>
            </a:extLst>
          </p:cNvPr>
          <p:cNvSpPr txBox="1">
            <a:spLocks/>
          </p:cNvSpPr>
          <p:nvPr/>
        </p:nvSpPr>
        <p:spPr>
          <a:xfrm>
            <a:off x="1905000" y="4721506"/>
            <a:ext cx="7010400" cy="677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disk drive (</a:t>
            </a:r>
            <a:r>
              <a:rPr lang="en-US" dirty="0" err="1"/>
              <a:t>ssd</a:t>
            </a:r>
            <a:r>
              <a:rPr lang="en-US" dirty="0"/>
              <a:t>, </a:t>
            </a:r>
            <a:r>
              <a:rPr lang="en-US" dirty="0" err="1"/>
              <a:t>dvd</a:t>
            </a:r>
            <a:r>
              <a:rPr lang="en-US" dirty="0"/>
              <a:t> drive, thumb drive)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AF2B9-5333-72A8-B92F-0C9FD6DB310A}"/>
              </a:ext>
            </a:extLst>
          </p:cNvPr>
          <p:cNvSpPr txBox="1">
            <a:spLocks/>
          </p:cNvSpPr>
          <p:nvPr/>
        </p:nvSpPr>
        <p:spPr>
          <a:xfrm>
            <a:off x="1915160" y="5436725"/>
            <a:ext cx="6629400" cy="75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mouse</a:t>
            </a:r>
          </a:p>
        </p:txBody>
      </p:sp>
    </p:spTree>
    <p:extLst>
      <p:ext uri="{BB962C8B-B14F-4D97-AF65-F5344CB8AC3E}">
        <p14:creationId xmlns:p14="http://schemas.microsoft.com/office/powerpoint/2010/main" val="303546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1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6F426-1EEC-3A2F-C054-E392A9AEE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B143-01FA-32C3-D75F-FC08BEFAD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Software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3107FC7-323A-C86E-CF86-752D2F20FED2}"/>
              </a:ext>
            </a:extLst>
          </p:cNvPr>
          <p:cNvSpPr txBox="1">
            <a:spLocks/>
          </p:cNvSpPr>
          <p:nvPr/>
        </p:nvSpPr>
        <p:spPr>
          <a:xfrm>
            <a:off x="990600" y="1498550"/>
            <a:ext cx="7010400" cy="17221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89125" indent="-1889125">
              <a:buFont typeface="Arial" panose="020B0604020202020204" pitchFamily="34" charset="0"/>
              <a:buNone/>
            </a:pPr>
            <a:r>
              <a:rPr lang="en-US" sz="3600" dirty="0"/>
              <a:t>Software: provides an interface between the user and the hardware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9050EFC-AF0D-D9FF-5406-BA5E0318BB3B}"/>
              </a:ext>
            </a:extLst>
          </p:cNvPr>
          <p:cNvSpPr txBox="1">
            <a:spLocks/>
          </p:cNvSpPr>
          <p:nvPr/>
        </p:nvSpPr>
        <p:spPr>
          <a:xfrm>
            <a:off x="1828800" y="3637344"/>
            <a:ext cx="6629400" cy="172210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Software lets the user make the hardware do what the user wants it to do</a:t>
            </a:r>
          </a:p>
        </p:txBody>
      </p:sp>
    </p:spTree>
    <p:extLst>
      <p:ext uri="{BB962C8B-B14F-4D97-AF65-F5344CB8AC3E}">
        <p14:creationId xmlns:p14="http://schemas.microsoft.com/office/powerpoint/2010/main" val="1979658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DD032DE-F3D1-EFB6-5C91-0CBE3FF67776}"/>
              </a:ext>
            </a:extLst>
          </p:cNvPr>
          <p:cNvSpPr txBox="1">
            <a:spLocks/>
          </p:cNvSpPr>
          <p:nvPr/>
        </p:nvSpPr>
        <p:spPr>
          <a:xfrm>
            <a:off x="2897293" y="4878175"/>
            <a:ext cx="3959013" cy="38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00101101111000101110011011100101</a:t>
            </a:r>
          </a:p>
        </p:txBody>
      </p:sp>
      <p:sp>
        <p:nvSpPr>
          <p:cNvPr id="2" name="Trapezoid 1">
            <a:extLst>
              <a:ext uri="{FF2B5EF4-FFF2-40B4-BE49-F238E27FC236}">
                <a16:creationId xmlns:a16="http://schemas.microsoft.com/office/drawing/2014/main" id="{FB50D7B6-42C6-A46C-9913-229AB04E7053}"/>
              </a:ext>
            </a:extLst>
          </p:cNvPr>
          <p:cNvSpPr/>
          <p:nvPr/>
        </p:nvSpPr>
        <p:spPr>
          <a:xfrm>
            <a:off x="8610600" y="4991915"/>
            <a:ext cx="533400" cy="533400"/>
          </a:xfrm>
          <a:prstGeom prst="trapezoid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person wearing glasses and a button up shirt&#10;&#10;Description automatically generated">
            <a:extLst>
              <a:ext uri="{FF2B5EF4-FFF2-40B4-BE49-F238E27FC236}">
                <a16:creationId xmlns:a16="http://schemas.microsoft.com/office/drawing/2014/main" id="{769700DC-6BA4-DFBC-084D-079CD7F046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13907" r="23333" b="11482"/>
          <a:stretch/>
        </p:blipFill>
        <p:spPr>
          <a:xfrm rot="16200000">
            <a:off x="253858" y="3098944"/>
            <a:ext cx="2532121" cy="2125434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22F602E6-908F-1C6D-4986-3D06513210CE}"/>
              </a:ext>
            </a:extLst>
          </p:cNvPr>
          <p:cNvGrpSpPr/>
          <p:nvPr/>
        </p:nvGrpSpPr>
        <p:grpSpPr>
          <a:xfrm>
            <a:off x="1752600" y="1219200"/>
            <a:ext cx="2971800" cy="2024639"/>
            <a:chOff x="1993646" y="2057400"/>
            <a:chExt cx="2958681" cy="1872239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B4B7DE5-DE40-76A2-9694-4DAC700DC8D6}"/>
                </a:ext>
              </a:extLst>
            </p:cNvPr>
            <p:cNvSpPr/>
            <p:nvPr/>
          </p:nvSpPr>
          <p:spPr>
            <a:xfrm>
              <a:off x="1993646" y="3792479"/>
              <a:ext cx="137160" cy="13716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C503F8A-9C5B-454A-FF97-F44700F0F726}"/>
                </a:ext>
              </a:extLst>
            </p:cNvPr>
            <p:cNvSpPr/>
            <p:nvPr/>
          </p:nvSpPr>
          <p:spPr>
            <a:xfrm>
              <a:off x="2025650" y="3650747"/>
              <a:ext cx="210312" cy="210312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ECBCC30-A80F-EAFF-FFEA-76E876B9B59F}"/>
                </a:ext>
              </a:extLst>
            </p:cNvPr>
            <p:cNvSpPr/>
            <p:nvPr/>
          </p:nvSpPr>
          <p:spPr>
            <a:xfrm>
              <a:off x="2070100" y="3480206"/>
              <a:ext cx="276860" cy="261981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F3784D76-7734-7688-03F5-3EB44E656C95}"/>
                </a:ext>
              </a:extLst>
            </p:cNvPr>
            <p:cNvSpPr/>
            <p:nvPr/>
          </p:nvSpPr>
          <p:spPr>
            <a:xfrm>
              <a:off x="2133600" y="3233782"/>
              <a:ext cx="381000" cy="3810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069468-5C4C-2A84-094D-9C4FFA54F8E6}"/>
                </a:ext>
              </a:extLst>
            </p:cNvPr>
            <p:cNvGrpSpPr/>
            <p:nvPr/>
          </p:nvGrpSpPr>
          <p:grpSpPr>
            <a:xfrm>
              <a:off x="2133600" y="2057400"/>
              <a:ext cx="2818727" cy="1684786"/>
              <a:chOff x="2133600" y="2057400"/>
              <a:chExt cx="2818727" cy="1684786"/>
            </a:xfrm>
          </p:grpSpPr>
          <p:sp>
            <p:nvSpPr>
              <p:cNvPr id="4" name="Cloud 3">
                <a:extLst>
                  <a:ext uri="{FF2B5EF4-FFF2-40B4-BE49-F238E27FC236}">
                    <a16:creationId xmlns:a16="http://schemas.microsoft.com/office/drawing/2014/main" id="{F31172A5-F42C-AA14-BC1A-901B485A1CAE}"/>
                  </a:ext>
                </a:extLst>
              </p:cNvPr>
              <p:cNvSpPr/>
              <p:nvPr/>
            </p:nvSpPr>
            <p:spPr>
              <a:xfrm>
                <a:off x="2133600" y="2057400"/>
                <a:ext cx="2818727" cy="1684786"/>
              </a:xfrm>
              <a:prstGeom prst="cloud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72E6159-F914-EECB-B15E-63D85861E64A}"/>
                  </a:ext>
                </a:extLst>
              </p:cNvPr>
              <p:cNvSpPr txBox="1"/>
              <p:nvPr/>
            </p:nvSpPr>
            <p:spPr>
              <a:xfrm>
                <a:off x="2324099" y="2287421"/>
                <a:ext cx="2287009" cy="1109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What is the greatest common factor between 2856 and 252?</a:t>
                </a:r>
              </a:p>
            </p:txBody>
          </p:sp>
        </p:grpSp>
      </p:grpSp>
      <p:pic>
        <p:nvPicPr>
          <p:cNvPr id="12" name="Picture 11" descr="A black computer with a black screen&#10;&#10;Description automatically generated">
            <a:extLst>
              <a:ext uri="{FF2B5EF4-FFF2-40B4-BE49-F238E27FC236}">
                <a16:creationId xmlns:a16="http://schemas.microsoft.com/office/drawing/2014/main" id="{002DDD0D-04A2-4E42-3C6C-996A49D1A2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65584" y="3589360"/>
            <a:ext cx="2588371" cy="2577630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6DD212D-2630-CD5E-41C3-79D29DAAC319}"/>
              </a:ext>
            </a:extLst>
          </p:cNvPr>
          <p:cNvSpPr txBox="1">
            <a:spLocks/>
          </p:cNvSpPr>
          <p:nvPr/>
        </p:nvSpPr>
        <p:spPr>
          <a:xfrm>
            <a:off x="6924769" y="1776179"/>
            <a:ext cx="609600" cy="38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CPU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21BE0B1-77F1-FA69-46A8-9D72FECB4579}"/>
              </a:ext>
            </a:extLst>
          </p:cNvPr>
          <p:cNvSpPr txBox="1">
            <a:spLocks/>
          </p:cNvSpPr>
          <p:nvPr/>
        </p:nvSpPr>
        <p:spPr>
          <a:xfrm>
            <a:off x="6938666" y="2217874"/>
            <a:ext cx="1242206" cy="82325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Central </a:t>
            </a:r>
          </a:p>
          <a:p>
            <a:pPr marL="0" indent="0">
              <a:buNone/>
            </a:pPr>
            <a:r>
              <a:rPr lang="en-US" sz="1800" dirty="0"/>
              <a:t>Processing</a:t>
            </a:r>
          </a:p>
          <a:p>
            <a:pPr marL="0" indent="0">
              <a:buNone/>
            </a:pPr>
            <a:r>
              <a:rPr lang="en-US" sz="1800" dirty="0"/>
              <a:t>Unit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A4CF193-B12C-FF87-4781-446B1A616B67}"/>
              </a:ext>
            </a:extLst>
          </p:cNvPr>
          <p:cNvSpPr txBox="1">
            <a:spLocks/>
          </p:cNvSpPr>
          <p:nvPr/>
        </p:nvSpPr>
        <p:spPr>
          <a:xfrm>
            <a:off x="1236512" y="346735"/>
            <a:ext cx="6934200" cy="823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Software is what takes our idea and converts it into instructions that the CPU can understand</a:t>
            </a:r>
          </a:p>
        </p:txBody>
      </p:sp>
    </p:spTree>
    <p:extLst>
      <p:ext uri="{BB962C8B-B14F-4D97-AF65-F5344CB8AC3E}">
        <p14:creationId xmlns:p14="http://schemas.microsoft.com/office/powerpoint/2010/main" val="322532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2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5405E7-2EA9-B8E4-4736-F09E36871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D9F3C-25C1-CDD8-F964-EA729D528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00098EF-1719-EE02-8DCE-EB40F9A3234F}"/>
              </a:ext>
            </a:extLst>
          </p:cNvPr>
          <p:cNvSpPr txBox="1">
            <a:spLocks/>
          </p:cNvSpPr>
          <p:nvPr/>
        </p:nvSpPr>
        <p:spPr>
          <a:xfrm>
            <a:off x="1930549" y="1284026"/>
            <a:ext cx="6477000" cy="1116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dirty="0"/>
              <a:t>1. Decide what you want the program to do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C66500-EBED-E330-24AC-9842EB5F1551}"/>
              </a:ext>
            </a:extLst>
          </p:cNvPr>
          <p:cNvSpPr txBox="1">
            <a:spLocks/>
          </p:cNvSpPr>
          <p:nvPr/>
        </p:nvSpPr>
        <p:spPr>
          <a:xfrm>
            <a:off x="1930549" y="2474581"/>
            <a:ext cx="56388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2. Figure out how to do it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6D02D94-4680-438C-9642-C143141FEB59}"/>
              </a:ext>
            </a:extLst>
          </p:cNvPr>
          <p:cNvSpPr txBox="1">
            <a:spLocks/>
          </p:cNvSpPr>
          <p:nvPr/>
        </p:nvSpPr>
        <p:spPr>
          <a:xfrm>
            <a:off x="1966317" y="4267200"/>
            <a:ext cx="6972300" cy="9406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96875" indent="-396875">
              <a:buNone/>
            </a:pPr>
            <a:r>
              <a:rPr lang="en-US" dirty="0"/>
              <a:t>4. Get the instructions into a form that the hardware can understand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56F6AE-444B-2852-BB12-2980CD563BFB}"/>
              </a:ext>
            </a:extLst>
          </p:cNvPr>
          <p:cNvSpPr txBox="1">
            <a:spLocks/>
          </p:cNvSpPr>
          <p:nvPr/>
        </p:nvSpPr>
        <p:spPr>
          <a:xfrm>
            <a:off x="1966317" y="3278922"/>
            <a:ext cx="381762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3. Write the program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2BAC131-FE5A-1919-CA1F-7DD00AD512E2}"/>
              </a:ext>
            </a:extLst>
          </p:cNvPr>
          <p:cNvSpPr txBox="1">
            <a:spLocks/>
          </p:cNvSpPr>
          <p:nvPr/>
        </p:nvSpPr>
        <p:spPr>
          <a:xfrm>
            <a:off x="1966316" y="5556521"/>
            <a:ext cx="5125571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5. Run and test the program</a:t>
            </a:r>
          </a:p>
        </p:txBody>
      </p:sp>
    </p:spTree>
    <p:extLst>
      <p:ext uri="{BB962C8B-B14F-4D97-AF65-F5344CB8AC3E}">
        <p14:creationId xmlns:p14="http://schemas.microsoft.com/office/powerpoint/2010/main" val="350053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  <p:bldP spid="11" grpId="0"/>
      <p:bldP spid="7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A44AF-0D1C-6677-8C51-78D99166A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5D5A1-E487-D861-1D20-9B7034C12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F9E8103-B8F4-DE94-6805-0EB63097E691}"/>
              </a:ext>
            </a:extLst>
          </p:cNvPr>
          <p:cNvSpPr txBox="1">
            <a:spLocks/>
          </p:cNvSpPr>
          <p:nvPr/>
        </p:nvSpPr>
        <p:spPr>
          <a:xfrm>
            <a:off x="914400" y="1184689"/>
            <a:ext cx="6324600" cy="1341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None/>
            </a:pPr>
            <a:r>
              <a:rPr lang="en-US" sz="3600" dirty="0"/>
              <a:t>1. Decide what you want the program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42DD77-06D4-5728-4633-AE3EDE7162BB}"/>
              </a:ext>
            </a:extLst>
          </p:cNvPr>
          <p:cNvSpPr txBox="1">
            <a:spLocks/>
          </p:cNvSpPr>
          <p:nvPr/>
        </p:nvSpPr>
        <p:spPr>
          <a:xfrm>
            <a:off x="1905000" y="2256351"/>
            <a:ext cx="50292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Determine</a:t>
            </a:r>
            <a:r>
              <a:rPr lang="en-US" sz="3600" dirty="0">
                <a:solidFill>
                  <a:srgbClr val="FF0000"/>
                </a:solidFill>
              </a:rPr>
              <a:t> Specifications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BA4D7AA-09E6-FC15-2A3D-B53C380E1C1F}"/>
              </a:ext>
            </a:extLst>
          </p:cNvPr>
          <p:cNvSpPr txBox="1">
            <a:spLocks/>
          </p:cNvSpPr>
          <p:nvPr/>
        </p:nvSpPr>
        <p:spPr>
          <a:xfrm>
            <a:off x="2908300" y="3353432"/>
            <a:ext cx="5488940" cy="6553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What kind of output is needed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F178B2-2A6D-080C-6139-0A8E307BC8BE}"/>
              </a:ext>
            </a:extLst>
          </p:cNvPr>
          <p:cNvSpPr txBox="1">
            <a:spLocks/>
          </p:cNvSpPr>
          <p:nvPr/>
        </p:nvSpPr>
        <p:spPr>
          <a:xfrm>
            <a:off x="2908300" y="4047951"/>
            <a:ext cx="5105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What hardware is available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0EA59F2-096A-3FD4-138F-98E54687415B}"/>
              </a:ext>
            </a:extLst>
          </p:cNvPr>
          <p:cNvSpPr txBox="1">
            <a:spLocks/>
          </p:cNvSpPr>
          <p:nvPr/>
        </p:nvSpPr>
        <p:spPr>
          <a:xfrm>
            <a:off x="2908300" y="5685806"/>
            <a:ext cx="49149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How fast must it perform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9A8E74-4965-5090-C6F0-3826635A3D33}"/>
              </a:ext>
            </a:extLst>
          </p:cNvPr>
          <p:cNvSpPr txBox="1">
            <a:spLocks/>
          </p:cNvSpPr>
          <p:nvPr/>
        </p:nvSpPr>
        <p:spPr>
          <a:xfrm>
            <a:off x="2908300" y="5068058"/>
            <a:ext cx="5105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What hardware is required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7DE6E0A-47A8-EE43-CD8B-A371DDF84A93}"/>
              </a:ext>
            </a:extLst>
          </p:cNvPr>
          <p:cNvSpPr txBox="1">
            <a:spLocks/>
          </p:cNvSpPr>
          <p:nvPr/>
        </p:nvSpPr>
        <p:spPr>
          <a:xfrm>
            <a:off x="2895600" y="2735684"/>
            <a:ext cx="51054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What inputs are there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B41132A-21C3-8365-60C6-21CA851445FC}"/>
              </a:ext>
            </a:extLst>
          </p:cNvPr>
          <p:cNvSpPr txBox="1">
            <a:spLocks/>
          </p:cNvSpPr>
          <p:nvPr/>
        </p:nvSpPr>
        <p:spPr>
          <a:xfrm>
            <a:off x="3962400" y="4567674"/>
            <a:ext cx="46482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Memory limitations</a:t>
            </a:r>
          </a:p>
        </p:txBody>
      </p:sp>
    </p:spTree>
    <p:extLst>
      <p:ext uri="{BB962C8B-B14F-4D97-AF65-F5344CB8AC3E}">
        <p14:creationId xmlns:p14="http://schemas.microsoft.com/office/powerpoint/2010/main" val="186346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0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B826C-F763-E2D1-0B92-534FBDFAE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5D2A1-7D58-9D34-D6AE-C03D13B89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D669FC0-2962-E2D2-C47E-EDE9C38983EC}"/>
              </a:ext>
            </a:extLst>
          </p:cNvPr>
          <p:cNvSpPr txBox="1">
            <a:spLocks/>
          </p:cNvSpPr>
          <p:nvPr/>
        </p:nvSpPr>
        <p:spPr>
          <a:xfrm>
            <a:off x="1165860" y="1358568"/>
            <a:ext cx="5844540" cy="801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2. Figure out how to do it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B9593B3-195C-AC1B-AE6C-2468A32F1F48}"/>
              </a:ext>
            </a:extLst>
          </p:cNvPr>
          <p:cNvSpPr txBox="1">
            <a:spLocks/>
          </p:cNvSpPr>
          <p:nvPr/>
        </p:nvSpPr>
        <p:spPr>
          <a:xfrm>
            <a:off x="1600200" y="2168645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Algorithm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78A5F66-9255-7496-764B-8473ABEDC4E1}"/>
              </a:ext>
            </a:extLst>
          </p:cNvPr>
          <p:cNvSpPr txBox="1">
            <a:spLocks/>
          </p:cNvSpPr>
          <p:nvPr/>
        </p:nvSpPr>
        <p:spPr>
          <a:xfrm>
            <a:off x="6553200" y="1376015"/>
            <a:ext cx="17526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</a:rPr>
              <a:t>method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FE7CD13-3E12-DABA-B5BD-5B8E0847E112}"/>
              </a:ext>
            </a:extLst>
          </p:cNvPr>
          <p:cNvSpPr txBox="1">
            <a:spLocks/>
          </p:cNvSpPr>
          <p:nvPr/>
        </p:nvSpPr>
        <p:spPr>
          <a:xfrm>
            <a:off x="266700" y="2877002"/>
            <a:ext cx="4876800" cy="1168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Example: Adding small numbers manually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C9D87AF-EB1B-F664-D4F2-6A44AF3DF382}"/>
              </a:ext>
            </a:extLst>
          </p:cNvPr>
          <p:cNvGrpSpPr/>
          <p:nvPr/>
        </p:nvGrpSpPr>
        <p:grpSpPr>
          <a:xfrm>
            <a:off x="6115048" y="2069916"/>
            <a:ext cx="914400" cy="1370966"/>
            <a:chOff x="7315200" y="2519015"/>
            <a:chExt cx="914400" cy="1370966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4DD8A416-0A58-B42A-8C32-48EE23AB5DD9}"/>
                </a:ext>
              </a:extLst>
            </p:cNvPr>
            <p:cNvSpPr txBox="1">
              <a:spLocks/>
            </p:cNvSpPr>
            <p:nvPr/>
          </p:nvSpPr>
          <p:spPr>
            <a:xfrm>
              <a:off x="7772400" y="2519015"/>
              <a:ext cx="457200" cy="137096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spc="200" dirty="0"/>
                <a:t>6</a:t>
              </a:r>
            </a:p>
            <a:p>
              <a:pPr marL="0" indent="0">
                <a:buNone/>
              </a:pPr>
              <a:r>
                <a:rPr lang="en-US" sz="3600" spc="200" dirty="0"/>
                <a:t>3</a:t>
              </a:r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AEFFEEBD-565F-80C1-0C03-B73600D3A389}"/>
                </a:ext>
              </a:extLst>
            </p:cNvPr>
            <p:cNvSpPr txBox="1">
              <a:spLocks/>
            </p:cNvSpPr>
            <p:nvPr/>
          </p:nvSpPr>
          <p:spPr>
            <a:xfrm>
              <a:off x="7315200" y="3183861"/>
              <a:ext cx="457200" cy="6858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3600" dirty="0"/>
                <a:t>+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9D7EDE7-A2D3-C6E6-6935-E3E6DAF2412E}"/>
                </a:ext>
              </a:extLst>
            </p:cNvPr>
            <p:cNvCxnSpPr/>
            <p:nvPr/>
          </p:nvCxnSpPr>
          <p:spPr>
            <a:xfrm>
              <a:off x="7391400" y="3733800"/>
              <a:ext cx="8382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D77B692-6729-CE12-DF29-671FA062BE95}"/>
              </a:ext>
            </a:extLst>
          </p:cNvPr>
          <p:cNvSpPr txBox="1">
            <a:spLocks/>
          </p:cNvSpPr>
          <p:nvPr/>
        </p:nvSpPr>
        <p:spPr>
          <a:xfrm>
            <a:off x="228604" y="4236619"/>
            <a:ext cx="48768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dirty="0"/>
              <a:t>Method A: Count on fingers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29569FA-5E09-D7B0-38E3-13C4881DA4CE}"/>
              </a:ext>
            </a:extLst>
          </p:cNvPr>
          <p:cNvSpPr txBox="1">
            <a:spLocks/>
          </p:cNvSpPr>
          <p:nvPr/>
        </p:nvSpPr>
        <p:spPr>
          <a:xfrm>
            <a:off x="238764" y="5057760"/>
            <a:ext cx="4419600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dirty="0"/>
              <a:t>Method B: Look-up table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0A9C5B2-BE5E-9816-7AA0-9A92BB2823B2}"/>
              </a:ext>
            </a:extLst>
          </p:cNvPr>
          <p:cNvGraphicFramePr>
            <a:graphicFrameLocks noGrp="1"/>
          </p:cNvGraphicFramePr>
          <p:nvPr/>
        </p:nvGraphicFramePr>
        <p:xfrm>
          <a:off x="5105403" y="3375556"/>
          <a:ext cx="3809993" cy="32932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6363">
                  <a:extLst>
                    <a:ext uri="{9D8B030D-6E8A-4147-A177-3AD203B41FA5}">
                      <a16:colId xmlns:a16="http://schemas.microsoft.com/office/drawing/2014/main" val="95249335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3355464694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2706192528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428312407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1927195843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2231387125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1315825701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796950721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938349901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3435024475"/>
                    </a:ext>
                  </a:extLst>
                </a:gridCol>
                <a:gridCol w="346363">
                  <a:extLst>
                    <a:ext uri="{9D8B030D-6E8A-4147-A177-3AD203B41FA5}">
                      <a16:colId xmlns:a16="http://schemas.microsoft.com/office/drawing/2014/main" val="2523397411"/>
                    </a:ext>
                  </a:extLst>
                </a:gridCol>
              </a:tblGrid>
              <a:tr h="23946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6203878"/>
                  </a:ext>
                </a:extLst>
              </a:tr>
              <a:tr h="23946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6008890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0171051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1219700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1868808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7775363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66104656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88051853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2692716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430323"/>
                  </a:ext>
                </a:extLst>
              </a:tr>
              <a:tr h="310041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58227"/>
                  </a:ext>
                </a:extLst>
              </a:tr>
            </a:tbl>
          </a:graphicData>
        </a:graphic>
      </p:graphicFrame>
      <p:sp>
        <p:nvSpPr>
          <p:cNvPr id="22" name="Rectangle 21">
            <a:extLst>
              <a:ext uri="{FF2B5EF4-FFF2-40B4-BE49-F238E27FC236}">
                <a16:creationId xmlns:a16="http://schemas.microsoft.com/office/drawing/2014/main" id="{5EC037DD-32B1-C721-CBE7-551971B55E9D}"/>
              </a:ext>
            </a:extLst>
          </p:cNvPr>
          <p:cNvSpPr/>
          <p:nvPr/>
        </p:nvSpPr>
        <p:spPr>
          <a:xfrm>
            <a:off x="7543800" y="3395876"/>
            <a:ext cx="304800" cy="3293289"/>
          </a:xfrm>
          <a:prstGeom prst="rect">
            <a:avLst/>
          </a:prstGeom>
          <a:solidFill>
            <a:srgbClr val="FFFF00">
              <a:alpha val="2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030A2D6-AFD8-7B53-94C7-DBB3D1B3E50A}"/>
              </a:ext>
            </a:extLst>
          </p:cNvPr>
          <p:cNvSpPr/>
          <p:nvPr/>
        </p:nvSpPr>
        <p:spPr>
          <a:xfrm>
            <a:off x="5105402" y="4499487"/>
            <a:ext cx="3809992" cy="285630"/>
          </a:xfrm>
          <a:prstGeom prst="rect">
            <a:avLst/>
          </a:prstGeom>
          <a:solidFill>
            <a:srgbClr val="00B0F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CFBE71D-7B6A-28DE-2CB1-33557B5AEB84}"/>
              </a:ext>
            </a:extLst>
          </p:cNvPr>
          <p:cNvSpPr/>
          <p:nvPr/>
        </p:nvSpPr>
        <p:spPr>
          <a:xfrm>
            <a:off x="7543800" y="4503628"/>
            <a:ext cx="304800" cy="256332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AFBFB85D-9834-1168-0ACE-070FD9AB0CA1}"/>
              </a:ext>
            </a:extLst>
          </p:cNvPr>
          <p:cNvSpPr txBox="1">
            <a:spLocks/>
          </p:cNvSpPr>
          <p:nvPr/>
        </p:nvSpPr>
        <p:spPr>
          <a:xfrm>
            <a:off x="238764" y="5943600"/>
            <a:ext cx="4770116" cy="46093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dirty="0"/>
              <a:t>Method C: Memorized look-up table</a:t>
            </a:r>
          </a:p>
        </p:txBody>
      </p:sp>
    </p:spTree>
    <p:extLst>
      <p:ext uri="{BB962C8B-B14F-4D97-AF65-F5344CB8AC3E}">
        <p14:creationId xmlns:p14="http://schemas.microsoft.com/office/powerpoint/2010/main" val="320125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8" grpId="0"/>
      <p:bldP spid="20" grpId="0"/>
      <p:bldP spid="22" grpId="0" animBg="1"/>
      <p:bldP spid="23" grpId="0" animBg="1"/>
      <p:bldP spid="24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D35A6-2724-3D8D-6BBF-EA695F80E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754F5-4A7B-EAB5-9574-BF882375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AC61AD-E06E-F2BD-DF81-7EBCA629E9E6}"/>
              </a:ext>
            </a:extLst>
          </p:cNvPr>
          <p:cNvSpPr txBox="1">
            <a:spLocks/>
          </p:cNvSpPr>
          <p:nvPr/>
        </p:nvSpPr>
        <p:spPr>
          <a:xfrm>
            <a:off x="1165860" y="1358569"/>
            <a:ext cx="5844540" cy="64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2. Figure out how to do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027A3DA-96EC-7120-7681-B3157716936A}"/>
              </a:ext>
            </a:extLst>
          </p:cNvPr>
          <p:cNvSpPr txBox="1">
            <a:spLocks/>
          </p:cNvSpPr>
          <p:nvPr/>
        </p:nvSpPr>
        <p:spPr>
          <a:xfrm>
            <a:off x="1600200" y="2168645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Algorithms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3CE157D-F3A9-E813-B585-3A5440B11215}"/>
              </a:ext>
            </a:extLst>
          </p:cNvPr>
          <p:cNvSpPr txBox="1">
            <a:spLocks/>
          </p:cNvSpPr>
          <p:nvPr/>
        </p:nvSpPr>
        <p:spPr>
          <a:xfrm>
            <a:off x="238764" y="3267325"/>
            <a:ext cx="6444075" cy="655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Example: Adding larger numbers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421772F-566F-F34A-A0BD-CB839488F362}"/>
              </a:ext>
            </a:extLst>
          </p:cNvPr>
          <p:cNvSpPr txBox="1">
            <a:spLocks/>
          </p:cNvSpPr>
          <p:nvPr/>
        </p:nvSpPr>
        <p:spPr>
          <a:xfrm>
            <a:off x="3665220" y="2119311"/>
            <a:ext cx="5402580" cy="11016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often involve breaking the problem into smaller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91A13-F137-4901-F53D-9E307B16B640}"/>
              </a:ext>
            </a:extLst>
          </p:cNvPr>
          <p:cNvSpPr txBox="1">
            <a:spLocks/>
          </p:cNvSpPr>
          <p:nvPr/>
        </p:nvSpPr>
        <p:spPr>
          <a:xfrm>
            <a:off x="6858000" y="4206442"/>
            <a:ext cx="1256030" cy="13709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spc="200" dirty="0"/>
              <a:t>324</a:t>
            </a:r>
          </a:p>
          <a:p>
            <a:pPr marL="0" indent="0">
              <a:buNone/>
            </a:pPr>
            <a:r>
              <a:rPr lang="en-US" sz="3600" spc="200" dirty="0"/>
              <a:t>217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BF478A-248A-1CC7-2067-495ECFE7F766}"/>
              </a:ext>
            </a:extLst>
          </p:cNvPr>
          <p:cNvSpPr txBox="1">
            <a:spLocks/>
          </p:cNvSpPr>
          <p:nvPr/>
        </p:nvSpPr>
        <p:spPr>
          <a:xfrm>
            <a:off x="6400800" y="4871288"/>
            <a:ext cx="457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+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A9B9E4-D526-5980-8FD3-13D69C1C36F2}"/>
              </a:ext>
            </a:extLst>
          </p:cNvPr>
          <p:cNvSpPr/>
          <p:nvPr/>
        </p:nvSpPr>
        <p:spPr>
          <a:xfrm>
            <a:off x="7479131" y="4051380"/>
            <a:ext cx="265428" cy="1370966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68671DE-FF2C-BC21-85B9-23B72705F0A7}"/>
              </a:ext>
            </a:extLst>
          </p:cNvPr>
          <p:cNvSpPr txBox="1">
            <a:spLocks/>
          </p:cNvSpPr>
          <p:nvPr/>
        </p:nvSpPr>
        <p:spPr>
          <a:xfrm>
            <a:off x="7391399" y="5448408"/>
            <a:ext cx="628013" cy="5746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1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EF90B99-0C78-4CE6-7024-537CCA1EE868}"/>
              </a:ext>
            </a:extLst>
          </p:cNvPr>
          <p:cNvSpPr txBox="1">
            <a:spLocks/>
          </p:cNvSpPr>
          <p:nvPr/>
        </p:nvSpPr>
        <p:spPr>
          <a:xfrm>
            <a:off x="6135368" y="3730759"/>
            <a:ext cx="1256031" cy="484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Carrying the extra ten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D17EBE2-3262-6D96-B123-6945A554635B}"/>
              </a:ext>
            </a:extLst>
          </p:cNvPr>
          <p:cNvCxnSpPr/>
          <p:nvPr/>
        </p:nvCxnSpPr>
        <p:spPr>
          <a:xfrm flipH="1">
            <a:off x="6858000" y="5422346"/>
            <a:ext cx="914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7EB32D6-923F-251B-99B0-E9645C468202}"/>
              </a:ext>
            </a:extLst>
          </p:cNvPr>
          <p:cNvSpPr txBox="1">
            <a:spLocks/>
          </p:cNvSpPr>
          <p:nvPr/>
        </p:nvSpPr>
        <p:spPr>
          <a:xfrm>
            <a:off x="7162799" y="5456879"/>
            <a:ext cx="457200" cy="5746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4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2DE85F2-2BFC-B9C5-556B-B2C63F05BFF5}"/>
              </a:ext>
            </a:extLst>
          </p:cNvPr>
          <p:cNvSpPr txBox="1">
            <a:spLocks/>
          </p:cNvSpPr>
          <p:nvPr/>
        </p:nvSpPr>
        <p:spPr>
          <a:xfrm>
            <a:off x="6914516" y="5459796"/>
            <a:ext cx="380999" cy="57467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5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FBBC41F1-EC3A-4E13-FFF1-CB58F1A31226}"/>
              </a:ext>
            </a:extLst>
          </p:cNvPr>
          <p:cNvSpPr txBox="1">
            <a:spLocks/>
          </p:cNvSpPr>
          <p:nvPr/>
        </p:nvSpPr>
        <p:spPr>
          <a:xfrm>
            <a:off x="7152794" y="4009400"/>
            <a:ext cx="314007" cy="4204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60361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-0.0283 -7.40741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3 -7.40741E-7 L -0.06267 -7.40741E-7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7" grpId="0"/>
      <p:bldP spid="9" grpId="0" animBg="1"/>
      <p:bldP spid="9" grpId="1" animBg="1"/>
      <p:bldP spid="9" grpId="2" animBg="1"/>
      <p:bldP spid="11" grpId="0"/>
      <p:bldP spid="12" grpId="0"/>
      <p:bldP spid="14" grpId="0"/>
      <p:bldP spid="16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34AF4-7AB1-9DF0-CE2C-E3CB6DB9E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DC20D-946E-8277-2D2C-57FFCFD0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in Software Development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740FAE2-5B0E-5FF9-C0F0-473CE9707230}"/>
              </a:ext>
            </a:extLst>
          </p:cNvPr>
          <p:cNvSpPr txBox="1">
            <a:spLocks/>
          </p:cNvSpPr>
          <p:nvPr/>
        </p:nvSpPr>
        <p:spPr>
          <a:xfrm>
            <a:off x="1165860" y="1358569"/>
            <a:ext cx="5844540" cy="6442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2. Figure out how to do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31F0DDF-B8A6-7195-49B1-AE26232F3EC0}"/>
              </a:ext>
            </a:extLst>
          </p:cNvPr>
          <p:cNvSpPr txBox="1">
            <a:spLocks/>
          </p:cNvSpPr>
          <p:nvPr/>
        </p:nvSpPr>
        <p:spPr>
          <a:xfrm>
            <a:off x="6477000" y="1451498"/>
            <a:ext cx="206502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FF0000"/>
                </a:solidFill>
              </a:rPr>
              <a:t>Algorithms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3526C6-7278-EC14-18AF-1EC5D26728A5}"/>
              </a:ext>
            </a:extLst>
          </p:cNvPr>
          <p:cNvSpPr txBox="1">
            <a:spLocks/>
          </p:cNvSpPr>
          <p:nvPr/>
        </p:nvSpPr>
        <p:spPr>
          <a:xfrm>
            <a:off x="457200" y="2133600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Algorithms are often communicated with </a:t>
            </a:r>
            <a:r>
              <a:rPr lang="en-US" sz="3600" dirty="0">
                <a:solidFill>
                  <a:srgbClr val="FF0000"/>
                </a:solidFill>
              </a:rPr>
              <a:t>flowcharts</a:t>
            </a:r>
            <a:r>
              <a:rPr lang="en-US" sz="3600" dirty="0"/>
              <a:t> or </a:t>
            </a:r>
            <a:r>
              <a:rPr lang="en-US" sz="3600" dirty="0">
                <a:solidFill>
                  <a:srgbClr val="FF0000"/>
                </a:solidFill>
              </a:rPr>
              <a:t>pseudocode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A674CF6-71DF-D5EA-19DD-0B979F11C5E6}"/>
              </a:ext>
            </a:extLst>
          </p:cNvPr>
          <p:cNvSpPr txBox="1">
            <a:spLocks/>
          </p:cNvSpPr>
          <p:nvPr/>
        </p:nvSpPr>
        <p:spPr>
          <a:xfrm>
            <a:off x="452120" y="4989752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/>
              <a:t>Example: Get a number from the user. Decide if the number is even or odd.  Print a message saying which is true (even or odd).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CAA962-743F-B4ED-7F14-7A49820DC481}"/>
              </a:ext>
            </a:extLst>
          </p:cNvPr>
          <p:cNvSpPr txBox="1">
            <a:spLocks/>
          </p:cNvSpPr>
          <p:nvPr/>
        </p:nvSpPr>
        <p:spPr>
          <a:xfrm>
            <a:off x="452120" y="2911548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>
                <a:solidFill>
                  <a:srgbClr val="FF0000"/>
                </a:solidFill>
              </a:rPr>
              <a:t>Pseudocode</a:t>
            </a:r>
            <a:r>
              <a:rPr lang="en-US" sz="3600" dirty="0"/>
              <a:t>: Native language description of the steps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E36D4F9-497A-1970-4C2B-F3E7015C679C}"/>
              </a:ext>
            </a:extLst>
          </p:cNvPr>
          <p:cNvSpPr txBox="1">
            <a:spLocks/>
          </p:cNvSpPr>
          <p:nvPr/>
        </p:nvSpPr>
        <p:spPr>
          <a:xfrm>
            <a:off x="452120" y="4119562"/>
            <a:ext cx="8534400" cy="517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4638" indent="-1544638">
              <a:buNone/>
            </a:pPr>
            <a:r>
              <a:rPr lang="en-US" sz="3600" dirty="0">
                <a:solidFill>
                  <a:srgbClr val="FF0000"/>
                </a:solidFill>
              </a:rPr>
              <a:t>Flowchart</a:t>
            </a:r>
            <a:r>
              <a:rPr lang="en-US" sz="3600" dirty="0"/>
              <a:t>: A picture showing the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F1A6B-3968-BB91-C3F5-7142151B2C98}"/>
              </a:ext>
            </a:extLst>
          </p:cNvPr>
          <p:cNvSpPr txBox="1">
            <a:spLocks/>
          </p:cNvSpPr>
          <p:nvPr/>
        </p:nvSpPr>
        <p:spPr>
          <a:xfrm>
            <a:off x="2674620" y="2501569"/>
            <a:ext cx="141351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English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54EED3-FE11-E1D4-43B1-2B379E5776FC}"/>
              </a:ext>
            </a:extLst>
          </p:cNvPr>
          <p:cNvSpPr txBox="1">
            <a:spLocks/>
          </p:cNvSpPr>
          <p:nvPr/>
        </p:nvSpPr>
        <p:spPr>
          <a:xfrm>
            <a:off x="2674620" y="3237995"/>
            <a:ext cx="1413510" cy="5174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Chinese</a:t>
            </a:r>
          </a:p>
        </p:txBody>
      </p:sp>
    </p:spTree>
    <p:extLst>
      <p:ext uri="{BB962C8B-B14F-4D97-AF65-F5344CB8AC3E}">
        <p14:creationId xmlns:p14="http://schemas.microsoft.com/office/powerpoint/2010/main" val="369011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5" grpId="0"/>
      <p:bldP spid="3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44114</TotalTime>
  <Words>868</Words>
  <Application>Microsoft Office PowerPoint</Application>
  <PresentationFormat>On-screen Show (4:3)</PresentationFormat>
  <Paragraphs>257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Consolas</vt:lpstr>
      <vt:lpstr>Courier New</vt:lpstr>
      <vt:lpstr>Office Theme</vt:lpstr>
      <vt:lpstr>Basis of Software</vt:lpstr>
      <vt:lpstr>What is Software </vt:lpstr>
      <vt:lpstr>What is Software </vt:lpstr>
      <vt:lpstr>PowerPoint Presentation</vt:lpstr>
      <vt:lpstr>Steps in Software Development</vt:lpstr>
      <vt:lpstr>Steps in Software Development</vt:lpstr>
      <vt:lpstr>Steps in Software Development</vt:lpstr>
      <vt:lpstr>Steps in Software Development</vt:lpstr>
      <vt:lpstr>Steps in Software Development</vt:lpstr>
      <vt:lpstr>Steps in Software Development</vt:lpstr>
      <vt:lpstr>Steps in Software Development</vt:lpstr>
      <vt:lpstr>Steps in Software Development</vt:lpstr>
      <vt:lpstr>Programming Languages</vt:lpstr>
      <vt:lpstr>Programming Languages</vt:lpstr>
      <vt:lpstr>Steps in Software Development</vt:lpstr>
      <vt:lpstr>Example of a Fringe Case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540</cp:revision>
  <cp:lastPrinted>2020-04-08T20:37:48Z</cp:lastPrinted>
  <dcterms:created xsi:type="dcterms:W3CDTF">2016-08-24T18:09:17Z</dcterms:created>
  <dcterms:modified xsi:type="dcterms:W3CDTF">2025-05-11T23:25:20Z</dcterms:modified>
</cp:coreProperties>
</file>