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5143500" type="screen16x9"/>
  <p:notesSz cx="6858000" cy="9144000"/>
  <p:embeddedFontLst>
    <p:embeddedFont>
      <p:font typeface="Dancing Script" panose="020B0604020202020204" charset="0"/>
      <p:regular r:id="rId32"/>
      <p:bold r:id="rId33"/>
    </p:embeddedFont>
    <p:embeddedFont>
      <p:font typeface="Lexend Exa" panose="020B0604020202020204" charset="0"/>
      <p:regular r:id="rId34"/>
      <p:bold r:id="rId35"/>
    </p:embeddedFont>
    <p:embeddedFont>
      <p:font typeface="Lexend Exa Medium" panose="020B0604020202020204" charset="0"/>
      <p:regular r:id="rId36"/>
      <p:bold r:id="rId37"/>
    </p:embeddedFont>
    <p:embeddedFont>
      <p:font typeface="Nunito" panose="020B0604020202020204" charset="0"/>
      <p:regular r:id="rId38"/>
      <p:bold r:id="rId39"/>
      <p:italic r:id="rId40"/>
      <p:boldItalic r:id="rId41"/>
    </p:embeddedFont>
    <p:embeddedFont>
      <p:font typeface="Teachers" panose="020B060402020202020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246CCC7-C170-49E2-9239-A96F25349A81}">
  <a:tblStyle styleId="{A246CCC7-C170-49E2-9239-A96F25349A8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400" y="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1e7143c10f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1e7143c10f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5ba3ac572a_0_6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5ba3ac572a_0_6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5ba3ac572a_0_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5ba3ac572a_0_6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5ba3ac572a_0_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5ba3ac572a_0_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5ba3ac572a_0_8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5ba3ac572a_0_8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5ba3ac572a_0_8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5ba3ac572a_0_8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5ba3ac572a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5ba3ac572a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5ba3ac572a_0_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5ba3ac572a_0_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5ba3ac572a_0_8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5ba3ac572a_0_8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5ba3ac572a_0_8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5ba3ac572a_0_8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5ba3ac572a_0_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5ba3ac572a_0_8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4f98afc93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4f98afc93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5ba3ac572a_0_8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5ba3ac572a_0_8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5ba3ac572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5ba3ac572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our schools we use supplies like these. 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5ba3ac572a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5ba3ac572a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5ba3ac572a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35ba3ac572a_0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5ba3ac572a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35ba3ac572a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5ba3ac572a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5ba3ac572a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5ba3ac572a_0_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35ba3ac572a_0_3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5ba3ac572a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35ba3ac572a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5ba3ac572a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5ba3ac572a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5ba3ac572a_0_5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35ba3ac572a_0_5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1e7143c10f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1e7143c10f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4aa49b875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4aa49b875f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3ed1bc3f0b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3ed1bc3f0b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Rat – bag (sack)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3ed1bc3f0b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3ed1bc3f0b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1e7143c10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1e7143c10f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Rat – bag (sack)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3f263353e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3f263353e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5ba3ac572a_0_6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5ba3ac572a_0_6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Lexend Exa Medium"/>
              <a:buNone/>
              <a:defRPr sz="3000">
                <a:solidFill>
                  <a:srgbClr val="000000"/>
                </a:solidFill>
                <a:latin typeface="Lexend Exa Medium"/>
                <a:ea typeface="Lexend Exa Medium"/>
                <a:cs typeface="Lexend Exa Medium"/>
                <a:sym typeface="Lexend Exa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Lexend Exa"/>
              <a:buNone/>
              <a:defRPr sz="3000">
                <a:latin typeface="Lexend Exa"/>
                <a:ea typeface="Lexend Exa"/>
                <a:cs typeface="Lexend Exa"/>
                <a:sym typeface="Lexend Ex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Lexend Exa"/>
              <a:buChar char="●"/>
              <a:defRPr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.pn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5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8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6.m4a"/><Relationship Id="rId7" Type="http://schemas.openxmlformats.org/officeDocument/2006/relationships/image" Target="../media/image3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6.m4a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jp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title"/>
          </p:nvPr>
        </p:nvSpPr>
        <p:spPr>
          <a:xfrm>
            <a:off x="860250" y="285050"/>
            <a:ext cx="7423500" cy="437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100" dirty="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u="sng" dirty="0"/>
              <a:t>Lesson Review</a:t>
            </a:r>
            <a:endParaRPr sz="4600" u="sng" dirty="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u="sng" dirty="0"/>
              <a:t> Sunday/</a:t>
            </a:r>
            <a:r>
              <a:rPr lang="en-US" sz="4600" u="sng" dirty="0"/>
              <a:t>Mon.</a:t>
            </a:r>
            <a:endParaRPr sz="4600" u="sng" dirty="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u="sng" dirty="0"/>
              <a:t>About Me, Family, Time, School, &amp; Health </a:t>
            </a:r>
            <a:endParaRPr sz="3600" u="sng" dirty="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500" dirty="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8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D854ABC-30BE-427C-B08F-8F1E34A080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79606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>
            <a:off x="283125" y="480900"/>
            <a:ext cx="75057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500" dirty="0"/>
          </a:p>
        </p:txBody>
      </p:sp>
      <p:graphicFrame>
        <p:nvGraphicFramePr>
          <p:cNvPr id="204" name="Google Shape;204;p22"/>
          <p:cNvGraphicFramePr/>
          <p:nvPr/>
        </p:nvGraphicFramePr>
        <p:xfrm>
          <a:off x="351513" y="1004100"/>
          <a:ext cx="8440950" cy="3500785"/>
        </p:xfrm>
        <a:graphic>
          <a:graphicData uri="http://schemas.openxmlformats.org/drawingml/2006/table">
            <a:tbl>
              <a:tblPr>
                <a:noFill/>
                <a:tableStyleId>{A246CCC7-C170-49E2-9239-A96F25349A81}</a:tableStyleId>
              </a:tblPr>
              <a:tblGrid>
                <a:gridCol w="140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345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concert</a:t>
                      </a:r>
                      <a:endParaRPr sz="16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ticket</a:t>
                      </a:r>
                      <a:endParaRPr sz="1600"/>
                    </a:p>
                  </a:txBody>
                  <a:tcPr marL="91425" marR="91425" marT="91425" marB="91425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pharmacy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medicine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hair salon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hair cut</a:t>
                      </a:r>
                      <a:endParaRPr sz="160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89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birthday party</a:t>
                      </a:r>
                      <a:endParaRPr sz="16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gift</a:t>
                      </a:r>
                      <a:endParaRPr sz="1600"/>
                    </a:p>
                  </a:txBody>
                  <a:tcPr marL="91425" marR="91425" marT="91425" marB="91425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movie theatre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popcorn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doctor’s office</a:t>
                      </a:r>
                      <a:endParaRPr sz="16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appointment</a:t>
                      </a:r>
                      <a:endParaRPr sz="160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9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watch tv</a:t>
                      </a:r>
                      <a:endParaRPr sz="1600"/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channel</a:t>
                      </a:r>
                      <a:endParaRPr sz="1600"/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episode</a:t>
                      </a:r>
                      <a:endParaRPr sz="1600"/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school</a:t>
                      </a:r>
                      <a:endParaRPr sz="16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class</a:t>
                      </a:r>
                      <a:endParaRPr sz="16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meeting</a:t>
                      </a:r>
                      <a:endParaRPr sz="160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9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restaurant 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reservations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time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clock</a:t>
                      </a:r>
                      <a:endParaRPr/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late</a:t>
                      </a:r>
                      <a:endParaRPr sz="1600"/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alarm</a:t>
                      </a:r>
                      <a:endParaRPr sz="1600"/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8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grandfather  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father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husband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man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son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boy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67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grandmother</a:t>
                      </a:r>
                      <a:endParaRPr sz="1600"/>
                    </a:p>
                  </a:txBody>
                  <a:tcPr marL="91425" marR="91425" marT="91425" marB="91425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mother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wife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woman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daughter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girl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72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where</a:t>
                      </a:r>
                      <a:endParaRPr sz="1600"/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when</a:t>
                      </a:r>
                      <a:endParaRPr sz="1600"/>
                    </a:p>
                  </a:txBody>
                  <a:tcPr marL="91425" marR="91425" marT="91425" marB="91425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what time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show time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05" name="Google Shape;205;p22"/>
          <p:cNvSpPr txBox="1"/>
          <p:nvPr/>
        </p:nvSpPr>
        <p:spPr>
          <a:xfrm>
            <a:off x="5978825" y="48090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2"/>
                </a:solidFill>
              </a:rPr>
              <a:t>REPEAT AFTER ME!</a:t>
            </a:r>
            <a:endParaRPr sz="2200" b="1">
              <a:solidFill>
                <a:schemeClr val="dk2"/>
              </a:solidFill>
            </a:endParaRPr>
          </a:p>
        </p:txBody>
      </p:sp>
      <p:sp>
        <p:nvSpPr>
          <p:cNvPr id="206" name="Google Shape;206;p22"/>
          <p:cNvSpPr txBox="1"/>
          <p:nvPr/>
        </p:nvSpPr>
        <p:spPr>
          <a:xfrm>
            <a:off x="2499900" y="67250"/>
            <a:ext cx="3678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6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u="sng"/>
              <a:t>Review Words</a:t>
            </a:r>
            <a:endParaRPr sz="4000" b="1" u="sng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1C16CFB-6020-450D-A276-8C5373221B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5975" y="4809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3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Family </a:t>
            </a:r>
            <a:endParaRPr/>
          </a:p>
        </p:txBody>
      </p:sp>
      <p:sp>
        <p:nvSpPr>
          <p:cNvPr id="212" name="Google Shape;212;p23"/>
          <p:cNvSpPr txBox="1">
            <a:spLocks noGrp="1"/>
          </p:cNvSpPr>
          <p:nvPr>
            <p:ph type="body" idx="1"/>
          </p:nvPr>
        </p:nvSpPr>
        <p:spPr>
          <a:xfrm>
            <a:off x="819150" y="1643225"/>
            <a:ext cx="7505700" cy="27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 about your family.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Who is in your family?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How many people are in your family- live in your home?</a:t>
            </a:r>
            <a:endParaRPr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9EF807-9E4F-4793-A519-149883D9C8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93830" y="1256149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4"/>
          <p:cNvSpPr txBox="1">
            <a:spLocks noGrp="1"/>
          </p:cNvSpPr>
          <p:nvPr>
            <p:ph type="title"/>
          </p:nvPr>
        </p:nvSpPr>
        <p:spPr>
          <a:xfrm>
            <a:off x="4876800" y="845600"/>
            <a:ext cx="34479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Look at the picture- </a:t>
            </a:r>
            <a:endParaRPr/>
          </a:p>
        </p:txBody>
      </p:sp>
      <p:sp>
        <p:nvSpPr>
          <p:cNvPr id="218" name="Google Shape;218;p24"/>
          <p:cNvSpPr txBox="1">
            <a:spLocks noGrp="1"/>
          </p:cNvSpPr>
          <p:nvPr>
            <p:ph type="body" idx="1"/>
          </p:nvPr>
        </p:nvSpPr>
        <p:spPr>
          <a:xfrm>
            <a:off x="4876950" y="1990725"/>
            <a:ext cx="34479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Talk about who is in this family?</a:t>
            </a:r>
            <a:endParaRPr/>
          </a:p>
        </p:txBody>
      </p:sp>
      <p:pic>
        <p:nvPicPr>
          <p:cNvPr id="219" name="Google Shape;219;p24" descr="File:Happy family (1).jpg - Wikimedia Commons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1424" y="761525"/>
            <a:ext cx="3860586" cy="244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15FD9C-C529-4944-83BF-322C8DC891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621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5"/>
          <p:cNvSpPr txBox="1">
            <a:spLocks noGrp="1"/>
          </p:cNvSpPr>
          <p:nvPr>
            <p:ph type="title"/>
          </p:nvPr>
        </p:nvSpPr>
        <p:spPr>
          <a:xfrm>
            <a:off x="5386475" y="845600"/>
            <a:ext cx="29385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Look at the picture</a:t>
            </a:r>
            <a:endParaRPr/>
          </a:p>
        </p:txBody>
      </p:sp>
      <p:sp>
        <p:nvSpPr>
          <p:cNvPr id="225" name="Google Shape;225;p25"/>
          <p:cNvSpPr txBox="1">
            <a:spLocks noGrp="1"/>
          </p:cNvSpPr>
          <p:nvPr>
            <p:ph type="body" idx="1"/>
          </p:nvPr>
        </p:nvSpPr>
        <p:spPr>
          <a:xfrm>
            <a:off x="4921775" y="1990725"/>
            <a:ext cx="34032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Talk about who is in this picture?</a:t>
            </a:r>
            <a:endParaRPr/>
          </a:p>
        </p:txBody>
      </p:sp>
      <p:pic>
        <p:nvPicPr>
          <p:cNvPr id="226" name="Google Shape;226;p25" descr="Family tradition: Davis family's roots planted in civil service ...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0976" y="61525"/>
            <a:ext cx="4593475" cy="3091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0978D01-6AD1-436D-BFEA-54BC22FAC9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67355" y="25717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Morning a.m</a:t>
            </a:r>
            <a:endParaRPr/>
          </a:p>
        </p:txBody>
      </p:sp>
      <p:sp>
        <p:nvSpPr>
          <p:cNvPr id="232" name="Google Shape;232;p26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 about it…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What time do you wake up in the morning?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What do you do to get ready?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What do you eat for breakfast?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What time do you have to leave for school?</a:t>
            </a:r>
            <a:endParaRPr/>
          </a:p>
        </p:txBody>
      </p:sp>
      <p:pic>
        <p:nvPicPr>
          <p:cNvPr id="233" name="Google Shape;233;p26" descr="Bed Morning Images | Free Photos, PNG Stickers, Wallpapers ...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5069" y="693079"/>
            <a:ext cx="2279782" cy="1518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F817363-3842-4FDB-A187-6140BC48A8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158432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 for School </a:t>
            </a:r>
            <a:endParaRPr/>
          </a:p>
        </p:txBody>
      </p:sp>
      <p:sp>
        <p:nvSpPr>
          <p:cNvPr id="239" name="Google Shape;239;p27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43875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time does school start?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Where is your school?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What is the name of your school?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What time are your classes?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What classes are you taking?</a:t>
            </a:r>
            <a:endParaRPr/>
          </a:p>
        </p:txBody>
      </p:sp>
      <p:pic>
        <p:nvPicPr>
          <p:cNvPr id="240" name="Google Shape;240;p27" descr="Back to school safety tips &gt; Hanscom Air Force Base &gt; Article Display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7670" y="419725"/>
            <a:ext cx="3441350" cy="228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2B4E032-8492-4D4D-B89F-51AD238B64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148906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8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Lunch p.m</a:t>
            </a:r>
            <a:endParaRPr/>
          </a:p>
        </p:txBody>
      </p:sp>
      <p:sp>
        <p:nvSpPr>
          <p:cNvPr id="246" name="Google Shape;246;p28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time is lunch?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Where do you eat lunch?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What do you have for lunch?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What time is lunch over?</a:t>
            </a:r>
            <a:endParaRPr/>
          </a:p>
        </p:txBody>
      </p:sp>
      <p:pic>
        <p:nvPicPr>
          <p:cNvPr id="247" name="Google Shape;247;p28" descr="Tray20_FullTray_2023 | A school lunch tray showing a reimbur… | Flickr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95127" y="0"/>
            <a:ext cx="3087168" cy="1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38D8D1B-0513-4140-971C-826DE1AB82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After school-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9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time are you done with school?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What do you like to do for fun after school?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Do you have any hobbies?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Where do you like to go?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54" name="Google Shape;254;p29" descr="File:Halleyparknovember b.jpg - Wikipedia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72781" y="0"/>
            <a:ext cx="3086300" cy="199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20E475A-E666-4BB2-8EAD-34E3615E13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18821" y="99536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0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Study </a:t>
            </a:r>
            <a:endParaRPr/>
          </a:p>
        </p:txBody>
      </p:sp>
      <p:sp>
        <p:nvSpPr>
          <p:cNvPr id="260" name="Google Shape;260;p30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time do you study?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Where do you go to study?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What do you study?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What do you need to study?</a:t>
            </a:r>
            <a:endParaRPr/>
          </a:p>
        </p:txBody>
      </p:sp>
      <p:pic>
        <p:nvPicPr>
          <p:cNvPr id="261" name="Google Shape;261;p30" descr="Free Images : graduation, book, education, studying, school, study ...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18871" y="123750"/>
            <a:ext cx="3798103" cy="244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72AAA36-3A6F-4568-8D40-35FE7B2A35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1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Dinner p.m</a:t>
            </a:r>
            <a:endParaRPr/>
          </a:p>
        </p:txBody>
      </p:sp>
      <p:sp>
        <p:nvSpPr>
          <p:cNvPr id="267" name="Google Shape;267;p31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time do you eat dinner?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Where do you eat dinner?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Do you have a favorite restaurant or food?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What do you do after dinner?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68" name="Google Shape;268;p31" descr="Free picture: table, food, restaurant, dinner, banquet, meal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2559" y="581025"/>
            <a:ext cx="2692869" cy="199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C520462-702F-4994-9246-B515A3E30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4"/>
          <p:cNvSpPr txBox="1">
            <a:spLocks noGrp="1"/>
          </p:cNvSpPr>
          <p:nvPr>
            <p:ph type="title"/>
          </p:nvPr>
        </p:nvSpPr>
        <p:spPr>
          <a:xfrm>
            <a:off x="1275300" y="156975"/>
            <a:ext cx="7087500" cy="9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u="sng">
                <a:latin typeface="Lexend Exa"/>
                <a:ea typeface="Lexend Exa"/>
                <a:cs typeface="Lexend Exa"/>
                <a:sym typeface="Lexend Exa"/>
              </a:rPr>
              <a:t>Vocabulary Reading</a:t>
            </a:r>
            <a:endParaRPr sz="4500" b="1" u="sng">
              <a:latin typeface="Lexend Exa"/>
              <a:ea typeface="Lexend Exa"/>
              <a:cs typeface="Lexend Exa"/>
              <a:sym typeface="Lexend Exa"/>
            </a:endParaRPr>
          </a:p>
        </p:txBody>
      </p:sp>
      <p:graphicFrame>
        <p:nvGraphicFramePr>
          <p:cNvPr id="134" name="Google Shape;134;p14"/>
          <p:cNvGraphicFramePr/>
          <p:nvPr/>
        </p:nvGraphicFramePr>
        <p:xfrm>
          <a:off x="188063" y="1164650"/>
          <a:ext cx="8790000" cy="2704575"/>
        </p:xfrm>
        <a:graphic>
          <a:graphicData uri="http://schemas.openxmlformats.org/drawingml/2006/table">
            <a:tbl>
              <a:tblPr>
                <a:noFill/>
                <a:tableStyleId>{A246CCC7-C170-49E2-9239-A96F25349A81}</a:tableStyleId>
              </a:tblPr>
              <a:tblGrid>
                <a:gridCol w="293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First Name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Last Name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Signature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Driver’s License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Area Code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Phone Number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ID Card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Address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Passport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C8E7D86-ED6D-4D4D-9192-BB6BED5C28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900" y="57922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2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Bed time p.m</a:t>
            </a:r>
            <a:endParaRPr/>
          </a:p>
        </p:txBody>
      </p:sp>
      <p:sp>
        <p:nvSpPr>
          <p:cNvPr id="274" name="Google Shape;274;p32"/>
          <p:cNvSpPr txBox="1">
            <a:spLocks noGrp="1"/>
          </p:cNvSpPr>
          <p:nvPr>
            <p:ph type="body" idx="1"/>
          </p:nvPr>
        </p:nvSpPr>
        <p:spPr>
          <a:xfrm>
            <a:off x="819150" y="2243525"/>
            <a:ext cx="7505700" cy="21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time do you go to bed?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What do you do to get ready for bed?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How many hours of sleep do you get a night?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75" name="Google Shape;275;p32" descr="Over 60% of us suffer from sleep disorders, let's change together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16625" y="254850"/>
            <a:ext cx="2708226" cy="2708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22D9872-8B0A-4B4E-B9FC-92F8D0A771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3"/>
          <p:cNvSpPr txBox="1">
            <a:spLocks noGrp="1"/>
          </p:cNvSpPr>
          <p:nvPr>
            <p:ph type="title"/>
          </p:nvPr>
        </p:nvSpPr>
        <p:spPr>
          <a:xfrm>
            <a:off x="1275300" y="156975"/>
            <a:ext cx="7087500" cy="9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u="sng">
                <a:latin typeface="Lexend Exa"/>
                <a:ea typeface="Lexend Exa"/>
                <a:cs typeface="Lexend Exa"/>
                <a:sym typeface="Lexend Exa"/>
              </a:rPr>
              <a:t>Vocabulary Reading</a:t>
            </a:r>
            <a:endParaRPr sz="4500" b="1" u="sng">
              <a:latin typeface="Lexend Exa"/>
              <a:ea typeface="Lexend Exa"/>
              <a:cs typeface="Lexend Exa"/>
              <a:sym typeface="Lexend Exa"/>
            </a:endParaRPr>
          </a:p>
        </p:txBody>
      </p:sp>
      <p:graphicFrame>
        <p:nvGraphicFramePr>
          <p:cNvPr id="281" name="Google Shape;281;p33"/>
          <p:cNvGraphicFramePr/>
          <p:nvPr/>
        </p:nvGraphicFramePr>
        <p:xfrm>
          <a:off x="188063" y="1164650"/>
          <a:ext cx="8790000" cy="2704575"/>
        </p:xfrm>
        <a:graphic>
          <a:graphicData uri="http://schemas.openxmlformats.org/drawingml/2006/table">
            <a:tbl>
              <a:tblPr>
                <a:noFill/>
                <a:tableStyleId>{A246CCC7-C170-49E2-9239-A96F25349A81}</a:tableStyleId>
              </a:tblPr>
              <a:tblGrid>
                <a:gridCol w="2197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7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7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7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book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notebook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pen 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ruler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pencil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computer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eraser 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stapler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desk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chair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laptop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paper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9A751A3-ED00-48B0-A777-3E06CF7BAE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4072" y="52851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4"/>
          <p:cNvSpPr txBox="1">
            <a:spLocks noGrp="1"/>
          </p:cNvSpPr>
          <p:nvPr>
            <p:ph type="title"/>
          </p:nvPr>
        </p:nvSpPr>
        <p:spPr>
          <a:xfrm>
            <a:off x="3332825" y="845600"/>
            <a:ext cx="49920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will you put in your backpack?</a:t>
            </a:r>
            <a:endParaRPr/>
          </a:p>
        </p:txBody>
      </p:sp>
      <p:sp>
        <p:nvSpPr>
          <p:cNvPr id="287" name="Google Shape;287;p34"/>
          <p:cNvSpPr txBox="1">
            <a:spLocks noGrp="1"/>
          </p:cNvSpPr>
          <p:nvPr>
            <p:ph type="body" idx="1"/>
          </p:nvPr>
        </p:nvSpPr>
        <p:spPr>
          <a:xfrm>
            <a:off x="2853125" y="1990725"/>
            <a:ext cx="55482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will need_______, _______,_____… for school.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/>
              <a:t>Choose from these words: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Notebook, pencil, pen, eraser, laptop, book</a:t>
            </a:r>
            <a:endParaRPr/>
          </a:p>
        </p:txBody>
      </p:sp>
      <p:pic>
        <p:nvPicPr>
          <p:cNvPr id="288" name="Google Shape;288;p34" descr="Cotton Canvas Backpack – 123 Farm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53325" y="-118375"/>
            <a:ext cx="3141376" cy="3141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A5124E3-C4A7-4FC3-8ACF-A0B39A0322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5"/>
          <p:cNvSpPr txBox="1">
            <a:spLocks noGrp="1"/>
          </p:cNvSpPr>
          <p:nvPr>
            <p:ph type="title"/>
          </p:nvPr>
        </p:nvSpPr>
        <p:spPr>
          <a:xfrm>
            <a:off x="3512475" y="594600"/>
            <a:ext cx="5291700" cy="120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on your desk? What do you need? </a:t>
            </a:r>
            <a:endParaRPr/>
          </a:p>
        </p:txBody>
      </p:sp>
      <p:sp>
        <p:nvSpPr>
          <p:cNvPr id="294" name="Google Shape;294;p35"/>
          <p:cNvSpPr txBox="1">
            <a:spLocks noGrp="1"/>
          </p:cNvSpPr>
          <p:nvPr>
            <p:ph type="body" idx="1"/>
          </p:nvPr>
        </p:nvSpPr>
        <p:spPr>
          <a:xfrm>
            <a:off x="3512700" y="2303500"/>
            <a:ext cx="4812300" cy="21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Talk about things you need for your desk?</a:t>
            </a:r>
            <a:endParaRPr b="1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I need _______.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 dirty="0"/>
              <a:t>Choose From:</a:t>
            </a:r>
            <a:endParaRPr b="1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dirty="0"/>
              <a:t>A book, a chair, pens, ruler, computer, stapler, paper</a:t>
            </a:r>
            <a:endParaRPr dirty="0"/>
          </a:p>
        </p:txBody>
      </p:sp>
      <p:pic>
        <p:nvPicPr>
          <p:cNvPr id="295" name="Google Shape;295;p35" descr="4ft. Office desk, office table, steel table, drawer table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200" y="152400"/>
            <a:ext cx="2775676" cy="2775676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5"/>
          <p:cNvSpPr txBox="1"/>
          <p:nvPr/>
        </p:nvSpPr>
        <p:spPr>
          <a:xfrm>
            <a:off x="679975" y="2571750"/>
            <a:ext cx="2562900" cy="27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Where do things go?</a:t>
            </a:r>
            <a:endParaRPr sz="1500" b="1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on top of the desk 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under the desk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in the drawer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AD1F6E5-F1A9-46DC-9DA9-4832BD4AF9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4055" y="18003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6"/>
          <p:cNvSpPr txBox="1">
            <a:spLocks noGrp="1"/>
          </p:cNvSpPr>
          <p:nvPr>
            <p:ph type="title"/>
          </p:nvPr>
        </p:nvSpPr>
        <p:spPr>
          <a:xfrm>
            <a:off x="743700" y="220325"/>
            <a:ext cx="7505700" cy="4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Lexend Exa"/>
                <a:ea typeface="Lexend Exa"/>
                <a:cs typeface="Lexend Exa"/>
                <a:sym typeface="Lexend Exa"/>
              </a:rPr>
              <a:t>Let’s Chat…      Speaking-Listening</a:t>
            </a:r>
            <a:r>
              <a:rPr lang="en" sz="4300"/>
              <a:t> </a:t>
            </a:r>
            <a:endParaRPr sz="4300"/>
          </a:p>
        </p:txBody>
      </p:sp>
      <p:sp>
        <p:nvSpPr>
          <p:cNvPr id="302" name="Google Shape;302;p36"/>
          <p:cNvSpPr txBox="1">
            <a:spLocks noGrp="1"/>
          </p:cNvSpPr>
          <p:nvPr>
            <p:ph type="body" idx="1"/>
          </p:nvPr>
        </p:nvSpPr>
        <p:spPr>
          <a:xfrm>
            <a:off x="263250" y="750350"/>
            <a:ext cx="8466600" cy="10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 b="1"/>
              <a:t>Turn and Talk</a:t>
            </a:r>
            <a:r>
              <a:rPr lang="en" sz="2400"/>
              <a:t>- with a partner practice asking and answering the questions </a:t>
            </a:r>
            <a:endParaRPr sz="2400" b="1"/>
          </a:p>
        </p:txBody>
      </p:sp>
      <p:sp>
        <p:nvSpPr>
          <p:cNvPr id="303" name="Google Shape;303;p36"/>
          <p:cNvSpPr txBox="1">
            <a:spLocks noGrp="1"/>
          </p:cNvSpPr>
          <p:nvPr>
            <p:ph type="body" idx="1"/>
          </p:nvPr>
        </p:nvSpPr>
        <p:spPr>
          <a:xfrm>
            <a:off x="338700" y="1781450"/>
            <a:ext cx="8466600" cy="30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Where do you go to school?</a:t>
            </a:r>
            <a:endParaRPr sz="2400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 b="1"/>
              <a:t>What is the</a:t>
            </a:r>
            <a:r>
              <a:rPr lang="en" sz="2400" b="1">
                <a:solidFill>
                  <a:srgbClr val="9900FF"/>
                </a:solidFill>
              </a:rPr>
              <a:t> </a:t>
            </a:r>
            <a:r>
              <a:rPr lang="en" sz="2400" b="1"/>
              <a:t>name of your school?</a:t>
            </a:r>
            <a:endParaRPr sz="2400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 b="1"/>
              <a:t>What is your major?</a:t>
            </a:r>
            <a:endParaRPr sz="2400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 b="1"/>
              <a:t>What supplies do you need for school?</a:t>
            </a:r>
            <a:endParaRPr sz="2400" b="1"/>
          </a:p>
          <a:p>
            <a:pPr marL="914400" lvl="0" indent="45720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400" b="1"/>
              <a:t>    </a:t>
            </a:r>
            <a:endParaRPr sz="2400" b="1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87C9AD4-FCF5-4E7B-A373-D0EF3499EC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8944" y="12659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7"/>
          <p:cNvSpPr txBox="1"/>
          <p:nvPr/>
        </p:nvSpPr>
        <p:spPr>
          <a:xfrm>
            <a:off x="283125" y="4366575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2"/>
                </a:solidFill>
              </a:rPr>
              <a:t>REPEAT AFTER ME!</a:t>
            </a:r>
            <a:endParaRPr sz="2200" b="1">
              <a:solidFill>
                <a:schemeClr val="dk2"/>
              </a:solidFill>
            </a:endParaRPr>
          </a:p>
        </p:txBody>
      </p:sp>
      <p:sp>
        <p:nvSpPr>
          <p:cNvPr id="309" name="Google Shape;309;p37"/>
          <p:cNvSpPr txBox="1">
            <a:spLocks noGrp="1"/>
          </p:cNvSpPr>
          <p:nvPr>
            <p:ph type="title"/>
          </p:nvPr>
        </p:nvSpPr>
        <p:spPr>
          <a:xfrm>
            <a:off x="2499900" y="67250"/>
            <a:ext cx="4144200" cy="76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u="sng">
                <a:latin typeface="Arial"/>
                <a:ea typeface="Arial"/>
                <a:cs typeface="Arial"/>
                <a:sym typeface="Arial"/>
              </a:rPr>
              <a:t>Review Words</a:t>
            </a:r>
            <a:endParaRPr sz="4000" b="1" u="sng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10" name="Google Shape;310;p37"/>
          <p:cNvGraphicFramePr/>
          <p:nvPr/>
        </p:nvGraphicFramePr>
        <p:xfrm>
          <a:off x="271650" y="723938"/>
          <a:ext cx="8600700" cy="3695625"/>
        </p:xfrm>
        <a:graphic>
          <a:graphicData uri="http://schemas.openxmlformats.org/drawingml/2006/table">
            <a:tbl>
              <a:tblPr>
                <a:noFill/>
                <a:tableStyleId>{A246CCC7-C170-49E2-9239-A96F25349A81}</a:tableStyleId>
              </a:tblPr>
              <a:tblGrid>
                <a:gridCol w="1433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3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3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3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3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33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391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doctor</a:t>
                      </a:r>
                      <a:endParaRPr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patient</a:t>
                      </a:r>
                      <a:endParaRPr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nurse</a:t>
                      </a:r>
                      <a:endParaRPr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Tablets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Cold Away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Ice 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91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injury</a:t>
                      </a:r>
                      <a:endParaRPr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ouch</a:t>
                      </a:r>
                      <a:endParaRPr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hurt</a:t>
                      </a:r>
                      <a:endParaRPr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fever</a:t>
                      </a:r>
                      <a:endParaRPr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Theramotor 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Medicine box 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91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break</a:t>
                      </a:r>
                      <a:endParaRPr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broken</a:t>
                      </a:r>
                      <a:endParaRPr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sprain</a:t>
                      </a:r>
                      <a:endParaRPr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pain</a:t>
                      </a:r>
                      <a:endParaRPr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Kleenex/tissue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cast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91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swallow</a:t>
                      </a:r>
                      <a:endParaRPr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sore throat</a:t>
                      </a:r>
                      <a:endParaRPr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toothache</a:t>
                      </a:r>
                      <a:endParaRPr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cold</a:t>
                      </a:r>
                      <a:endParaRPr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Wrap 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Band Aid 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91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girl</a:t>
                      </a:r>
                      <a:endParaRPr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stomach ache</a:t>
                      </a:r>
                      <a:endParaRPr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jaw</a:t>
                      </a:r>
                      <a:endParaRPr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temperature</a:t>
                      </a:r>
                      <a:endParaRPr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runny nose</a:t>
                      </a:r>
                      <a:endParaRPr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medicine 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30386E-A5E5-44CB-A74C-EAA57DD69A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57435" y="31753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8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 to a partner about a time you were sick.</a:t>
            </a:r>
            <a:endParaRPr/>
          </a:p>
        </p:txBody>
      </p:sp>
      <p:sp>
        <p:nvSpPr>
          <p:cNvPr id="316" name="Google Shape;316;p38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You can use the words from the previous slide.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What hurt?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How did you feel?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Who helped you?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What did you need to feel better?</a:t>
            </a:r>
            <a:endParaRPr/>
          </a:p>
        </p:txBody>
      </p:sp>
      <p:pic>
        <p:nvPicPr>
          <p:cNvPr id="317" name="Google Shape;317;p38" descr="File:Gnome-face-sick.svg - Wikimedia Commons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95725" y="2391625"/>
            <a:ext cx="2047099" cy="2047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834BC44-70FC-4BE1-B7FE-76461B2704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9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Turn and Talk about the patients and the nurse at the Nurse’s office</a:t>
            </a:r>
            <a:endParaRPr/>
          </a:p>
        </p:txBody>
      </p:sp>
      <p:pic>
        <p:nvPicPr>
          <p:cNvPr id="324" name="Google Shape;324;p39" title="Screenshot 2025-05-14 at 7.16.25 AM.png"/>
          <p:cNvPicPr preferRelativeResize="0"/>
          <p:nvPr/>
        </p:nvPicPr>
        <p:blipFill rotWithShape="1">
          <a:blip r:embed="rId5">
            <a:alphaModFix/>
          </a:blip>
          <a:srcRect b="26177"/>
          <a:stretch/>
        </p:blipFill>
        <p:spPr>
          <a:xfrm>
            <a:off x="894375" y="494500"/>
            <a:ext cx="4646401" cy="219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AAC897-E3D8-4A9D-8F8D-46BC7CC6EF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0325" y="1109675"/>
            <a:ext cx="2286000" cy="134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0325" y="2452700"/>
            <a:ext cx="2124075" cy="126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0324" y="3739452"/>
            <a:ext cx="2124075" cy="1288373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0"/>
          <p:cNvSpPr txBox="1"/>
          <p:nvPr/>
        </p:nvSpPr>
        <p:spPr>
          <a:xfrm>
            <a:off x="2909225" y="360500"/>
            <a:ext cx="60195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/>
              <a:t>Let’s Chat…Look at the pictures and tell a story about what is happening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333" name="Google Shape;333;p40"/>
          <p:cNvSpPr txBox="1"/>
          <p:nvPr/>
        </p:nvSpPr>
        <p:spPr>
          <a:xfrm>
            <a:off x="3047525" y="976725"/>
            <a:ext cx="6107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334" name="Google Shape;334;p40"/>
          <p:cNvSpPr txBox="1"/>
          <p:nvPr/>
        </p:nvSpPr>
        <p:spPr>
          <a:xfrm>
            <a:off x="2852525" y="1392225"/>
            <a:ext cx="61329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335" name="Google Shape;335;p40"/>
          <p:cNvSpPr txBox="1"/>
          <p:nvPr/>
        </p:nvSpPr>
        <p:spPr>
          <a:xfrm>
            <a:off x="2884050" y="2724750"/>
            <a:ext cx="6271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336" name="Google Shape;336;p40"/>
          <p:cNvSpPr txBox="1"/>
          <p:nvPr/>
        </p:nvSpPr>
        <p:spPr>
          <a:xfrm>
            <a:off x="2972075" y="3869150"/>
            <a:ext cx="6183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7FA5DE-A03C-412C-85AE-B982573B1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7700" y="756050"/>
            <a:ext cx="2324100" cy="140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2475" y="2156225"/>
            <a:ext cx="2314575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3413" y="3594500"/>
            <a:ext cx="2352675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41"/>
          <p:cNvSpPr txBox="1"/>
          <p:nvPr/>
        </p:nvSpPr>
        <p:spPr>
          <a:xfrm>
            <a:off x="3198450" y="353625"/>
            <a:ext cx="552930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dirty="0"/>
              <a:t>Let’s Chat…Look at the pictures and tell a story about what is happening 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345" name="Google Shape;345;p41"/>
          <p:cNvSpPr txBox="1"/>
          <p:nvPr/>
        </p:nvSpPr>
        <p:spPr>
          <a:xfrm>
            <a:off x="3361925" y="1038100"/>
            <a:ext cx="57933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346" name="Google Shape;346;p41"/>
          <p:cNvSpPr txBox="1"/>
          <p:nvPr/>
        </p:nvSpPr>
        <p:spPr>
          <a:xfrm>
            <a:off x="2884050" y="2552113"/>
            <a:ext cx="59568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347" name="Google Shape;347;p41"/>
          <p:cNvSpPr txBox="1"/>
          <p:nvPr/>
        </p:nvSpPr>
        <p:spPr>
          <a:xfrm>
            <a:off x="3097825" y="3856575"/>
            <a:ext cx="60573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52F1D5-EF6B-4783-BE16-820DC66541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5"/>
          <p:cNvSpPr txBox="1">
            <a:spLocks noGrp="1"/>
          </p:cNvSpPr>
          <p:nvPr>
            <p:ph type="title"/>
          </p:nvPr>
        </p:nvSpPr>
        <p:spPr>
          <a:xfrm>
            <a:off x="1275300" y="156975"/>
            <a:ext cx="7087500" cy="9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u="sng">
                <a:latin typeface="Lexend Exa"/>
                <a:ea typeface="Lexend Exa"/>
                <a:cs typeface="Lexend Exa"/>
                <a:sym typeface="Lexend Exa"/>
              </a:rPr>
              <a:t>Word Reading</a:t>
            </a:r>
            <a:endParaRPr sz="4500" b="1" u="sng">
              <a:latin typeface="Lexend Exa"/>
              <a:ea typeface="Lexend Exa"/>
              <a:cs typeface="Lexend Exa"/>
              <a:sym typeface="Lexend Exa"/>
            </a:endParaRPr>
          </a:p>
        </p:txBody>
      </p:sp>
      <p:graphicFrame>
        <p:nvGraphicFramePr>
          <p:cNvPr id="140" name="Google Shape;140;p15"/>
          <p:cNvGraphicFramePr/>
          <p:nvPr/>
        </p:nvGraphicFramePr>
        <p:xfrm>
          <a:off x="365063" y="1164650"/>
          <a:ext cx="8413875" cy="3606100"/>
        </p:xfrm>
        <a:graphic>
          <a:graphicData uri="http://schemas.openxmlformats.org/drawingml/2006/table">
            <a:tbl>
              <a:tblPr>
                <a:noFill/>
                <a:tableStyleId>{A246CCC7-C170-49E2-9239-A96F25349A81}</a:tableStyleId>
              </a:tblPr>
              <a:tblGrid>
                <a:gridCol w="2804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4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4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January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February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March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April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May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June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July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August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September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October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November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December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BF539B1-09C2-4C9C-AFD4-05FFDC198E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2300" y="3727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6"/>
          <p:cNvSpPr txBox="1">
            <a:spLocks noGrp="1"/>
          </p:cNvSpPr>
          <p:nvPr>
            <p:ph type="title"/>
          </p:nvPr>
        </p:nvSpPr>
        <p:spPr>
          <a:xfrm>
            <a:off x="819150" y="574300"/>
            <a:ext cx="7505700" cy="9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When is your birthday? Partner Activity </a:t>
            </a:r>
            <a:endParaRPr/>
          </a:p>
        </p:txBody>
      </p:sp>
      <p:sp>
        <p:nvSpPr>
          <p:cNvPr id="146" name="Google Shape;146;p16"/>
          <p:cNvSpPr txBox="1">
            <a:spLocks noGrp="1"/>
          </p:cNvSpPr>
          <p:nvPr>
            <p:ph type="body" idx="1"/>
          </p:nvPr>
        </p:nvSpPr>
        <p:spPr>
          <a:xfrm>
            <a:off x="368025" y="1474650"/>
            <a:ext cx="7956900" cy="29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When is your birthday?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My birthday is __(month)__(day)__ __(year)__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How old are you?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I am ______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What do you want for your birthday?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/>
              <a:t>I want ___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dirty="0"/>
              <a:t>What will you eat ? </a:t>
            </a: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dirty="0"/>
              <a:t>I </a:t>
            </a:r>
            <a:r>
              <a:rPr lang="en-US" dirty="0"/>
              <a:t>want to eat_________</a:t>
            </a:r>
            <a:endParaRPr dirty="0"/>
          </a:p>
        </p:txBody>
      </p:sp>
      <p:pic>
        <p:nvPicPr>
          <p:cNvPr id="147" name="Google Shape;147;p16" descr="Public Domain Clip Art Image | Birthday cake | ID: 13939231819722 ...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40498" y="1990725"/>
            <a:ext cx="2497532" cy="244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D7CF58E-6A47-4BB8-8FE4-923A57483E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0075" y="108092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7"/>
          <p:cNvSpPr txBox="1">
            <a:spLocks noGrp="1"/>
          </p:cNvSpPr>
          <p:nvPr>
            <p:ph type="title"/>
          </p:nvPr>
        </p:nvSpPr>
        <p:spPr>
          <a:xfrm>
            <a:off x="819150" y="432750"/>
            <a:ext cx="7505700" cy="58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Lexend Exa"/>
                <a:ea typeface="Lexend Exa"/>
                <a:cs typeface="Lexend Exa"/>
                <a:sym typeface="Lexend Exa"/>
              </a:rPr>
              <a:t>ID Card Practice: Use your own ID card </a:t>
            </a:r>
            <a:r>
              <a:rPr lang="en-US" sz="2400" b="1" dirty="0">
                <a:latin typeface="Lexend Exa"/>
                <a:ea typeface="Lexend Exa"/>
                <a:cs typeface="Lexend Exa"/>
                <a:sym typeface="Lexend Exa"/>
              </a:rPr>
              <a:t>or this picture </a:t>
            </a:r>
            <a:r>
              <a:rPr lang="en" sz="2400" b="1" dirty="0">
                <a:latin typeface="Lexend Exa"/>
                <a:ea typeface="Lexend Exa"/>
                <a:cs typeface="Lexend Exa"/>
                <a:sym typeface="Lexend Exa"/>
              </a:rPr>
              <a:t>to answer</a:t>
            </a:r>
            <a:endParaRPr sz="2400" b="1" dirty="0"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153" name="Google Shape;153;p17"/>
          <p:cNvSpPr txBox="1"/>
          <p:nvPr/>
        </p:nvSpPr>
        <p:spPr>
          <a:xfrm>
            <a:off x="819150" y="4241950"/>
            <a:ext cx="3207600" cy="587700"/>
          </a:xfrm>
          <a:prstGeom prst="rect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154" name="Google Shape;154;p17"/>
          <p:cNvSpPr txBox="1"/>
          <p:nvPr/>
        </p:nvSpPr>
        <p:spPr>
          <a:xfrm>
            <a:off x="8920425" y="2863100"/>
            <a:ext cx="121500" cy="1471500"/>
          </a:xfrm>
          <a:prstGeom prst="rect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155" name="Google Shape;155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2575" y="1230025"/>
            <a:ext cx="4393775" cy="350072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7"/>
          <p:cNvSpPr txBox="1"/>
          <p:nvPr/>
        </p:nvSpPr>
        <p:spPr>
          <a:xfrm>
            <a:off x="5380675" y="1341425"/>
            <a:ext cx="3207600" cy="3411000"/>
          </a:xfrm>
          <a:prstGeom prst="rect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sng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Questions to ask-</a:t>
            </a:r>
            <a:endParaRPr sz="1600" b="1" u="sng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 u="sng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What is your FIRST name?</a:t>
            </a:r>
            <a:endParaRPr sz="1600" b="1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What is your LAST name?</a:t>
            </a:r>
            <a:endParaRPr sz="1600" b="1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What is your ADDRESS?</a:t>
            </a:r>
            <a:endParaRPr sz="1600" b="1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W</a:t>
            </a:r>
            <a:r>
              <a:rPr lang="en" sz="1600" b="1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hen w</a:t>
            </a:r>
            <a:r>
              <a:rPr lang="en-US" sz="1600" b="1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ere you</a:t>
            </a:r>
            <a:r>
              <a:rPr lang="en" sz="1600" b="1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 born? in what MONTH?</a:t>
            </a:r>
            <a:endParaRPr sz="1600" b="1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When w</a:t>
            </a:r>
            <a:r>
              <a:rPr lang="en-US" sz="1600" b="1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ere you</a:t>
            </a:r>
            <a:r>
              <a:rPr lang="en" sz="1600" b="1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 born? in what DAY?</a:t>
            </a:r>
            <a:endParaRPr sz="1600" b="1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When w</a:t>
            </a:r>
            <a:r>
              <a:rPr lang="en-US" sz="1600" b="1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ere you </a:t>
            </a:r>
            <a:r>
              <a:rPr lang="en" sz="1600" b="1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born? in what YEAR?</a:t>
            </a:r>
            <a:endParaRPr sz="1600" b="1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What do you like to do on your birthday?</a:t>
            </a:r>
            <a:endParaRPr sz="1600" b="1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6C2134-CE19-4D21-9989-FFBBB55E64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21650" y="432750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A9CF807-435D-42AF-8EF7-13C24E630A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21507" y="148046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1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6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18"/>
          <p:cNvGrpSpPr/>
          <p:nvPr/>
        </p:nvGrpSpPr>
        <p:grpSpPr>
          <a:xfrm>
            <a:off x="298200" y="305550"/>
            <a:ext cx="6558824" cy="2865950"/>
            <a:chOff x="298200" y="305550"/>
            <a:chExt cx="6558824" cy="2865950"/>
          </a:xfrm>
        </p:grpSpPr>
        <p:grpSp>
          <p:nvGrpSpPr>
            <p:cNvPr id="162" name="Google Shape;162;p18"/>
            <p:cNvGrpSpPr/>
            <p:nvPr/>
          </p:nvGrpSpPr>
          <p:grpSpPr>
            <a:xfrm>
              <a:off x="298200" y="305550"/>
              <a:ext cx="6558824" cy="2865950"/>
              <a:chOff x="298200" y="305550"/>
              <a:chExt cx="6558824" cy="2865950"/>
            </a:xfrm>
          </p:grpSpPr>
          <p:pic>
            <p:nvPicPr>
              <p:cNvPr id="163" name="Google Shape;163;p18"/>
              <p:cNvPicPr preferRelativeResize="0"/>
              <p:nvPr/>
            </p:nvPicPr>
            <p:blipFill rotWithShape="1">
              <a:blip r:embed="rId5">
                <a:alphaModFix/>
              </a:blip>
              <a:srcRect t="36904" r="14434"/>
              <a:stretch/>
            </p:blipFill>
            <p:spPr>
              <a:xfrm>
                <a:off x="298200" y="305550"/>
                <a:ext cx="6558824" cy="28659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4" name="Google Shape;164;p18"/>
              <p:cNvSpPr/>
              <p:nvPr/>
            </p:nvSpPr>
            <p:spPr>
              <a:xfrm rot="-557">
                <a:off x="2293025" y="1465059"/>
                <a:ext cx="1851900" cy="314400"/>
              </a:xfrm>
              <a:prstGeom prst="rect">
                <a:avLst/>
              </a:prstGeom>
              <a:solidFill>
                <a:schemeClr val="dk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latin typeface="Lexend Exa"/>
                    <a:ea typeface="Lexend Exa"/>
                    <a:cs typeface="Lexend Exa"/>
                    <a:sym typeface="Lexend Exa"/>
                  </a:rPr>
                  <a:t>Olivia</a:t>
                </a:r>
                <a:endParaRPr sz="1300">
                  <a:latin typeface="Lexend Exa"/>
                  <a:ea typeface="Lexend Exa"/>
                  <a:cs typeface="Lexend Exa"/>
                  <a:sym typeface="Lexend Exa"/>
                </a:endParaRPr>
              </a:p>
            </p:txBody>
          </p:sp>
          <p:sp>
            <p:nvSpPr>
              <p:cNvPr id="165" name="Google Shape;165;p18"/>
              <p:cNvSpPr/>
              <p:nvPr/>
            </p:nvSpPr>
            <p:spPr>
              <a:xfrm rot="-669">
                <a:off x="2205950" y="2428453"/>
                <a:ext cx="1540500" cy="185100"/>
              </a:xfrm>
              <a:prstGeom prst="rect">
                <a:avLst/>
              </a:prstGeom>
              <a:solidFill>
                <a:schemeClr val="dk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latin typeface="Lexend Exa"/>
                    <a:ea typeface="Lexend Exa"/>
                    <a:cs typeface="Lexend Exa"/>
                    <a:sym typeface="Lexend Exa"/>
                  </a:rPr>
                  <a:t>313</a:t>
                </a:r>
                <a:endParaRPr sz="1300">
                  <a:latin typeface="Lexend Exa"/>
                  <a:ea typeface="Lexend Exa"/>
                  <a:cs typeface="Lexend Exa"/>
                  <a:sym typeface="Lexend Exa"/>
                </a:endParaRPr>
              </a:p>
            </p:txBody>
          </p:sp>
          <p:sp>
            <p:nvSpPr>
              <p:cNvPr id="166" name="Google Shape;166;p18"/>
              <p:cNvSpPr/>
              <p:nvPr/>
            </p:nvSpPr>
            <p:spPr>
              <a:xfrm rot="-622">
                <a:off x="4521750" y="2386523"/>
                <a:ext cx="1659000" cy="185100"/>
              </a:xfrm>
              <a:prstGeom prst="rect">
                <a:avLst/>
              </a:prstGeom>
              <a:solidFill>
                <a:schemeClr val="dk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latin typeface="Lexend Exa"/>
                    <a:ea typeface="Lexend Exa"/>
                    <a:cs typeface="Lexend Exa"/>
                    <a:sym typeface="Lexend Exa"/>
                  </a:rPr>
                  <a:t>987 - 1234</a:t>
                </a:r>
                <a:endParaRPr sz="1300">
                  <a:latin typeface="Lexend Exa"/>
                  <a:ea typeface="Lexend Exa"/>
                  <a:cs typeface="Lexend Exa"/>
                  <a:sym typeface="Lexend Exa"/>
                </a:endParaRPr>
              </a:p>
            </p:txBody>
          </p:sp>
          <p:sp>
            <p:nvSpPr>
              <p:cNvPr id="167" name="Google Shape;167;p18"/>
              <p:cNvSpPr/>
              <p:nvPr/>
            </p:nvSpPr>
            <p:spPr>
              <a:xfrm rot="-481">
                <a:off x="4396150" y="1969177"/>
                <a:ext cx="2145600" cy="185100"/>
              </a:xfrm>
              <a:prstGeom prst="rect">
                <a:avLst/>
              </a:prstGeom>
              <a:solidFill>
                <a:schemeClr val="dk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latin typeface="Lexend Exa"/>
                    <a:ea typeface="Lexend Exa"/>
                    <a:cs typeface="Lexend Exa"/>
                    <a:sym typeface="Lexend Exa"/>
                  </a:rPr>
                  <a:t>United States of America</a:t>
                </a:r>
                <a:endParaRPr sz="1000">
                  <a:latin typeface="Lexend Exa"/>
                  <a:ea typeface="Lexend Exa"/>
                  <a:cs typeface="Lexend Exa"/>
                  <a:sym typeface="Lexend Exa"/>
                </a:endParaRPr>
              </a:p>
            </p:txBody>
          </p:sp>
          <p:sp>
            <p:nvSpPr>
              <p:cNvPr id="168" name="Google Shape;168;p18"/>
              <p:cNvSpPr/>
              <p:nvPr/>
            </p:nvSpPr>
            <p:spPr>
              <a:xfrm rot="-557">
                <a:off x="2358350" y="2011393"/>
                <a:ext cx="1851900" cy="185100"/>
              </a:xfrm>
              <a:prstGeom prst="rect">
                <a:avLst/>
              </a:prstGeom>
              <a:solidFill>
                <a:schemeClr val="dk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latin typeface="Lexend Exa"/>
                    <a:ea typeface="Lexend Exa"/>
                    <a:cs typeface="Lexend Exa"/>
                    <a:sym typeface="Lexend Exa"/>
                  </a:rPr>
                  <a:t>April 28, 1979</a:t>
                </a:r>
                <a:endParaRPr sz="1200">
                  <a:latin typeface="Lexend Exa"/>
                  <a:ea typeface="Lexend Exa"/>
                  <a:cs typeface="Lexend Exa"/>
                  <a:sym typeface="Lexend Exa"/>
                </a:endParaRPr>
              </a:p>
            </p:txBody>
          </p:sp>
          <p:sp>
            <p:nvSpPr>
              <p:cNvPr id="169" name="Google Shape;169;p18"/>
              <p:cNvSpPr/>
              <p:nvPr/>
            </p:nvSpPr>
            <p:spPr>
              <a:xfrm rot="-557">
                <a:off x="4543000" y="1422534"/>
                <a:ext cx="1851900" cy="314400"/>
              </a:xfrm>
              <a:prstGeom prst="rect">
                <a:avLst/>
              </a:prstGeom>
              <a:solidFill>
                <a:schemeClr val="dk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latin typeface="Lexend Exa"/>
                    <a:ea typeface="Lexend Exa"/>
                    <a:cs typeface="Lexend Exa"/>
                    <a:sym typeface="Lexend Exa"/>
                  </a:rPr>
                  <a:t>Paulsen</a:t>
                </a:r>
                <a:endParaRPr sz="1300">
                  <a:latin typeface="Lexend Exa"/>
                  <a:ea typeface="Lexend Exa"/>
                  <a:cs typeface="Lexend Exa"/>
                  <a:sym typeface="Lexend Exa"/>
                </a:endParaRPr>
              </a:p>
            </p:txBody>
          </p:sp>
          <p:sp>
            <p:nvSpPr>
              <p:cNvPr id="170" name="Google Shape;170;p18"/>
              <p:cNvSpPr/>
              <p:nvPr/>
            </p:nvSpPr>
            <p:spPr>
              <a:xfrm rot="-515">
                <a:off x="713750" y="628025"/>
                <a:ext cx="4006800" cy="366300"/>
              </a:xfrm>
              <a:prstGeom prst="rect">
                <a:avLst/>
              </a:prstGeom>
              <a:solidFill>
                <a:schemeClr val="dk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latin typeface="Lexend Exa"/>
                  <a:ea typeface="Lexend Exa"/>
                  <a:cs typeface="Lexend Exa"/>
                  <a:sym typeface="Lexend Exa"/>
                </a:endParaRPr>
              </a:p>
            </p:txBody>
          </p:sp>
        </p:grpSp>
        <p:pic>
          <p:nvPicPr>
            <p:cNvPr id="171" name="Google Shape;171;p18" descr="File:Jayme Paris 2012.jpg - Wikimedia Commons"/>
            <p:cNvPicPr preferRelativeResize="0"/>
            <p:nvPr/>
          </p:nvPicPr>
          <p:blipFill rotWithShape="1">
            <a:blip r:embed="rId6">
              <a:alphaModFix/>
            </a:blip>
            <a:srcRect l="8602" t="5147" r="6973" b="15789"/>
            <a:stretch/>
          </p:blipFill>
          <p:spPr>
            <a:xfrm>
              <a:off x="523350" y="1182775"/>
              <a:ext cx="1591000" cy="191177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18"/>
          <p:cNvSpPr txBox="1"/>
          <p:nvPr/>
        </p:nvSpPr>
        <p:spPr>
          <a:xfrm>
            <a:off x="408425" y="3171500"/>
            <a:ext cx="8193300" cy="1658100"/>
          </a:xfrm>
          <a:prstGeom prst="rect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sng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Turn and Talk about Olivia and the information on her driver’s license. </a:t>
            </a:r>
            <a:endParaRPr sz="1600" b="1" u="sng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D19E70A-3511-4716-ADDE-81C47F1002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55047" y="133068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9"/>
          <p:cNvSpPr txBox="1">
            <a:spLocks noGrp="1"/>
          </p:cNvSpPr>
          <p:nvPr>
            <p:ph type="title"/>
          </p:nvPr>
        </p:nvSpPr>
        <p:spPr>
          <a:xfrm>
            <a:off x="819150" y="24425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 b="1">
                <a:latin typeface="Lexend Exa"/>
                <a:ea typeface="Lexend Exa"/>
                <a:cs typeface="Lexend Exa"/>
                <a:sym typeface="Lexend Exa"/>
              </a:rPr>
              <a:t>Passport Practice</a:t>
            </a:r>
            <a:endParaRPr sz="4200" b="1"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178" name="Google Shape;178;p19"/>
          <p:cNvSpPr txBox="1"/>
          <p:nvPr/>
        </p:nvSpPr>
        <p:spPr>
          <a:xfrm>
            <a:off x="5394150" y="1285350"/>
            <a:ext cx="3207600" cy="3544200"/>
          </a:xfrm>
          <a:prstGeom prst="rect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sng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Turn and Talk about Sasha and the information on her passport. </a:t>
            </a:r>
            <a:endParaRPr sz="1600" b="1" u="sng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 u="sng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 u="sng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grpSp>
        <p:nvGrpSpPr>
          <p:cNvPr id="179" name="Google Shape;179;p19"/>
          <p:cNvGrpSpPr/>
          <p:nvPr/>
        </p:nvGrpSpPr>
        <p:grpSpPr>
          <a:xfrm>
            <a:off x="465900" y="1285350"/>
            <a:ext cx="4691550" cy="3227650"/>
            <a:chOff x="465900" y="1285350"/>
            <a:chExt cx="4691550" cy="3227650"/>
          </a:xfrm>
        </p:grpSpPr>
        <p:pic>
          <p:nvPicPr>
            <p:cNvPr id="180" name="Google Shape;180;p1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65900" y="1285350"/>
              <a:ext cx="4691550" cy="3227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1" name="Google Shape;181;p19"/>
            <p:cNvSpPr/>
            <p:nvPr/>
          </p:nvSpPr>
          <p:spPr>
            <a:xfrm>
              <a:off x="2067400" y="3307600"/>
              <a:ext cx="1383900" cy="1257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Lexend Exa"/>
                  <a:ea typeface="Lexend Exa"/>
                  <a:cs typeface="Lexend Exa"/>
                  <a:sym typeface="Lexend Exa"/>
                </a:rPr>
                <a:t>March 6, 1986</a:t>
              </a:r>
              <a:endParaRPr sz="900">
                <a:latin typeface="Lexend Exa"/>
                <a:ea typeface="Lexend Exa"/>
                <a:cs typeface="Lexend Exa"/>
                <a:sym typeface="Lexend Exa"/>
              </a:endParaRPr>
            </a:p>
          </p:txBody>
        </p:sp>
        <p:sp>
          <p:nvSpPr>
            <p:cNvPr id="182" name="Google Shape;182;p19"/>
            <p:cNvSpPr/>
            <p:nvPr/>
          </p:nvSpPr>
          <p:spPr>
            <a:xfrm>
              <a:off x="1989525" y="2836325"/>
              <a:ext cx="1383900" cy="1257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Lexend Exa"/>
                  <a:ea typeface="Lexend Exa"/>
                  <a:cs typeface="Lexend Exa"/>
                  <a:sym typeface="Lexend Exa"/>
                </a:rPr>
                <a:t>Sasha  Corwise</a:t>
              </a:r>
              <a:endParaRPr sz="900">
                <a:latin typeface="Lexend Exa"/>
                <a:ea typeface="Lexend Exa"/>
                <a:cs typeface="Lexend Exa"/>
                <a:sym typeface="Lexend Exa"/>
              </a:endParaRPr>
            </a:p>
          </p:txBody>
        </p:sp>
        <p:sp>
          <p:nvSpPr>
            <p:cNvPr id="183" name="Google Shape;183;p19"/>
            <p:cNvSpPr/>
            <p:nvPr/>
          </p:nvSpPr>
          <p:spPr>
            <a:xfrm>
              <a:off x="1377825" y="1339775"/>
              <a:ext cx="2073600" cy="3351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>
                  <a:latin typeface="Dancing Script"/>
                  <a:ea typeface="Dancing Script"/>
                  <a:cs typeface="Dancing Script"/>
                  <a:sym typeface="Dancing Script"/>
                </a:rPr>
                <a:t>Sasha Corwise</a:t>
              </a:r>
              <a:endParaRPr sz="1900">
                <a:latin typeface="Dancing Script"/>
                <a:ea typeface="Dancing Script"/>
                <a:cs typeface="Dancing Script"/>
                <a:sym typeface="Dancing Script"/>
              </a:endParaRPr>
            </a:p>
          </p:txBody>
        </p:sp>
        <p:pic>
          <p:nvPicPr>
            <p:cNvPr id="184" name="Google Shape;184;p19" descr="Walter Reed physicians earn research awards &gt; Walter Reed National ...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72950" y="2658625"/>
              <a:ext cx="1316574" cy="16955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9932764-A10B-4AA1-BE67-040125EB30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89738" y="1743601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0"/>
          <p:cNvSpPr txBox="1">
            <a:spLocks noGrp="1"/>
          </p:cNvSpPr>
          <p:nvPr>
            <p:ph type="title"/>
          </p:nvPr>
        </p:nvSpPr>
        <p:spPr>
          <a:xfrm>
            <a:off x="743700" y="220325"/>
            <a:ext cx="7505700" cy="4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Lexend Exa"/>
                <a:ea typeface="Lexend Exa"/>
                <a:cs typeface="Lexend Exa"/>
                <a:sym typeface="Lexend Exa"/>
              </a:rPr>
              <a:t>Let’s Chat…      Speaking-Listening</a:t>
            </a:r>
            <a:r>
              <a:rPr lang="en" sz="4300"/>
              <a:t> </a:t>
            </a:r>
            <a:endParaRPr sz="4300"/>
          </a:p>
        </p:txBody>
      </p:sp>
      <p:sp>
        <p:nvSpPr>
          <p:cNvPr id="190" name="Google Shape;190;p20"/>
          <p:cNvSpPr txBox="1">
            <a:spLocks noGrp="1"/>
          </p:cNvSpPr>
          <p:nvPr>
            <p:ph type="body" idx="1"/>
          </p:nvPr>
        </p:nvSpPr>
        <p:spPr>
          <a:xfrm>
            <a:off x="263250" y="750350"/>
            <a:ext cx="8466600" cy="14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 b="1"/>
              <a:t>Turn and Talk</a:t>
            </a:r>
            <a:r>
              <a:rPr lang="en" sz="2400"/>
              <a:t>- with a partner practice asking and answering the questions</a:t>
            </a:r>
            <a:endParaRPr sz="2400" b="1"/>
          </a:p>
        </p:txBody>
      </p:sp>
      <p:sp>
        <p:nvSpPr>
          <p:cNvPr id="191" name="Google Shape;191;p20"/>
          <p:cNvSpPr txBox="1">
            <a:spLocks noGrp="1"/>
          </p:cNvSpPr>
          <p:nvPr>
            <p:ph type="body" idx="1"/>
          </p:nvPr>
        </p:nvSpPr>
        <p:spPr>
          <a:xfrm>
            <a:off x="338700" y="2056425"/>
            <a:ext cx="8628900" cy="30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My </a:t>
            </a:r>
            <a:r>
              <a:rPr lang="en" sz="2400" b="1">
                <a:solidFill>
                  <a:srgbClr val="9900FF"/>
                </a:solidFill>
              </a:rPr>
              <a:t>full </a:t>
            </a:r>
            <a:r>
              <a:rPr lang="en" sz="2400" b="1"/>
              <a:t>name is ___________.</a:t>
            </a:r>
            <a:endParaRPr sz="2400" b="1"/>
          </a:p>
          <a:p>
            <a:pPr marL="45720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I </a:t>
            </a:r>
            <a:r>
              <a:rPr lang="en" sz="2400" b="1">
                <a:solidFill>
                  <a:srgbClr val="9900FF"/>
                </a:solidFill>
              </a:rPr>
              <a:t>LIVE </a:t>
            </a:r>
            <a:r>
              <a:rPr lang="en" sz="2400" b="1"/>
              <a:t>in ___________.</a:t>
            </a:r>
            <a:endParaRPr sz="2400" b="1"/>
          </a:p>
          <a:p>
            <a:pPr marL="45720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	My </a:t>
            </a:r>
            <a:r>
              <a:rPr lang="en" sz="2400" b="1">
                <a:solidFill>
                  <a:srgbClr val="9900FF"/>
                </a:solidFill>
              </a:rPr>
              <a:t>BIRTHDAY </a:t>
            </a:r>
            <a:r>
              <a:rPr lang="en" sz="2400" b="1"/>
              <a:t>is _________.</a:t>
            </a:r>
            <a:br>
              <a:rPr lang="en" sz="2400" b="1"/>
            </a:br>
            <a:r>
              <a:rPr lang="en" sz="2400" b="1"/>
              <a:t>				I </a:t>
            </a:r>
            <a:r>
              <a:rPr lang="en" sz="2400" b="1">
                <a:solidFill>
                  <a:srgbClr val="9900FF"/>
                </a:solidFill>
              </a:rPr>
              <a:t>LIKE</a:t>
            </a:r>
            <a:r>
              <a:rPr lang="en" sz="2400" b="1"/>
              <a:t> ___________.</a:t>
            </a:r>
            <a:endParaRPr sz="2400" b="1"/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What is your </a:t>
            </a:r>
            <a:r>
              <a:rPr lang="en" sz="2400" b="1">
                <a:solidFill>
                  <a:srgbClr val="9900FF"/>
                </a:solidFill>
              </a:rPr>
              <a:t>full </a:t>
            </a:r>
            <a:r>
              <a:rPr lang="en" sz="2400" b="1"/>
              <a:t>name? Where do you </a:t>
            </a:r>
            <a:endParaRPr sz="2400" b="1"/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9900FF"/>
                </a:solidFill>
              </a:rPr>
              <a:t>LIVE</a:t>
            </a:r>
            <a:r>
              <a:rPr lang="en" sz="2400" b="1"/>
              <a:t>? When is your </a:t>
            </a:r>
            <a:r>
              <a:rPr lang="en" sz="2400" b="1">
                <a:solidFill>
                  <a:srgbClr val="9900FF"/>
                </a:solidFill>
              </a:rPr>
              <a:t>BIRTHDAY</a:t>
            </a:r>
            <a:r>
              <a:rPr lang="en" sz="2400" b="1"/>
              <a:t>? What do you </a:t>
            </a:r>
            <a:r>
              <a:rPr lang="en" sz="2400" b="1">
                <a:solidFill>
                  <a:srgbClr val="9900FF"/>
                </a:solidFill>
              </a:rPr>
              <a:t>LIKE</a:t>
            </a:r>
            <a:r>
              <a:rPr lang="en" sz="2400" b="1"/>
              <a:t>?</a:t>
            </a:r>
            <a:endParaRPr sz="2400" b="1"/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             </a:t>
            </a:r>
            <a:endParaRPr sz="2400" b="1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8588687-9B8E-4C08-A09F-9D2224356E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67315" y="205642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1"/>
          <p:cNvSpPr txBox="1">
            <a:spLocks noGrp="1"/>
          </p:cNvSpPr>
          <p:nvPr>
            <p:ph type="title"/>
          </p:nvPr>
        </p:nvSpPr>
        <p:spPr>
          <a:xfrm>
            <a:off x="5146625" y="845600"/>
            <a:ext cx="3178200" cy="13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Look at the picture and talk about it</a:t>
            </a:r>
            <a:endParaRPr/>
          </a:p>
        </p:txBody>
      </p:sp>
      <p:sp>
        <p:nvSpPr>
          <p:cNvPr id="197" name="Google Shape;197;p21"/>
          <p:cNvSpPr txBox="1">
            <a:spLocks noGrp="1"/>
          </p:cNvSpPr>
          <p:nvPr>
            <p:ph type="body" idx="1"/>
          </p:nvPr>
        </p:nvSpPr>
        <p:spPr>
          <a:xfrm>
            <a:off x="819150" y="3187900"/>
            <a:ext cx="7505700" cy="125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The 4 kids are at the birthday party. It is Mike’s birthday and he is 5 years old. He invited 6 friends to his party. He wanted a chocolate cake with red and blue frosting. He was so excited to sing happy birthday and blow out his candles!</a:t>
            </a:r>
            <a:endParaRPr/>
          </a:p>
        </p:txBody>
      </p:sp>
      <p:pic>
        <p:nvPicPr>
          <p:cNvPr id="198" name="Google Shape;198;p21" descr="birthday party at the gymnasium | Concentrated fun at the gy… | Flickr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3803" y="346325"/>
            <a:ext cx="4398185" cy="29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26D689-8EEB-4CC7-B820-2D14139310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50267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978</Words>
  <Application>Microsoft Office PowerPoint</Application>
  <PresentationFormat>On-screen Show (16:9)</PresentationFormat>
  <Paragraphs>242</Paragraphs>
  <Slides>29</Slides>
  <Notes>29</Notes>
  <HiddenSlides>0</HiddenSlides>
  <MMClips>30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Lexend Exa Medium</vt:lpstr>
      <vt:lpstr>Lexend Exa</vt:lpstr>
      <vt:lpstr>Dancing Script</vt:lpstr>
      <vt:lpstr>Arial</vt:lpstr>
      <vt:lpstr>Teachers</vt:lpstr>
      <vt:lpstr>Nunito</vt:lpstr>
      <vt:lpstr>Shift</vt:lpstr>
      <vt:lpstr> Lesson Review  Sunday/Mon. About Me, Family, Time, School, &amp; Health   </vt:lpstr>
      <vt:lpstr>Vocabulary Reading</vt:lpstr>
      <vt:lpstr>Word Reading</vt:lpstr>
      <vt:lpstr>When is your birthday? Partner Activity </vt:lpstr>
      <vt:lpstr>ID Card Practice: Use your own ID card or this picture to answer</vt:lpstr>
      <vt:lpstr>PowerPoint Presentation</vt:lpstr>
      <vt:lpstr>Passport Practice</vt:lpstr>
      <vt:lpstr>Let’s Chat…      Speaking-Listening </vt:lpstr>
      <vt:lpstr>Look at the picture and talk about it</vt:lpstr>
      <vt:lpstr>PowerPoint Presentation</vt:lpstr>
      <vt:lpstr>Family </vt:lpstr>
      <vt:lpstr>Look at the picture- </vt:lpstr>
      <vt:lpstr>Look at the picture</vt:lpstr>
      <vt:lpstr>Morning a.m</vt:lpstr>
      <vt:lpstr>Time for School </vt:lpstr>
      <vt:lpstr>Lunch p.m</vt:lpstr>
      <vt:lpstr>After school-  </vt:lpstr>
      <vt:lpstr>Study </vt:lpstr>
      <vt:lpstr>Dinner p.m</vt:lpstr>
      <vt:lpstr>Bed time p.m</vt:lpstr>
      <vt:lpstr>Vocabulary Reading</vt:lpstr>
      <vt:lpstr>What will you put in your backpack?</vt:lpstr>
      <vt:lpstr>What is on your desk? What do you need? </vt:lpstr>
      <vt:lpstr>Let’s Chat…      Speaking-Listening </vt:lpstr>
      <vt:lpstr>Review Words</vt:lpstr>
      <vt:lpstr>Talk to a partner about a time you were sick.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Review  Sunday/Mon. About Me, Family, Time, School, &amp; Health</dc:title>
  <dc:creator>Corrine Neville</dc:creator>
  <cp:lastModifiedBy>Corrine Neville</cp:lastModifiedBy>
  <cp:revision>3</cp:revision>
  <dcterms:modified xsi:type="dcterms:W3CDTF">2025-05-27T20:45:14Z</dcterms:modified>
</cp:coreProperties>
</file>