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4"/>
  </p:notesMasterIdLst>
  <p:handoutMasterIdLst>
    <p:handoutMasterId r:id="rId55"/>
  </p:handoutMasterIdLst>
  <p:sldIdLst>
    <p:sldId id="256" r:id="rId2"/>
    <p:sldId id="260" r:id="rId3"/>
    <p:sldId id="261" r:id="rId4"/>
    <p:sldId id="258" r:id="rId5"/>
    <p:sldId id="267" r:id="rId6"/>
    <p:sldId id="262" r:id="rId7"/>
    <p:sldId id="319" r:id="rId8"/>
    <p:sldId id="268" r:id="rId9"/>
    <p:sldId id="269" r:id="rId10"/>
    <p:sldId id="270" r:id="rId11"/>
    <p:sldId id="271" r:id="rId12"/>
    <p:sldId id="272" r:id="rId13"/>
    <p:sldId id="273" r:id="rId14"/>
    <p:sldId id="265" r:id="rId15"/>
    <p:sldId id="275" r:id="rId16"/>
    <p:sldId id="274" r:id="rId17"/>
    <p:sldId id="263" r:id="rId18"/>
    <p:sldId id="276" r:id="rId19"/>
    <p:sldId id="280" r:id="rId20"/>
    <p:sldId id="281" r:id="rId21"/>
    <p:sldId id="288" r:id="rId22"/>
    <p:sldId id="282" r:id="rId23"/>
    <p:sldId id="283" r:id="rId24"/>
    <p:sldId id="289" r:id="rId25"/>
    <p:sldId id="284" r:id="rId26"/>
    <p:sldId id="285" r:id="rId27"/>
    <p:sldId id="304" r:id="rId28"/>
    <p:sldId id="290" r:id="rId29"/>
    <p:sldId id="286" r:id="rId30"/>
    <p:sldId id="278" r:id="rId31"/>
    <p:sldId id="292" r:id="rId32"/>
    <p:sldId id="287" r:id="rId33"/>
    <p:sldId id="291" r:id="rId34"/>
    <p:sldId id="277" r:id="rId35"/>
    <p:sldId id="293" r:id="rId36"/>
    <p:sldId id="295" r:id="rId37"/>
    <p:sldId id="320" r:id="rId38"/>
    <p:sldId id="300" r:id="rId39"/>
    <p:sldId id="301" r:id="rId40"/>
    <p:sldId id="312" r:id="rId41"/>
    <p:sldId id="313" r:id="rId42"/>
    <p:sldId id="321" r:id="rId43"/>
    <p:sldId id="314" r:id="rId44"/>
    <p:sldId id="315" r:id="rId45"/>
    <p:sldId id="316" r:id="rId46"/>
    <p:sldId id="317" r:id="rId47"/>
    <p:sldId id="318" r:id="rId48"/>
    <p:sldId id="299" r:id="rId49"/>
    <p:sldId id="294" r:id="rId50"/>
    <p:sldId id="298" r:id="rId51"/>
    <p:sldId id="322" r:id="rId52"/>
    <p:sldId id="259"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A28"/>
    <a:srgbClr val="1811A9"/>
    <a:srgbClr val="2117E7"/>
    <a:srgbClr val="E0AA62"/>
    <a:srgbClr val="1A12BC"/>
    <a:srgbClr val="1E15D7"/>
    <a:srgbClr val="4840EC"/>
    <a:srgbClr val="7973F5"/>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18" autoAdjust="0"/>
    <p:restoredTop sz="94673" autoAdjust="0"/>
  </p:normalViewPr>
  <p:slideViewPr>
    <p:cSldViewPr>
      <p:cViewPr varScale="1">
        <p:scale>
          <a:sx n="70" d="100"/>
          <a:sy n="70" d="100"/>
        </p:scale>
        <p:origin x="11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122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122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122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CB9D4FC-40D2-4987-BB14-1B9353B14E13}" type="slidenum">
              <a:rPr lang="en-US"/>
              <a:pPr>
                <a:defRPr/>
              </a:pPr>
              <a:t>‹#›</a:t>
            </a:fld>
            <a:endParaRPr lang="en-US" dirty="0"/>
          </a:p>
        </p:txBody>
      </p:sp>
    </p:spTree>
    <p:extLst>
      <p:ext uri="{BB962C8B-B14F-4D97-AF65-F5344CB8AC3E}">
        <p14:creationId xmlns:p14="http://schemas.microsoft.com/office/powerpoint/2010/main" val="2460202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36B2C14-87AF-485F-8257-810D6516121B}" type="slidenum">
              <a:rPr lang="en-US"/>
              <a:pPr>
                <a:defRPr/>
              </a:pPr>
              <a:t>‹#›</a:t>
            </a:fld>
            <a:endParaRPr lang="en-US" dirty="0"/>
          </a:p>
        </p:txBody>
      </p:sp>
    </p:spTree>
    <p:extLst>
      <p:ext uri="{BB962C8B-B14F-4D97-AF65-F5344CB8AC3E}">
        <p14:creationId xmlns:p14="http://schemas.microsoft.com/office/powerpoint/2010/main" val="2141368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4EB7C8-21A9-4B81-BFDA-C1444AD5114F}" type="slidenum">
              <a:rPr lang="en-US"/>
              <a:pPr eaLnBrk="1" hangingPunct="1"/>
              <a:t>1</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00783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09C3B1-F133-4545-A597-C0466754BF91}" type="slidenum">
              <a:rPr lang="en-US"/>
              <a:pPr eaLnBrk="1" hangingPunct="1"/>
              <a:t>10</a:t>
            </a:fld>
            <a:endParaRPr lang="en-US" dirty="0"/>
          </a:p>
        </p:txBody>
      </p:sp>
    </p:spTree>
    <p:extLst>
      <p:ext uri="{BB962C8B-B14F-4D97-AF65-F5344CB8AC3E}">
        <p14:creationId xmlns:p14="http://schemas.microsoft.com/office/powerpoint/2010/main" val="1787545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58A23A-6DAE-4C89-BE64-979FB633CFBC}" type="slidenum">
              <a:rPr lang="en-US"/>
              <a:pPr eaLnBrk="1" hangingPunct="1"/>
              <a:t>11</a:t>
            </a:fld>
            <a:endParaRPr lang="en-US" dirty="0"/>
          </a:p>
        </p:txBody>
      </p:sp>
    </p:spTree>
    <p:extLst>
      <p:ext uri="{BB962C8B-B14F-4D97-AF65-F5344CB8AC3E}">
        <p14:creationId xmlns:p14="http://schemas.microsoft.com/office/powerpoint/2010/main" val="2564508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FEF0D1-7AE4-4FD2-BCD9-15E454BF5E6A}" type="slidenum">
              <a:rPr lang="en-US"/>
              <a:pPr eaLnBrk="1" hangingPunct="1"/>
              <a:t>12</a:t>
            </a:fld>
            <a:endParaRPr lang="en-US" dirty="0"/>
          </a:p>
        </p:txBody>
      </p:sp>
    </p:spTree>
    <p:extLst>
      <p:ext uri="{BB962C8B-B14F-4D97-AF65-F5344CB8AC3E}">
        <p14:creationId xmlns:p14="http://schemas.microsoft.com/office/powerpoint/2010/main" val="4138309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0533E2-7716-49A6-A03E-D1D59C2D1B5F}" type="slidenum">
              <a:rPr lang="en-US"/>
              <a:pPr eaLnBrk="1" hangingPunct="1"/>
              <a:t>13</a:t>
            </a:fld>
            <a:endParaRPr lang="en-US" dirty="0"/>
          </a:p>
        </p:txBody>
      </p:sp>
    </p:spTree>
    <p:extLst>
      <p:ext uri="{BB962C8B-B14F-4D97-AF65-F5344CB8AC3E}">
        <p14:creationId xmlns:p14="http://schemas.microsoft.com/office/powerpoint/2010/main" val="4008287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E0A1CF-6B26-43EA-A91F-B66A5DCB0764}" type="slidenum">
              <a:rPr lang="en-US"/>
              <a:pPr eaLnBrk="1" hangingPunct="1"/>
              <a:t>14</a:t>
            </a:fld>
            <a:endParaRPr lang="en-US" dirty="0"/>
          </a:p>
        </p:txBody>
      </p:sp>
    </p:spTree>
    <p:extLst>
      <p:ext uri="{BB962C8B-B14F-4D97-AF65-F5344CB8AC3E}">
        <p14:creationId xmlns:p14="http://schemas.microsoft.com/office/powerpoint/2010/main" val="2857388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01F2C4-5FED-420A-B345-7D46C0C92689}" type="slidenum">
              <a:rPr lang="en-US"/>
              <a:pPr eaLnBrk="1" hangingPunct="1"/>
              <a:t>15</a:t>
            </a:fld>
            <a:endParaRPr lang="en-US" dirty="0"/>
          </a:p>
        </p:txBody>
      </p:sp>
    </p:spTree>
    <p:extLst>
      <p:ext uri="{BB962C8B-B14F-4D97-AF65-F5344CB8AC3E}">
        <p14:creationId xmlns:p14="http://schemas.microsoft.com/office/powerpoint/2010/main" val="1520842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62E991-8BEA-495C-A26B-4A920188EECE}" type="slidenum">
              <a:rPr lang="en-US"/>
              <a:pPr eaLnBrk="1" hangingPunct="1"/>
              <a:t>16</a:t>
            </a:fld>
            <a:endParaRPr lang="en-US" dirty="0"/>
          </a:p>
        </p:txBody>
      </p:sp>
    </p:spTree>
    <p:extLst>
      <p:ext uri="{BB962C8B-B14F-4D97-AF65-F5344CB8AC3E}">
        <p14:creationId xmlns:p14="http://schemas.microsoft.com/office/powerpoint/2010/main" val="1608399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3517D3-2523-4AF0-950D-38B2BE067D9D}" type="slidenum">
              <a:rPr lang="en-US"/>
              <a:pPr eaLnBrk="1" hangingPunct="1"/>
              <a:t>17</a:t>
            </a:fld>
            <a:endParaRPr lang="en-US" dirty="0"/>
          </a:p>
        </p:txBody>
      </p:sp>
    </p:spTree>
    <p:extLst>
      <p:ext uri="{BB962C8B-B14F-4D97-AF65-F5344CB8AC3E}">
        <p14:creationId xmlns:p14="http://schemas.microsoft.com/office/powerpoint/2010/main" val="319569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E8199A-5447-4AC5-B143-494ABC7422B3}" type="slidenum">
              <a:rPr lang="en-US"/>
              <a:pPr eaLnBrk="1" hangingPunct="1"/>
              <a:t>18</a:t>
            </a:fld>
            <a:endParaRPr lang="en-US" dirty="0"/>
          </a:p>
        </p:txBody>
      </p:sp>
    </p:spTree>
    <p:extLst>
      <p:ext uri="{BB962C8B-B14F-4D97-AF65-F5344CB8AC3E}">
        <p14:creationId xmlns:p14="http://schemas.microsoft.com/office/powerpoint/2010/main" val="948745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56327E-FDE3-4A7F-A2F5-A4E7B0DA79A6}" type="slidenum">
              <a:rPr lang="en-US"/>
              <a:pPr eaLnBrk="1" hangingPunct="1"/>
              <a:t>19</a:t>
            </a:fld>
            <a:endParaRPr lang="en-US" dirty="0"/>
          </a:p>
        </p:txBody>
      </p:sp>
    </p:spTree>
    <p:extLst>
      <p:ext uri="{BB962C8B-B14F-4D97-AF65-F5344CB8AC3E}">
        <p14:creationId xmlns:p14="http://schemas.microsoft.com/office/powerpoint/2010/main" val="217711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9E863C-6929-4EBE-92A9-435A8997F70F}" type="slidenum">
              <a:rPr lang="en-US"/>
              <a:pPr eaLnBrk="1" hangingPunct="1"/>
              <a:t>2</a:t>
            </a:fld>
            <a:endParaRPr lang="en-US" dirty="0"/>
          </a:p>
        </p:txBody>
      </p:sp>
    </p:spTree>
    <p:extLst>
      <p:ext uri="{BB962C8B-B14F-4D97-AF65-F5344CB8AC3E}">
        <p14:creationId xmlns:p14="http://schemas.microsoft.com/office/powerpoint/2010/main" val="3571011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E05BA6-5C79-4485-8440-8709187CA6AE}" type="slidenum">
              <a:rPr lang="en-US"/>
              <a:pPr eaLnBrk="1" hangingPunct="1"/>
              <a:t>20</a:t>
            </a:fld>
            <a:endParaRPr lang="en-US" dirty="0"/>
          </a:p>
        </p:txBody>
      </p:sp>
    </p:spTree>
    <p:extLst>
      <p:ext uri="{BB962C8B-B14F-4D97-AF65-F5344CB8AC3E}">
        <p14:creationId xmlns:p14="http://schemas.microsoft.com/office/powerpoint/2010/main" val="4141006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41069E-463D-4DCB-822A-3EB0288DDB11}" type="slidenum">
              <a:rPr lang="en-US"/>
              <a:pPr eaLnBrk="1" hangingPunct="1"/>
              <a:t>21</a:t>
            </a:fld>
            <a:endParaRPr lang="en-US" dirty="0"/>
          </a:p>
        </p:txBody>
      </p:sp>
    </p:spTree>
    <p:extLst>
      <p:ext uri="{BB962C8B-B14F-4D97-AF65-F5344CB8AC3E}">
        <p14:creationId xmlns:p14="http://schemas.microsoft.com/office/powerpoint/2010/main" val="693047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D03E46-CF61-4D31-8063-B591B991A28F}" type="slidenum">
              <a:rPr lang="en-US"/>
              <a:pPr eaLnBrk="1" hangingPunct="1"/>
              <a:t>22</a:t>
            </a:fld>
            <a:endParaRPr lang="en-US" dirty="0"/>
          </a:p>
        </p:txBody>
      </p:sp>
    </p:spTree>
    <p:extLst>
      <p:ext uri="{BB962C8B-B14F-4D97-AF65-F5344CB8AC3E}">
        <p14:creationId xmlns:p14="http://schemas.microsoft.com/office/powerpoint/2010/main" val="264712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0D53B7-1573-4652-9A3F-8951FCDDA434}" type="slidenum">
              <a:rPr lang="en-US"/>
              <a:pPr eaLnBrk="1" hangingPunct="1"/>
              <a:t>23</a:t>
            </a:fld>
            <a:endParaRPr lang="en-US" dirty="0"/>
          </a:p>
        </p:txBody>
      </p:sp>
    </p:spTree>
    <p:extLst>
      <p:ext uri="{BB962C8B-B14F-4D97-AF65-F5344CB8AC3E}">
        <p14:creationId xmlns:p14="http://schemas.microsoft.com/office/powerpoint/2010/main" val="3527214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328157-922E-42EF-97B5-6D09BFD93141}" type="slidenum">
              <a:rPr lang="en-US"/>
              <a:pPr eaLnBrk="1" hangingPunct="1"/>
              <a:t>24</a:t>
            </a:fld>
            <a:endParaRPr lang="en-US" dirty="0"/>
          </a:p>
        </p:txBody>
      </p:sp>
    </p:spTree>
    <p:extLst>
      <p:ext uri="{BB962C8B-B14F-4D97-AF65-F5344CB8AC3E}">
        <p14:creationId xmlns:p14="http://schemas.microsoft.com/office/powerpoint/2010/main" val="701581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824D17-5F62-4FB7-8D44-6CF3A03FBBE9}" type="slidenum">
              <a:rPr lang="en-US"/>
              <a:pPr eaLnBrk="1" hangingPunct="1"/>
              <a:t>25</a:t>
            </a:fld>
            <a:endParaRPr lang="en-US" dirty="0"/>
          </a:p>
        </p:txBody>
      </p:sp>
    </p:spTree>
    <p:extLst>
      <p:ext uri="{BB962C8B-B14F-4D97-AF65-F5344CB8AC3E}">
        <p14:creationId xmlns:p14="http://schemas.microsoft.com/office/powerpoint/2010/main" val="288806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A933F3-5115-435F-8DD2-541184BA8448}" type="slidenum">
              <a:rPr lang="en-US"/>
              <a:pPr eaLnBrk="1" hangingPunct="1"/>
              <a:t>26</a:t>
            </a:fld>
            <a:endParaRPr lang="en-US" dirty="0"/>
          </a:p>
        </p:txBody>
      </p:sp>
    </p:spTree>
    <p:extLst>
      <p:ext uri="{BB962C8B-B14F-4D97-AF65-F5344CB8AC3E}">
        <p14:creationId xmlns:p14="http://schemas.microsoft.com/office/powerpoint/2010/main" val="1282031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61EB72-A4DC-4CBB-8E35-0E04A63906F8}" type="slidenum">
              <a:rPr lang="en-US"/>
              <a:pPr eaLnBrk="1" hangingPunct="1"/>
              <a:t>27</a:t>
            </a:fld>
            <a:endParaRPr lang="en-US" dirty="0"/>
          </a:p>
        </p:txBody>
      </p:sp>
    </p:spTree>
    <p:extLst>
      <p:ext uri="{BB962C8B-B14F-4D97-AF65-F5344CB8AC3E}">
        <p14:creationId xmlns:p14="http://schemas.microsoft.com/office/powerpoint/2010/main" val="2915333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61EB72-A4DC-4CBB-8E35-0E04A63906F8}" type="slidenum">
              <a:rPr lang="en-US"/>
              <a:pPr eaLnBrk="1" hangingPunct="1"/>
              <a:t>28</a:t>
            </a:fld>
            <a:endParaRPr lang="en-US" dirty="0"/>
          </a:p>
        </p:txBody>
      </p:sp>
    </p:spTree>
    <p:extLst>
      <p:ext uri="{BB962C8B-B14F-4D97-AF65-F5344CB8AC3E}">
        <p14:creationId xmlns:p14="http://schemas.microsoft.com/office/powerpoint/2010/main" val="939811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041E68-FDA3-42EE-8487-96C2980BA34F}" type="slidenum">
              <a:rPr lang="en-US"/>
              <a:pPr eaLnBrk="1" hangingPunct="1"/>
              <a:t>29</a:t>
            </a:fld>
            <a:endParaRPr lang="en-US" dirty="0"/>
          </a:p>
        </p:txBody>
      </p:sp>
    </p:spTree>
    <p:extLst>
      <p:ext uri="{BB962C8B-B14F-4D97-AF65-F5344CB8AC3E}">
        <p14:creationId xmlns:p14="http://schemas.microsoft.com/office/powerpoint/2010/main" val="285855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BA6ECD-E7EC-4D44-9188-EA89595A46C3}" type="slidenum">
              <a:rPr lang="en-US"/>
              <a:pPr eaLnBrk="1" hangingPunct="1"/>
              <a:t>3</a:t>
            </a:fld>
            <a:endParaRPr lang="en-US" dirty="0"/>
          </a:p>
        </p:txBody>
      </p:sp>
    </p:spTree>
    <p:extLst>
      <p:ext uri="{BB962C8B-B14F-4D97-AF65-F5344CB8AC3E}">
        <p14:creationId xmlns:p14="http://schemas.microsoft.com/office/powerpoint/2010/main" val="2566558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F23CEB-3887-4A4A-8430-BA7BECEEDB59}" type="slidenum">
              <a:rPr lang="en-US"/>
              <a:pPr eaLnBrk="1" hangingPunct="1"/>
              <a:t>30</a:t>
            </a:fld>
            <a:endParaRPr lang="en-US" dirty="0"/>
          </a:p>
        </p:txBody>
      </p:sp>
    </p:spTree>
    <p:extLst>
      <p:ext uri="{BB962C8B-B14F-4D97-AF65-F5344CB8AC3E}">
        <p14:creationId xmlns:p14="http://schemas.microsoft.com/office/powerpoint/2010/main" val="3135179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421E33-F40E-47D5-B36F-24B43AA1A5F1}" type="slidenum">
              <a:rPr lang="en-US"/>
              <a:pPr eaLnBrk="1" hangingPunct="1"/>
              <a:t>31</a:t>
            </a:fld>
            <a:endParaRPr lang="en-US" dirty="0"/>
          </a:p>
        </p:txBody>
      </p:sp>
    </p:spTree>
    <p:extLst>
      <p:ext uri="{BB962C8B-B14F-4D97-AF65-F5344CB8AC3E}">
        <p14:creationId xmlns:p14="http://schemas.microsoft.com/office/powerpoint/2010/main" val="3523631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66CBA9-55BC-4DBC-8171-2A928BED12EA}" type="slidenum">
              <a:rPr lang="en-US"/>
              <a:pPr eaLnBrk="1" hangingPunct="1"/>
              <a:t>32</a:t>
            </a:fld>
            <a:endParaRPr lang="en-US" dirty="0"/>
          </a:p>
        </p:txBody>
      </p:sp>
    </p:spTree>
    <p:extLst>
      <p:ext uri="{BB962C8B-B14F-4D97-AF65-F5344CB8AC3E}">
        <p14:creationId xmlns:p14="http://schemas.microsoft.com/office/powerpoint/2010/main" val="3338615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BFB620-333C-4C1B-B568-9E2E37A9920E}" type="slidenum">
              <a:rPr lang="en-US"/>
              <a:pPr eaLnBrk="1" hangingPunct="1"/>
              <a:t>33</a:t>
            </a:fld>
            <a:endParaRPr lang="en-US" dirty="0"/>
          </a:p>
        </p:txBody>
      </p:sp>
    </p:spTree>
    <p:extLst>
      <p:ext uri="{BB962C8B-B14F-4D97-AF65-F5344CB8AC3E}">
        <p14:creationId xmlns:p14="http://schemas.microsoft.com/office/powerpoint/2010/main" val="17269569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0C4A2A-DE4A-4089-B52F-57BE52775161}" type="slidenum">
              <a:rPr lang="en-US"/>
              <a:pPr eaLnBrk="1" hangingPunct="1"/>
              <a:t>34</a:t>
            </a:fld>
            <a:endParaRPr lang="en-US" dirty="0"/>
          </a:p>
        </p:txBody>
      </p:sp>
    </p:spTree>
    <p:extLst>
      <p:ext uri="{BB962C8B-B14F-4D97-AF65-F5344CB8AC3E}">
        <p14:creationId xmlns:p14="http://schemas.microsoft.com/office/powerpoint/2010/main" val="8168260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16E685-A827-4E02-BA42-8CD6DFA8CCC3}" type="slidenum">
              <a:rPr lang="en-US"/>
              <a:pPr eaLnBrk="1" hangingPunct="1"/>
              <a:t>35</a:t>
            </a:fld>
            <a:endParaRPr lang="en-US" dirty="0"/>
          </a:p>
        </p:txBody>
      </p:sp>
    </p:spTree>
    <p:extLst>
      <p:ext uri="{BB962C8B-B14F-4D97-AF65-F5344CB8AC3E}">
        <p14:creationId xmlns:p14="http://schemas.microsoft.com/office/powerpoint/2010/main" val="1550220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E028BD-C15F-48BE-AC9F-570CC46B8FFC}" type="slidenum">
              <a:rPr lang="en-US"/>
              <a:pPr eaLnBrk="1" hangingPunct="1"/>
              <a:t>36</a:t>
            </a:fld>
            <a:endParaRPr lang="en-US" dirty="0"/>
          </a:p>
        </p:txBody>
      </p:sp>
    </p:spTree>
    <p:extLst>
      <p:ext uri="{BB962C8B-B14F-4D97-AF65-F5344CB8AC3E}">
        <p14:creationId xmlns:p14="http://schemas.microsoft.com/office/powerpoint/2010/main" val="503197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E028BD-C15F-48BE-AC9F-570CC46B8FFC}" type="slidenum">
              <a:rPr lang="en-US"/>
              <a:pPr eaLnBrk="1" hangingPunct="1"/>
              <a:t>37</a:t>
            </a:fld>
            <a:endParaRPr lang="en-US" dirty="0"/>
          </a:p>
        </p:txBody>
      </p:sp>
    </p:spTree>
    <p:extLst>
      <p:ext uri="{BB962C8B-B14F-4D97-AF65-F5344CB8AC3E}">
        <p14:creationId xmlns:p14="http://schemas.microsoft.com/office/powerpoint/2010/main" val="10958149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F3AC86-26BE-40CB-88CF-5774C0DFF03D}" type="slidenum">
              <a:rPr lang="en-US"/>
              <a:pPr eaLnBrk="1" hangingPunct="1"/>
              <a:t>38</a:t>
            </a:fld>
            <a:endParaRPr lang="en-US" dirty="0"/>
          </a:p>
        </p:txBody>
      </p:sp>
    </p:spTree>
    <p:extLst>
      <p:ext uri="{BB962C8B-B14F-4D97-AF65-F5344CB8AC3E}">
        <p14:creationId xmlns:p14="http://schemas.microsoft.com/office/powerpoint/2010/main" val="36974293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30FC31-1A58-4F8E-8C6E-DB858925F965}" type="slidenum">
              <a:rPr lang="en-US"/>
              <a:pPr eaLnBrk="1" hangingPunct="1"/>
              <a:t>39</a:t>
            </a:fld>
            <a:endParaRPr lang="en-US" dirty="0"/>
          </a:p>
        </p:txBody>
      </p:sp>
    </p:spTree>
    <p:extLst>
      <p:ext uri="{BB962C8B-B14F-4D97-AF65-F5344CB8AC3E}">
        <p14:creationId xmlns:p14="http://schemas.microsoft.com/office/powerpoint/2010/main" val="4245191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B7F244-E379-4006-85AE-89F77AE9538E}" type="slidenum">
              <a:rPr lang="en-US"/>
              <a:pPr eaLnBrk="1" hangingPunct="1"/>
              <a:t>4</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6067898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a:ln/>
        </p:spPr>
      </p:sp>
      <p:sp>
        <p:nvSpPr>
          <p:cNvPr id="122882" name="Notes Placeholder 2"/>
          <p:cNvSpPr>
            <a:spLocks noGrp="1"/>
          </p:cNvSpPr>
          <p:nvPr>
            <p:ph type="body" idx="1"/>
          </p:nvPr>
        </p:nvSpPr>
        <p:spPr>
          <a:noFill/>
          <a:ln/>
        </p:spPr>
        <p:txBody>
          <a:bodyPr/>
          <a:lstStyle/>
          <a:p>
            <a:pPr eaLnBrk="1" hangingPunct="1"/>
            <a:endParaRPr lang="en-US" dirty="0" smtClean="0"/>
          </a:p>
        </p:txBody>
      </p:sp>
      <p:sp>
        <p:nvSpPr>
          <p:cNvPr id="122883" name="Slide Number Placeholder 3"/>
          <p:cNvSpPr>
            <a:spLocks noGrp="1"/>
          </p:cNvSpPr>
          <p:nvPr>
            <p:ph type="sldNum" sz="quarter" idx="5"/>
          </p:nvPr>
        </p:nvSpPr>
        <p:spPr>
          <a:noFill/>
        </p:spPr>
        <p:txBody>
          <a:bodyPr/>
          <a:lstStyle/>
          <a:p>
            <a:fld id="{91135D2F-6E94-4517-8772-CEAF04EE0D80}" type="slidenum">
              <a:rPr lang="en-US" smtClean="0">
                <a:cs typeface="Arial" charset="0"/>
              </a:rPr>
              <a:pPr/>
              <a:t>40</a:t>
            </a:fld>
            <a:endParaRPr lang="en-US" dirty="0" smtClean="0">
              <a:cs typeface="Arial" charset="0"/>
            </a:endParaRPr>
          </a:p>
        </p:txBody>
      </p:sp>
    </p:spTree>
    <p:extLst>
      <p:ext uri="{BB962C8B-B14F-4D97-AF65-F5344CB8AC3E}">
        <p14:creationId xmlns:p14="http://schemas.microsoft.com/office/powerpoint/2010/main" val="14119629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7A9DD4-F0AE-4F64-9395-A016D2477285}" type="slidenum">
              <a:rPr lang="en-US"/>
              <a:pPr eaLnBrk="1" hangingPunct="1"/>
              <a:t>41</a:t>
            </a:fld>
            <a:endParaRPr lang="en-US" dirty="0"/>
          </a:p>
        </p:txBody>
      </p:sp>
    </p:spTree>
    <p:extLst>
      <p:ext uri="{BB962C8B-B14F-4D97-AF65-F5344CB8AC3E}">
        <p14:creationId xmlns:p14="http://schemas.microsoft.com/office/powerpoint/2010/main" val="21004276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7A9DD4-F0AE-4F64-9395-A016D2477285}" type="slidenum">
              <a:rPr lang="en-US"/>
              <a:pPr eaLnBrk="1" hangingPunct="1"/>
              <a:t>42</a:t>
            </a:fld>
            <a:endParaRPr lang="en-US" dirty="0"/>
          </a:p>
        </p:txBody>
      </p:sp>
    </p:spTree>
    <p:extLst>
      <p:ext uri="{BB962C8B-B14F-4D97-AF65-F5344CB8AC3E}">
        <p14:creationId xmlns:p14="http://schemas.microsoft.com/office/powerpoint/2010/main" val="36377489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7A9DD4-F0AE-4F64-9395-A016D2477285}" type="slidenum">
              <a:rPr lang="en-US"/>
              <a:pPr eaLnBrk="1" hangingPunct="1"/>
              <a:t>43</a:t>
            </a:fld>
            <a:endParaRPr lang="en-US" dirty="0"/>
          </a:p>
        </p:txBody>
      </p:sp>
    </p:spTree>
    <p:extLst>
      <p:ext uri="{BB962C8B-B14F-4D97-AF65-F5344CB8AC3E}">
        <p14:creationId xmlns:p14="http://schemas.microsoft.com/office/powerpoint/2010/main" val="26000269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7A9DD4-F0AE-4F64-9395-A016D2477285}" type="slidenum">
              <a:rPr lang="en-US"/>
              <a:pPr eaLnBrk="1" hangingPunct="1"/>
              <a:t>44</a:t>
            </a:fld>
            <a:endParaRPr lang="en-US" dirty="0"/>
          </a:p>
        </p:txBody>
      </p:sp>
    </p:spTree>
    <p:extLst>
      <p:ext uri="{BB962C8B-B14F-4D97-AF65-F5344CB8AC3E}">
        <p14:creationId xmlns:p14="http://schemas.microsoft.com/office/powerpoint/2010/main" val="25097409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7A9DD4-F0AE-4F64-9395-A016D2477285}" type="slidenum">
              <a:rPr lang="en-US"/>
              <a:pPr eaLnBrk="1" hangingPunct="1"/>
              <a:t>45</a:t>
            </a:fld>
            <a:endParaRPr lang="en-US" dirty="0"/>
          </a:p>
        </p:txBody>
      </p:sp>
    </p:spTree>
    <p:extLst>
      <p:ext uri="{BB962C8B-B14F-4D97-AF65-F5344CB8AC3E}">
        <p14:creationId xmlns:p14="http://schemas.microsoft.com/office/powerpoint/2010/main" val="1190646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7A9DD4-F0AE-4F64-9395-A016D2477285}" type="slidenum">
              <a:rPr lang="en-US"/>
              <a:pPr eaLnBrk="1" hangingPunct="1"/>
              <a:t>46</a:t>
            </a:fld>
            <a:endParaRPr lang="en-US" dirty="0"/>
          </a:p>
        </p:txBody>
      </p:sp>
    </p:spTree>
    <p:extLst>
      <p:ext uri="{BB962C8B-B14F-4D97-AF65-F5344CB8AC3E}">
        <p14:creationId xmlns:p14="http://schemas.microsoft.com/office/powerpoint/2010/main" val="3651471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7A9DD4-F0AE-4F64-9395-A016D2477285}" type="slidenum">
              <a:rPr lang="en-US"/>
              <a:pPr eaLnBrk="1" hangingPunct="1"/>
              <a:t>47</a:t>
            </a:fld>
            <a:endParaRPr lang="en-US" dirty="0"/>
          </a:p>
        </p:txBody>
      </p:sp>
    </p:spTree>
    <p:extLst>
      <p:ext uri="{BB962C8B-B14F-4D97-AF65-F5344CB8AC3E}">
        <p14:creationId xmlns:p14="http://schemas.microsoft.com/office/powerpoint/2010/main" val="31018046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94C80D-D2DD-4A1D-970F-5578964FA82C}" type="slidenum">
              <a:rPr lang="en-US"/>
              <a:pPr eaLnBrk="1" hangingPunct="1"/>
              <a:t>48</a:t>
            </a:fld>
            <a:endParaRPr lang="en-US" dirty="0"/>
          </a:p>
        </p:txBody>
      </p:sp>
    </p:spTree>
    <p:extLst>
      <p:ext uri="{BB962C8B-B14F-4D97-AF65-F5344CB8AC3E}">
        <p14:creationId xmlns:p14="http://schemas.microsoft.com/office/powerpoint/2010/main" val="35518202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9AA18D-A55C-41EA-A5A9-FD957C44EFFF}" type="slidenum">
              <a:rPr lang="en-US"/>
              <a:pPr eaLnBrk="1" hangingPunct="1"/>
              <a:t>49</a:t>
            </a:fld>
            <a:endParaRPr lang="en-US" dirty="0"/>
          </a:p>
        </p:txBody>
      </p:sp>
    </p:spTree>
    <p:extLst>
      <p:ext uri="{BB962C8B-B14F-4D97-AF65-F5344CB8AC3E}">
        <p14:creationId xmlns:p14="http://schemas.microsoft.com/office/powerpoint/2010/main" val="4433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CCEC8E-3067-4CC7-BFA7-5F08CD0B1E87}" type="slidenum">
              <a:rPr lang="en-US"/>
              <a:pPr eaLnBrk="1" hangingPunct="1"/>
              <a:t>5</a:t>
            </a:fld>
            <a:endParaRPr lang="en-US" dirty="0"/>
          </a:p>
        </p:txBody>
      </p:sp>
    </p:spTree>
    <p:extLst>
      <p:ext uri="{BB962C8B-B14F-4D97-AF65-F5344CB8AC3E}">
        <p14:creationId xmlns:p14="http://schemas.microsoft.com/office/powerpoint/2010/main" val="16057548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7A9DD4-F0AE-4F64-9395-A016D2477285}" type="slidenum">
              <a:rPr lang="en-US"/>
              <a:pPr eaLnBrk="1" hangingPunct="1"/>
              <a:t>50</a:t>
            </a:fld>
            <a:endParaRPr lang="en-US" dirty="0"/>
          </a:p>
        </p:txBody>
      </p:sp>
    </p:spTree>
    <p:extLst>
      <p:ext uri="{BB962C8B-B14F-4D97-AF65-F5344CB8AC3E}">
        <p14:creationId xmlns:p14="http://schemas.microsoft.com/office/powerpoint/2010/main" val="233741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52525" y="692150"/>
            <a:ext cx="4554538" cy="3416300"/>
          </a:xfrm>
          <a:ln/>
        </p:spPr>
      </p:sp>
      <p:sp>
        <p:nvSpPr>
          <p:cNvPr id="10854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3" tIns="44448" rIns="90483" bIns="44448"/>
          <a:lstStyle/>
          <a:p>
            <a:endParaRPr lang="en-US" dirty="0" smtClean="0"/>
          </a:p>
        </p:txBody>
      </p:sp>
    </p:spTree>
    <p:extLst>
      <p:ext uri="{BB962C8B-B14F-4D97-AF65-F5344CB8AC3E}">
        <p14:creationId xmlns:p14="http://schemas.microsoft.com/office/powerpoint/2010/main" val="40971391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67FAE6-A80C-4185-89F3-9ED5086D5570}" type="slidenum">
              <a:rPr lang="en-US"/>
              <a:pPr eaLnBrk="1" hangingPunct="1"/>
              <a:t>52</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375178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9058DD-00ED-49E2-92A2-053D2321F524}" type="slidenum">
              <a:rPr lang="en-US"/>
              <a:pPr eaLnBrk="1" hangingPunct="1"/>
              <a:t>6</a:t>
            </a:fld>
            <a:endParaRPr lang="en-US" dirty="0"/>
          </a:p>
        </p:txBody>
      </p:sp>
    </p:spTree>
    <p:extLst>
      <p:ext uri="{BB962C8B-B14F-4D97-AF65-F5344CB8AC3E}">
        <p14:creationId xmlns:p14="http://schemas.microsoft.com/office/powerpoint/2010/main" val="268475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9058DD-00ED-49E2-92A2-053D2321F524}" type="slidenum">
              <a:rPr lang="en-US"/>
              <a:pPr eaLnBrk="1" hangingPunct="1"/>
              <a:t>7</a:t>
            </a:fld>
            <a:endParaRPr lang="en-US" dirty="0"/>
          </a:p>
        </p:txBody>
      </p:sp>
    </p:spTree>
    <p:extLst>
      <p:ext uri="{BB962C8B-B14F-4D97-AF65-F5344CB8AC3E}">
        <p14:creationId xmlns:p14="http://schemas.microsoft.com/office/powerpoint/2010/main" val="3902499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0773A8-FBC4-48F1-B37E-7451E01D28CC}" type="slidenum">
              <a:rPr lang="en-US"/>
              <a:pPr eaLnBrk="1" hangingPunct="1"/>
              <a:t>8</a:t>
            </a:fld>
            <a:endParaRPr lang="en-US" dirty="0"/>
          </a:p>
        </p:txBody>
      </p:sp>
    </p:spTree>
    <p:extLst>
      <p:ext uri="{BB962C8B-B14F-4D97-AF65-F5344CB8AC3E}">
        <p14:creationId xmlns:p14="http://schemas.microsoft.com/office/powerpoint/2010/main" val="3020706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A16DAC-6170-4C5F-A22C-F8BAAB6A0A6A}" type="slidenum">
              <a:rPr lang="en-US"/>
              <a:pPr eaLnBrk="1" hangingPunct="1"/>
              <a:t>9</a:t>
            </a:fld>
            <a:endParaRPr lang="en-US" dirty="0"/>
          </a:p>
        </p:txBody>
      </p:sp>
    </p:spTree>
    <p:extLst>
      <p:ext uri="{BB962C8B-B14F-4D97-AF65-F5344CB8AC3E}">
        <p14:creationId xmlns:p14="http://schemas.microsoft.com/office/powerpoint/2010/main" val="3358506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130425"/>
            <a:ext cx="7315200" cy="1470025"/>
          </a:xfrm>
        </p:spPr>
        <p:txBody>
          <a:bodyPr/>
          <a:lstStyle>
            <a:lvl1pPr>
              <a:defRPr>
                <a:solidFill>
                  <a:srgbClr val="4F622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47800" y="3886200"/>
            <a:ext cx="7315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5-</a:t>
            </a:r>
            <a:fld id="{07BFE837-9FEA-494C-A5D7-A6D1FB53EEC7}" type="slidenum">
              <a:rPr lang="en-US" smtClean="0"/>
              <a:pPr>
                <a:defRPr/>
              </a:pPr>
              <a:t>‹#›</a:t>
            </a:fld>
            <a:endParaRPr lang="en-US" dirty="0"/>
          </a:p>
        </p:txBody>
      </p:sp>
    </p:spTree>
    <p:extLst>
      <p:ext uri="{BB962C8B-B14F-4D97-AF65-F5344CB8AC3E}">
        <p14:creationId xmlns:p14="http://schemas.microsoft.com/office/powerpoint/2010/main" val="2128235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5-</a:t>
            </a:r>
            <a:fld id="{675B98DA-47C2-4F81-9310-1AEE774FC94F}" type="slidenum">
              <a:rPr lang="en-US" smtClean="0"/>
              <a:pPr>
                <a:defRPr/>
              </a:pPr>
              <a:t>‹#›</a:t>
            </a:fld>
            <a:endParaRPr lang="en-US" dirty="0"/>
          </a:p>
        </p:txBody>
      </p:sp>
    </p:spTree>
    <p:extLst>
      <p:ext uri="{BB962C8B-B14F-4D97-AF65-F5344CB8AC3E}">
        <p14:creationId xmlns:p14="http://schemas.microsoft.com/office/powerpoint/2010/main" val="172209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27685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5-</a:t>
            </a:r>
            <a:fld id="{13092500-2499-4B8F-8829-32CADD59C1A6}" type="slidenum">
              <a:rPr lang="en-US" smtClean="0"/>
              <a:pPr>
                <a:defRPr/>
              </a:pPr>
              <a:t>‹#›</a:t>
            </a:fld>
            <a:endParaRPr lang="en-US" dirty="0"/>
          </a:p>
        </p:txBody>
      </p:sp>
    </p:spTree>
    <p:extLst>
      <p:ext uri="{BB962C8B-B14F-4D97-AF65-F5344CB8AC3E}">
        <p14:creationId xmlns:p14="http://schemas.microsoft.com/office/powerpoint/2010/main" val="628780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5-</a:t>
            </a:r>
            <a:fld id="{E0EC9899-720A-4B22-8215-3CC5A508E521}" type="slidenum">
              <a:rPr lang="en-US" smtClean="0"/>
              <a:pPr>
                <a:defRPr/>
              </a:pPr>
              <a:t>‹#›</a:t>
            </a:fld>
            <a:endParaRPr lang="en-US" dirty="0"/>
          </a:p>
        </p:txBody>
      </p:sp>
    </p:spTree>
    <p:extLst>
      <p:ext uri="{BB962C8B-B14F-4D97-AF65-F5344CB8AC3E}">
        <p14:creationId xmlns:p14="http://schemas.microsoft.com/office/powerpoint/2010/main" val="3215623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5-</a:t>
            </a:r>
            <a:fld id="{385A0F6D-F6F2-48F0-933A-E4503AE13DC2}" type="slidenum">
              <a:rPr lang="en-US" smtClean="0"/>
              <a:pPr>
                <a:defRPr/>
              </a:pPr>
              <a:t>‹#›</a:t>
            </a:fld>
            <a:endParaRPr lang="en-US" dirty="0"/>
          </a:p>
        </p:txBody>
      </p:sp>
    </p:spTree>
    <p:extLst>
      <p:ext uri="{BB962C8B-B14F-4D97-AF65-F5344CB8AC3E}">
        <p14:creationId xmlns:p14="http://schemas.microsoft.com/office/powerpoint/2010/main" val="257360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543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600200"/>
            <a:ext cx="3543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smtClean="0"/>
              <a:t>5-</a:t>
            </a:r>
            <a:fld id="{B0C9415A-F454-4EE5-ACBA-BB14221F6526}" type="slidenum">
              <a:rPr lang="en-US" smtClean="0"/>
              <a:pPr>
                <a:defRPr/>
              </a:pPr>
              <a:t>‹#›</a:t>
            </a:fld>
            <a:endParaRPr lang="en-US" dirty="0"/>
          </a:p>
        </p:txBody>
      </p:sp>
    </p:spTree>
    <p:extLst>
      <p:ext uri="{BB962C8B-B14F-4D97-AF65-F5344CB8AC3E}">
        <p14:creationId xmlns:p14="http://schemas.microsoft.com/office/powerpoint/2010/main" val="236452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r>
              <a:rPr lang="en-US" smtClean="0"/>
              <a:t>5-</a:t>
            </a:r>
            <a:fld id="{93BD86BA-65C3-45C6-8E30-7482875B5662}" type="slidenum">
              <a:rPr lang="en-US" smtClean="0"/>
              <a:pPr>
                <a:defRPr/>
              </a:pPr>
              <a:t>‹#›</a:t>
            </a:fld>
            <a:endParaRPr lang="en-US" dirty="0"/>
          </a:p>
        </p:txBody>
      </p:sp>
    </p:spTree>
    <p:extLst>
      <p:ext uri="{BB962C8B-B14F-4D97-AF65-F5344CB8AC3E}">
        <p14:creationId xmlns:p14="http://schemas.microsoft.com/office/powerpoint/2010/main" val="264387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smtClean="0"/>
              <a:t>5-</a:t>
            </a:r>
            <a:fld id="{25D541D9-11A0-4744-8910-93D6DC2DB8E4}" type="slidenum">
              <a:rPr lang="en-US" smtClean="0"/>
              <a:pPr>
                <a:defRPr/>
              </a:pPr>
              <a:t>‹#›</a:t>
            </a:fld>
            <a:endParaRPr lang="en-US" dirty="0"/>
          </a:p>
        </p:txBody>
      </p:sp>
    </p:spTree>
    <p:extLst>
      <p:ext uri="{BB962C8B-B14F-4D97-AF65-F5344CB8AC3E}">
        <p14:creationId xmlns:p14="http://schemas.microsoft.com/office/powerpoint/2010/main" val="17480842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r>
              <a:rPr lang="en-US" smtClean="0"/>
              <a:t>5-</a:t>
            </a:r>
            <a:fld id="{60485822-127E-4CA0-A723-0FAF43171865}" type="slidenum">
              <a:rPr lang="en-US" smtClean="0"/>
              <a:pPr>
                <a:defRPr/>
              </a:pPr>
              <a:t>‹#›</a:t>
            </a:fld>
            <a:endParaRPr lang="en-US" dirty="0"/>
          </a:p>
        </p:txBody>
      </p:sp>
    </p:spTree>
    <p:extLst>
      <p:ext uri="{BB962C8B-B14F-4D97-AF65-F5344CB8AC3E}">
        <p14:creationId xmlns:p14="http://schemas.microsoft.com/office/powerpoint/2010/main" val="296981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smtClean="0"/>
              <a:t>5-</a:t>
            </a:r>
            <a:fld id="{AD1E3A8C-EE05-4BDA-A19A-1A4C85F7C29D}" type="slidenum">
              <a:rPr lang="en-US" smtClean="0"/>
              <a:pPr>
                <a:defRPr/>
              </a:pPr>
              <a:t>‹#›</a:t>
            </a:fld>
            <a:endParaRPr lang="en-US" dirty="0"/>
          </a:p>
        </p:txBody>
      </p:sp>
    </p:spTree>
    <p:extLst>
      <p:ext uri="{BB962C8B-B14F-4D97-AF65-F5344CB8AC3E}">
        <p14:creationId xmlns:p14="http://schemas.microsoft.com/office/powerpoint/2010/main" val="3098358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smtClean="0"/>
              <a:t>5-</a:t>
            </a:r>
            <a:fld id="{B70850DA-770D-4F92-A809-33430D4AD4B4}" type="slidenum">
              <a:rPr lang="en-US" smtClean="0"/>
              <a:pPr>
                <a:defRPr/>
              </a:pPr>
              <a:t>‹#›</a:t>
            </a:fld>
            <a:endParaRPr lang="en-US" dirty="0"/>
          </a:p>
        </p:txBody>
      </p:sp>
    </p:spTree>
    <p:extLst>
      <p:ext uri="{BB962C8B-B14F-4D97-AF65-F5344CB8AC3E}">
        <p14:creationId xmlns:p14="http://schemas.microsoft.com/office/powerpoint/2010/main" val="1485085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a:stretch>
            <a:fillRect/>
          </a:stretch>
        </p:blipFill>
        <p:spPr>
          <a:xfrm>
            <a:off x="152400" y="228600"/>
            <a:ext cx="1216103" cy="1216103"/>
          </a:xfrm>
          <a:prstGeom prst="rect">
            <a:avLst/>
          </a:prstGeom>
        </p:spPr>
      </p:pic>
      <p:sp>
        <p:nvSpPr>
          <p:cNvPr id="1027" name="Rectangle 2"/>
          <p:cNvSpPr>
            <a:spLocks noGrp="1" noChangeArrowheads="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1447800" y="1600200"/>
            <a:ext cx="72390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9" name="Rectangle 5"/>
          <p:cNvSpPr>
            <a:spLocks noGrp="1" noChangeArrowheads="1"/>
          </p:cNvSpPr>
          <p:nvPr>
            <p:ph type="ftr" sz="quarter" idx="3"/>
          </p:nvPr>
        </p:nvSpPr>
        <p:spPr bwMode="auto">
          <a:xfrm>
            <a:off x="1447800" y="6324600"/>
            <a:ext cx="5181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smtClean="0">
                <a:solidFill>
                  <a:srgbClr val="4F6228"/>
                </a:solidFill>
                <a:latin typeface="Lucida Sans" pitchFamily="34" charset="0"/>
                <a:cs typeface="+mn-cs"/>
              </a:defRPr>
            </a:lvl1pPr>
          </a:lstStyle>
          <a:p>
            <a:pPr>
              <a:defRPr/>
            </a:pPr>
            <a:r>
              <a:rPr lang="en-US" smtClean="0"/>
              <a:t>KROENKE and AUER -  DATABASE CONCEPTS (7th Edition)                                                                     Copyright © 2015 Pearson Education, Inc. Publishing as Prentice Hall</a:t>
            </a:r>
            <a:endParaRPr lang="en-US" dirty="0"/>
          </a:p>
        </p:txBody>
      </p:sp>
      <p:sp>
        <p:nvSpPr>
          <p:cNvPr id="1030" name="Rectangle 6"/>
          <p:cNvSpPr>
            <a:spLocks noGrp="1" noChangeArrowheads="1"/>
          </p:cNvSpPr>
          <p:nvPr>
            <p:ph type="sldNum" sz="quarter" idx="4"/>
          </p:nvPr>
        </p:nvSpPr>
        <p:spPr bwMode="auto">
          <a:xfrm>
            <a:off x="7848600" y="6400800"/>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smtClean="0">
                <a:solidFill>
                  <a:srgbClr val="4F6228"/>
                </a:solidFill>
                <a:latin typeface="Lucida Sans" pitchFamily="34" charset="0"/>
                <a:cs typeface="+mn-cs"/>
              </a:defRPr>
            </a:lvl1pPr>
          </a:lstStyle>
          <a:p>
            <a:pPr>
              <a:defRPr/>
            </a:pPr>
            <a:r>
              <a:rPr lang="en-US" smtClean="0"/>
              <a:t>5-</a:t>
            </a:r>
            <a:fld id="{B1F6D86D-0737-4B12-8BCD-866A8BD9205C}" type="slidenum">
              <a:rPr lang="en-US" smtClean="0"/>
              <a:pPr>
                <a:defRPr/>
              </a:pPr>
              <a:t>‹#›</a:t>
            </a:fld>
            <a:endParaRPr lang="en-US" dirty="0"/>
          </a:p>
        </p:txBody>
      </p:sp>
      <p:sp>
        <p:nvSpPr>
          <p:cNvPr id="1034" name="Rectangle 10"/>
          <p:cNvSpPr>
            <a:spLocks noChangeArrowheads="1"/>
          </p:cNvSpPr>
          <p:nvPr/>
        </p:nvSpPr>
        <p:spPr bwMode="auto">
          <a:xfrm>
            <a:off x="152400" y="1600200"/>
            <a:ext cx="1219200" cy="5105400"/>
          </a:xfrm>
          <a:prstGeom prst="rect">
            <a:avLst/>
          </a:prstGeom>
          <a:solidFill>
            <a:srgbClr val="4F6228"/>
          </a:solidFill>
          <a:ln w="9525">
            <a:solidFill>
              <a:schemeClr val="tx1"/>
            </a:solidFill>
            <a:miter lim="800000"/>
            <a:headEnd/>
            <a:tailEnd/>
          </a:ln>
          <a:effectLst/>
        </p:spPr>
        <p:txBody>
          <a:bodyPr wrap="none" anchor="ctr"/>
          <a:lstStyle/>
          <a:p>
            <a:pPr>
              <a:defRPr/>
            </a:pPr>
            <a:endParaRPr lang="en-US">
              <a:cs typeface="+mn-cs"/>
            </a:endParaRPr>
          </a:p>
        </p:txBody>
      </p:sp>
      <p:sp>
        <p:nvSpPr>
          <p:cNvPr id="1035" name="Line 11"/>
          <p:cNvSpPr>
            <a:spLocks noChangeShapeType="1"/>
          </p:cNvSpPr>
          <p:nvPr/>
        </p:nvSpPr>
        <p:spPr bwMode="auto">
          <a:xfrm>
            <a:off x="152400" y="1524000"/>
            <a:ext cx="8763000" cy="0"/>
          </a:xfrm>
          <a:prstGeom prst="line">
            <a:avLst/>
          </a:prstGeom>
          <a:noFill/>
          <a:ln w="63500">
            <a:solidFill>
              <a:srgbClr val="4F6228"/>
            </a:solidFill>
            <a:round/>
            <a:headEnd/>
            <a:tailEnd/>
          </a:ln>
          <a:effectLst/>
        </p:spPr>
        <p:txBody>
          <a:bodyPr/>
          <a:lstStyle/>
          <a:p>
            <a:pPr>
              <a:defRPr/>
            </a:pPr>
            <a:endParaRPr lang="en-US">
              <a:cs typeface="+mn-cs"/>
            </a:endParaRPr>
          </a:p>
        </p:txBody>
      </p:sp>
    </p:spTree>
    <p:extLst>
      <p:ext uri="{BB962C8B-B14F-4D97-AF65-F5344CB8AC3E}">
        <p14:creationId xmlns:p14="http://schemas.microsoft.com/office/powerpoint/2010/main" val="10759795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dt="0"/>
  <p:txStyles>
    <p:titleStyle>
      <a:lvl1pPr algn="ctr" rtl="0" eaLnBrk="1" fontAlgn="base" hangingPunct="1">
        <a:spcBef>
          <a:spcPct val="0"/>
        </a:spcBef>
        <a:spcAft>
          <a:spcPct val="0"/>
        </a:spcAft>
        <a:defRPr sz="4400">
          <a:solidFill>
            <a:srgbClr val="4F6228"/>
          </a:solidFill>
          <a:latin typeface="+mj-lt"/>
          <a:ea typeface="+mj-ea"/>
          <a:cs typeface="+mj-cs"/>
        </a:defRPr>
      </a:lvl1pPr>
      <a:lvl2pPr algn="ctr" rtl="0" eaLnBrk="1" fontAlgn="base" hangingPunct="1">
        <a:spcBef>
          <a:spcPct val="0"/>
        </a:spcBef>
        <a:spcAft>
          <a:spcPct val="0"/>
        </a:spcAft>
        <a:defRPr sz="4400">
          <a:solidFill>
            <a:srgbClr val="003399"/>
          </a:solidFill>
          <a:latin typeface="Arial" charset="0"/>
        </a:defRPr>
      </a:lvl2pPr>
      <a:lvl3pPr algn="ctr" rtl="0" eaLnBrk="1" fontAlgn="base" hangingPunct="1">
        <a:spcBef>
          <a:spcPct val="0"/>
        </a:spcBef>
        <a:spcAft>
          <a:spcPct val="0"/>
        </a:spcAft>
        <a:defRPr sz="4400">
          <a:solidFill>
            <a:srgbClr val="003399"/>
          </a:solidFill>
          <a:latin typeface="Arial" charset="0"/>
        </a:defRPr>
      </a:lvl3pPr>
      <a:lvl4pPr algn="ctr" rtl="0" eaLnBrk="1" fontAlgn="base" hangingPunct="1">
        <a:spcBef>
          <a:spcPct val="0"/>
        </a:spcBef>
        <a:spcAft>
          <a:spcPct val="0"/>
        </a:spcAft>
        <a:defRPr sz="4400">
          <a:solidFill>
            <a:srgbClr val="003399"/>
          </a:solidFill>
          <a:latin typeface="Arial" charset="0"/>
        </a:defRPr>
      </a:lvl4pPr>
      <a:lvl5pPr algn="ctr" rtl="0" eaLnBrk="1" fontAlgn="base" hangingPunct="1">
        <a:spcBef>
          <a:spcPct val="0"/>
        </a:spcBef>
        <a:spcAft>
          <a:spcPct val="0"/>
        </a:spcAft>
        <a:defRPr sz="4400">
          <a:solidFill>
            <a:srgbClr val="003399"/>
          </a:solidFill>
          <a:latin typeface="Arial" charset="0"/>
        </a:defRPr>
      </a:lvl5pPr>
      <a:lvl6pPr marL="457200" algn="ctr" rtl="0" eaLnBrk="1" fontAlgn="base" hangingPunct="1">
        <a:spcBef>
          <a:spcPct val="0"/>
        </a:spcBef>
        <a:spcAft>
          <a:spcPct val="0"/>
        </a:spcAft>
        <a:defRPr sz="4400">
          <a:solidFill>
            <a:srgbClr val="993300"/>
          </a:solidFill>
          <a:latin typeface="Arial" charset="0"/>
        </a:defRPr>
      </a:lvl6pPr>
      <a:lvl7pPr marL="914400" algn="ctr" rtl="0" eaLnBrk="1" fontAlgn="base" hangingPunct="1">
        <a:spcBef>
          <a:spcPct val="0"/>
        </a:spcBef>
        <a:spcAft>
          <a:spcPct val="0"/>
        </a:spcAft>
        <a:defRPr sz="4400">
          <a:solidFill>
            <a:srgbClr val="993300"/>
          </a:solidFill>
          <a:latin typeface="Arial" charset="0"/>
        </a:defRPr>
      </a:lvl7pPr>
      <a:lvl8pPr marL="1371600" algn="ctr" rtl="0" eaLnBrk="1" fontAlgn="base" hangingPunct="1">
        <a:spcBef>
          <a:spcPct val="0"/>
        </a:spcBef>
        <a:spcAft>
          <a:spcPct val="0"/>
        </a:spcAft>
        <a:defRPr sz="4400">
          <a:solidFill>
            <a:srgbClr val="993300"/>
          </a:solidFill>
          <a:latin typeface="Arial" charset="0"/>
        </a:defRPr>
      </a:lvl8pPr>
      <a:lvl9pPr marL="1828800" algn="ctr" rtl="0" eaLnBrk="1" fontAlgn="base" hangingPunct="1">
        <a:spcBef>
          <a:spcPct val="0"/>
        </a:spcBef>
        <a:spcAft>
          <a:spcPct val="0"/>
        </a:spcAft>
        <a:defRPr sz="4400">
          <a:solidFill>
            <a:srgbClr val="993300"/>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cid:3287383400_2177562"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tretch>
            <a:fillRect/>
          </a:stretch>
        </p:blipFill>
        <p:spPr>
          <a:xfrm>
            <a:off x="1524000" y="3124200"/>
            <a:ext cx="7391400" cy="3604260"/>
          </a:xfrm>
          <a:prstGeom prst="rect">
            <a:avLst/>
          </a:prstGeom>
        </p:spPr>
      </p:pic>
      <p:sp>
        <p:nvSpPr>
          <p:cNvPr id="12291" name="Rectangle 13"/>
          <p:cNvSpPr>
            <a:spLocks noGrp="1" noChangeArrowheads="1"/>
          </p:cNvSpPr>
          <p:nvPr>
            <p:ph type="ctrTitle"/>
          </p:nvPr>
        </p:nvSpPr>
        <p:spPr>
          <a:xfrm>
            <a:off x="1676400" y="2209800"/>
            <a:ext cx="7239000" cy="762000"/>
          </a:xfrm>
        </p:spPr>
        <p:txBody>
          <a:bodyPr/>
          <a:lstStyle/>
          <a:p>
            <a:r>
              <a:rPr lang="en-US" dirty="0" smtClean="0">
                <a:solidFill>
                  <a:schemeClr val="tx1">
                    <a:lumMod val="65000"/>
                    <a:lumOff val="35000"/>
                  </a:schemeClr>
                </a:solidFill>
              </a:rPr>
              <a:t>Database Design</a:t>
            </a:r>
          </a:p>
        </p:txBody>
      </p:sp>
      <p:sp>
        <p:nvSpPr>
          <p:cNvPr id="12292" name="Rectangle 14"/>
          <p:cNvSpPr>
            <a:spLocks noGrp="1" noChangeArrowheads="1"/>
          </p:cNvSpPr>
          <p:nvPr>
            <p:ph type="subTitle" idx="1"/>
          </p:nvPr>
        </p:nvSpPr>
        <p:spPr>
          <a:xfrm>
            <a:off x="1676400" y="1676400"/>
            <a:ext cx="7239000" cy="533400"/>
          </a:xfrm>
        </p:spPr>
        <p:txBody>
          <a:bodyPr/>
          <a:lstStyle/>
          <a:p>
            <a:pPr>
              <a:lnSpc>
                <a:spcPct val="90000"/>
              </a:lnSpc>
            </a:pPr>
            <a:r>
              <a:rPr lang="en-US" dirty="0" smtClean="0">
                <a:solidFill>
                  <a:srgbClr val="C00000"/>
                </a:solidFill>
              </a:rPr>
              <a:t>Chapter Five</a:t>
            </a:r>
          </a:p>
        </p:txBody>
      </p:sp>
      <p:sp>
        <p:nvSpPr>
          <p:cNvPr id="12293" name="Text Box 17"/>
          <p:cNvSpPr txBox="1">
            <a:spLocks noChangeArrowheads="1"/>
          </p:cNvSpPr>
          <p:nvPr/>
        </p:nvSpPr>
        <p:spPr bwMode="auto">
          <a:xfrm>
            <a:off x="1600200" y="228600"/>
            <a:ext cx="7315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solidFill>
                  <a:srgbClr val="C00000"/>
                </a:solidFill>
                <a:latin typeface="Lucida Sans" pitchFamily="34" charset="0"/>
              </a:rPr>
              <a:t>DAVID M. KROENKE and DAVID J. AUER </a:t>
            </a:r>
          </a:p>
          <a:p>
            <a:pPr algn="ctr" eaLnBrk="1" hangingPunct="1">
              <a:spcBef>
                <a:spcPct val="50000"/>
              </a:spcBef>
            </a:pPr>
            <a:r>
              <a:rPr lang="en-US" sz="2800" dirty="0">
                <a:solidFill>
                  <a:srgbClr val="4F5A28"/>
                </a:solidFill>
                <a:latin typeface="Lucida Sans" pitchFamily="34" charset="0"/>
              </a:rPr>
              <a:t>DATABASE CONCEPTS, </a:t>
            </a:r>
            <a:r>
              <a:rPr lang="en-US" sz="2800" dirty="0" smtClean="0">
                <a:solidFill>
                  <a:srgbClr val="4F5A28"/>
                </a:solidFill>
                <a:latin typeface="Lucida Sans" pitchFamily="34" charset="0"/>
              </a:rPr>
              <a:t>7</a:t>
            </a:r>
            <a:r>
              <a:rPr lang="en-US" sz="2800" baseline="30000" dirty="0" smtClean="0">
                <a:solidFill>
                  <a:srgbClr val="4F5A28"/>
                </a:solidFill>
                <a:latin typeface="Lucida Sans" pitchFamily="34" charset="0"/>
              </a:rPr>
              <a:t>th</a:t>
            </a:r>
            <a:r>
              <a:rPr lang="en-US" sz="2800" dirty="0" smtClean="0">
                <a:solidFill>
                  <a:srgbClr val="4F5A28"/>
                </a:solidFill>
                <a:latin typeface="Lucida Sans" pitchFamily="34" charset="0"/>
              </a:rPr>
              <a:t> </a:t>
            </a:r>
            <a:r>
              <a:rPr lang="en-US" sz="2800" dirty="0">
                <a:solidFill>
                  <a:srgbClr val="4F5A28"/>
                </a:solidFill>
                <a:latin typeface="Lucida Sans" pitchFamily="34" charset="0"/>
              </a:rPr>
              <a:t>Edition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3200" dirty="0" smtClean="0"/>
              <a:t>Normalization Review:</a:t>
            </a:r>
            <a:br>
              <a:rPr lang="en-US" sz="3200" dirty="0" smtClean="0"/>
            </a:br>
            <a:r>
              <a:rPr lang="en-US" sz="3600" dirty="0" smtClean="0"/>
              <a:t>Definition Review</a:t>
            </a:r>
          </a:p>
        </p:txBody>
      </p:sp>
      <p:sp>
        <p:nvSpPr>
          <p:cNvPr id="20483" name="Rectangle 3"/>
          <p:cNvSpPr>
            <a:spLocks noGrp="1" noChangeArrowheads="1"/>
          </p:cNvSpPr>
          <p:nvPr>
            <p:ph idx="1"/>
          </p:nvPr>
        </p:nvSpPr>
        <p:spPr/>
        <p:txBody>
          <a:bodyPr/>
          <a:lstStyle/>
          <a:p>
            <a:pPr>
              <a:lnSpc>
                <a:spcPct val="90000"/>
              </a:lnSpc>
            </a:pPr>
            <a:r>
              <a:rPr lang="en-US" dirty="0" smtClean="0"/>
              <a:t>Functional dependency</a:t>
            </a:r>
          </a:p>
          <a:p>
            <a:pPr lvl="1">
              <a:lnSpc>
                <a:spcPct val="90000"/>
              </a:lnSpc>
            </a:pPr>
            <a:r>
              <a:rPr lang="en-US" dirty="0" smtClean="0"/>
              <a:t>The relationship (within the relation) that describes how the value of one attribute may be used to find the value of another attribute.</a:t>
            </a:r>
          </a:p>
          <a:p>
            <a:pPr>
              <a:lnSpc>
                <a:spcPct val="90000"/>
              </a:lnSpc>
            </a:pPr>
            <a:r>
              <a:rPr lang="en-US" dirty="0" smtClean="0"/>
              <a:t>Determinant</a:t>
            </a:r>
          </a:p>
          <a:p>
            <a:pPr lvl="1">
              <a:lnSpc>
                <a:spcPct val="90000"/>
              </a:lnSpc>
            </a:pPr>
            <a:r>
              <a:rPr lang="en-US" dirty="0" smtClean="0"/>
              <a:t>The attribute that can be used to find the value of another attribute in the relation</a:t>
            </a:r>
          </a:p>
          <a:p>
            <a:pPr lvl="1">
              <a:lnSpc>
                <a:spcPct val="90000"/>
              </a:lnSpc>
            </a:pPr>
            <a:r>
              <a:rPr lang="en-US" dirty="0" smtClean="0"/>
              <a:t>The right-hand side of a functional dependency</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10</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200" dirty="0" smtClean="0"/>
              <a:t>Normalization Review:</a:t>
            </a:r>
            <a:br>
              <a:rPr lang="en-US" sz="3200" dirty="0" smtClean="0"/>
            </a:br>
            <a:r>
              <a:rPr lang="en-US" sz="3600" dirty="0" smtClean="0"/>
              <a:t>Definition Review II</a:t>
            </a:r>
          </a:p>
        </p:txBody>
      </p:sp>
      <p:sp>
        <p:nvSpPr>
          <p:cNvPr id="21507" name="Rectangle 3"/>
          <p:cNvSpPr>
            <a:spLocks noGrp="1" noChangeArrowheads="1"/>
          </p:cNvSpPr>
          <p:nvPr>
            <p:ph idx="1"/>
          </p:nvPr>
        </p:nvSpPr>
        <p:spPr>
          <a:xfrm>
            <a:off x="1600200" y="1676400"/>
            <a:ext cx="7086600" cy="4495800"/>
          </a:xfrm>
        </p:spPr>
        <p:txBody>
          <a:bodyPr/>
          <a:lstStyle/>
          <a:p>
            <a:r>
              <a:rPr lang="en-US" dirty="0" smtClean="0"/>
              <a:t>Candidate key</a:t>
            </a:r>
          </a:p>
          <a:p>
            <a:pPr lvl="1"/>
            <a:r>
              <a:rPr lang="en-US" dirty="0" smtClean="0"/>
              <a:t>The value of a candidate key can be used to find the value of every other attribute in the table.</a:t>
            </a:r>
          </a:p>
          <a:p>
            <a:pPr lvl="1"/>
            <a:r>
              <a:rPr lang="en-US" dirty="0" smtClean="0"/>
              <a:t>A simple candidate key consists of only one attribute.</a:t>
            </a:r>
          </a:p>
          <a:p>
            <a:pPr lvl="1"/>
            <a:r>
              <a:rPr lang="en-US" dirty="0" smtClean="0"/>
              <a:t>A composite candidate key consists of more than one attribute.</a:t>
            </a:r>
          </a:p>
          <a:p>
            <a:pPr>
              <a:buFontTx/>
              <a:buNone/>
            </a:pPr>
            <a:endParaRPr lang="en-US" dirty="0" smtClean="0"/>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11</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200" dirty="0" smtClean="0"/>
              <a:t>Normalization Review:</a:t>
            </a:r>
            <a:br>
              <a:rPr lang="en-US" sz="3200" dirty="0" smtClean="0"/>
            </a:br>
            <a:r>
              <a:rPr lang="en-US" sz="3600" dirty="0" smtClean="0"/>
              <a:t>Normal Forms</a:t>
            </a:r>
          </a:p>
        </p:txBody>
      </p:sp>
      <p:sp>
        <p:nvSpPr>
          <p:cNvPr id="22531" name="Rectangle 3"/>
          <p:cNvSpPr>
            <a:spLocks noGrp="1" noChangeArrowheads="1"/>
          </p:cNvSpPr>
          <p:nvPr>
            <p:ph idx="1"/>
          </p:nvPr>
        </p:nvSpPr>
        <p:spPr/>
        <p:txBody>
          <a:bodyPr/>
          <a:lstStyle/>
          <a:p>
            <a:pPr>
              <a:lnSpc>
                <a:spcPct val="90000"/>
              </a:lnSpc>
            </a:pPr>
            <a:r>
              <a:rPr lang="en-US" dirty="0" smtClean="0"/>
              <a:t>There are many defined normal forms:</a:t>
            </a:r>
          </a:p>
          <a:p>
            <a:pPr lvl="1">
              <a:lnSpc>
                <a:spcPct val="90000"/>
              </a:lnSpc>
            </a:pPr>
            <a:r>
              <a:rPr lang="en-US" dirty="0" smtClean="0"/>
              <a:t>First Normal Form (1NF)</a:t>
            </a:r>
          </a:p>
          <a:p>
            <a:pPr lvl="1">
              <a:lnSpc>
                <a:spcPct val="90000"/>
              </a:lnSpc>
            </a:pPr>
            <a:r>
              <a:rPr lang="en-US" dirty="0" smtClean="0"/>
              <a:t>Second Normal Form (2NF)</a:t>
            </a:r>
          </a:p>
          <a:p>
            <a:pPr lvl="1">
              <a:lnSpc>
                <a:spcPct val="90000"/>
              </a:lnSpc>
            </a:pPr>
            <a:r>
              <a:rPr lang="en-US" dirty="0" smtClean="0"/>
              <a:t>Third Normal Form (3NF)</a:t>
            </a:r>
          </a:p>
          <a:p>
            <a:pPr lvl="1">
              <a:lnSpc>
                <a:spcPct val="90000"/>
              </a:lnSpc>
            </a:pPr>
            <a:r>
              <a:rPr lang="en-US" dirty="0" smtClean="0"/>
              <a:t>Boyce-Codd Normal Form (BCNF)</a:t>
            </a:r>
          </a:p>
          <a:p>
            <a:pPr lvl="1">
              <a:lnSpc>
                <a:spcPct val="90000"/>
              </a:lnSpc>
            </a:pPr>
            <a:r>
              <a:rPr lang="en-US" dirty="0" smtClean="0"/>
              <a:t>Fourth Normal Form (4NF)</a:t>
            </a:r>
          </a:p>
          <a:p>
            <a:pPr lvl="1">
              <a:lnSpc>
                <a:spcPct val="90000"/>
              </a:lnSpc>
            </a:pPr>
            <a:r>
              <a:rPr lang="en-US" dirty="0" smtClean="0"/>
              <a:t>Fifth Normal Form (5NF)</a:t>
            </a:r>
          </a:p>
          <a:p>
            <a:pPr lvl="1">
              <a:lnSpc>
                <a:spcPct val="90000"/>
              </a:lnSpc>
            </a:pPr>
            <a:r>
              <a:rPr lang="en-US" dirty="0" smtClean="0"/>
              <a:t>Domain/Key Normal Form (DK/NF)</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12</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447800" y="228600"/>
            <a:ext cx="7391400" cy="990600"/>
          </a:xfrm>
        </p:spPr>
        <p:txBody>
          <a:bodyPr/>
          <a:lstStyle/>
          <a:p>
            <a:r>
              <a:rPr lang="en-US" sz="3200" dirty="0" smtClean="0"/>
              <a:t>Normalization Review:</a:t>
            </a:r>
            <a:br>
              <a:rPr lang="en-US" sz="3200" dirty="0" smtClean="0"/>
            </a:br>
            <a:r>
              <a:rPr lang="en-US" sz="3600" dirty="0" smtClean="0"/>
              <a:t>Normalization</a:t>
            </a:r>
          </a:p>
        </p:txBody>
      </p:sp>
      <p:sp>
        <p:nvSpPr>
          <p:cNvPr id="23555" name="Rectangle 3"/>
          <p:cNvSpPr>
            <a:spLocks noGrp="1" noChangeArrowheads="1"/>
          </p:cNvSpPr>
          <p:nvPr>
            <p:ph idx="1"/>
          </p:nvPr>
        </p:nvSpPr>
        <p:spPr>
          <a:xfrm>
            <a:off x="1447800" y="1679575"/>
            <a:ext cx="7239000" cy="4408488"/>
          </a:xfrm>
        </p:spPr>
        <p:txBody>
          <a:bodyPr/>
          <a:lstStyle/>
          <a:p>
            <a:r>
              <a:rPr lang="en-US" dirty="0" smtClean="0"/>
              <a:t>For our purposes, a relation is considered normalized when:</a:t>
            </a:r>
          </a:p>
          <a:p>
            <a:pPr>
              <a:buFontTx/>
              <a:buNone/>
            </a:pPr>
            <a:endParaRPr lang="en-US" dirty="0" smtClean="0"/>
          </a:p>
          <a:p>
            <a:pPr>
              <a:buFontTx/>
              <a:buNone/>
            </a:pPr>
            <a:r>
              <a:rPr lang="en-US" dirty="0" smtClean="0"/>
              <a:t>  </a:t>
            </a:r>
            <a:r>
              <a:rPr lang="en-US" i="1" dirty="0" smtClean="0">
                <a:solidFill>
                  <a:srgbClr val="1811A9"/>
                </a:solidFill>
              </a:rPr>
              <a:t>Every determinant is a candidate key.</a:t>
            </a:r>
          </a:p>
          <a:p>
            <a:pPr algn="ctr">
              <a:buFontTx/>
              <a:buNone/>
            </a:pPr>
            <a:endParaRPr lang="en-US" sz="2000" dirty="0" smtClean="0"/>
          </a:p>
          <a:p>
            <a:pPr algn="ctr">
              <a:buFontTx/>
              <a:buNone/>
            </a:pPr>
            <a:endParaRPr lang="en-US" sz="2000" dirty="0" smtClean="0"/>
          </a:p>
          <a:p>
            <a:pPr algn="ctr">
              <a:buFontTx/>
              <a:buNone/>
            </a:pPr>
            <a:r>
              <a:rPr lang="en-US" sz="2000" dirty="0" smtClean="0"/>
              <a:t>[Technically, this is Boyce-Codd Normal Form (BCNF)]</a:t>
            </a:r>
          </a:p>
          <a:p>
            <a:pPr>
              <a:buFontTx/>
              <a:buNone/>
            </a:pPr>
            <a:endParaRPr lang="en-US" sz="2000" dirty="0" smtClean="0"/>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13</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00201"/>
            <a:ext cx="5143814" cy="294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Rectangle 2"/>
          <p:cNvSpPr>
            <a:spLocks noGrp="1" noChangeArrowheads="1"/>
          </p:cNvSpPr>
          <p:nvPr>
            <p:ph type="title"/>
          </p:nvPr>
        </p:nvSpPr>
        <p:spPr/>
        <p:txBody>
          <a:bodyPr/>
          <a:lstStyle/>
          <a:p>
            <a:r>
              <a:rPr lang="en-US" dirty="0" smtClean="0"/>
              <a:t>The CUSTOMER Table</a:t>
            </a:r>
          </a:p>
        </p:txBody>
      </p:sp>
      <p:sp>
        <p:nvSpPr>
          <p:cNvPr id="24580" name="Rectangle 6"/>
          <p:cNvSpPr>
            <a:spLocks noGrp="1" noChangeArrowheads="1"/>
          </p:cNvSpPr>
          <p:nvPr>
            <p:ph idx="1"/>
          </p:nvPr>
        </p:nvSpPr>
        <p:spPr>
          <a:xfrm>
            <a:off x="1676400" y="4648200"/>
            <a:ext cx="7010400" cy="685800"/>
          </a:xfrm>
        </p:spPr>
        <p:txBody>
          <a:bodyPr/>
          <a:lstStyle/>
          <a:p>
            <a:pPr>
              <a:lnSpc>
                <a:spcPct val="80000"/>
              </a:lnSpc>
              <a:buFontTx/>
              <a:buNone/>
            </a:pPr>
            <a:r>
              <a:rPr lang="en-US" sz="1800" dirty="0" smtClean="0">
                <a:solidFill>
                  <a:srgbClr val="1811A9"/>
                </a:solidFill>
              </a:rPr>
              <a:t>CUSTOMER (</a:t>
            </a:r>
            <a:r>
              <a:rPr lang="en-US" sz="1800" u="sng" dirty="0" smtClean="0">
                <a:solidFill>
                  <a:srgbClr val="1811A9"/>
                </a:solidFill>
              </a:rPr>
              <a:t>CustomerNumber</a:t>
            </a:r>
            <a:r>
              <a:rPr lang="en-US" sz="1800" dirty="0" smtClean="0">
                <a:solidFill>
                  <a:srgbClr val="1811A9"/>
                </a:solidFill>
              </a:rPr>
              <a:t>, CustomerName, StreetAddress,</a:t>
            </a:r>
          </a:p>
          <a:p>
            <a:pPr>
              <a:lnSpc>
                <a:spcPct val="80000"/>
              </a:lnSpc>
              <a:buFontTx/>
              <a:buNone/>
            </a:pPr>
            <a:r>
              <a:rPr lang="en-US" sz="1800" dirty="0" smtClean="0">
                <a:solidFill>
                  <a:srgbClr val="1811A9"/>
                </a:solidFill>
              </a:rPr>
              <a:t>                     City, State, ZIP, ContactName, Phone)</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14</a:t>
            </a:fld>
            <a:endParaRPr lang="en-US" dirty="0"/>
          </a:p>
        </p:txBody>
      </p:sp>
      <p:sp>
        <p:nvSpPr>
          <p:cNvPr id="24583" name="Rectangle 7"/>
          <p:cNvSpPr>
            <a:spLocks noChangeArrowheads="1"/>
          </p:cNvSpPr>
          <p:nvPr/>
        </p:nvSpPr>
        <p:spPr bwMode="auto">
          <a:xfrm>
            <a:off x="3151187" y="5241925"/>
            <a:ext cx="2259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i="1" dirty="0">
                <a:solidFill>
                  <a:srgbClr val="993300"/>
                </a:solidFill>
                <a:latin typeface="Arial Rounded MT Bold" pitchFamily="34" charset="0"/>
              </a:rPr>
              <a:t>ZIP</a:t>
            </a:r>
            <a:r>
              <a:rPr lang="en-US" sz="2000" b="1" dirty="0"/>
              <a:t>→</a:t>
            </a:r>
            <a:r>
              <a:rPr lang="en-US" sz="2000" b="1" i="1" dirty="0">
                <a:solidFill>
                  <a:srgbClr val="993300"/>
                </a:solidFill>
              </a:rPr>
              <a:t>(City, State)</a:t>
            </a:r>
          </a:p>
        </p:txBody>
      </p:sp>
      <p:sp>
        <p:nvSpPr>
          <p:cNvPr id="24584" name="Rectangle 8"/>
          <p:cNvSpPr>
            <a:spLocks noChangeArrowheads="1"/>
          </p:cNvSpPr>
          <p:nvPr/>
        </p:nvSpPr>
        <p:spPr bwMode="auto">
          <a:xfrm>
            <a:off x="3124200" y="5622925"/>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i="1" dirty="0">
                <a:solidFill>
                  <a:srgbClr val="993300"/>
                </a:solidFill>
                <a:latin typeface="Arial Rounded MT Bold" pitchFamily="34" charset="0"/>
              </a:rPr>
              <a:t>ContactName</a:t>
            </a:r>
            <a:r>
              <a:rPr lang="en-US" sz="2000" b="1" dirty="0"/>
              <a:t>→</a:t>
            </a:r>
            <a:r>
              <a:rPr lang="en-US" sz="2000" b="1" i="1" dirty="0">
                <a:solidFill>
                  <a:srgbClr val="993300"/>
                </a:solidFill>
              </a:rPr>
              <a:t>Phone</a:t>
            </a:r>
          </a:p>
        </p:txBody>
      </p:sp>
      <p:sp>
        <p:nvSpPr>
          <p:cNvPr id="9" name="Rectangle 8"/>
          <p:cNvSpPr/>
          <p:nvPr/>
        </p:nvSpPr>
        <p:spPr>
          <a:xfrm>
            <a:off x="2590800" y="5955268"/>
            <a:ext cx="5638800" cy="369332"/>
          </a:xfrm>
          <a:prstGeom prst="rect">
            <a:avLst/>
          </a:prstGeom>
        </p:spPr>
        <p:txBody>
          <a:bodyPr wrap="square">
            <a:spAutoFit/>
          </a:bodyPr>
          <a:lstStyle/>
          <a:p>
            <a:r>
              <a:rPr lang="en-US" dirty="0" smtClean="0"/>
              <a:t>Figure 5-4:  The CUSTOMER Entity and Table</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799" y="1600199"/>
            <a:ext cx="6858419" cy="3208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2"/>
          <p:cNvSpPr>
            <a:spLocks noGrp="1" noChangeArrowheads="1"/>
          </p:cNvSpPr>
          <p:nvPr>
            <p:ph type="title"/>
          </p:nvPr>
        </p:nvSpPr>
        <p:spPr>
          <a:xfrm>
            <a:off x="1447800" y="228600"/>
            <a:ext cx="7467600" cy="1143000"/>
          </a:xfrm>
        </p:spPr>
        <p:txBody>
          <a:bodyPr/>
          <a:lstStyle/>
          <a:p>
            <a:r>
              <a:rPr lang="en-US" sz="3200" dirty="0" smtClean="0"/>
              <a:t>The CUSTOMER Entity:</a:t>
            </a:r>
            <a:br>
              <a:rPr lang="en-US" sz="3200" dirty="0" smtClean="0"/>
            </a:br>
            <a:r>
              <a:rPr lang="en-US" sz="3200" dirty="0" smtClean="0"/>
              <a:t> </a:t>
            </a:r>
            <a:r>
              <a:rPr lang="en-US" sz="3600" dirty="0" smtClean="0"/>
              <a:t>The Normalized Set of Tables</a:t>
            </a:r>
          </a:p>
        </p:txBody>
      </p:sp>
      <p:sp>
        <p:nvSpPr>
          <p:cNvPr id="25604" name="Rectangle 15"/>
          <p:cNvSpPr>
            <a:spLocks noGrp="1" noChangeArrowheads="1"/>
          </p:cNvSpPr>
          <p:nvPr>
            <p:ph idx="1"/>
          </p:nvPr>
        </p:nvSpPr>
        <p:spPr>
          <a:xfrm>
            <a:off x="1706549" y="4876800"/>
            <a:ext cx="7010400" cy="1066800"/>
          </a:xfrm>
        </p:spPr>
        <p:txBody>
          <a:bodyPr/>
          <a:lstStyle/>
          <a:p>
            <a:pPr>
              <a:lnSpc>
                <a:spcPct val="80000"/>
              </a:lnSpc>
              <a:buFontTx/>
              <a:buNone/>
            </a:pPr>
            <a:r>
              <a:rPr lang="en-US" sz="1800" dirty="0" smtClean="0">
                <a:solidFill>
                  <a:srgbClr val="1811A9"/>
                </a:solidFill>
              </a:rPr>
              <a:t>CUSTOMER (CustomerNumber, CustomerName, StreetAddress,</a:t>
            </a:r>
          </a:p>
          <a:p>
            <a:pPr>
              <a:lnSpc>
                <a:spcPct val="80000"/>
              </a:lnSpc>
              <a:buFontTx/>
              <a:buNone/>
            </a:pPr>
            <a:r>
              <a:rPr lang="en-US" sz="1800" dirty="0" smtClean="0">
                <a:solidFill>
                  <a:srgbClr val="1811A9"/>
                </a:solidFill>
              </a:rPr>
              <a:t>                      </a:t>
            </a:r>
            <a:r>
              <a:rPr lang="en-US" sz="1800" i="1" dirty="0" smtClean="0">
                <a:solidFill>
                  <a:srgbClr val="1811A9"/>
                </a:solidFill>
              </a:rPr>
              <a:t>ZIP</a:t>
            </a:r>
            <a:r>
              <a:rPr lang="en-US" sz="1800" dirty="0" smtClean="0">
                <a:solidFill>
                  <a:srgbClr val="1811A9"/>
                </a:solidFill>
              </a:rPr>
              <a:t>, </a:t>
            </a:r>
            <a:r>
              <a:rPr lang="en-US" sz="1800" i="1" dirty="0" smtClean="0">
                <a:solidFill>
                  <a:srgbClr val="1811A9"/>
                </a:solidFill>
              </a:rPr>
              <a:t>ContactName</a:t>
            </a:r>
            <a:r>
              <a:rPr lang="en-US" sz="1800" dirty="0" smtClean="0">
                <a:solidFill>
                  <a:srgbClr val="1811A9"/>
                </a:solidFill>
              </a:rPr>
              <a:t>)</a:t>
            </a:r>
          </a:p>
          <a:p>
            <a:pPr>
              <a:lnSpc>
                <a:spcPct val="80000"/>
              </a:lnSpc>
              <a:buFontTx/>
              <a:buNone/>
            </a:pPr>
            <a:r>
              <a:rPr lang="en-US" sz="1800" dirty="0" smtClean="0">
                <a:solidFill>
                  <a:srgbClr val="1811A9"/>
                </a:solidFill>
              </a:rPr>
              <a:t>ZIP (</a:t>
            </a:r>
            <a:r>
              <a:rPr lang="en-US" sz="1800" u="sng" dirty="0" smtClean="0">
                <a:solidFill>
                  <a:srgbClr val="1811A9"/>
                </a:solidFill>
              </a:rPr>
              <a:t>ZIP</a:t>
            </a:r>
            <a:r>
              <a:rPr lang="en-US" sz="1800" dirty="0" smtClean="0">
                <a:solidFill>
                  <a:srgbClr val="1811A9"/>
                </a:solidFill>
              </a:rPr>
              <a:t>, City, State)</a:t>
            </a:r>
          </a:p>
          <a:p>
            <a:pPr>
              <a:lnSpc>
                <a:spcPct val="80000"/>
              </a:lnSpc>
              <a:buFontTx/>
              <a:buNone/>
            </a:pPr>
            <a:r>
              <a:rPr lang="en-US" sz="1800" dirty="0" smtClean="0">
                <a:solidFill>
                  <a:srgbClr val="1811A9"/>
                </a:solidFill>
              </a:rPr>
              <a:t>CONTACT (</a:t>
            </a:r>
            <a:r>
              <a:rPr lang="en-US" sz="1800" u="sng" dirty="0" smtClean="0">
                <a:solidFill>
                  <a:srgbClr val="1811A9"/>
                </a:solidFill>
              </a:rPr>
              <a:t>ContactName</a:t>
            </a:r>
            <a:r>
              <a:rPr lang="en-US" sz="1800" dirty="0" smtClean="0">
                <a:solidFill>
                  <a:srgbClr val="1811A9"/>
                </a:solidFill>
              </a:rPr>
              <a:t>, Phone)</a:t>
            </a:r>
          </a:p>
          <a:p>
            <a:pPr>
              <a:lnSpc>
                <a:spcPct val="80000"/>
              </a:lnSpc>
              <a:buFontTx/>
              <a:buNone/>
            </a:pPr>
            <a:endParaRPr lang="en-US" sz="1800" dirty="0" smtClean="0">
              <a:solidFill>
                <a:srgbClr val="993300"/>
              </a:solidFill>
            </a:endParaRP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15</a:t>
            </a:fld>
            <a:endParaRPr lang="en-US" dirty="0"/>
          </a:p>
        </p:txBody>
      </p:sp>
      <p:sp>
        <p:nvSpPr>
          <p:cNvPr id="7" name="Rectangle 6"/>
          <p:cNvSpPr/>
          <p:nvPr/>
        </p:nvSpPr>
        <p:spPr>
          <a:xfrm>
            <a:off x="1744649" y="5955268"/>
            <a:ext cx="6934200" cy="369332"/>
          </a:xfrm>
          <a:prstGeom prst="rect">
            <a:avLst/>
          </a:prstGeom>
        </p:spPr>
        <p:txBody>
          <a:bodyPr wrap="square">
            <a:spAutoFit/>
          </a:bodyPr>
          <a:lstStyle/>
          <a:p>
            <a:r>
              <a:rPr lang="en-US" dirty="0" smtClean="0"/>
              <a:t>Figure 5-5:  The Normalized CUSTOMER and Associated Tables</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dirty="0" smtClean="0"/>
              <a:t>Denormalization</a:t>
            </a:r>
          </a:p>
        </p:txBody>
      </p:sp>
      <p:sp>
        <p:nvSpPr>
          <p:cNvPr id="26627" name="Rectangle 3"/>
          <p:cNvSpPr>
            <a:spLocks noGrp="1" noChangeArrowheads="1"/>
          </p:cNvSpPr>
          <p:nvPr>
            <p:ph idx="1"/>
          </p:nvPr>
        </p:nvSpPr>
        <p:spPr/>
        <p:txBody>
          <a:bodyPr/>
          <a:lstStyle/>
          <a:p>
            <a:pPr>
              <a:lnSpc>
                <a:spcPct val="90000"/>
              </a:lnSpc>
            </a:pPr>
            <a:r>
              <a:rPr lang="en-US" dirty="0" smtClean="0"/>
              <a:t>Normalizing relations (or breaking them apart into many component relations) may significantly increase the complexity of the data structure.</a:t>
            </a:r>
          </a:p>
          <a:p>
            <a:pPr>
              <a:lnSpc>
                <a:spcPct val="90000"/>
              </a:lnSpc>
            </a:pPr>
            <a:r>
              <a:rPr lang="en-US" dirty="0" smtClean="0"/>
              <a:t>The question is one of balance.</a:t>
            </a:r>
          </a:p>
          <a:p>
            <a:pPr lvl="1">
              <a:lnSpc>
                <a:spcPct val="90000"/>
              </a:lnSpc>
            </a:pPr>
            <a:r>
              <a:rPr lang="en-US" dirty="0" smtClean="0"/>
              <a:t>Trading complexity for modification problems</a:t>
            </a:r>
          </a:p>
          <a:p>
            <a:pPr>
              <a:lnSpc>
                <a:spcPct val="90000"/>
              </a:lnSpc>
            </a:pPr>
            <a:r>
              <a:rPr lang="en-US" dirty="0" smtClean="0"/>
              <a:t>There are situations where denormalized relations are preferred. </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16</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00200"/>
            <a:ext cx="5029200" cy="306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Rectangle 2"/>
          <p:cNvSpPr>
            <a:spLocks noGrp="1" noChangeArrowheads="1"/>
          </p:cNvSpPr>
          <p:nvPr>
            <p:ph type="title"/>
          </p:nvPr>
        </p:nvSpPr>
        <p:spPr/>
        <p:txBody>
          <a:bodyPr/>
          <a:lstStyle/>
          <a:p>
            <a:r>
              <a:rPr lang="en-US" sz="3200" dirty="0" smtClean="0"/>
              <a:t>The CUSTOMER Entity:</a:t>
            </a:r>
            <a:br>
              <a:rPr lang="en-US" sz="3200" dirty="0" smtClean="0"/>
            </a:br>
            <a:r>
              <a:rPr lang="en-US" sz="3200" dirty="0" smtClean="0"/>
              <a:t> </a:t>
            </a:r>
            <a:r>
              <a:rPr lang="en-US" sz="3600" dirty="0" smtClean="0"/>
              <a:t>The Denormalized Set of Tables</a:t>
            </a:r>
          </a:p>
        </p:txBody>
      </p:sp>
      <p:sp>
        <p:nvSpPr>
          <p:cNvPr id="27652" name="Rectangle 6"/>
          <p:cNvSpPr>
            <a:spLocks noGrp="1" noChangeArrowheads="1"/>
          </p:cNvSpPr>
          <p:nvPr>
            <p:ph idx="1"/>
          </p:nvPr>
        </p:nvSpPr>
        <p:spPr>
          <a:xfrm>
            <a:off x="1524000" y="4800600"/>
            <a:ext cx="7010400" cy="914400"/>
          </a:xfrm>
        </p:spPr>
        <p:txBody>
          <a:bodyPr/>
          <a:lstStyle/>
          <a:p>
            <a:pPr>
              <a:lnSpc>
                <a:spcPct val="80000"/>
              </a:lnSpc>
              <a:buFontTx/>
              <a:buNone/>
            </a:pPr>
            <a:r>
              <a:rPr lang="en-US" sz="1800" dirty="0" smtClean="0">
                <a:solidFill>
                  <a:srgbClr val="1811A9"/>
                </a:solidFill>
              </a:rPr>
              <a:t>CUSTOMER (CustomerNumber, CustomerName, StreetAddress,</a:t>
            </a:r>
          </a:p>
          <a:p>
            <a:pPr>
              <a:lnSpc>
                <a:spcPct val="80000"/>
              </a:lnSpc>
              <a:buFontTx/>
              <a:buNone/>
            </a:pPr>
            <a:r>
              <a:rPr lang="en-US" sz="1800" dirty="0" smtClean="0">
                <a:solidFill>
                  <a:srgbClr val="1811A9"/>
                </a:solidFill>
              </a:rPr>
              <a:t>		       City, State, ZIP, </a:t>
            </a:r>
            <a:r>
              <a:rPr lang="en-US" sz="1800" i="1" dirty="0" smtClean="0">
                <a:solidFill>
                  <a:srgbClr val="1811A9"/>
                </a:solidFill>
              </a:rPr>
              <a:t>ContactName</a:t>
            </a:r>
            <a:r>
              <a:rPr lang="en-US" sz="1800" dirty="0" smtClean="0">
                <a:solidFill>
                  <a:srgbClr val="1811A9"/>
                </a:solidFill>
              </a:rPr>
              <a:t>)</a:t>
            </a:r>
          </a:p>
          <a:p>
            <a:pPr>
              <a:lnSpc>
                <a:spcPct val="80000"/>
              </a:lnSpc>
              <a:buFontTx/>
              <a:buNone/>
            </a:pPr>
            <a:r>
              <a:rPr lang="en-US" sz="1800" dirty="0" smtClean="0">
                <a:solidFill>
                  <a:srgbClr val="1811A9"/>
                </a:solidFill>
              </a:rPr>
              <a:t>CONTACT (</a:t>
            </a:r>
            <a:r>
              <a:rPr lang="en-US" sz="1800" u="sng" dirty="0" smtClean="0">
                <a:solidFill>
                  <a:srgbClr val="1811A9"/>
                </a:solidFill>
              </a:rPr>
              <a:t>ContactName</a:t>
            </a:r>
            <a:r>
              <a:rPr lang="en-US" sz="1800" dirty="0" smtClean="0">
                <a:solidFill>
                  <a:srgbClr val="1811A9"/>
                </a:solidFill>
              </a:rPr>
              <a:t>, Phone)</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17</a:t>
            </a:fld>
            <a:endParaRPr lang="en-US" dirty="0"/>
          </a:p>
        </p:txBody>
      </p:sp>
      <p:sp>
        <p:nvSpPr>
          <p:cNvPr id="7" name="Rectangle 6"/>
          <p:cNvSpPr/>
          <p:nvPr/>
        </p:nvSpPr>
        <p:spPr>
          <a:xfrm>
            <a:off x="1524000" y="5850523"/>
            <a:ext cx="7315200" cy="338554"/>
          </a:xfrm>
          <a:prstGeom prst="rect">
            <a:avLst/>
          </a:prstGeom>
        </p:spPr>
        <p:txBody>
          <a:bodyPr wrap="square">
            <a:spAutoFit/>
          </a:bodyPr>
          <a:lstStyle/>
          <a:p>
            <a:r>
              <a:rPr lang="en-US" sz="1600" dirty="0" smtClean="0"/>
              <a:t>Figure 5-6: The Denormalized CUSTOMER and Associated CONTACT Tables</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Representing Weak Entities</a:t>
            </a:r>
          </a:p>
        </p:txBody>
      </p:sp>
      <p:sp>
        <p:nvSpPr>
          <p:cNvPr id="28675" name="Rectangle 3"/>
          <p:cNvSpPr>
            <a:spLocks noGrp="1" noChangeArrowheads="1"/>
          </p:cNvSpPr>
          <p:nvPr>
            <p:ph idx="1"/>
          </p:nvPr>
        </p:nvSpPr>
        <p:spPr/>
        <p:txBody>
          <a:bodyPr/>
          <a:lstStyle/>
          <a:p>
            <a:r>
              <a:rPr lang="en-US" dirty="0" smtClean="0"/>
              <a:t>If not ID-dependent, use the same techniques as for strong entities.</a:t>
            </a:r>
          </a:p>
          <a:p>
            <a:r>
              <a:rPr lang="en-US" dirty="0" smtClean="0"/>
              <a:t>If ID-dependent, then must add primary key of the parent entity.</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18</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1" y="1648272"/>
            <a:ext cx="7517882" cy="265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8" name="Rectangle 2"/>
          <p:cNvSpPr>
            <a:spLocks noGrp="1" noChangeArrowheads="1"/>
          </p:cNvSpPr>
          <p:nvPr>
            <p:ph type="title"/>
          </p:nvPr>
        </p:nvSpPr>
        <p:spPr/>
        <p:txBody>
          <a:bodyPr/>
          <a:lstStyle/>
          <a:p>
            <a:r>
              <a:rPr lang="en-US" sz="3600" dirty="0" smtClean="0"/>
              <a:t>Representing Weak Entities Example</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19</a:t>
            </a:fld>
            <a:endParaRPr lang="en-US" dirty="0"/>
          </a:p>
        </p:txBody>
      </p:sp>
      <p:sp>
        <p:nvSpPr>
          <p:cNvPr id="6" name="Rectangle 5"/>
          <p:cNvSpPr/>
          <p:nvPr/>
        </p:nvSpPr>
        <p:spPr>
          <a:xfrm>
            <a:off x="2362200" y="5867400"/>
            <a:ext cx="5823069" cy="369332"/>
          </a:xfrm>
          <a:prstGeom prst="rect">
            <a:avLst/>
          </a:prstGeom>
        </p:spPr>
        <p:txBody>
          <a:bodyPr wrap="none">
            <a:spAutoFit/>
          </a:bodyPr>
          <a:lstStyle/>
          <a:p>
            <a:r>
              <a:rPr lang="en-US" dirty="0" smtClean="0"/>
              <a:t>Figure 5-9:  Relational Representation of a Weak Entity</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Chapter Objectives</a:t>
            </a:r>
          </a:p>
        </p:txBody>
      </p:sp>
      <p:sp>
        <p:nvSpPr>
          <p:cNvPr id="13315" name="Rectangle 3"/>
          <p:cNvSpPr>
            <a:spLocks noGrp="1" noChangeArrowheads="1"/>
          </p:cNvSpPr>
          <p:nvPr>
            <p:ph idx="1"/>
          </p:nvPr>
        </p:nvSpPr>
        <p:spPr/>
        <p:txBody>
          <a:bodyPr/>
          <a:lstStyle/>
          <a:p>
            <a:pPr>
              <a:lnSpc>
                <a:spcPct val="90000"/>
              </a:lnSpc>
            </a:pPr>
            <a:r>
              <a:rPr lang="en-US" sz="2400" dirty="0" smtClean="0"/>
              <a:t>Learn how to transform E-R data models into relational designs</a:t>
            </a:r>
          </a:p>
          <a:p>
            <a:pPr>
              <a:lnSpc>
                <a:spcPct val="90000"/>
              </a:lnSpc>
            </a:pPr>
            <a:r>
              <a:rPr lang="en-US" sz="2400" dirty="0" smtClean="0"/>
              <a:t>Practice applying the normalization process</a:t>
            </a:r>
          </a:p>
          <a:p>
            <a:pPr>
              <a:lnSpc>
                <a:spcPct val="90000"/>
              </a:lnSpc>
            </a:pPr>
            <a:r>
              <a:rPr lang="en-US" sz="2400" dirty="0" smtClean="0"/>
              <a:t>Understand the need for denormalization</a:t>
            </a:r>
          </a:p>
          <a:p>
            <a:pPr>
              <a:lnSpc>
                <a:spcPct val="90000"/>
              </a:lnSpc>
            </a:pPr>
            <a:r>
              <a:rPr lang="en-US" sz="2400" dirty="0" smtClean="0"/>
              <a:t>Learn how to represent weak entities with the relational model</a:t>
            </a:r>
          </a:p>
          <a:p>
            <a:pPr>
              <a:lnSpc>
                <a:spcPct val="90000"/>
              </a:lnSpc>
            </a:pPr>
            <a:r>
              <a:rPr lang="en-US" sz="2400" dirty="0" smtClean="0"/>
              <a:t>Know how to represent 1:1, 1:N, and N:M binary relationships</a:t>
            </a:r>
          </a:p>
          <a:p>
            <a:pPr>
              <a:lnSpc>
                <a:spcPct val="90000"/>
              </a:lnSpc>
            </a:pPr>
            <a:endParaRPr lang="en-US" sz="2400" dirty="0" smtClean="0"/>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2</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3200" dirty="0" smtClean="0"/>
              <a:t>Representing Relationships</a:t>
            </a:r>
            <a:br>
              <a:rPr lang="en-US" sz="3200" dirty="0" smtClean="0"/>
            </a:br>
            <a:r>
              <a:rPr lang="en-US" sz="3600" dirty="0" smtClean="0"/>
              <a:t>1:1 Relationships</a:t>
            </a:r>
          </a:p>
        </p:txBody>
      </p:sp>
      <p:sp>
        <p:nvSpPr>
          <p:cNvPr id="30723" name="Rectangle 3"/>
          <p:cNvSpPr>
            <a:spLocks noGrp="1" noChangeArrowheads="1"/>
          </p:cNvSpPr>
          <p:nvPr>
            <p:ph idx="1"/>
          </p:nvPr>
        </p:nvSpPr>
        <p:spPr/>
        <p:txBody>
          <a:bodyPr/>
          <a:lstStyle/>
          <a:p>
            <a:r>
              <a:rPr lang="en-US" dirty="0" smtClean="0"/>
              <a:t>The maximum cardinality determines how a relationship is represented.</a:t>
            </a:r>
          </a:p>
          <a:p>
            <a:r>
              <a:rPr lang="en-US" dirty="0" smtClean="0"/>
              <a:t>1:1 relationship</a:t>
            </a:r>
          </a:p>
          <a:p>
            <a:pPr lvl="1"/>
            <a:r>
              <a:rPr lang="en-US" dirty="0" smtClean="0"/>
              <a:t>The key from one relation is placed in the other as a </a:t>
            </a:r>
            <a:r>
              <a:rPr lang="en-US" i="1" dirty="0" smtClean="0"/>
              <a:t>foreign key.</a:t>
            </a:r>
          </a:p>
          <a:p>
            <a:pPr lvl="1"/>
            <a:r>
              <a:rPr lang="en-US" dirty="0" smtClean="0"/>
              <a:t>It does not matter which table receives the foreign key.</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20</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234" y="1600200"/>
            <a:ext cx="3708966" cy="4337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Rectangle 2"/>
          <p:cNvSpPr>
            <a:spLocks noGrp="1" noChangeArrowheads="1"/>
          </p:cNvSpPr>
          <p:nvPr>
            <p:ph type="title"/>
          </p:nvPr>
        </p:nvSpPr>
        <p:spPr/>
        <p:txBody>
          <a:bodyPr/>
          <a:lstStyle/>
          <a:p>
            <a:r>
              <a:rPr lang="en-US" sz="3200" dirty="0" smtClean="0"/>
              <a:t>Representing Relationships</a:t>
            </a:r>
            <a:br>
              <a:rPr lang="en-US" sz="3200" dirty="0" smtClean="0"/>
            </a:br>
            <a:r>
              <a:rPr lang="en-US" sz="3600" dirty="0" smtClean="0"/>
              <a:t>1:1 Relationship Example</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21</a:t>
            </a:fld>
            <a:endParaRPr lang="en-US" dirty="0"/>
          </a:p>
        </p:txBody>
      </p:sp>
      <p:sp>
        <p:nvSpPr>
          <p:cNvPr id="6" name="Rectangle 5"/>
          <p:cNvSpPr/>
          <p:nvPr/>
        </p:nvSpPr>
        <p:spPr>
          <a:xfrm>
            <a:off x="2819400" y="5955268"/>
            <a:ext cx="4953000" cy="369332"/>
          </a:xfrm>
          <a:prstGeom prst="rect">
            <a:avLst/>
          </a:prstGeom>
        </p:spPr>
        <p:txBody>
          <a:bodyPr wrap="square">
            <a:spAutoFit/>
          </a:bodyPr>
          <a:lstStyle/>
          <a:p>
            <a:r>
              <a:rPr lang="en-US" dirty="0" smtClean="0"/>
              <a:t>Figure 5-10:  1:1 Strong Entity Relationships</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200" dirty="0" smtClean="0"/>
              <a:t>Representing Relationships</a:t>
            </a:r>
            <a:br>
              <a:rPr lang="en-US" sz="3200" dirty="0" smtClean="0"/>
            </a:br>
            <a:r>
              <a:rPr lang="en-US" sz="3600" dirty="0" smtClean="0"/>
              <a:t>SQL for 1:1 Relationships</a:t>
            </a:r>
          </a:p>
        </p:txBody>
      </p:sp>
      <p:sp>
        <p:nvSpPr>
          <p:cNvPr id="2" name="Slide Number Placeholder 1"/>
          <p:cNvSpPr>
            <a:spLocks noGrp="1"/>
          </p:cNvSpPr>
          <p:nvPr>
            <p:ph type="sldNum" sz="quarter" idx="11"/>
          </p:nvPr>
        </p:nvSpPr>
        <p:spPr/>
        <p:txBody>
          <a:bodyPr/>
          <a:lstStyle/>
          <a:p>
            <a:pPr>
              <a:defRPr/>
            </a:pPr>
            <a:r>
              <a:rPr lang="en-US" dirty="0" smtClean="0"/>
              <a:t>5-</a:t>
            </a:r>
            <a:fld id="{25D541D9-11A0-4744-8910-93D6DC2DB8E4}" type="slidenum">
              <a:rPr lang="en-US" smtClean="0"/>
              <a:pPr>
                <a:defRPr/>
              </a:pPr>
              <a:t>22</a:t>
            </a:fld>
            <a:endParaRPr lang="en-US" dirty="0"/>
          </a:p>
        </p:txBody>
      </p:sp>
      <p:sp>
        <p:nvSpPr>
          <p:cNvPr id="32773" name="Text Box 3"/>
          <p:cNvSpPr txBox="1">
            <a:spLocks noChangeArrowheads="1"/>
          </p:cNvSpPr>
          <p:nvPr/>
        </p:nvSpPr>
        <p:spPr bwMode="auto">
          <a:xfrm>
            <a:off x="1828800" y="2057400"/>
            <a:ext cx="67818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solidFill>
                  <a:srgbClr val="1811A9"/>
                </a:solidFill>
                <a:latin typeface="Courier New" pitchFamily="49" charset="0"/>
              </a:rPr>
              <a:t>SELECT		*</a:t>
            </a:r>
          </a:p>
          <a:p>
            <a:pPr eaLnBrk="1" hangingPunct="1">
              <a:spcBef>
                <a:spcPct val="50000"/>
              </a:spcBef>
            </a:pPr>
            <a:r>
              <a:rPr lang="en-US" b="1" dirty="0">
                <a:solidFill>
                  <a:srgbClr val="1811A9"/>
                </a:solidFill>
                <a:latin typeface="Courier New" pitchFamily="49" charset="0"/>
              </a:rPr>
              <a:t>FROM		LOCKER, EMPLOYEE</a:t>
            </a:r>
          </a:p>
          <a:p>
            <a:pPr eaLnBrk="1" hangingPunct="1">
              <a:spcBef>
                <a:spcPct val="50000"/>
              </a:spcBef>
            </a:pPr>
            <a:r>
              <a:rPr lang="en-US" b="1" dirty="0">
                <a:solidFill>
                  <a:srgbClr val="1811A9"/>
                </a:solidFill>
                <a:latin typeface="Courier New" pitchFamily="49" charset="0"/>
              </a:rPr>
              <a:t>WHERE		LOCKER.LockerNumber =</a:t>
            </a:r>
          </a:p>
          <a:p>
            <a:pPr eaLnBrk="1" hangingPunct="1">
              <a:spcBef>
                <a:spcPct val="50000"/>
              </a:spcBef>
            </a:pPr>
            <a:r>
              <a:rPr lang="en-US" b="1" dirty="0">
                <a:solidFill>
                  <a:srgbClr val="1811A9"/>
                </a:solidFill>
                <a:latin typeface="Courier New" pitchFamily="49" charset="0"/>
              </a:rPr>
              <a:t>			EMPLOYEE.LockerNumber;</a:t>
            </a:r>
          </a:p>
          <a:p>
            <a:pPr eaLnBrk="1" hangingPunct="1">
              <a:spcBef>
                <a:spcPct val="50000"/>
              </a:spcBef>
            </a:pPr>
            <a:endParaRPr lang="en-US" b="1" dirty="0">
              <a:solidFill>
                <a:srgbClr val="1811A9"/>
              </a:solidFill>
              <a:latin typeface="Courier New" pitchFamily="49" charset="0"/>
            </a:endParaRPr>
          </a:p>
          <a:p>
            <a:pPr eaLnBrk="1" hangingPunct="1">
              <a:spcBef>
                <a:spcPct val="50000"/>
              </a:spcBef>
            </a:pPr>
            <a:r>
              <a:rPr lang="en-US" b="1" dirty="0">
                <a:solidFill>
                  <a:srgbClr val="1811A9"/>
                </a:solidFill>
                <a:latin typeface="Courier New" pitchFamily="49" charset="0"/>
              </a:rPr>
              <a:t>SELECT		*</a:t>
            </a:r>
          </a:p>
          <a:p>
            <a:pPr eaLnBrk="1" hangingPunct="1">
              <a:spcBef>
                <a:spcPct val="50000"/>
              </a:spcBef>
            </a:pPr>
            <a:r>
              <a:rPr lang="en-US" b="1" dirty="0">
                <a:solidFill>
                  <a:srgbClr val="1811A9"/>
                </a:solidFill>
                <a:latin typeface="Courier New" pitchFamily="49" charset="0"/>
              </a:rPr>
              <a:t>FROM		LOCKER, EMPLOYEE</a:t>
            </a:r>
          </a:p>
          <a:p>
            <a:pPr eaLnBrk="1" hangingPunct="1">
              <a:spcBef>
                <a:spcPct val="50000"/>
              </a:spcBef>
            </a:pPr>
            <a:r>
              <a:rPr lang="en-US" b="1" dirty="0">
                <a:solidFill>
                  <a:srgbClr val="1811A9"/>
                </a:solidFill>
                <a:latin typeface="Courier New" pitchFamily="49" charset="0"/>
              </a:rPr>
              <a:t>WHERE		LOCKER.EmployeeNumber = </a:t>
            </a:r>
          </a:p>
          <a:p>
            <a:pPr eaLnBrk="1" hangingPunct="1">
              <a:spcBef>
                <a:spcPct val="50000"/>
              </a:spcBef>
            </a:pPr>
            <a:r>
              <a:rPr lang="en-US" b="1" dirty="0">
                <a:solidFill>
                  <a:srgbClr val="1811A9"/>
                </a:solidFill>
                <a:latin typeface="Courier New" pitchFamily="49" charset="0"/>
              </a:rPr>
              <a:t>			EMPLOYEE.EmployeeNumber;</a:t>
            </a:r>
          </a:p>
          <a:p>
            <a:pPr eaLnBrk="1" hangingPunct="1">
              <a:spcBef>
                <a:spcPct val="50000"/>
              </a:spcBef>
            </a:pPr>
            <a:r>
              <a:rPr lang="en-US" dirty="0"/>
              <a:t>		</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200" dirty="0" smtClean="0"/>
              <a:t>Representing Relationships</a:t>
            </a:r>
            <a:br>
              <a:rPr lang="en-US" sz="3200" dirty="0" smtClean="0"/>
            </a:br>
            <a:r>
              <a:rPr lang="en-US" sz="3600" dirty="0" smtClean="0"/>
              <a:t>1:N Relationships</a:t>
            </a:r>
          </a:p>
        </p:txBody>
      </p:sp>
      <p:sp>
        <p:nvSpPr>
          <p:cNvPr id="33795" name="Rectangle 3"/>
          <p:cNvSpPr>
            <a:spLocks noGrp="1" noChangeArrowheads="1"/>
          </p:cNvSpPr>
          <p:nvPr>
            <p:ph idx="1"/>
          </p:nvPr>
        </p:nvSpPr>
        <p:spPr/>
        <p:txBody>
          <a:bodyPr/>
          <a:lstStyle/>
          <a:p>
            <a:r>
              <a:rPr lang="en-US" dirty="0" smtClean="0"/>
              <a:t>Like a 1:1 relationship, a 1:N relationship is saved by placing the key from one table into another as a foreign key.  </a:t>
            </a:r>
          </a:p>
          <a:p>
            <a:r>
              <a:rPr lang="en-US" dirty="0" smtClean="0"/>
              <a:t>However, in a 1:N the foreign key always goes into the many-side of the relationship.</a:t>
            </a:r>
          </a:p>
          <a:p>
            <a:pPr lvl="1"/>
            <a:r>
              <a:rPr lang="en-US" dirty="0" smtClean="0"/>
              <a:t>The 1 side is called the </a:t>
            </a:r>
            <a:r>
              <a:rPr lang="en-US" b="1" dirty="0" smtClean="0"/>
              <a:t>parent.</a:t>
            </a:r>
          </a:p>
          <a:p>
            <a:pPr lvl="1"/>
            <a:r>
              <a:rPr lang="en-US" dirty="0" smtClean="0"/>
              <a:t>The N side is called the </a:t>
            </a:r>
            <a:r>
              <a:rPr lang="en-US" b="1" dirty="0" smtClean="0"/>
              <a:t>child.</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23</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6" y="1676396"/>
            <a:ext cx="7385990" cy="424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Rectangle 2"/>
          <p:cNvSpPr>
            <a:spLocks noGrp="1" noChangeArrowheads="1"/>
          </p:cNvSpPr>
          <p:nvPr>
            <p:ph type="title"/>
          </p:nvPr>
        </p:nvSpPr>
        <p:spPr/>
        <p:txBody>
          <a:bodyPr/>
          <a:lstStyle/>
          <a:p>
            <a:r>
              <a:rPr lang="en-US" sz="3200" dirty="0" smtClean="0"/>
              <a:t>Representing Relationships</a:t>
            </a:r>
            <a:br>
              <a:rPr lang="en-US" sz="3200" dirty="0" smtClean="0"/>
            </a:br>
            <a:r>
              <a:rPr lang="en-US" sz="3600" dirty="0" smtClean="0"/>
              <a:t>1:N Relationship Example</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24</a:t>
            </a:fld>
            <a:endParaRPr lang="en-US" dirty="0"/>
          </a:p>
        </p:txBody>
      </p:sp>
      <p:sp>
        <p:nvSpPr>
          <p:cNvPr id="6" name="Rectangle 5"/>
          <p:cNvSpPr/>
          <p:nvPr/>
        </p:nvSpPr>
        <p:spPr>
          <a:xfrm>
            <a:off x="3048000" y="5955268"/>
            <a:ext cx="4800600" cy="369332"/>
          </a:xfrm>
          <a:prstGeom prst="rect">
            <a:avLst/>
          </a:prstGeom>
        </p:spPr>
        <p:txBody>
          <a:bodyPr wrap="square">
            <a:spAutoFit/>
          </a:bodyPr>
          <a:lstStyle/>
          <a:p>
            <a:r>
              <a:rPr lang="en-US" dirty="0" smtClean="0"/>
              <a:t>Figure 5-12:  1:N Strong Entity Relationships</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200" dirty="0" smtClean="0"/>
              <a:t>Representing Relationships</a:t>
            </a:r>
            <a:br>
              <a:rPr lang="en-US" sz="3200" dirty="0" smtClean="0"/>
            </a:br>
            <a:r>
              <a:rPr lang="en-US" sz="3600" dirty="0" smtClean="0"/>
              <a:t>SQL for 1:N Relationships</a:t>
            </a:r>
          </a:p>
        </p:txBody>
      </p:sp>
      <p:sp>
        <p:nvSpPr>
          <p:cNvPr id="2" name="Slide Number Placeholder 1"/>
          <p:cNvSpPr>
            <a:spLocks noGrp="1"/>
          </p:cNvSpPr>
          <p:nvPr>
            <p:ph type="sldNum" sz="quarter" idx="11"/>
          </p:nvPr>
        </p:nvSpPr>
        <p:spPr/>
        <p:txBody>
          <a:bodyPr/>
          <a:lstStyle/>
          <a:p>
            <a:pPr>
              <a:defRPr/>
            </a:pPr>
            <a:r>
              <a:rPr lang="en-US" dirty="0" smtClean="0"/>
              <a:t>5-</a:t>
            </a:r>
            <a:fld id="{25D541D9-11A0-4744-8910-93D6DC2DB8E4}" type="slidenum">
              <a:rPr lang="en-US" smtClean="0"/>
              <a:pPr>
                <a:defRPr/>
              </a:pPr>
              <a:t>25</a:t>
            </a:fld>
            <a:endParaRPr lang="en-US" dirty="0"/>
          </a:p>
        </p:txBody>
      </p:sp>
      <p:sp>
        <p:nvSpPr>
          <p:cNvPr id="35845" name="Text Box 3"/>
          <p:cNvSpPr txBox="1">
            <a:spLocks noChangeArrowheads="1"/>
          </p:cNvSpPr>
          <p:nvPr/>
        </p:nvSpPr>
        <p:spPr bwMode="auto">
          <a:xfrm>
            <a:off x="1828800" y="2057400"/>
            <a:ext cx="67818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solidFill>
                  <a:srgbClr val="1811A9"/>
                </a:solidFill>
                <a:latin typeface="Courier New" pitchFamily="49" charset="0"/>
              </a:rPr>
              <a:t>SELECT		*</a:t>
            </a:r>
          </a:p>
          <a:p>
            <a:pPr eaLnBrk="1" hangingPunct="1">
              <a:spcBef>
                <a:spcPct val="50000"/>
              </a:spcBef>
            </a:pPr>
            <a:r>
              <a:rPr lang="en-US" b="1" dirty="0">
                <a:solidFill>
                  <a:srgbClr val="1811A9"/>
                </a:solidFill>
                <a:latin typeface="Courier New" pitchFamily="49" charset="0"/>
              </a:rPr>
              <a:t>FROM		ITEM, QUOTATION</a:t>
            </a:r>
          </a:p>
          <a:p>
            <a:pPr eaLnBrk="1" hangingPunct="1">
              <a:spcBef>
                <a:spcPct val="50000"/>
              </a:spcBef>
            </a:pPr>
            <a:r>
              <a:rPr lang="en-US" b="1" dirty="0">
                <a:solidFill>
                  <a:srgbClr val="1811A9"/>
                </a:solidFill>
                <a:latin typeface="Courier New" pitchFamily="49" charset="0"/>
              </a:rPr>
              <a:t>WHERE		ITEM.ItemNumber =</a:t>
            </a:r>
          </a:p>
          <a:p>
            <a:pPr eaLnBrk="1" hangingPunct="1">
              <a:spcBef>
                <a:spcPct val="50000"/>
              </a:spcBef>
            </a:pPr>
            <a:r>
              <a:rPr lang="en-US" b="1" dirty="0">
                <a:solidFill>
                  <a:srgbClr val="1811A9"/>
                </a:solidFill>
                <a:latin typeface="Courier New" pitchFamily="49" charset="0"/>
              </a:rPr>
              <a:t>			QUOTATION.ItemNumber;</a:t>
            </a:r>
          </a:p>
          <a:p>
            <a:pPr eaLnBrk="1" hangingPunct="1">
              <a:spcBef>
                <a:spcPct val="50000"/>
              </a:spcBef>
            </a:pPr>
            <a:endParaRPr lang="en-US" b="1" dirty="0">
              <a:solidFill>
                <a:srgbClr val="993300"/>
              </a:solidFill>
              <a:latin typeface="Courier New" pitchFamily="49" charset="0"/>
            </a:endParaRPr>
          </a:p>
          <a:p>
            <a:pPr eaLnBrk="1" hangingPunct="1">
              <a:spcBef>
                <a:spcPct val="50000"/>
              </a:spcBef>
            </a:pPr>
            <a:r>
              <a:rPr lang="en-US" dirty="0"/>
              <a:t>		</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47800" y="228600"/>
            <a:ext cx="7467600" cy="1143000"/>
          </a:xfrm>
        </p:spPr>
        <p:txBody>
          <a:bodyPr/>
          <a:lstStyle/>
          <a:p>
            <a:r>
              <a:rPr lang="en-US" sz="3600" dirty="0" smtClean="0"/>
              <a:t>Representing Relationships</a:t>
            </a:r>
            <a:br>
              <a:rPr lang="en-US" sz="3600" dirty="0" smtClean="0"/>
            </a:br>
            <a:r>
              <a:rPr lang="en-US" sz="3600" dirty="0" smtClean="0"/>
              <a:t>N</a:t>
            </a:r>
            <a:r>
              <a:rPr lang="en-US" sz="4000" dirty="0" smtClean="0"/>
              <a:t>:M Relationships</a:t>
            </a:r>
          </a:p>
        </p:txBody>
      </p:sp>
      <p:sp>
        <p:nvSpPr>
          <p:cNvPr id="36867" name="Rectangle 3"/>
          <p:cNvSpPr>
            <a:spLocks noGrp="1" noChangeArrowheads="1"/>
          </p:cNvSpPr>
          <p:nvPr>
            <p:ph idx="1"/>
          </p:nvPr>
        </p:nvSpPr>
        <p:spPr>
          <a:xfrm>
            <a:off x="1447800" y="1752600"/>
            <a:ext cx="7391400" cy="3352800"/>
          </a:xfrm>
        </p:spPr>
        <p:txBody>
          <a:bodyPr/>
          <a:lstStyle/>
          <a:p>
            <a:r>
              <a:rPr lang="en-US" dirty="0" smtClean="0"/>
              <a:t>To create an N:M relationship, a new table is created.  This table is called an </a:t>
            </a:r>
            <a:r>
              <a:rPr lang="en-US" b="1" dirty="0" smtClean="0"/>
              <a:t>intersection table.</a:t>
            </a:r>
          </a:p>
          <a:p>
            <a:r>
              <a:rPr lang="en-US" dirty="0" smtClean="0"/>
              <a:t>An intersection table has a composite key consisting of the keys from each of the tables that it connects.</a:t>
            </a:r>
          </a:p>
          <a:p>
            <a:endParaRPr lang="en-US" dirty="0" smtClean="0"/>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26</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381" y="1600201"/>
            <a:ext cx="6858419" cy="437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1" name="Rectangle 2"/>
          <p:cNvSpPr>
            <a:spLocks noGrp="1" noChangeArrowheads="1"/>
          </p:cNvSpPr>
          <p:nvPr>
            <p:ph type="title"/>
          </p:nvPr>
        </p:nvSpPr>
        <p:spPr/>
        <p:txBody>
          <a:bodyPr/>
          <a:lstStyle/>
          <a:p>
            <a:r>
              <a:rPr lang="en-US" sz="3200" dirty="0" smtClean="0"/>
              <a:t>Representing Relationships</a:t>
            </a:r>
            <a:br>
              <a:rPr lang="en-US" sz="3200" dirty="0" smtClean="0"/>
            </a:br>
            <a:r>
              <a:rPr lang="en-US" sz="3200" dirty="0" smtClean="0"/>
              <a:t>N:M Relationship – Data Model</a:t>
            </a:r>
            <a:endParaRPr lang="en-US" sz="3600" dirty="0" smtClean="0"/>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27</a:t>
            </a:fld>
            <a:endParaRPr lang="en-US" dirty="0"/>
          </a:p>
        </p:txBody>
      </p:sp>
      <p:sp>
        <p:nvSpPr>
          <p:cNvPr id="6" name="Rectangle 5"/>
          <p:cNvSpPr/>
          <p:nvPr/>
        </p:nvSpPr>
        <p:spPr>
          <a:xfrm>
            <a:off x="2895600" y="5955268"/>
            <a:ext cx="5105400" cy="369332"/>
          </a:xfrm>
          <a:prstGeom prst="rect">
            <a:avLst/>
          </a:prstGeom>
        </p:spPr>
        <p:txBody>
          <a:bodyPr wrap="square">
            <a:spAutoFit/>
          </a:bodyPr>
          <a:lstStyle/>
          <a:p>
            <a:r>
              <a:rPr lang="en-US" dirty="0" smtClean="0"/>
              <a:t>Figure 5-13:  N:M Strong Entity Relationships</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1741951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936" y="1600201"/>
            <a:ext cx="6019664" cy="434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1" name="Rectangle 2"/>
          <p:cNvSpPr>
            <a:spLocks noGrp="1" noChangeArrowheads="1"/>
          </p:cNvSpPr>
          <p:nvPr>
            <p:ph type="title"/>
          </p:nvPr>
        </p:nvSpPr>
        <p:spPr/>
        <p:txBody>
          <a:bodyPr/>
          <a:lstStyle/>
          <a:p>
            <a:r>
              <a:rPr lang="en-US" sz="3200" dirty="0" smtClean="0"/>
              <a:t>Representing Relationships</a:t>
            </a:r>
            <a:br>
              <a:rPr lang="en-US" sz="3200" dirty="0" smtClean="0"/>
            </a:br>
            <a:r>
              <a:rPr lang="en-US" sz="3200" dirty="0" smtClean="0"/>
              <a:t>N:M Relationship – Database Design</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28</a:t>
            </a:fld>
            <a:endParaRPr lang="en-US" dirty="0"/>
          </a:p>
        </p:txBody>
      </p:sp>
      <p:sp>
        <p:nvSpPr>
          <p:cNvPr id="6" name="Rectangle 5"/>
          <p:cNvSpPr/>
          <p:nvPr/>
        </p:nvSpPr>
        <p:spPr>
          <a:xfrm>
            <a:off x="2133600" y="5943600"/>
            <a:ext cx="6553200" cy="369332"/>
          </a:xfrm>
          <a:prstGeom prst="rect">
            <a:avLst/>
          </a:prstGeom>
        </p:spPr>
        <p:txBody>
          <a:bodyPr wrap="square">
            <a:spAutoFit/>
          </a:bodyPr>
          <a:lstStyle/>
          <a:p>
            <a:r>
              <a:rPr lang="en-US" dirty="0" smtClean="0"/>
              <a:t>Figure 5-15:  Representing an N:M Strong Entity Relationship</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200" dirty="0" smtClean="0"/>
              <a:t>Representing Relationships</a:t>
            </a:r>
            <a:br>
              <a:rPr lang="en-US" sz="3200" dirty="0" smtClean="0"/>
            </a:br>
            <a:r>
              <a:rPr lang="en-US" sz="3600" dirty="0" smtClean="0"/>
              <a:t>SQL for N:M Relationships</a:t>
            </a:r>
          </a:p>
        </p:txBody>
      </p:sp>
      <p:sp>
        <p:nvSpPr>
          <p:cNvPr id="2" name="Slide Number Placeholder 1"/>
          <p:cNvSpPr>
            <a:spLocks noGrp="1"/>
          </p:cNvSpPr>
          <p:nvPr>
            <p:ph type="sldNum" sz="quarter" idx="11"/>
          </p:nvPr>
        </p:nvSpPr>
        <p:spPr/>
        <p:txBody>
          <a:bodyPr/>
          <a:lstStyle/>
          <a:p>
            <a:pPr>
              <a:defRPr/>
            </a:pPr>
            <a:r>
              <a:rPr lang="en-US" dirty="0" smtClean="0"/>
              <a:t>5-</a:t>
            </a:r>
            <a:fld id="{25D541D9-11A0-4744-8910-93D6DC2DB8E4}" type="slidenum">
              <a:rPr lang="en-US" smtClean="0"/>
              <a:pPr>
                <a:defRPr/>
              </a:pPr>
              <a:t>29</a:t>
            </a:fld>
            <a:endParaRPr lang="en-US" dirty="0"/>
          </a:p>
        </p:txBody>
      </p:sp>
      <p:sp>
        <p:nvSpPr>
          <p:cNvPr id="38917" name="Text Box 3"/>
          <p:cNvSpPr txBox="1">
            <a:spLocks noChangeArrowheads="1"/>
          </p:cNvSpPr>
          <p:nvPr/>
        </p:nvSpPr>
        <p:spPr bwMode="auto">
          <a:xfrm>
            <a:off x="1828800" y="2057400"/>
            <a:ext cx="6781800"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solidFill>
                  <a:srgbClr val="1811A9"/>
                </a:solidFill>
                <a:latin typeface="Courier New" pitchFamily="49" charset="0"/>
              </a:rPr>
              <a:t>SELECT 	*</a:t>
            </a:r>
          </a:p>
          <a:p>
            <a:pPr eaLnBrk="1" hangingPunct="1"/>
            <a:r>
              <a:rPr lang="en-US" b="1" dirty="0">
                <a:solidFill>
                  <a:srgbClr val="1811A9"/>
                </a:solidFill>
                <a:latin typeface="Courier New" pitchFamily="49" charset="0"/>
              </a:rPr>
              <a:t>FROM 		STUDENT, CLASS, STUDENT_CLASS</a:t>
            </a:r>
          </a:p>
          <a:p>
            <a:pPr eaLnBrk="1" hangingPunct="1"/>
            <a:r>
              <a:rPr lang="en-US" b="1" dirty="0">
                <a:solidFill>
                  <a:srgbClr val="1811A9"/>
                </a:solidFill>
                <a:latin typeface="Courier New" pitchFamily="49" charset="0"/>
              </a:rPr>
              <a:t>WHERE 		STUDENT.SID = STUDENT_CLASS.SID</a:t>
            </a:r>
          </a:p>
          <a:p>
            <a:pPr eaLnBrk="1" hangingPunct="1"/>
            <a:r>
              <a:rPr lang="en-US" b="1" dirty="0">
                <a:solidFill>
                  <a:srgbClr val="1811A9"/>
                </a:solidFill>
                <a:latin typeface="Courier New" pitchFamily="49" charset="0"/>
              </a:rPr>
              <a:t>   AND 	STUDENT_CLASS.ClassNumber = 		            CLASS.ClassNumber;</a:t>
            </a:r>
          </a:p>
          <a:p>
            <a:pPr eaLnBrk="1" hangingPunct="1">
              <a:spcBef>
                <a:spcPct val="50000"/>
              </a:spcBef>
            </a:pPr>
            <a:endParaRPr lang="en-US" b="1" dirty="0">
              <a:solidFill>
                <a:srgbClr val="993300"/>
              </a:solidFill>
              <a:latin typeface="Courier New" pitchFamily="49" charset="0"/>
            </a:endParaRPr>
          </a:p>
          <a:p>
            <a:pPr eaLnBrk="1" hangingPunct="1">
              <a:spcBef>
                <a:spcPct val="50000"/>
              </a:spcBef>
            </a:pPr>
            <a:endParaRPr lang="en-US" dirty="0"/>
          </a:p>
          <a:p>
            <a:pPr eaLnBrk="1" hangingPunct="1">
              <a:spcBef>
                <a:spcPct val="50000"/>
              </a:spcBef>
            </a:pPr>
            <a:r>
              <a:rPr lang="en-US" dirty="0"/>
              <a:t>		</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Chapter Objectives (Cont’d)</a:t>
            </a:r>
          </a:p>
        </p:txBody>
      </p:sp>
      <p:sp>
        <p:nvSpPr>
          <p:cNvPr id="14339" name="Rectangle 3"/>
          <p:cNvSpPr>
            <a:spLocks noGrp="1" noChangeArrowheads="1"/>
          </p:cNvSpPr>
          <p:nvPr>
            <p:ph idx="1"/>
          </p:nvPr>
        </p:nvSpPr>
        <p:spPr/>
        <p:txBody>
          <a:bodyPr/>
          <a:lstStyle/>
          <a:p>
            <a:r>
              <a:rPr lang="en-US" sz="2400" dirty="0" smtClean="0"/>
              <a:t>Know how to represent 1:1, 1:N, and N:M recursive relationships</a:t>
            </a:r>
          </a:p>
          <a:p>
            <a:r>
              <a:rPr lang="en-US" sz="2400" dirty="0" smtClean="0"/>
              <a:t>Learn SQL statements for creating joins over binary and recursive relationships</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3</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596" y="2841546"/>
            <a:ext cx="7122204" cy="310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9" name="Rectangle 2"/>
          <p:cNvSpPr>
            <a:spLocks noGrp="1" noChangeArrowheads="1"/>
          </p:cNvSpPr>
          <p:nvPr>
            <p:ph type="title"/>
          </p:nvPr>
        </p:nvSpPr>
        <p:spPr/>
        <p:txBody>
          <a:bodyPr/>
          <a:lstStyle/>
          <a:p>
            <a:r>
              <a:rPr lang="en-US" sz="3200" dirty="0" smtClean="0"/>
              <a:t>Representing Relationships</a:t>
            </a:r>
            <a:br>
              <a:rPr lang="en-US" sz="3200" dirty="0" smtClean="0"/>
            </a:br>
            <a:r>
              <a:rPr lang="en-US" sz="3600" dirty="0" smtClean="0"/>
              <a:t>Association Relationships</a:t>
            </a:r>
          </a:p>
        </p:txBody>
      </p:sp>
      <p:sp>
        <p:nvSpPr>
          <p:cNvPr id="39940" name="Rectangle 3"/>
          <p:cNvSpPr>
            <a:spLocks noGrp="1" noChangeArrowheads="1"/>
          </p:cNvSpPr>
          <p:nvPr>
            <p:ph idx="1"/>
          </p:nvPr>
        </p:nvSpPr>
        <p:spPr>
          <a:xfrm>
            <a:off x="1447800" y="1600200"/>
            <a:ext cx="7239000" cy="1295400"/>
          </a:xfrm>
        </p:spPr>
        <p:txBody>
          <a:bodyPr/>
          <a:lstStyle/>
          <a:p>
            <a:r>
              <a:rPr lang="en-US" sz="2400" dirty="0" smtClean="0"/>
              <a:t>When an intersection table has columns beyond those in the primary key, the relationship is called an </a:t>
            </a:r>
            <a:r>
              <a:rPr lang="en-US" sz="2400" b="1" dirty="0" smtClean="0"/>
              <a:t>association relationship.</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30</a:t>
            </a:fld>
            <a:endParaRPr lang="en-US" dirty="0"/>
          </a:p>
        </p:txBody>
      </p:sp>
      <p:sp>
        <p:nvSpPr>
          <p:cNvPr id="7" name="Rectangle 6"/>
          <p:cNvSpPr/>
          <p:nvPr/>
        </p:nvSpPr>
        <p:spPr>
          <a:xfrm>
            <a:off x="2819400" y="5955268"/>
            <a:ext cx="4515082" cy="369332"/>
          </a:xfrm>
          <a:prstGeom prst="rect">
            <a:avLst/>
          </a:prstGeom>
        </p:spPr>
        <p:txBody>
          <a:bodyPr wrap="none">
            <a:spAutoFit/>
          </a:bodyPr>
          <a:lstStyle/>
          <a:p>
            <a:r>
              <a:rPr lang="en-US" dirty="0" smtClean="0"/>
              <a:t>Figure 5-18:  The Association Relationship</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595" y="2544967"/>
            <a:ext cx="7254097" cy="3322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Rectangle 2"/>
          <p:cNvSpPr>
            <a:spLocks noGrp="1" noChangeArrowheads="1"/>
          </p:cNvSpPr>
          <p:nvPr>
            <p:ph type="title"/>
          </p:nvPr>
        </p:nvSpPr>
        <p:spPr/>
        <p:txBody>
          <a:bodyPr/>
          <a:lstStyle/>
          <a:p>
            <a:r>
              <a:rPr lang="en-US" sz="3200" dirty="0" smtClean="0"/>
              <a:t>Representing Relationships</a:t>
            </a:r>
            <a:br>
              <a:rPr lang="en-US" sz="3200" dirty="0" smtClean="0"/>
            </a:br>
            <a:r>
              <a:rPr lang="en-US" sz="3600" dirty="0" smtClean="0"/>
              <a:t>Supertype/Subtype Relationships</a:t>
            </a:r>
          </a:p>
        </p:txBody>
      </p:sp>
      <p:sp>
        <p:nvSpPr>
          <p:cNvPr id="40964" name="Rectangle 3"/>
          <p:cNvSpPr>
            <a:spLocks noGrp="1" noChangeArrowheads="1"/>
          </p:cNvSpPr>
          <p:nvPr>
            <p:ph idx="1"/>
          </p:nvPr>
        </p:nvSpPr>
        <p:spPr>
          <a:xfrm>
            <a:off x="1447800" y="1600200"/>
            <a:ext cx="7239000" cy="990600"/>
          </a:xfrm>
        </p:spPr>
        <p:txBody>
          <a:bodyPr/>
          <a:lstStyle/>
          <a:p>
            <a:r>
              <a:rPr lang="en-US" sz="2400" dirty="0" smtClean="0"/>
              <a:t>The identifier of the supertype becomes the primary key and the foreign key of each subtype.</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31</a:t>
            </a:fld>
            <a:endParaRPr lang="en-US" dirty="0"/>
          </a:p>
        </p:txBody>
      </p:sp>
      <p:sp>
        <p:nvSpPr>
          <p:cNvPr id="7" name="Rectangle 6"/>
          <p:cNvSpPr/>
          <p:nvPr/>
        </p:nvSpPr>
        <p:spPr>
          <a:xfrm>
            <a:off x="3200400" y="5955268"/>
            <a:ext cx="3954929" cy="369332"/>
          </a:xfrm>
          <a:prstGeom prst="rect">
            <a:avLst/>
          </a:prstGeom>
        </p:spPr>
        <p:txBody>
          <a:bodyPr wrap="none">
            <a:spAutoFit/>
          </a:bodyPr>
          <a:lstStyle/>
          <a:p>
            <a:r>
              <a:rPr lang="en-US" dirty="0" smtClean="0"/>
              <a:t>Figure 5-20:  Representing Subtypes</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447800" y="274638"/>
            <a:ext cx="7239000" cy="1096962"/>
          </a:xfrm>
        </p:spPr>
        <p:txBody>
          <a:bodyPr/>
          <a:lstStyle/>
          <a:p>
            <a:r>
              <a:rPr lang="en-US" sz="3600" dirty="0" smtClean="0"/>
              <a:t>Representing Relationships</a:t>
            </a:r>
            <a:br>
              <a:rPr lang="en-US" sz="3600" dirty="0" smtClean="0"/>
            </a:br>
            <a:r>
              <a:rPr lang="en-US" sz="3600" dirty="0" smtClean="0"/>
              <a:t>Recursive Relationships</a:t>
            </a:r>
          </a:p>
        </p:txBody>
      </p:sp>
      <p:sp>
        <p:nvSpPr>
          <p:cNvPr id="41987" name="Rectangle 3"/>
          <p:cNvSpPr>
            <a:spLocks noGrp="1" noChangeArrowheads="1"/>
          </p:cNvSpPr>
          <p:nvPr>
            <p:ph idx="1"/>
          </p:nvPr>
        </p:nvSpPr>
        <p:spPr/>
        <p:txBody>
          <a:bodyPr/>
          <a:lstStyle/>
          <a:p>
            <a:r>
              <a:rPr lang="en-US" sz="2800" dirty="0" smtClean="0"/>
              <a:t>A </a:t>
            </a:r>
            <a:r>
              <a:rPr lang="en-US" sz="2800" b="1" dirty="0" smtClean="0"/>
              <a:t>recursive relationship</a:t>
            </a:r>
            <a:r>
              <a:rPr lang="en-US" sz="2800" dirty="0" smtClean="0"/>
              <a:t> is a relationship that a relation has with itself.</a:t>
            </a:r>
          </a:p>
          <a:p>
            <a:r>
              <a:rPr lang="en-US" sz="2800" dirty="0" smtClean="0"/>
              <a:t>Recursive relationships adhere to the same rules as binary relationships.</a:t>
            </a:r>
          </a:p>
          <a:p>
            <a:pPr lvl="1"/>
            <a:r>
              <a:rPr lang="en-US" sz="2400" dirty="0" smtClean="0"/>
              <a:t>1:1 and 1:M relationships are saved using foreign keys.</a:t>
            </a:r>
          </a:p>
          <a:p>
            <a:pPr lvl="1"/>
            <a:r>
              <a:rPr lang="en-US" sz="2400" dirty="0" smtClean="0"/>
              <a:t>M:N relationships are saved by creating an intersecting relation.</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32</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718" y="1680385"/>
            <a:ext cx="7385990" cy="306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1" name="Rectangle 2"/>
          <p:cNvSpPr>
            <a:spLocks noGrp="1" noChangeArrowheads="1"/>
          </p:cNvSpPr>
          <p:nvPr>
            <p:ph type="title"/>
          </p:nvPr>
        </p:nvSpPr>
        <p:spPr>
          <a:xfrm>
            <a:off x="1447800" y="274638"/>
            <a:ext cx="7315200" cy="1143000"/>
          </a:xfrm>
        </p:spPr>
        <p:txBody>
          <a:bodyPr/>
          <a:lstStyle/>
          <a:p>
            <a:r>
              <a:rPr lang="en-US" sz="3200" dirty="0" smtClean="0"/>
              <a:t>Representing Relationships</a:t>
            </a:r>
            <a:br>
              <a:rPr lang="en-US" sz="3200" dirty="0" smtClean="0"/>
            </a:br>
            <a:r>
              <a:rPr lang="en-US" sz="3200" dirty="0" smtClean="0"/>
              <a:t>Recursive Relationships—Examples</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33</a:t>
            </a:fld>
            <a:endParaRPr lang="en-US" dirty="0"/>
          </a:p>
        </p:txBody>
      </p:sp>
      <p:sp>
        <p:nvSpPr>
          <p:cNvPr id="6" name="Rectangle 5"/>
          <p:cNvSpPr/>
          <p:nvPr/>
        </p:nvSpPr>
        <p:spPr>
          <a:xfrm>
            <a:off x="2702224" y="5955268"/>
            <a:ext cx="4993675" cy="369332"/>
          </a:xfrm>
          <a:prstGeom prst="rect">
            <a:avLst/>
          </a:prstGeom>
        </p:spPr>
        <p:txBody>
          <a:bodyPr wrap="none">
            <a:spAutoFit/>
          </a:bodyPr>
          <a:lstStyle/>
          <a:p>
            <a:r>
              <a:rPr lang="en-US" dirty="0" smtClean="0"/>
              <a:t>Figure 5-21:  Example Recursive Relationships</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en-US" sz="3200" dirty="0" smtClean="0"/>
              <a:t>Representing Relationships</a:t>
            </a:r>
            <a:br>
              <a:rPr lang="en-US" sz="3200" dirty="0" smtClean="0"/>
            </a:br>
            <a:r>
              <a:rPr lang="en-US" sz="3200" dirty="0" smtClean="0"/>
              <a:t>1:1 Recursive Relationship Examples</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34</a:t>
            </a:fld>
            <a:endParaRPr lang="en-US" dirty="0"/>
          </a:p>
        </p:txBody>
      </p:sp>
      <p:sp>
        <p:nvSpPr>
          <p:cNvPr id="44038" name="Rectangle 6"/>
          <p:cNvSpPr>
            <a:spLocks noChangeArrowheads="1"/>
          </p:cNvSpPr>
          <p:nvPr/>
        </p:nvSpPr>
        <p:spPr bwMode="auto">
          <a:xfrm>
            <a:off x="2895600" y="4191000"/>
            <a:ext cx="47244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dirty="0">
                <a:solidFill>
                  <a:srgbClr val="1811A9"/>
                </a:solidFill>
                <a:latin typeface="Courier New" pitchFamily="49" charset="0"/>
              </a:rPr>
              <a:t>SELECT  *</a:t>
            </a:r>
          </a:p>
          <a:p>
            <a:r>
              <a:rPr lang="en-US" sz="1400" b="1" dirty="0">
                <a:solidFill>
                  <a:srgbClr val="1811A9"/>
                </a:solidFill>
                <a:latin typeface="Courier New" pitchFamily="49" charset="0"/>
              </a:rPr>
              <a:t>FROM    PERSON1 AS A, PERSON1 AS B</a:t>
            </a:r>
          </a:p>
          <a:p>
            <a:r>
              <a:rPr lang="en-US" sz="1400" b="1" dirty="0">
                <a:solidFill>
                  <a:srgbClr val="1811A9"/>
                </a:solidFill>
                <a:latin typeface="Courier New" pitchFamily="49" charset="0"/>
              </a:rPr>
              <a:t>WHERE   A.Person = B.PersonSponsored;</a:t>
            </a:r>
          </a:p>
          <a:p>
            <a:endParaRPr lang="en-US" sz="1400" b="1" dirty="0">
              <a:solidFill>
                <a:srgbClr val="1811A9"/>
              </a:solidFill>
              <a:latin typeface="Courier New" pitchFamily="49" charset="0"/>
            </a:endParaRPr>
          </a:p>
          <a:p>
            <a:r>
              <a:rPr lang="en-US" sz="1400" b="1" dirty="0">
                <a:solidFill>
                  <a:srgbClr val="1811A9"/>
                </a:solidFill>
                <a:latin typeface="Courier New" pitchFamily="49" charset="0"/>
              </a:rPr>
              <a:t>SELECT  *</a:t>
            </a:r>
          </a:p>
          <a:p>
            <a:r>
              <a:rPr lang="en-US" sz="1400" b="1" dirty="0">
                <a:solidFill>
                  <a:srgbClr val="1811A9"/>
                </a:solidFill>
                <a:latin typeface="Courier New" pitchFamily="49" charset="0"/>
              </a:rPr>
              <a:t>FROM    PERSON2 AS C, PERSON2 AS D</a:t>
            </a:r>
          </a:p>
          <a:p>
            <a:r>
              <a:rPr lang="en-US" sz="1400" b="1" dirty="0">
                <a:solidFill>
                  <a:srgbClr val="1811A9"/>
                </a:solidFill>
                <a:latin typeface="Courier New" pitchFamily="49" charset="0"/>
              </a:rPr>
              <a:t>WHERE   C.Person = D.PersonSponsoredBy;</a:t>
            </a:r>
          </a:p>
        </p:txBody>
      </p:sp>
      <p:sp>
        <p:nvSpPr>
          <p:cNvPr id="12" name="Rectangle 11"/>
          <p:cNvSpPr/>
          <p:nvPr/>
        </p:nvSpPr>
        <p:spPr>
          <a:xfrm>
            <a:off x="2590800" y="5943600"/>
            <a:ext cx="5378395" cy="369332"/>
          </a:xfrm>
          <a:prstGeom prst="rect">
            <a:avLst/>
          </a:prstGeom>
        </p:spPr>
        <p:txBody>
          <a:bodyPr wrap="none">
            <a:spAutoFit/>
          </a:bodyPr>
          <a:lstStyle/>
          <a:p>
            <a:r>
              <a:rPr lang="en-US" dirty="0" smtClean="0"/>
              <a:t>Figure 5-22:  Example 1:1 Recursive Relationships</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2" y="1617615"/>
            <a:ext cx="7517882" cy="242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sz="3200" dirty="0" smtClean="0"/>
              <a:t>Representing Relationships</a:t>
            </a:r>
            <a:br>
              <a:rPr lang="en-US" sz="3200" dirty="0" smtClean="0"/>
            </a:br>
            <a:r>
              <a:rPr lang="en-US" sz="3200" dirty="0" smtClean="0"/>
              <a:t>1:N Recursive Relationship Example</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35</a:t>
            </a:fld>
            <a:endParaRPr lang="en-US" dirty="0"/>
          </a:p>
        </p:txBody>
      </p:sp>
      <p:sp>
        <p:nvSpPr>
          <p:cNvPr id="45062" name="Rectangle 6"/>
          <p:cNvSpPr>
            <a:spLocks noChangeArrowheads="1"/>
          </p:cNvSpPr>
          <p:nvPr/>
        </p:nvSpPr>
        <p:spPr bwMode="auto">
          <a:xfrm>
            <a:off x="2819400" y="4823936"/>
            <a:ext cx="4648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dirty="0">
                <a:solidFill>
                  <a:srgbClr val="1811A9"/>
                </a:solidFill>
                <a:latin typeface="Courier New" pitchFamily="49" charset="0"/>
              </a:rPr>
              <a:t>SELECT  *</a:t>
            </a:r>
          </a:p>
          <a:p>
            <a:r>
              <a:rPr lang="en-US" sz="1400" b="1" dirty="0">
                <a:solidFill>
                  <a:srgbClr val="1811A9"/>
                </a:solidFill>
                <a:latin typeface="Courier New" pitchFamily="49" charset="0"/>
              </a:rPr>
              <a:t>FROM    CUSTOMER AS A, CUSTOMER AS B</a:t>
            </a:r>
          </a:p>
          <a:p>
            <a:r>
              <a:rPr lang="en-US" sz="1400" b="1" dirty="0">
                <a:solidFill>
                  <a:srgbClr val="1811A9"/>
                </a:solidFill>
                <a:latin typeface="Courier New" pitchFamily="49" charset="0"/>
              </a:rPr>
              <a:t>WHERE   A.CustomerNumber = B.ReferredBy;</a:t>
            </a:r>
          </a:p>
        </p:txBody>
      </p:sp>
      <p:sp>
        <p:nvSpPr>
          <p:cNvPr id="12" name="Rectangle 11"/>
          <p:cNvSpPr/>
          <p:nvPr/>
        </p:nvSpPr>
        <p:spPr>
          <a:xfrm>
            <a:off x="2492774" y="5955268"/>
            <a:ext cx="5301451" cy="369332"/>
          </a:xfrm>
          <a:prstGeom prst="rect">
            <a:avLst/>
          </a:prstGeom>
        </p:spPr>
        <p:txBody>
          <a:bodyPr wrap="none">
            <a:spAutoFit/>
          </a:bodyPr>
          <a:lstStyle/>
          <a:p>
            <a:r>
              <a:rPr lang="en-US" dirty="0" smtClean="0"/>
              <a:t>Figure 5-23:  Example 1:N Recursive Relationship</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410" y="1614489"/>
            <a:ext cx="7385990" cy="297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3200" dirty="0" smtClean="0"/>
              <a:t>Representing Relationships</a:t>
            </a:r>
            <a:br>
              <a:rPr lang="en-US" sz="3200" dirty="0" smtClean="0"/>
            </a:br>
            <a:r>
              <a:rPr lang="en-US" sz="3200" dirty="0" smtClean="0"/>
              <a:t>N:M Recursive Relationship Example</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36</a:t>
            </a:fld>
            <a:endParaRPr lang="en-US" dirty="0"/>
          </a:p>
        </p:txBody>
      </p:sp>
      <p:sp>
        <p:nvSpPr>
          <p:cNvPr id="9" name="Rectangle 8"/>
          <p:cNvSpPr/>
          <p:nvPr/>
        </p:nvSpPr>
        <p:spPr>
          <a:xfrm>
            <a:off x="2109259" y="5955268"/>
            <a:ext cx="5943600" cy="369332"/>
          </a:xfrm>
          <a:prstGeom prst="rect">
            <a:avLst/>
          </a:prstGeom>
        </p:spPr>
        <p:txBody>
          <a:bodyPr wrap="square">
            <a:spAutoFit/>
          </a:bodyPr>
          <a:lstStyle/>
          <a:p>
            <a:r>
              <a:rPr lang="en-US" dirty="0" smtClean="0"/>
              <a:t>Figure 5-24:  Example of an N:M Recursive Relationship</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00200"/>
            <a:ext cx="5212208" cy="442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3200" dirty="0" smtClean="0"/>
              <a:t>SQL for</a:t>
            </a:r>
            <a:br>
              <a:rPr lang="en-US" sz="3200" dirty="0" smtClean="0"/>
            </a:br>
            <a:r>
              <a:rPr lang="en-US" sz="3200" dirty="0" smtClean="0"/>
              <a:t>N:M Recursive Relationships</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37</a:t>
            </a:fld>
            <a:endParaRPr lang="en-US" dirty="0"/>
          </a:p>
        </p:txBody>
      </p:sp>
      <p:sp>
        <p:nvSpPr>
          <p:cNvPr id="46085" name="Rectangle 8"/>
          <p:cNvSpPr>
            <a:spLocks noChangeArrowheads="1"/>
          </p:cNvSpPr>
          <p:nvPr/>
        </p:nvSpPr>
        <p:spPr bwMode="auto">
          <a:xfrm>
            <a:off x="2320631" y="1905000"/>
            <a:ext cx="552085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dirty="0">
                <a:solidFill>
                  <a:srgbClr val="1811A9"/>
                </a:solidFill>
                <a:latin typeface="Courier New" pitchFamily="49" charset="0"/>
              </a:rPr>
              <a:t>SELECT * </a:t>
            </a:r>
          </a:p>
          <a:p>
            <a:r>
              <a:rPr lang="en-US" sz="1400" b="1" dirty="0">
                <a:solidFill>
                  <a:srgbClr val="1811A9"/>
                </a:solidFill>
                <a:latin typeface="Courier New" pitchFamily="49" charset="0"/>
              </a:rPr>
              <a:t>FROM   DOCTOR AS A,</a:t>
            </a:r>
          </a:p>
          <a:p>
            <a:r>
              <a:rPr lang="en-US" sz="1400" b="1" dirty="0">
                <a:solidFill>
                  <a:srgbClr val="1811A9"/>
                </a:solidFill>
                <a:latin typeface="Courier New" pitchFamily="49" charset="0"/>
              </a:rPr>
              <a:t> </a:t>
            </a:r>
            <a:r>
              <a:rPr lang="en-US" sz="1400" b="1" dirty="0" smtClean="0">
                <a:solidFill>
                  <a:srgbClr val="1811A9"/>
                </a:solidFill>
                <a:latin typeface="Courier New" pitchFamily="49" charset="0"/>
              </a:rPr>
              <a:t>      DOCTOR </a:t>
            </a:r>
            <a:r>
              <a:rPr lang="en-US" sz="1400" b="1" dirty="0">
                <a:solidFill>
                  <a:srgbClr val="1811A9"/>
                </a:solidFill>
                <a:latin typeface="Courier New" pitchFamily="49" charset="0"/>
              </a:rPr>
              <a:t>AS B,</a:t>
            </a:r>
          </a:p>
          <a:p>
            <a:r>
              <a:rPr lang="en-US" sz="1400" b="1" dirty="0">
                <a:solidFill>
                  <a:srgbClr val="1811A9"/>
                </a:solidFill>
                <a:latin typeface="Courier New" pitchFamily="49" charset="0"/>
              </a:rPr>
              <a:t> </a:t>
            </a:r>
            <a:r>
              <a:rPr lang="en-US" sz="1400" b="1" dirty="0" smtClean="0">
                <a:solidFill>
                  <a:srgbClr val="1811A9"/>
                </a:solidFill>
                <a:latin typeface="Courier New" pitchFamily="49" charset="0"/>
              </a:rPr>
              <a:t>      TREATMENT-INTERSECTION</a:t>
            </a:r>
            <a:endParaRPr lang="en-US" sz="1400" b="1" dirty="0">
              <a:solidFill>
                <a:srgbClr val="1811A9"/>
              </a:solidFill>
              <a:latin typeface="Courier New" pitchFamily="49" charset="0"/>
            </a:endParaRPr>
          </a:p>
          <a:p>
            <a:r>
              <a:rPr lang="en-US" sz="1400" b="1" dirty="0">
                <a:solidFill>
                  <a:srgbClr val="1811A9"/>
                </a:solidFill>
                <a:latin typeface="Courier New" pitchFamily="49" charset="0"/>
              </a:rPr>
              <a:t>WHERE  A.Name = TREATMENT-INTERSECTION.Physician</a:t>
            </a:r>
          </a:p>
          <a:p>
            <a:r>
              <a:rPr lang="en-US" sz="1400" b="1" dirty="0">
                <a:solidFill>
                  <a:srgbClr val="1811A9"/>
                </a:solidFill>
                <a:latin typeface="Courier New" pitchFamily="49" charset="0"/>
              </a:rPr>
              <a:t>   AND TREATMENT-INTERSECTION.Patient = B.Name;</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25012388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3200" dirty="0" smtClean="0"/>
              <a:t>Heather Sweeney Designs:</a:t>
            </a:r>
            <a:r>
              <a:rPr lang="en-US" sz="4000" dirty="0" smtClean="0"/>
              <a:t/>
            </a:r>
            <a:br>
              <a:rPr lang="en-US" sz="4000" dirty="0" smtClean="0"/>
            </a:br>
            <a:r>
              <a:rPr lang="en-US" sz="4000" dirty="0" smtClean="0"/>
              <a:t>Developing a Database Design</a:t>
            </a:r>
          </a:p>
        </p:txBody>
      </p:sp>
      <p:sp>
        <p:nvSpPr>
          <p:cNvPr id="47107" name="Rectangle 3"/>
          <p:cNvSpPr>
            <a:spLocks noGrp="1" noChangeArrowheads="1"/>
          </p:cNvSpPr>
          <p:nvPr>
            <p:ph idx="1"/>
          </p:nvPr>
        </p:nvSpPr>
        <p:spPr/>
        <p:txBody>
          <a:bodyPr/>
          <a:lstStyle/>
          <a:p>
            <a:pPr>
              <a:lnSpc>
                <a:spcPct val="90000"/>
              </a:lnSpc>
            </a:pPr>
            <a:r>
              <a:rPr lang="en-US" sz="2800" dirty="0" smtClean="0"/>
              <a:t>Heather Sweeney Designs will be used as on ongoing example throughout Chapters 4, 5, 6, 7, and 8.</a:t>
            </a:r>
          </a:p>
          <a:p>
            <a:pPr lvl="1">
              <a:lnSpc>
                <a:spcPct val="90000"/>
              </a:lnSpc>
            </a:pPr>
            <a:r>
              <a:rPr lang="en-US" sz="2400" dirty="0" smtClean="0"/>
              <a:t>Heather Sweeney is an interior designer who specializes in home kitchen design.</a:t>
            </a:r>
          </a:p>
          <a:p>
            <a:pPr lvl="1">
              <a:lnSpc>
                <a:spcPct val="90000"/>
              </a:lnSpc>
            </a:pPr>
            <a:r>
              <a:rPr lang="en-US" sz="2400" dirty="0" smtClean="0"/>
              <a:t>She offers a variety of free seminars at home shows, kitchen and appliance stores, and other public locations.</a:t>
            </a:r>
          </a:p>
          <a:p>
            <a:pPr lvl="1">
              <a:lnSpc>
                <a:spcPct val="90000"/>
              </a:lnSpc>
            </a:pPr>
            <a:r>
              <a:rPr lang="en-US" sz="2400" dirty="0" smtClean="0"/>
              <a:t>She earns revenue by selling books and videos that instruct people on kitchen design.</a:t>
            </a:r>
          </a:p>
          <a:p>
            <a:pPr lvl="1">
              <a:lnSpc>
                <a:spcPct val="90000"/>
              </a:lnSpc>
            </a:pPr>
            <a:r>
              <a:rPr lang="en-US" sz="2400" dirty="0" smtClean="0"/>
              <a:t>She also offers custom-design consulting services.</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38</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3200" dirty="0" smtClean="0"/>
              <a:t>Heather Sweeney Designs:</a:t>
            </a:r>
            <a:br>
              <a:rPr lang="en-US" sz="3200" dirty="0" smtClean="0"/>
            </a:br>
            <a:r>
              <a:rPr lang="en-US" sz="3600" dirty="0" smtClean="0"/>
              <a:t>Final Data Model</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39</a:t>
            </a:fld>
            <a:endParaRPr lang="en-US" dirty="0"/>
          </a:p>
        </p:txBody>
      </p:sp>
      <p:sp>
        <p:nvSpPr>
          <p:cNvPr id="6" name="Rectangle 5"/>
          <p:cNvSpPr/>
          <p:nvPr/>
        </p:nvSpPr>
        <p:spPr>
          <a:xfrm>
            <a:off x="1905000" y="5955268"/>
            <a:ext cx="7010400" cy="369332"/>
          </a:xfrm>
          <a:prstGeom prst="rect">
            <a:avLst/>
          </a:prstGeom>
        </p:spPr>
        <p:txBody>
          <a:bodyPr wrap="square">
            <a:spAutoFit/>
          </a:bodyPr>
          <a:lstStyle/>
          <a:p>
            <a:r>
              <a:rPr lang="en-US" dirty="0" smtClean="0"/>
              <a:t>Figure 5-25:  The Final Data Model for Heather Sweeney Designs</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pic>
        <p:nvPicPr>
          <p:cNvPr id="3" name="Picture 2"/>
          <p:cNvPicPr>
            <a:picLocks noChangeAspect="1"/>
          </p:cNvPicPr>
          <p:nvPr/>
        </p:nvPicPr>
        <p:blipFill>
          <a:blip r:embed="rId3"/>
          <a:stretch>
            <a:fillRect/>
          </a:stretch>
        </p:blipFill>
        <p:spPr>
          <a:xfrm>
            <a:off x="2362200" y="1600201"/>
            <a:ext cx="5707380" cy="433760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C:\Users\auer\Auer-Projects\Kroenke-Auer-Projects\Kroenke-Auer-DBC-e04\DBC-e04-Images\Chapter05\Fig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7475" y="1627187"/>
            <a:ext cx="6994525"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p:txBody>
          <a:bodyPr/>
          <a:lstStyle/>
          <a:p>
            <a:r>
              <a:rPr lang="en-US" sz="3600" dirty="0" smtClean="0"/>
              <a:t>Transforming a Data Model into a Relational Design</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4</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sz="3200" dirty="0" smtClean="0"/>
              <a:t>Specifying Column Properties</a:t>
            </a:r>
            <a:endParaRPr lang="en-US" sz="3600" dirty="0" smtClean="0"/>
          </a:p>
        </p:txBody>
      </p:sp>
      <p:sp>
        <p:nvSpPr>
          <p:cNvPr id="121859" name="Rectangle 3"/>
          <p:cNvSpPr>
            <a:spLocks noGrp="1" noChangeArrowheads="1"/>
          </p:cNvSpPr>
          <p:nvPr>
            <p:ph idx="1"/>
          </p:nvPr>
        </p:nvSpPr>
        <p:spPr>
          <a:xfrm>
            <a:off x="1447800" y="1676400"/>
            <a:ext cx="7239000" cy="2819400"/>
          </a:xfrm>
        </p:spPr>
        <p:txBody>
          <a:bodyPr/>
          <a:lstStyle/>
          <a:p>
            <a:pPr>
              <a:lnSpc>
                <a:spcPct val="90000"/>
              </a:lnSpc>
            </a:pPr>
            <a:r>
              <a:rPr lang="en-US" sz="2400" dirty="0" smtClean="0"/>
              <a:t>Column properties must be specified for each table.</a:t>
            </a:r>
          </a:p>
          <a:p>
            <a:pPr>
              <a:lnSpc>
                <a:spcPct val="90000"/>
              </a:lnSpc>
            </a:pPr>
            <a:r>
              <a:rPr lang="en-US" sz="2400" dirty="0" smtClean="0"/>
              <a:t>The finalized column properties for the HSD tables are on the next set of slides-these are the column characteristics after additional needed foreign keys (shown in </a:t>
            </a:r>
            <a:r>
              <a:rPr lang="en-US" sz="2400" b="1" dirty="0" smtClean="0"/>
              <a:t>bold</a:t>
            </a:r>
            <a:r>
              <a:rPr lang="en-US" sz="2400" dirty="0" smtClean="0"/>
              <a:t>) have been added. This includes any new intersection tables.</a:t>
            </a:r>
          </a:p>
        </p:txBody>
      </p:sp>
      <p:sp>
        <p:nvSpPr>
          <p:cNvPr id="121860" name="Slide Number Placeholder 1"/>
          <p:cNvSpPr>
            <a:spLocks noGrp="1"/>
          </p:cNvSpPr>
          <p:nvPr>
            <p:ph type="sldNum" sz="quarter" idx="11"/>
          </p:nvPr>
        </p:nvSpPr>
        <p:spPr>
          <a:noFill/>
        </p:spPr>
        <p:txBody>
          <a:bodyPr/>
          <a:lstStyle/>
          <a:p>
            <a:r>
              <a:rPr lang="en-US" dirty="0">
                <a:cs typeface="Arial" charset="0"/>
              </a:rPr>
              <a:t>4-</a:t>
            </a:r>
            <a:fld id="{DEACEE3D-DDF1-4AD4-B5F8-B39A0C8402FA}" type="slidenum">
              <a:rPr lang="en-US">
                <a:cs typeface="Arial" charset="0"/>
              </a:rPr>
              <a:pPr/>
              <a:t>40</a:t>
            </a:fld>
            <a:endParaRPr lang="en-US" dirty="0">
              <a:cs typeface="Arial" charset="0"/>
            </a:endParaRPr>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42508181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1447800" y="274638"/>
            <a:ext cx="7467600" cy="1143000"/>
          </a:xfrm>
        </p:spPr>
        <p:txBody>
          <a:bodyPr/>
          <a:lstStyle/>
          <a:p>
            <a:r>
              <a:rPr lang="en-US" sz="3200" dirty="0" smtClean="0"/>
              <a:t>HSD Column Property Specifications</a:t>
            </a:r>
            <a:br>
              <a:rPr lang="en-US" sz="3200" dirty="0" smtClean="0"/>
            </a:br>
            <a:r>
              <a:rPr lang="en-US" sz="3200" dirty="0" smtClean="0"/>
              <a:t>SEMINAR</a:t>
            </a:r>
            <a:endParaRPr lang="en-US" sz="3600" dirty="0" smtClean="0"/>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41</a:t>
            </a:fld>
            <a:endParaRPr lang="en-US" dirty="0"/>
          </a:p>
        </p:txBody>
      </p:sp>
      <p:sp>
        <p:nvSpPr>
          <p:cNvPr id="8" name="Rectangle 7"/>
          <p:cNvSpPr/>
          <p:nvPr/>
        </p:nvSpPr>
        <p:spPr>
          <a:xfrm>
            <a:off x="4267200" y="5574268"/>
            <a:ext cx="1236236" cy="369332"/>
          </a:xfrm>
          <a:prstGeom prst="rect">
            <a:avLst/>
          </a:prstGeom>
        </p:spPr>
        <p:txBody>
          <a:bodyPr wrap="none">
            <a:spAutoFit/>
          </a:bodyPr>
          <a:lstStyle/>
          <a:p>
            <a:r>
              <a:rPr lang="en-US" dirty="0" smtClean="0"/>
              <a:t>SEMINAR</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pic>
        <p:nvPicPr>
          <p:cNvPr id="3" name="Picture 2"/>
          <p:cNvPicPr>
            <a:picLocks noChangeAspect="1"/>
          </p:cNvPicPr>
          <p:nvPr/>
        </p:nvPicPr>
        <p:blipFill>
          <a:blip r:embed="rId3"/>
          <a:stretch>
            <a:fillRect/>
          </a:stretch>
        </p:blipFill>
        <p:spPr>
          <a:xfrm>
            <a:off x="1447800" y="1600200"/>
            <a:ext cx="7456003" cy="2133600"/>
          </a:xfrm>
          <a:prstGeom prst="rect">
            <a:avLst/>
          </a:prstGeom>
        </p:spPr>
      </p:pic>
      <p:sp>
        <p:nvSpPr>
          <p:cNvPr id="10" name="Rectangle 9"/>
          <p:cNvSpPr/>
          <p:nvPr/>
        </p:nvSpPr>
        <p:spPr>
          <a:xfrm>
            <a:off x="1600200" y="5941963"/>
            <a:ext cx="7239000" cy="338554"/>
          </a:xfrm>
          <a:prstGeom prst="rect">
            <a:avLst/>
          </a:prstGeom>
        </p:spPr>
        <p:txBody>
          <a:bodyPr wrap="square">
            <a:spAutoFit/>
          </a:bodyPr>
          <a:lstStyle/>
          <a:p>
            <a:pPr algn="ctr"/>
            <a:r>
              <a:rPr lang="en-US" sz="1600" dirty="0" smtClean="0"/>
              <a:t>Figures 5-26 &amp; 5-28: Heather Sweeney Designs Column Specifications </a:t>
            </a:r>
          </a:p>
        </p:txBody>
      </p:sp>
    </p:spTree>
    <p:extLst>
      <p:ext uri="{BB962C8B-B14F-4D97-AF65-F5344CB8AC3E}">
        <p14:creationId xmlns:p14="http://schemas.microsoft.com/office/powerpoint/2010/main" val="33405666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1447800" y="274638"/>
            <a:ext cx="7467600" cy="1143000"/>
          </a:xfrm>
        </p:spPr>
        <p:txBody>
          <a:bodyPr/>
          <a:lstStyle/>
          <a:p>
            <a:r>
              <a:rPr lang="en-US" sz="3200" dirty="0" smtClean="0"/>
              <a:t>HSD Column Property Specifications</a:t>
            </a:r>
            <a:br>
              <a:rPr lang="en-US" sz="3200" dirty="0" smtClean="0"/>
            </a:br>
            <a:r>
              <a:rPr lang="en-US" sz="3200" dirty="0" smtClean="0"/>
              <a:t>SEMINAR_CUSTOMER</a:t>
            </a:r>
            <a:endParaRPr lang="en-US" sz="3600" dirty="0" smtClean="0"/>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42</a:t>
            </a:fld>
            <a:endParaRPr lang="en-US" dirty="0"/>
          </a:p>
        </p:txBody>
      </p:sp>
      <p:sp>
        <p:nvSpPr>
          <p:cNvPr id="8" name="Rectangle 7"/>
          <p:cNvSpPr/>
          <p:nvPr/>
        </p:nvSpPr>
        <p:spPr>
          <a:xfrm>
            <a:off x="4267200" y="5574268"/>
            <a:ext cx="2681183" cy="369332"/>
          </a:xfrm>
          <a:prstGeom prst="rect">
            <a:avLst/>
          </a:prstGeom>
        </p:spPr>
        <p:txBody>
          <a:bodyPr wrap="none">
            <a:spAutoFit/>
          </a:bodyPr>
          <a:lstStyle/>
          <a:p>
            <a:r>
              <a:rPr lang="en-US" dirty="0" smtClean="0"/>
              <a:t>SEMINAR_CUSTOMER</a:t>
            </a:r>
          </a:p>
        </p:txBody>
      </p:sp>
      <p:sp>
        <p:nvSpPr>
          <p:cNvPr id="9" name="Rectangle 8"/>
          <p:cNvSpPr/>
          <p:nvPr/>
        </p:nvSpPr>
        <p:spPr>
          <a:xfrm>
            <a:off x="1600200" y="5943600"/>
            <a:ext cx="7239000" cy="338554"/>
          </a:xfrm>
          <a:prstGeom prst="rect">
            <a:avLst/>
          </a:prstGeom>
        </p:spPr>
        <p:txBody>
          <a:bodyPr wrap="square">
            <a:spAutoFit/>
          </a:bodyPr>
          <a:lstStyle/>
          <a:p>
            <a:pPr algn="ctr"/>
            <a:r>
              <a:rPr lang="en-US" sz="1600" dirty="0" smtClean="0"/>
              <a:t>Figures 5-26 &amp; 5-28: Heather Sweeney Designs Column Specifications </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pic>
        <p:nvPicPr>
          <p:cNvPr id="10" name="Picture 9"/>
          <p:cNvPicPr>
            <a:picLocks noChangeAspect="1"/>
          </p:cNvPicPr>
          <p:nvPr/>
        </p:nvPicPr>
        <p:blipFill>
          <a:blip r:embed="rId3"/>
          <a:stretch>
            <a:fillRect/>
          </a:stretch>
        </p:blipFill>
        <p:spPr>
          <a:xfrm>
            <a:off x="1658663" y="1600200"/>
            <a:ext cx="7180537" cy="1295400"/>
          </a:xfrm>
          <a:prstGeom prst="rect">
            <a:avLst/>
          </a:prstGeom>
        </p:spPr>
      </p:pic>
    </p:spTree>
    <p:extLst>
      <p:ext uri="{BB962C8B-B14F-4D97-AF65-F5344CB8AC3E}">
        <p14:creationId xmlns:p14="http://schemas.microsoft.com/office/powerpoint/2010/main" val="23249905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47801" y="1600200"/>
            <a:ext cx="7467600" cy="3304094"/>
          </a:xfrm>
          <a:prstGeom prst="rect">
            <a:avLst/>
          </a:prstGeom>
        </p:spPr>
      </p:pic>
      <p:sp>
        <p:nvSpPr>
          <p:cNvPr id="51203" name="Rectangle 2"/>
          <p:cNvSpPr>
            <a:spLocks noGrp="1" noChangeArrowheads="1"/>
          </p:cNvSpPr>
          <p:nvPr>
            <p:ph type="title"/>
          </p:nvPr>
        </p:nvSpPr>
        <p:spPr>
          <a:xfrm>
            <a:off x="1447800" y="274638"/>
            <a:ext cx="7467600" cy="1143000"/>
          </a:xfrm>
        </p:spPr>
        <p:txBody>
          <a:bodyPr/>
          <a:lstStyle/>
          <a:p>
            <a:r>
              <a:rPr lang="en-US" sz="3200" dirty="0"/>
              <a:t>HSD Column Property Specifications</a:t>
            </a:r>
            <a:br>
              <a:rPr lang="en-US" sz="3200" dirty="0"/>
            </a:br>
            <a:r>
              <a:rPr lang="en-US" sz="3200" dirty="0" smtClean="0"/>
              <a:t>CUSTOMER</a:t>
            </a:r>
            <a:endParaRPr lang="en-US" sz="3600" dirty="0" smtClean="0"/>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43</a:t>
            </a:fld>
            <a:endParaRPr lang="en-US" dirty="0"/>
          </a:p>
        </p:txBody>
      </p:sp>
      <p:sp>
        <p:nvSpPr>
          <p:cNvPr id="7" name="Rectangle 6"/>
          <p:cNvSpPr/>
          <p:nvPr/>
        </p:nvSpPr>
        <p:spPr>
          <a:xfrm>
            <a:off x="3962400" y="5574268"/>
            <a:ext cx="1501373" cy="369332"/>
          </a:xfrm>
          <a:prstGeom prst="rect">
            <a:avLst/>
          </a:prstGeom>
        </p:spPr>
        <p:txBody>
          <a:bodyPr wrap="none">
            <a:spAutoFit/>
          </a:bodyPr>
          <a:lstStyle/>
          <a:p>
            <a:r>
              <a:rPr lang="en-US" dirty="0" smtClean="0"/>
              <a:t>CUSTOMER</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
        <p:nvSpPr>
          <p:cNvPr id="9" name="Rectangle 8"/>
          <p:cNvSpPr/>
          <p:nvPr/>
        </p:nvSpPr>
        <p:spPr>
          <a:xfrm>
            <a:off x="1615440" y="5943600"/>
            <a:ext cx="7239000" cy="338554"/>
          </a:xfrm>
          <a:prstGeom prst="rect">
            <a:avLst/>
          </a:prstGeom>
        </p:spPr>
        <p:txBody>
          <a:bodyPr wrap="square">
            <a:spAutoFit/>
          </a:bodyPr>
          <a:lstStyle/>
          <a:p>
            <a:pPr algn="ctr"/>
            <a:r>
              <a:rPr lang="en-US" sz="1600" dirty="0" smtClean="0"/>
              <a:t>Figures 5-26 &amp; 5-28: Heather Sweeney Designs Column Specifications </a:t>
            </a:r>
          </a:p>
        </p:txBody>
      </p:sp>
    </p:spTree>
    <p:extLst>
      <p:ext uri="{BB962C8B-B14F-4D97-AF65-F5344CB8AC3E}">
        <p14:creationId xmlns:p14="http://schemas.microsoft.com/office/powerpoint/2010/main" val="18320703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685363" y="1623476"/>
            <a:ext cx="7153837" cy="3100924"/>
          </a:xfrm>
          <a:prstGeom prst="rect">
            <a:avLst/>
          </a:prstGeom>
        </p:spPr>
      </p:pic>
      <p:sp>
        <p:nvSpPr>
          <p:cNvPr id="51203" name="Rectangle 2"/>
          <p:cNvSpPr>
            <a:spLocks noGrp="1" noChangeArrowheads="1"/>
          </p:cNvSpPr>
          <p:nvPr>
            <p:ph type="title"/>
          </p:nvPr>
        </p:nvSpPr>
        <p:spPr>
          <a:xfrm>
            <a:off x="1447800" y="274638"/>
            <a:ext cx="7467600" cy="1143000"/>
          </a:xfrm>
        </p:spPr>
        <p:txBody>
          <a:bodyPr/>
          <a:lstStyle/>
          <a:p>
            <a:r>
              <a:rPr lang="en-US" sz="3200" dirty="0"/>
              <a:t>HSD Column Property Specifications</a:t>
            </a:r>
            <a:br>
              <a:rPr lang="en-US" sz="3200" dirty="0"/>
            </a:br>
            <a:r>
              <a:rPr lang="en-US" sz="3200" dirty="0" smtClean="0"/>
              <a:t>CONTACT</a:t>
            </a:r>
            <a:endParaRPr lang="en-US" sz="3600" dirty="0" smtClean="0"/>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44</a:t>
            </a:fld>
            <a:endParaRPr lang="en-US" dirty="0"/>
          </a:p>
        </p:txBody>
      </p:sp>
      <p:sp>
        <p:nvSpPr>
          <p:cNvPr id="7" name="Rectangle 6"/>
          <p:cNvSpPr/>
          <p:nvPr/>
        </p:nvSpPr>
        <p:spPr>
          <a:xfrm>
            <a:off x="4359775" y="5574268"/>
            <a:ext cx="1283236" cy="369332"/>
          </a:xfrm>
          <a:prstGeom prst="rect">
            <a:avLst/>
          </a:prstGeom>
        </p:spPr>
        <p:txBody>
          <a:bodyPr wrap="none">
            <a:spAutoFit/>
          </a:bodyPr>
          <a:lstStyle/>
          <a:p>
            <a:r>
              <a:rPr lang="en-US" dirty="0" smtClean="0"/>
              <a:t>CONTACT</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
        <p:nvSpPr>
          <p:cNvPr id="11" name="Rectangle 10"/>
          <p:cNvSpPr/>
          <p:nvPr/>
        </p:nvSpPr>
        <p:spPr>
          <a:xfrm>
            <a:off x="1623060" y="5943600"/>
            <a:ext cx="7239000" cy="338554"/>
          </a:xfrm>
          <a:prstGeom prst="rect">
            <a:avLst/>
          </a:prstGeom>
        </p:spPr>
        <p:txBody>
          <a:bodyPr wrap="square">
            <a:spAutoFit/>
          </a:bodyPr>
          <a:lstStyle/>
          <a:p>
            <a:pPr algn="ctr"/>
            <a:r>
              <a:rPr lang="en-US" sz="1600" dirty="0" smtClean="0"/>
              <a:t>Figures 5-26 &amp; 5-28: Heather Sweeney Designs Column Specifications </a:t>
            </a:r>
          </a:p>
        </p:txBody>
      </p:sp>
    </p:spTree>
    <p:extLst>
      <p:ext uri="{BB962C8B-B14F-4D97-AF65-F5344CB8AC3E}">
        <p14:creationId xmlns:p14="http://schemas.microsoft.com/office/powerpoint/2010/main" val="1351553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42635" y="1610966"/>
            <a:ext cx="7421172" cy="2852964"/>
          </a:xfrm>
          <a:prstGeom prst="rect">
            <a:avLst/>
          </a:prstGeom>
        </p:spPr>
      </p:pic>
      <p:sp>
        <p:nvSpPr>
          <p:cNvPr id="51203" name="Rectangle 2"/>
          <p:cNvSpPr>
            <a:spLocks noGrp="1" noChangeArrowheads="1"/>
          </p:cNvSpPr>
          <p:nvPr>
            <p:ph type="title"/>
          </p:nvPr>
        </p:nvSpPr>
        <p:spPr>
          <a:xfrm>
            <a:off x="1447800" y="274638"/>
            <a:ext cx="7467600" cy="1143000"/>
          </a:xfrm>
        </p:spPr>
        <p:txBody>
          <a:bodyPr/>
          <a:lstStyle/>
          <a:p>
            <a:r>
              <a:rPr lang="en-US" sz="3200" dirty="0"/>
              <a:t>HSD Column Property Specifications</a:t>
            </a:r>
            <a:br>
              <a:rPr lang="en-US" sz="3200" dirty="0"/>
            </a:br>
            <a:r>
              <a:rPr lang="en-US" sz="3200" dirty="0" smtClean="0"/>
              <a:t>INVOICE</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45</a:t>
            </a:fld>
            <a:endParaRPr lang="en-US" dirty="0"/>
          </a:p>
        </p:txBody>
      </p:sp>
      <p:sp>
        <p:nvSpPr>
          <p:cNvPr id="7" name="Rectangle 6"/>
          <p:cNvSpPr/>
          <p:nvPr/>
        </p:nvSpPr>
        <p:spPr>
          <a:xfrm>
            <a:off x="4191000" y="5657094"/>
            <a:ext cx="1133644" cy="369332"/>
          </a:xfrm>
          <a:prstGeom prst="rect">
            <a:avLst/>
          </a:prstGeom>
        </p:spPr>
        <p:txBody>
          <a:bodyPr wrap="none">
            <a:spAutoFit/>
          </a:bodyPr>
          <a:lstStyle/>
          <a:p>
            <a:r>
              <a:rPr lang="en-US" dirty="0" smtClean="0"/>
              <a:t>INVOICE</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
        <p:nvSpPr>
          <p:cNvPr id="9" name="Rectangle 8"/>
          <p:cNvSpPr/>
          <p:nvPr/>
        </p:nvSpPr>
        <p:spPr>
          <a:xfrm>
            <a:off x="1600200" y="5986046"/>
            <a:ext cx="7239000" cy="338554"/>
          </a:xfrm>
          <a:prstGeom prst="rect">
            <a:avLst/>
          </a:prstGeom>
        </p:spPr>
        <p:txBody>
          <a:bodyPr wrap="square">
            <a:spAutoFit/>
          </a:bodyPr>
          <a:lstStyle/>
          <a:p>
            <a:pPr algn="ctr"/>
            <a:r>
              <a:rPr lang="en-US" sz="1600" dirty="0" smtClean="0"/>
              <a:t>Figures 5-26 &amp; 5-28: Heather Sweeney Designs Column Specifications </a:t>
            </a:r>
          </a:p>
        </p:txBody>
      </p:sp>
    </p:spTree>
    <p:extLst>
      <p:ext uri="{BB962C8B-B14F-4D97-AF65-F5344CB8AC3E}">
        <p14:creationId xmlns:p14="http://schemas.microsoft.com/office/powerpoint/2010/main" val="41571440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91457" y="1600201"/>
            <a:ext cx="7319378" cy="3429000"/>
          </a:xfrm>
          <a:prstGeom prst="rect">
            <a:avLst/>
          </a:prstGeom>
        </p:spPr>
      </p:pic>
      <p:sp>
        <p:nvSpPr>
          <p:cNvPr id="51203" name="Rectangle 2"/>
          <p:cNvSpPr>
            <a:spLocks noGrp="1" noChangeArrowheads="1"/>
          </p:cNvSpPr>
          <p:nvPr>
            <p:ph type="title"/>
          </p:nvPr>
        </p:nvSpPr>
        <p:spPr>
          <a:xfrm>
            <a:off x="1447800" y="274638"/>
            <a:ext cx="7467600" cy="1143000"/>
          </a:xfrm>
        </p:spPr>
        <p:txBody>
          <a:bodyPr/>
          <a:lstStyle/>
          <a:p>
            <a:r>
              <a:rPr lang="en-US" sz="3200" dirty="0"/>
              <a:t>HSD Column Property Specifications</a:t>
            </a:r>
            <a:br>
              <a:rPr lang="en-US" sz="3200" dirty="0"/>
            </a:br>
            <a:r>
              <a:rPr lang="en-US" sz="3200" dirty="0" smtClean="0"/>
              <a:t>LINE_ITEM</a:t>
            </a:r>
            <a:endParaRPr lang="en-US" sz="3600" dirty="0" smtClean="0"/>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46</a:t>
            </a:fld>
            <a:endParaRPr lang="en-US" dirty="0"/>
          </a:p>
        </p:txBody>
      </p:sp>
      <p:sp>
        <p:nvSpPr>
          <p:cNvPr id="9" name="Rectangle 8"/>
          <p:cNvSpPr/>
          <p:nvPr/>
        </p:nvSpPr>
        <p:spPr>
          <a:xfrm>
            <a:off x="4191000" y="5574268"/>
            <a:ext cx="1377300" cy="369332"/>
          </a:xfrm>
          <a:prstGeom prst="rect">
            <a:avLst/>
          </a:prstGeom>
        </p:spPr>
        <p:txBody>
          <a:bodyPr wrap="none">
            <a:spAutoFit/>
          </a:bodyPr>
          <a:lstStyle/>
          <a:p>
            <a:r>
              <a:rPr lang="en-US" dirty="0" smtClean="0"/>
              <a:t>LINE_ITEM</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
        <p:nvSpPr>
          <p:cNvPr id="11" name="Rectangle 10"/>
          <p:cNvSpPr/>
          <p:nvPr/>
        </p:nvSpPr>
        <p:spPr>
          <a:xfrm>
            <a:off x="1562100" y="5943600"/>
            <a:ext cx="7239000" cy="338554"/>
          </a:xfrm>
          <a:prstGeom prst="rect">
            <a:avLst/>
          </a:prstGeom>
        </p:spPr>
        <p:txBody>
          <a:bodyPr wrap="square">
            <a:spAutoFit/>
          </a:bodyPr>
          <a:lstStyle/>
          <a:p>
            <a:pPr algn="ctr"/>
            <a:r>
              <a:rPr lang="en-US" sz="1600" dirty="0" smtClean="0"/>
              <a:t>Figures 5-26 &amp; 5-28: Heather Sweeney Designs Column Specifications </a:t>
            </a:r>
          </a:p>
        </p:txBody>
      </p:sp>
    </p:spTree>
    <p:extLst>
      <p:ext uri="{BB962C8B-B14F-4D97-AF65-F5344CB8AC3E}">
        <p14:creationId xmlns:p14="http://schemas.microsoft.com/office/powerpoint/2010/main" val="33115983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07252" y="1620820"/>
            <a:ext cx="7508148" cy="2025915"/>
          </a:xfrm>
          <a:prstGeom prst="rect">
            <a:avLst/>
          </a:prstGeom>
        </p:spPr>
      </p:pic>
      <p:sp>
        <p:nvSpPr>
          <p:cNvPr id="51203" name="Rectangle 2"/>
          <p:cNvSpPr>
            <a:spLocks noGrp="1" noChangeArrowheads="1"/>
          </p:cNvSpPr>
          <p:nvPr>
            <p:ph type="title"/>
          </p:nvPr>
        </p:nvSpPr>
        <p:spPr>
          <a:xfrm>
            <a:off x="1447800" y="274638"/>
            <a:ext cx="7467600" cy="1143000"/>
          </a:xfrm>
        </p:spPr>
        <p:txBody>
          <a:bodyPr/>
          <a:lstStyle/>
          <a:p>
            <a:r>
              <a:rPr lang="en-US" sz="3200" dirty="0"/>
              <a:t>HSD Column Property Specifications</a:t>
            </a:r>
            <a:br>
              <a:rPr lang="en-US" sz="3200" dirty="0"/>
            </a:br>
            <a:r>
              <a:rPr lang="en-US" sz="3200" dirty="0" smtClean="0"/>
              <a:t>PRODUCT</a:t>
            </a:r>
            <a:endParaRPr lang="en-US" sz="3600" dirty="0" smtClean="0"/>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47</a:t>
            </a:fld>
            <a:endParaRPr lang="en-US" dirty="0"/>
          </a:p>
        </p:txBody>
      </p:sp>
      <p:sp>
        <p:nvSpPr>
          <p:cNvPr id="8" name="Rectangle 7"/>
          <p:cNvSpPr/>
          <p:nvPr/>
        </p:nvSpPr>
        <p:spPr>
          <a:xfrm>
            <a:off x="4267200" y="5574268"/>
            <a:ext cx="1326004" cy="369332"/>
          </a:xfrm>
          <a:prstGeom prst="rect">
            <a:avLst/>
          </a:prstGeom>
        </p:spPr>
        <p:txBody>
          <a:bodyPr wrap="none">
            <a:spAutoFit/>
          </a:bodyPr>
          <a:lstStyle/>
          <a:p>
            <a:r>
              <a:rPr lang="en-US" dirty="0" smtClean="0"/>
              <a:t>PRODUCT</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
        <p:nvSpPr>
          <p:cNvPr id="10" name="Rectangle 9"/>
          <p:cNvSpPr/>
          <p:nvPr/>
        </p:nvSpPr>
        <p:spPr>
          <a:xfrm>
            <a:off x="1600200" y="5964823"/>
            <a:ext cx="7239000" cy="338554"/>
          </a:xfrm>
          <a:prstGeom prst="rect">
            <a:avLst/>
          </a:prstGeom>
        </p:spPr>
        <p:txBody>
          <a:bodyPr wrap="square">
            <a:spAutoFit/>
          </a:bodyPr>
          <a:lstStyle/>
          <a:p>
            <a:pPr algn="ctr"/>
            <a:r>
              <a:rPr lang="en-US" sz="1600" dirty="0" smtClean="0"/>
              <a:t>Figures 5-26 &amp; 5-28: Heather Sweeney Designs Column Specifications </a:t>
            </a:r>
          </a:p>
        </p:txBody>
      </p:sp>
    </p:spTree>
    <p:extLst>
      <p:ext uri="{BB962C8B-B14F-4D97-AF65-F5344CB8AC3E}">
        <p14:creationId xmlns:p14="http://schemas.microsoft.com/office/powerpoint/2010/main" val="41843177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en-US" sz="3200" dirty="0" smtClean="0"/>
              <a:t>Heather Sweeney Designs:</a:t>
            </a:r>
            <a:br>
              <a:rPr lang="en-US" sz="3200" dirty="0" smtClean="0"/>
            </a:br>
            <a:r>
              <a:rPr lang="en-US" sz="3600" dirty="0" smtClean="0"/>
              <a:t>Database Design</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48</a:t>
            </a:fld>
            <a:endParaRPr lang="en-US" dirty="0"/>
          </a:p>
        </p:txBody>
      </p:sp>
      <p:sp>
        <p:nvSpPr>
          <p:cNvPr id="6" name="Rectangle 5"/>
          <p:cNvSpPr/>
          <p:nvPr/>
        </p:nvSpPr>
        <p:spPr>
          <a:xfrm>
            <a:off x="1981200" y="5955268"/>
            <a:ext cx="6400800" cy="369332"/>
          </a:xfrm>
          <a:prstGeom prst="rect">
            <a:avLst/>
          </a:prstGeom>
        </p:spPr>
        <p:txBody>
          <a:bodyPr wrap="square">
            <a:spAutoFit/>
          </a:bodyPr>
          <a:lstStyle/>
          <a:p>
            <a:r>
              <a:rPr lang="en-US" dirty="0" smtClean="0"/>
              <a:t>Figure 5-27:  Database Design for Heather Sweeney Designs</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pic>
        <p:nvPicPr>
          <p:cNvPr id="3" name="Picture 2"/>
          <p:cNvPicPr>
            <a:picLocks noChangeAspect="1"/>
          </p:cNvPicPr>
          <p:nvPr/>
        </p:nvPicPr>
        <p:blipFill>
          <a:blip r:embed="rId3"/>
          <a:stretch>
            <a:fillRect/>
          </a:stretch>
        </p:blipFill>
        <p:spPr>
          <a:xfrm>
            <a:off x="2400086" y="1600202"/>
            <a:ext cx="5372314" cy="434187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200" dirty="0" smtClean="0"/>
              <a:t>Heather Sweeney Designs:</a:t>
            </a:r>
            <a:br>
              <a:rPr lang="en-US" sz="3200" dirty="0" smtClean="0"/>
            </a:br>
            <a:r>
              <a:rPr lang="en-US" sz="3600" dirty="0" smtClean="0"/>
              <a:t>Database Design Schema</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49</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pic>
        <p:nvPicPr>
          <p:cNvPr id="3" name="Picture 2"/>
          <p:cNvPicPr>
            <a:picLocks noChangeAspect="1"/>
          </p:cNvPicPr>
          <p:nvPr/>
        </p:nvPicPr>
        <p:blipFill>
          <a:blip r:embed="rId3"/>
          <a:stretch>
            <a:fillRect/>
          </a:stretch>
        </p:blipFill>
        <p:spPr>
          <a:xfrm>
            <a:off x="1447800" y="1676400"/>
            <a:ext cx="7399781" cy="2971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600" dirty="0" smtClean="0"/>
              <a:t>Representing Entities with the Relational Model</a:t>
            </a:r>
          </a:p>
        </p:txBody>
      </p:sp>
      <p:sp>
        <p:nvSpPr>
          <p:cNvPr id="16387" name="Rectangle 3"/>
          <p:cNvSpPr>
            <a:spLocks noGrp="1" noChangeArrowheads="1"/>
          </p:cNvSpPr>
          <p:nvPr>
            <p:ph idx="1"/>
          </p:nvPr>
        </p:nvSpPr>
        <p:spPr/>
        <p:txBody>
          <a:bodyPr/>
          <a:lstStyle/>
          <a:p>
            <a:pPr>
              <a:lnSpc>
                <a:spcPct val="90000"/>
              </a:lnSpc>
            </a:pPr>
            <a:r>
              <a:rPr lang="en-US" sz="2400" dirty="0" smtClean="0"/>
              <a:t>Create a relation for each entity.</a:t>
            </a:r>
          </a:p>
          <a:p>
            <a:pPr lvl="1">
              <a:lnSpc>
                <a:spcPct val="90000"/>
              </a:lnSpc>
            </a:pPr>
            <a:r>
              <a:rPr lang="en-US" sz="2000" dirty="0" smtClean="0"/>
              <a:t>A relation has a descriptive name and a set of attributes that describe the entity.</a:t>
            </a:r>
          </a:p>
          <a:p>
            <a:pPr>
              <a:lnSpc>
                <a:spcPct val="90000"/>
              </a:lnSpc>
            </a:pPr>
            <a:r>
              <a:rPr lang="en-US" sz="2400" dirty="0" smtClean="0"/>
              <a:t>Specify a primary key.</a:t>
            </a:r>
          </a:p>
          <a:p>
            <a:pPr>
              <a:lnSpc>
                <a:spcPct val="90000"/>
              </a:lnSpc>
            </a:pPr>
            <a:r>
              <a:rPr lang="en-US" sz="2400" dirty="0" smtClean="0"/>
              <a:t>Specify column properties:</a:t>
            </a:r>
          </a:p>
          <a:p>
            <a:pPr lvl="1">
              <a:lnSpc>
                <a:spcPct val="90000"/>
              </a:lnSpc>
            </a:pPr>
            <a:r>
              <a:rPr lang="en-US" sz="2000" dirty="0" smtClean="0"/>
              <a:t>Data type</a:t>
            </a:r>
          </a:p>
          <a:p>
            <a:pPr lvl="1">
              <a:lnSpc>
                <a:spcPct val="90000"/>
              </a:lnSpc>
            </a:pPr>
            <a:r>
              <a:rPr lang="en-US" sz="2000" dirty="0" smtClean="0"/>
              <a:t>Null status</a:t>
            </a:r>
          </a:p>
          <a:p>
            <a:pPr lvl="1">
              <a:lnSpc>
                <a:spcPct val="90000"/>
              </a:lnSpc>
            </a:pPr>
            <a:r>
              <a:rPr lang="en-US" sz="2000" dirty="0" smtClean="0"/>
              <a:t>Default values (if any)</a:t>
            </a:r>
          </a:p>
          <a:p>
            <a:pPr lvl="1">
              <a:lnSpc>
                <a:spcPct val="90000"/>
              </a:lnSpc>
            </a:pPr>
            <a:r>
              <a:rPr lang="en-US" sz="2000" dirty="0" smtClean="0"/>
              <a:t>Data constraints (if any)</a:t>
            </a:r>
          </a:p>
          <a:p>
            <a:pPr>
              <a:lnSpc>
                <a:spcPct val="90000"/>
              </a:lnSpc>
            </a:pPr>
            <a:r>
              <a:rPr lang="en-US" sz="2400" dirty="0" smtClean="0"/>
              <a:t>The relation is then analyzed using the normalization rules.</a:t>
            </a:r>
          </a:p>
          <a:p>
            <a:pPr>
              <a:lnSpc>
                <a:spcPct val="90000"/>
              </a:lnSpc>
            </a:pPr>
            <a:r>
              <a:rPr lang="en-US" sz="2400" dirty="0" smtClean="0"/>
              <a:t>As normalization issues arise, the initial relation design may need to change.</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5</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34503" y="1600202"/>
            <a:ext cx="6247497" cy="4114798"/>
          </a:xfrm>
          <a:prstGeom prst="rect">
            <a:avLst/>
          </a:prstGeom>
        </p:spPr>
      </p:pic>
      <p:sp>
        <p:nvSpPr>
          <p:cNvPr id="51203" name="Rectangle 2"/>
          <p:cNvSpPr>
            <a:spLocks noGrp="1" noChangeArrowheads="1"/>
          </p:cNvSpPr>
          <p:nvPr>
            <p:ph type="title"/>
          </p:nvPr>
        </p:nvSpPr>
        <p:spPr/>
        <p:txBody>
          <a:bodyPr/>
          <a:lstStyle/>
          <a:p>
            <a:r>
              <a:rPr lang="en-US" sz="3200" dirty="0" smtClean="0"/>
              <a:t>Heather Sweeney Designs:</a:t>
            </a:r>
            <a:br>
              <a:rPr lang="en-US" sz="3200" dirty="0" smtClean="0"/>
            </a:br>
            <a:r>
              <a:rPr lang="en-US" sz="3600" dirty="0" smtClean="0"/>
              <a:t>Referential Integrity Constraints</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50</a:t>
            </a:fld>
            <a:endParaRPr lang="en-US" dirty="0"/>
          </a:p>
        </p:txBody>
      </p:sp>
      <p:sp>
        <p:nvSpPr>
          <p:cNvPr id="6" name="Rectangle 5"/>
          <p:cNvSpPr/>
          <p:nvPr/>
        </p:nvSpPr>
        <p:spPr>
          <a:xfrm>
            <a:off x="1524000" y="5897564"/>
            <a:ext cx="7010400" cy="276999"/>
          </a:xfrm>
          <a:prstGeom prst="rect">
            <a:avLst/>
          </a:prstGeom>
        </p:spPr>
        <p:txBody>
          <a:bodyPr wrap="square">
            <a:spAutoFit/>
          </a:bodyPr>
          <a:lstStyle/>
          <a:p>
            <a:pPr algn="ctr"/>
            <a:r>
              <a:rPr lang="en-US" sz="1200" dirty="0" smtClean="0"/>
              <a:t>Figure 5-29: Referential Integrity Constraint Enforcement for Heather Sweeney Designs</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7522" name="Picture 2" descr="cid:3287383400_2177562"/>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676400" y="1600200"/>
            <a:ext cx="6861175" cy="2238375"/>
          </a:xfrm>
          <a:prstGeom prst="rect">
            <a:avLst/>
          </a:prstGeom>
          <a:solidFill>
            <a:schemeClr val="hlink"/>
          </a:solidFill>
          <a:ln w="9525">
            <a:solidFill>
              <a:schemeClr val="bg1"/>
            </a:solidFill>
            <a:miter lim="800000"/>
            <a:headEnd/>
            <a:tailEnd/>
          </a:ln>
        </p:spPr>
      </p:pic>
      <p:sp>
        <p:nvSpPr>
          <p:cNvPr id="107523" name="Rectangle 3"/>
          <p:cNvSpPr>
            <a:spLocks noChangeArrowheads="1"/>
          </p:cNvSpPr>
          <p:nvPr/>
        </p:nvSpPr>
        <p:spPr bwMode="auto">
          <a:xfrm>
            <a:off x="1912938" y="3844925"/>
            <a:ext cx="6697662"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99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1905000" y="5410200"/>
            <a:ext cx="6858000" cy="609600"/>
          </a:xfrm>
          <a:prstGeom prst="rect">
            <a:avLst/>
          </a:prstGeom>
          <a:noFill/>
          <a:ln>
            <a:miter lim="800000"/>
            <a:headEnd/>
            <a:tailEnd/>
          </a:ln>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solidFill>
                  <a:srgbClr val="000000"/>
                </a:solidFill>
                <a:latin typeface="Tahoma" charset="0"/>
                <a:cs typeface="Arial" charset="0"/>
              </a:rPr>
              <a:t>Copyright © </a:t>
            </a:r>
            <a:r>
              <a:rPr lang="en-US" dirty="0" smtClean="0">
                <a:solidFill>
                  <a:srgbClr val="000000"/>
                </a:solidFill>
                <a:latin typeface="Tahoma" charset="0"/>
                <a:cs typeface="Arial" charset="0"/>
              </a:rPr>
              <a:t>2015 </a:t>
            </a:r>
            <a:r>
              <a:rPr lang="en-US" dirty="0">
                <a:solidFill>
                  <a:srgbClr val="000000"/>
                </a:solidFill>
                <a:latin typeface="Tahoma" charset="0"/>
                <a:cs typeface="Arial" charset="0"/>
              </a:rPr>
              <a:t>Pearson Education, Inc.  </a:t>
            </a:r>
          </a:p>
          <a:p>
            <a:pPr algn="ctr" eaLnBrk="1" hangingPunct="1"/>
            <a:r>
              <a:rPr lang="en-US" dirty="0">
                <a:solidFill>
                  <a:srgbClr val="000000"/>
                </a:solidFill>
                <a:latin typeface="Tahoma" charset="0"/>
                <a:cs typeface="Arial" charset="0"/>
              </a:rPr>
              <a:t>Publishing as Prentice Hall</a:t>
            </a:r>
            <a:endParaRPr lang="en-US" dirty="0">
              <a:solidFill>
                <a:srgbClr val="000000"/>
              </a:solidFill>
              <a:cs typeface="Arial" charset="0"/>
            </a:endParaRPr>
          </a:p>
        </p:txBody>
      </p:sp>
      <p:sp>
        <p:nvSpPr>
          <p:cNvPr id="3" name="Slide Number Placeholder 2"/>
          <p:cNvSpPr>
            <a:spLocks noGrp="1"/>
          </p:cNvSpPr>
          <p:nvPr>
            <p:ph type="sldNum" sz="quarter" idx="11"/>
          </p:nvPr>
        </p:nvSpPr>
        <p:spPr/>
        <p:txBody>
          <a:bodyPr/>
          <a:lstStyle/>
          <a:p>
            <a:pPr>
              <a:defRPr/>
            </a:pPr>
            <a:r>
              <a:rPr lang="en-US" dirty="0" smtClean="0"/>
              <a:t>5-</a:t>
            </a:r>
            <a:fld id="{60485822-127E-4CA0-A723-0FAF43171865}" type="slidenum">
              <a:rPr lang="en-US" smtClean="0"/>
              <a:pPr>
                <a:defRPr/>
              </a:pPr>
              <a:t>51</a:t>
            </a:fld>
            <a:endParaRPr lang="en-US" dirty="0"/>
          </a:p>
        </p:txBody>
      </p:sp>
      <p:sp>
        <p:nvSpPr>
          <p:cNvPr id="2" name="Footer Placeholder 1"/>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
        <p:nvSpPr>
          <p:cNvPr id="7" name="Text Box 4"/>
          <p:cNvSpPr txBox="1">
            <a:spLocks noChangeArrowheads="1"/>
          </p:cNvSpPr>
          <p:nvPr/>
        </p:nvSpPr>
        <p:spPr bwMode="auto">
          <a:xfrm>
            <a:off x="1600200" y="228600"/>
            <a:ext cx="7315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solidFill>
                  <a:srgbClr val="C00000"/>
                </a:solidFill>
                <a:latin typeface="Lucida Sans" pitchFamily="34" charset="0"/>
              </a:rPr>
              <a:t>DAVID M. KROENKE and DAVID J. AUER </a:t>
            </a:r>
          </a:p>
          <a:p>
            <a:pPr algn="ctr" eaLnBrk="1" hangingPunct="1">
              <a:spcBef>
                <a:spcPct val="50000"/>
              </a:spcBef>
            </a:pPr>
            <a:r>
              <a:rPr lang="en-US" sz="2800" dirty="0">
                <a:solidFill>
                  <a:srgbClr val="4F5A28"/>
                </a:solidFill>
                <a:latin typeface="Lucida Sans" pitchFamily="34" charset="0"/>
              </a:rPr>
              <a:t>DATABASE CONCEPTS, </a:t>
            </a:r>
            <a:r>
              <a:rPr lang="en-US" sz="2800" dirty="0" smtClean="0">
                <a:solidFill>
                  <a:srgbClr val="4F5A28"/>
                </a:solidFill>
                <a:latin typeface="Lucida Sans" pitchFamily="34" charset="0"/>
              </a:rPr>
              <a:t>7</a:t>
            </a:r>
            <a:r>
              <a:rPr lang="en-US" sz="2800" baseline="30000" dirty="0" smtClean="0">
                <a:solidFill>
                  <a:srgbClr val="4F5A28"/>
                </a:solidFill>
                <a:latin typeface="Lucida Sans" pitchFamily="34" charset="0"/>
              </a:rPr>
              <a:t>th</a:t>
            </a:r>
            <a:r>
              <a:rPr lang="en-US" sz="2800" dirty="0" smtClean="0">
                <a:solidFill>
                  <a:srgbClr val="4F5A28"/>
                </a:solidFill>
                <a:latin typeface="Lucida Sans" pitchFamily="34" charset="0"/>
              </a:rPr>
              <a:t> </a:t>
            </a:r>
            <a:r>
              <a:rPr lang="en-US" sz="2800" dirty="0">
                <a:solidFill>
                  <a:srgbClr val="4F5A28"/>
                </a:solidFill>
                <a:latin typeface="Lucida Sans" pitchFamily="34" charset="0"/>
              </a:rPr>
              <a:t>Edition</a:t>
            </a:r>
          </a:p>
        </p:txBody>
      </p:sp>
    </p:spTree>
    <p:extLst>
      <p:ext uri="{BB962C8B-B14F-4D97-AF65-F5344CB8AC3E}">
        <p14:creationId xmlns:p14="http://schemas.microsoft.com/office/powerpoint/2010/main" val="184768444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tretch>
            <a:fillRect/>
          </a:stretch>
        </p:blipFill>
        <p:spPr>
          <a:xfrm>
            <a:off x="1524000" y="3124200"/>
            <a:ext cx="7391400" cy="3604260"/>
          </a:xfrm>
          <a:prstGeom prst="rect">
            <a:avLst/>
          </a:prstGeom>
        </p:spPr>
      </p:pic>
      <p:sp>
        <p:nvSpPr>
          <p:cNvPr id="52227" name="Rectangle 2"/>
          <p:cNvSpPr>
            <a:spLocks noGrp="1" noChangeArrowheads="1"/>
          </p:cNvSpPr>
          <p:nvPr>
            <p:ph type="ctrTitle"/>
          </p:nvPr>
        </p:nvSpPr>
        <p:spPr>
          <a:xfrm>
            <a:off x="1676400" y="2209800"/>
            <a:ext cx="7239000" cy="762000"/>
          </a:xfrm>
        </p:spPr>
        <p:txBody>
          <a:bodyPr/>
          <a:lstStyle/>
          <a:p>
            <a:r>
              <a:rPr lang="en-US" dirty="0" smtClean="0">
                <a:solidFill>
                  <a:schemeClr val="tx1">
                    <a:lumMod val="65000"/>
                    <a:lumOff val="35000"/>
                  </a:schemeClr>
                </a:solidFill>
              </a:rPr>
              <a:t>Database Design</a:t>
            </a:r>
          </a:p>
        </p:txBody>
      </p:sp>
      <p:sp>
        <p:nvSpPr>
          <p:cNvPr id="52228" name="Rectangle 3"/>
          <p:cNvSpPr>
            <a:spLocks noGrp="1" noChangeArrowheads="1"/>
          </p:cNvSpPr>
          <p:nvPr>
            <p:ph type="subTitle" idx="1"/>
          </p:nvPr>
        </p:nvSpPr>
        <p:spPr>
          <a:xfrm>
            <a:off x="1676400" y="1676400"/>
            <a:ext cx="7239000" cy="533400"/>
          </a:xfrm>
        </p:spPr>
        <p:txBody>
          <a:bodyPr/>
          <a:lstStyle/>
          <a:p>
            <a:pPr>
              <a:lnSpc>
                <a:spcPct val="90000"/>
              </a:lnSpc>
            </a:pPr>
            <a:r>
              <a:rPr lang="en-US" dirty="0" smtClean="0">
                <a:solidFill>
                  <a:srgbClr val="C00000"/>
                </a:solidFill>
              </a:rPr>
              <a:t>End of Presentation on Chapter Five</a:t>
            </a:r>
          </a:p>
        </p:txBody>
      </p:sp>
      <p:sp>
        <p:nvSpPr>
          <p:cNvPr id="52229" name="Text Box 4"/>
          <p:cNvSpPr txBox="1">
            <a:spLocks noChangeArrowheads="1"/>
          </p:cNvSpPr>
          <p:nvPr/>
        </p:nvSpPr>
        <p:spPr bwMode="auto">
          <a:xfrm>
            <a:off x="1600200" y="228600"/>
            <a:ext cx="7315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solidFill>
                  <a:srgbClr val="C00000"/>
                </a:solidFill>
                <a:latin typeface="Lucida Sans" pitchFamily="34" charset="0"/>
              </a:rPr>
              <a:t>DAVID M. KROENKE and DAVID J. AUER </a:t>
            </a:r>
          </a:p>
          <a:p>
            <a:pPr algn="ctr" eaLnBrk="1" hangingPunct="1">
              <a:spcBef>
                <a:spcPct val="50000"/>
              </a:spcBef>
            </a:pPr>
            <a:r>
              <a:rPr lang="en-US" sz="2800" dirty="0">
                <a:solidFill>
                  <a:srgbClr val="4F5A28"/>
                </a:solidFill>
                <a:latin typeface="Lucida Sans" pitchFamily="34" charset="0"/>
              </a:rPr>
              <a:t>DATABASE CONCEPTS, </a:t>
            </a:r>
            <a:r>
              <a:rPr lang="en-US" sz="2800" dirty="0" smtClean="0">
                <a:solidFill>
                  <a:srgbClr val="4F5A28"/>
                </a:solidFill>
                <a:latin typeface="Lucida Sans" pitchFamily="34" charset="0"/>
              </a:rPr>
              <a:t>7</a:t>
            </a:r>
            <a:r>
              <a:rPr lang="en-US" sz="2800" baseline="30000" dirty="0" smtClean="0">
                <a:solidFill>
                  <a:srgbClr val="4F5A28"/>
                </a:solidFill>
                <a:latin typeface="Lucida Sans" pitchFamily="34" charset="0"/>
              </a:rPr>
              <a:t>th</a:t>
            </a:r>
            <a:r>
              <a:rPr lang="en-US" sz="2800" dirty="0" smtClean="0">
                <a:solidFill>
                  <a:srgbClr val="4F5A28"/>
                </a:solidFill>
                <a:latin typeface="Lucida Sans" pitchFamily="34" charset="0"/>
              </a:rPr>
              <a:t> </a:t>
            </a:r>
            <a:r>
              <a:rPr lang="en-US" sz="2800" dirty="0">
                <a:solidFill>
                  <a:srgbClr val="4F5A28"/>
                </a:solidFill>
                <a:latin typeface="Lucida Sans" pitchFamily="34" charset="0"/>
              </a:rPr>
              <a:t>Edition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3" y="1665686"/>
            <a:ext cx="7385990" cy="2683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Rectangle 2"/>
          <p:cNvSpPr>
            <a:spLocks noGrp="1" noChangeArrowheads="1"/>
          </p:cNvSpPr>
          <p:nvPr>
            <p:ph type="title"/>
          </p:nvPr>
        </p:nvSpPr>
        <p:spPr/>
        <p:txBody>
          <a:bodyPr/>
          <a:lstStyle/>
          <a:p>
            <a:r>
              <a:rPr lang="en-US" sz="3600" dirty="0"/>
              <a:t>R</a:t>
            </a:r>
            <a:r>
              <a:rPr lang="en-US" sz="3600" dirty="0" smtClean="0"/>
              <a:t>epresenting an Entity as a Table </a:t>
            </a:r>
          </a:p>
        </p:txBody>
      </p:sp>
      <p:sp>
        <p:nvSpPr>
          <p:cNvPr id="17413" name="Rectangle 3"/>
          <p:cNvSpPr>
            <a:spLocks noGrp="1" noChangeArrowheads="1"/>
          </p:cNvSpPr>
          <p:nvPr>
            <p:ph idx="1"/>
          </p:nvPr>
        </p:nvSpPr>
        <p:spPr>
          <a:xfrm>
            <a:off x="1676400" y="4572000"/>
            <a:ext cx="7010400" cy="457200"/>
          </a:xfrm>
        </p:spPr>
        <p:txBody>
          <a:bodyPr/>
          <a:lstStyle/>
          <a:p>
            <a:pPr>
              <a:buFontTx/>
              <a:buNone/>
            </a:pPr>
            <a:r>
              <a:rPr lang="en-US" sz="1800" dirty="0" smtClean="0">
                <a:solidFill>
                  <a:srgbClr val="1811A9"/>
                </a:solidFill>
              </a:rPr>
              <a:t>ITEM (</a:t>
            </a:r>
            <a:r>
              <a:rPr lang="en-US" sz="1800" u="sng" dirty="0" smtClean="0">
                <a:solidFill>
                  <a:srgbClr val="1811A9"/>
                </a:solidFill>
              </a:rPr>
              <a:t>ItemNumber</a:t>
            </a:r>
            <a:r>
              <a:rPr lang="en-US" sz="1800" dirty="0" smtClean="0">
                <a:solidFill>
                  <a:srgbClr val="1811A9"/>
                </a:solidFill>
              </a:rPr>
              <a:t>, Description, Cost, ListPrice, QuantityOnHand)</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6</a:t>
            </a:fld>
            <a:endParaRPr lang="en-US" dirty="0"/>
          </a:p>
        </p:txBody>
      </p:sp>
      <p:sp>
        <p:nvSpPr>
          <p:cNvPr id="8" name="Rectangle 7"/>
          <p:cNvSpPr/>
          <p:nvPr/>
        </p:nvSpPr>
        <p:spPr>
          <a:xfrm>
            <a:off x="2743200" y="5867400"/>
            <a:ext cx="4572000" cy="369332"/>
          </a:xfrm>
          <a:prstGeom prst="rect">
            <a:avLst/>
          </a:prstGeom>
        </p:spPr>
        <p:txBody>
          <a:bodyPr>
            <a:spAutoFit/>
          </a:bodyPr>
          <a:lstStyle/>
          <a:p>
            <a:r>
              <a:rPr lang="en-US" dirty="0" smtClean="0"/>
              <a:t>Figure 5-2:  The ITEM Entity and Table</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83221"/>
            <a:ext cx="4616243" cy="2060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Rectangle 2"/>
          <p:cNvSpPr>
            <a:spLocks noGrp="1" noChangeArrowheads="1"/>
          </p:cNvSpPr>
          <p:nvPr>
            <p:ph type="title"/>
          </p:nvPr>
        </p:nvSpPr>
        <p:spPr/>
        <p:txBody>
          <a:bodyPr/>
          <a:lstStyle/>
          <a:p>
            <a:r>
              <a:rPr lang="en-US" sz="3200" dirty="0" smtClean="0"/>
              <a:t>The Entity Table</a:t>
            </a:r>
            <a:br>
              <a:rPr lang="en-US" sz="3200" dirty="0" smtClean="0"/>
            </a:br>
            <a:r>
              <a:rPr lang="en-US" sz="3200" dirty="0" smtClean="0"/>
              <a:t>with Column Characteristics</a:t>
            </a:r>
          </a:p>
        </p:txBody>
      </p:sp>
      <p:sp>
        <p:nvSpPr>
          <p:cNvPr id="17413" name="Rectangle 3"/>
          <p:cNvSpPr>
            <a:spLocks noGrp="1" noChangeArrowheads="1"/>
          </p:cNvSpPr>
          <p:nvPr>
            <p:ph idx="1"/>
          </p:nvPr>
        </p:nvSpPr>
        <p:spPr>
          <a:xfrm>
            <a:off x="1600200" y="1752600"/>
            <a:ext cx="7010400" cy="457200"/>
          </a:xfrm>
        </p:spPr>
        <p:txBody>
          <a:bodyPr/>
          <a:lstStyle/>
          <a:p>
            <a:pPr>
              <a:buFontTx/>
              <a:buNone/>
            </a:pPr>
            <a:r>
              <a:rPr lang="en-US" sz="1800" dirty="0" smtClean="0">
                <a:solidFill>
                  <a:srgbClr val="1811A9"/>
                </a:solidFill>
              </a:rPr>
              <a:t>ITEM (</a:t>
            </a:r>
            <a:r>
              <a:rPr lang="en-US" sz="1800" u="sng" dirty="0" smtClean="0">
                <a:solidFill>
                  <a:srgbClr val="1811A9"/>
                </a:solidFill>
              </a:rPr>
              <a:t>ItemNumber</a:t>
            </a:r>
            <a:r>
              <a:rPr lang="en-US" sz="1800" dirty="0" smtClean="0">
                <a:solidFill>
                  <a:srgbClr val="1811A9"/>
                </a:solidFill>
              </a:rPr>
              <a:t>, Description, Cost, ListPrice, QuantityOnHand)</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7</a:t>
            </a:fld>
            <a:endParaRPr lang="en-US" dirty="0"/>
          </a:p>
        </p:txBody>
      </p:sp>
      <p:sp>
        <p:nvSpPr>
          <p:cNvPr id="9" name="Rectangle 8"/>
          <p:cNvSpPr/>
          <p:nvPr/>
        </p:nvSpPr>
        <p:spPr>
          <a:xfrm>
            <a:off x="3397167" y="5791200"/>
            <a:ext cx="3613233" cy="369332"/>
          </a:xfrm>
          <a:prstGeom prst="rect">
            <a:avLst/>
          </a:prstGeom>
        </p:spPr>
        <p:txBody>
          <a:bodyPr wrap="none">
            <a:spAutoFit/>
          </a:bodyPr>
          <a:lstStyle/>
          <a:p>
            <a:r>
              <a:rPr lang="en-US" dirty="0" smtClean="0"/>
              <a:t>Figure 5-3:  The Final ITEM Table</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2543956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200" dirty="0" smtClean="0"/>
              <a:t>Normalization Review:</a:t>
            </a:r>
            <a:br>
              <a:rPr lang="en-US" sz="3200" dirty="0" smtClean="0"/>
            </a:br>
            <a:r>
              <a:rPr lang="en-US" sz="3600" dirty="0" smtClean="0"/>
              <a:t>Modification Problems</a:t>
            </a:r>
          </a:p>
        </p:txBody>
      </p:sp>
      <p:sp>
        <p:nvSpPr>
          <p:cNvPr id="18435" name="Rectangle 3"/>
          <p:cNvSpPr>
            <a:spLocks noGrp="1" noChangeArrowheads="1"/>
          </p:cNvSpPr>
          <p:nvPr>
            <p:ph idx="1"/>
          </p:nvPr>
        </p:nvSpPr>
        <p:spPr/>
        <p:txBody>
          <a:bodyPr/>
          <a:lstStyle/>
          <a:p>
            <a:r>
              <a:rPr lang="en-US" dirty="0" smtClean="0"/>
              <a:t>Tables that are not normalized will experience issues known as modification problems.</a:t>
            </a:r>
          </a:p>
          <a:p>
            <a:pPr lvl="1"/>
            <a:r>
              <a:rPr lang="en-US" dirty="0" smtClean="0"/>
              <a:t>Insertion problems</a:t>
            </a:r>
          </a:p>
          <a:p>
            <a:pPr lvl="2"/>
            <a:r>
              <a:rPr lang="en-US" dirty="0" smtClean="0"/>
              <a:t>Difficulties inserting data into a relation</a:t>
            </a:r>
          </a:p>
          <a:p>
            <a:pPr lvl="1"/>
            <a:r>
              <a:rPr lang="en-US" dirty="0" smtClean="0"/>
              <a:t>Modification problems</a:t>
            </a:r>
          </a:p>
          <a:p>
            <a:pPr lvl="2"/>
            <a:r>
              <a:rPr lang="en-US" dirty="0" smtClean="0"/>
              <a:t>Difficulties modifying data into a relation</a:t>
            </a:r>
          </a:p>
          <a:p>
            <a:pPr lvl="1"/>
            <a:r>
              <a:rPr lang="en-US" dirty="0" smtClean="0"/>
              <a:t>Deletion problems</a:t>
            </a:r>
          </a:p>
          <a:p>
            <a:pPr lvl="2"/>
            <a:r>
              <a:rPr lang="en-US" dirty="0" smtClean="0"/>
              <a:t>Difficulties deleting data from a relation</a:t>
            </a:r>
          </a:p>
          <a:p>
            <a:pPr lvl="2"/>
            <a:endParaRPr lang="en-US" dirty="0" smtClean="0"/>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8</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447800" y="228600"/>
            <a:ext cx="7467600" cy="1219200"/>
          </a:xfrm>
        </p:spPr>
        <p:txBody>
          <a:bodyPr/>
          <a:lstStyle/>
          <a:p>
            <a:r>
              <a:rPr lang="en-US" sz="3200" dirty="0" smtClean="0"/>
              <a:t>Normalization Review:</a:t>
            </a:r>
            <a:br>
              <a:rPr lang="en-US" sz="3200" dirty="0" smtClean="0"/>
            </a:br>
            <a:r>
              <a:rPr lang="en-US" sz="3600" dirty="0" smtClean="0"/>
              <a:t>Solving Modification Problems</a:t>
            </a:r>
          </a:p>
        </p:txBody>
      </p:sp>
      <p:sp>
        <p:nvSpPr>
          <p:cNvPr id="19459" name="Rectangle 3"/>
          <p:cNvSpPr>
            <a:spLocks noGrp="1" noChangeArrowheads="1"/>
          </p:cNvSpPr>
          <p:nvPr>
            <p:ph idx="1"/>
          </p:nvPr>
        </p:nvSpPr>
        <p:spPr>
          <a:xfrm>
            <a:off x="1447800" y="1600200"/>
            <a:ext cx="7164388" cy="3044825"/>
          </a:xfrm>
        </p:spPr>
        <p:txBody>
          <a:bodyPr/>
          <a:lstStyle/>
          <a:p>
            <a:r>
              <a:rPr lang="en-US" dirty="0" smtClean="0"/>
              <a:t>Most modification problems are solved by breaking an existing table into two or more tables through a process known as normalization.</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9</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BC-e07-Theme-v0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BC-e07-Theme-v01" id="{004201C7-B1AA-4647-BFED-7D1418999474}" vid="{12D99A93-3DA1-4FC7-B753-C650C35980D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DBC-e07-Theme-v01</Template>
  <TotalTime>1063</TotalTime>
  <Words>2649</Words>
  <Application>Microsoft Office PowerPoint</Application>
  <PresentationFormat>On-screen Show (4:3)</PresentationFormat>
  <Paragraphs>375</Paragraphs>
  <Slides>52</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Arial Rounded MT Bold</vt:lpstr>
      <vt:lpstr>Courier New</vt:lpstr>
      <vt:lpstr>Lucida Sans</vt:lpstr>
      <vt:lpstr>Tahoma</vt:lpstr>
      <vt:lpstr>Times New Roman</vt:lpstr>
      <vt:lpstr>DBC-e07-Theme-v01</vt:lpstr>
      <vt:lpstr>Database Design</vt:lpstr>
      <vt:lpstr>Chapter Objectives</vt:lpstr>
      <vt:lpstr>Chapter Objectives (Cont’d)</vt:lpstr>
      <vt:lpstr>Transforming a Data Model into a Relational Design</vt:lpstr>
      <vt:lpstr>Representing Entities with the Relational Model</vt:lpstr>
      <vt:lpstr>Representing an Entity as a Table </vt:lpstr>
      <vt:lpstr>The Entity Table with Column Characteristics</vt:lpstr>
      <vt:lpstr>Normalization Review: Modification Problems</vt:lpstr>
      <vt:lpstr>Normalization Review: Solving Modification Problems</vt:lpstr>
      <vt:lpstr>Normalization Review: Definition Review</vt:lpstr>
      <vt:lpstr>Normalization Review: Definition Review II</vt:lpstr>
      <vt:lpstr>Normalization Review: Normal Forms</vt:lpstr>
      <vt:lpstr>Normalization Review: Normalization</vt:lpstr>
      <vt:lpstr>The CUSTOMER Table</vt:lpstr>
      <vt:lpstr>The CUSTOMER Entity:  The Normalized Set of Tables</vt:lpstr>
      <vt:lpstr>Denormalization</vt:lpstr>
      <vt:lpstr>The CUSTOMER Entity:  The Denormalized Set of Tables</vt:lpstr>
      <vt:lpstr>Representing Weak Entities</vt:lpstr>
      <vt:lpstr>Representing Weak Entities Example</vt:lpstr>
      <vt:lpstr>Representing Relationships 1:1 Relationships</vt:lpstr>
      <vt:lpstr>Representing Relationships 1:1 Relationship Example</vt:lpstr>
      <vt:lpstr>Representing Relationships SQL for 1:1 Relationships</vt:lpstr>
      <vt:lpstr>Representing Relationships 1:N Relationships</vt:lpstr>
      <vt:lpstr>Representing Relationships 1:N Relationship Example</vt:lpstr>
      <vt:lpstr>Representing Relationships SQL for 1:N Relationships</vt:lpstr>
      <vt:lpstr>Representing Relationships N:M Relationships</vt:lpstr>
      <vt:lpstr>Representing Relationships N:M Relationship – Data Model</vt:lpstr>
      <vt:lpstr>Representing Relationships N:M Relationship – Database Design</vt:lpstr>
      <vt:lpstr>Representing Relationships SQL for N:M Relationships</vt:lpstr>
      <vt:lpstr>Representing Relationships Association Relationships</vt:lpstr>
      <vt:lpstr>Representing Relationships Supertype/Subtype Relationships</vt:lpstr>
      <vt:lpstr>Representing Relationships Recursive Relationships</vt:lpstr>
      <vt:lpstr>Representing Relationships Recursive Relationships—Examples</vt:lpstr>
      <vt:lpstr>Representing Relationships 1:1 Recursive Relationship Examples</vt:lpstr>
      <vt:lpstr>Representing Relationships 1:N Recursive Relationship Example</vt:lpstr>
      <vt:lpstr>Representing Relationships N:M Recursive Relationship Example</vt:lpstr>
      <vt:lpstr>SQL for N:M Recursive Relationships</vt:lpstr>
      <vt:lpstr>Heather Sweeney Designs: Developing a Database Design</vt:lpstr>
      <vt:lpstr>Heather Sweeney Designs: Final Data Model</vt:lpstr>
      <vt:lpstr>Specifying Column Properties</vt:lpstr>
      <vt:lpstr>HSD Column Property Specifications SEMINAR</vt:lpstr>
      <vt:lpstr>HSD Column Property Specifications SEMINAR_CUSTOMER</vt:lpstr>
      <vt:lpstr>HSD Column Property Specifications CUSTOMER</vt:lpstr>
      <vt:lpstr>HSD Column Property Specifications CONTACT</vt:lpstr>
      <vt:lpstr>HSD Column Property Specifications INVOICE</vt:lpstr>
      <vt:lpstr>HSD Column Property Specifications LINE_ITEM</vt:lpstr>
      <vt:lpstr>HSD Column Property Specifications PRODUCT</vt:lpstr>
      <vt:lpstr>Heather Sweeney Designs: Database Design</vt:lpstr>
      <vt:lpstr>Heather Sweeney Designs: Database Design Schema</vt:lpstr>
      <vt:lpstr>Heather Sweeney Designs: Referential Integrity Constraints</vt:lpstr>
      <vt:lpstr>PowerPoint Presentation</vt:lpstr>
      <vt:lpstr>Database Design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DBC-e07-Chapter-05-PPT</dc:title>
  <dc:creator>David J. Auer</dc:creator>
  <cp:lastModifiedBy>Kim Norbuta</cp:lastModifiedBy>
  <cp:revision>140</cp:revision>
  <dcterms:created xsi:type="dcterms:W3CDTF">2010-07-09T15:43:24Z</dcterms:created>
  <dcterms:modified xsi:type="dcterms:W3CDTF">2014-08-23T03:48:34Z</dcterms:modified>
</cp:coreProperties>
</file>