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0" r:id="rId4"/>
    <p:sldId id="261" r:id="rId5"/>
    <p:sldId id="263" r:id="rId6"/>
    <p:sldId id="265" r:id="rId7"/>
    <p:sldId id="264" r:id="rId8"/>
    <p:sldId id="266" r:id="rId9"/>
    <p:sldId id="262" r:id="rId10"/>
    <p:sldId id="258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5C2EBE-66CD-4E9F-99C9-4961AD447E1C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CEBFF-22E0-4F67-B37C-E656CD404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695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7006-45E4-4CDB-9A6E-8B221EA61FF9}" type="datetime1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http://video.search.yahoo.com/video/play?p=raphael%20carla%20bruni&amp;tnr=21&amp;vid=1060794336367&amp;turl=http%3A%2F%2Fts4.mm.bing.net%2Fvideos%2Fthumbnail.aspx%3Fq%3D1060794336367%26id%3Db5f3d3bd5523fd0ef1a458cff0b3d45a%26bid%3DIpJtdPCOf5%252b0Bw%26bn%3DThumb%26u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EBB2E-B39F-4B43-BF68-F292A6502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3412-8C98-4A57-9D32-D2567C61DF27}" type="datetime1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http://video.search.yahoo.com/video/play?p=raphael%20carla%20bruni&amp;tnr=21&amp;vid=1060794336367&amp;turl=http%3A%2F%2Fts4.mm.bing.net%2Fvideos%2Fthumbnail.aspx%3Fq%3D1060794336367%26id%3Db5f3d3bd5523fd0ef1a458cff0b3d45a%26bid%3DIpJtdPCOf5%252b0Bw%26bn%3DThumb%26u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EBB2E-B39F-4B43-BF68-F292A6502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61A83-D01A-4139-A912-05A72CCA378A}" type="datetime1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http://video.search.yahoo.com/video/play?p=raphael%20carla%20bruni&amp;tnr=21&amp;vid=1060794336367&amp;turl=http%3A%2F%2Fts4.mm.bing.net%2Fvideos%2Fthumbnail.aspx%3Fq%3D1060794336367%26id%3Db5f3d3bd5523fd0ef1a458cff0b3d45a%26bid%3DIpJtdPCOf5%252b0Bw%26bn%3DThumb%26u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EBB2E-B39F-4B43-BF68-F292A6502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4F69-FD26-4099-98BF-DCAFB0B14F00}" type="datetime1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http://video.search.yahoo.com/video/play?p=raphael%20carla%20bruni&amp;tnr=21&amp;vid=1060794336367&amp;turl=http%3A%2F%2Fts4.mm.bing.net%2Fvideos%2Fthumbnail.aspx%3Fq%3D1060794336367%26id%3Db5f3d3bd5523fd0ef1a458cff0b3d45a%26bid%3DIpJtdPCOf5%252b0Bw%26bn%3DThumb%26u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EBB2E-B39F-4B43-BF68-F292A6502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57F1-C371-4061-863C-FAF93B44B364}" type="datetime1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http://video.search.yahoo.com/video/play?p=raphael%20carla%20bruni&amp;tnr=21&amp;vid=1060794336367&amp;turl=http%3A%2F%2Fts4.mm.bing.net%2Fvideos%2Fthumbnail.aspx%3Fq%3D1060794336367%26id%3Db5f3d3bd5523fd0ef1a458cff0b3d45a%26bid%3DIpJtdPCOf5%252b0Bw%26bn%3DThumb%26u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EBB2E-B39F-4B43-BF68-F292A6502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6F7E-6E72-4CE7-82B5-4712688AA3C5}" type="datetime1">
              <a:rPr lang="en-US" smtClean="0"/>
              <a:pPr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http://video.search.yahoo.com/video/play?p=raphael%20carla%20bruni&amp;tnr=21&amp;vid=1060794336367&amp;turl=http%3A%2F%2Fts4.mm.bing.net%2Fvideos%2Fthumbnail.aspx%3Fq%3D1060794336367%26id%3Db5f3d3bd5523fd0ef1a458cff0b3d45a%26bid%3DIpJtdPCOf5%252b0Bw%26bn%3DThumb%26u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EBB2E-B39F-4B43-BF68-F292A6502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F67E0-4959-4FFE-992C-7B8C356BE120}" type="datetime1">
              <a:rPr lang="en-US" smtClean="0"/>
              <a:pPr/>
              <a:t>11/27/2017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http://video.search.yahoo.com/video/play?p=raphael%20carla%20bruni&amp;tnr=21&amp;vid=1060794336367&amp;turl=http%3A%2F%2Fts4.mm.bing.net%2Fvideos%2Fthumbnail.aspx%3Fq%3D1060794336367%26id%3Db5f3d3bd5523fd0ef1a458cff0b3d45a%26bid%3DIpJtdPCOf5%252b0Bw%26bn%3DThumb%26u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EBB2E-B39F-4B43-BF68-F292A6502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03E3-DFC3-4763-A548-4A4E4E434188}" type="datetime1">
              <a:rPr lang="en-US" smtClean="0"/>
              <a:pPr/>
              <a:t>11/27/2017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http://video.search.yahoo.com/video/play?p=raphael%20carla%20bruni&amp;tnr=21&amp;vid=1060794336367&amp;turl=http%3A%2F%2Fts4.mm.bing.net%2Fvideos%2Fthumbnail.aspx%3Fq%3D1060794336367%26id%3Db5f3d3bd5523fd0ef1a458cff0b3d45a%26bid%3DIpJtdPCOf5%252b0Bw%26bn%3DThumb%26u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EBB2E-B39F-4B43-BF68-F292A6502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D09DD-00EC-491F-9021-8DCE345CF284}" type="datetime1">
              <a:rPr lang="en-US" smtClean="0"/>
              <a:pPr/>
              <a:t>11/27/2017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http://video.search.yahoo.com/video/play?p=raphael%20carla%20bruni&amp;tnr=21&amp;vid=1060794336367&amp;turl=http%3A%2F%2Fts4.mm.bing.net%2Fvideos%2Fthumbnail.aspx%3Fq%3D1060794336367%26id%3Db5f3d3bd5523fd0ef1a458cff0b3d45a%26bid%3DIpJtdPCOf5%252b0Bw%26bn%3DThumb%26u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EBB2E-B39F-4B43-BF68-F292A6502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C28C0-CECD-4A8E-921C-181CF0EC60D2}" type="datetime1">
              <a:rPr lang="en-US" smtClean="0"/>
              <a:pPr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http://video.search.yahoo.com/video/play?p=raphael%20carla%20bruni&amp;tnr=21&amp;vid=1060794336367&amp;turl=http%3A%2F%2Fts4.mm.bing.net%2Fvideos%2Fthumbnail.aspx%3Fq%3D1060794336367%26id%3Db5f3d3bd5523fd0ef1a458cff0b3d45a%26bid%3DIpJtdPCOf5%252b0Bw%26bn%3DThumb%26u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EBB2E-B39F-4B43-BF68-F292A6502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85D64-F803-41F5-80DC-E34C66E97AFC}" type="datetime1">
              <a:rPr lang="en-US" smtClean="0"/>
              <a:pPr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http://video.search.yahoo.com/video/play?p=raphael%20carla%20bruni&amp;tnr=21&amp;vid=1060794336367&amp;turl=http%3A%2F%2Fts4.mm.bing.net%2Fvideos%2Fthumbnail.aspx%3Fq%3D1060794336367%26id%3Db5f3d3bd5523fd0ef1a458cff0b3d45a%26bid%3DIpJtdPCOf5%252b0Bw%26bn%3DThumb%26u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EBB2E-B39F-4B43-BF68-F292A6502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D6874-34F1-4405-BC14-669E70F390A5}" type="datetime1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http://video.search.yahoo.com/video/play?p=raphael%20carla%20bruni&amp;tnr=21&amp;vid=1060794336367&amp;turl=http%3A%2F%2Fts4.mm.bing.net%2Fvideos%2Fthumbnail.aspx%3Fq%3D1060794336367%26id%3Db5f3d3bd5523fd0ef1a458cff0b3d45a%26bid%3DIpJtdPCOf5%252b0Bw%26bn%3DThumb%26u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EBB2E-B39F-4B43-BF68-F292A6502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FRE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Chapitre</a:t>
            </a:r>
            <a:r>
              <a:rPr lang="en-US" dirty="0" smtClean="0"/>
              <a:t> </a:t>
            </a:r>
            <a:r>
              <a:rPr lang="en-US" dirty="0" err="1" smtClean="0"/>
              <a:t>préliminaire</a:t>
            </a:r>
            <a:endParaRPr lang="en-US" dirty="0" smtClean="0"/>
          </a:p>
          <a:p>
            <a:r>
              <a:rPr lang="en-US" dirty="0" err="1" smtClean="0"/>
              <a:t>Leçon</a:t>
            </a:r>
            <a:r>
              <a:rPr lang="en-US" dirty="0" smtClean="0"/>
              <a:t> 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 </a:t>
            </a:r>
            <a:r>
              <a:rPr lang="en-US" dirty="0" err="1" smtClean="0"/>
              <a:t>prof</a:t>
            </a:r>
            <a:r>
              <a:rPr lang="en-US" dirty="0" smtClean="0"/>
              <a:t> </a:t>
            </a:r>
            <a:r>
              <a:rPr lang="en-US" dirty="0" err="1" smtClean="0"/>
              <a:t>dit</a:t>
            </a:r>
            <a:r>
              <a:rPr lang="en-US" dirty="0" smtClean="0"/>
              <a:t> en </a:t>
            </a:r>
            <a:r>
              <a:rPr lang="en-US" dirty="0" err="1" smtClean="0"/>
              <a:t>classe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447800"/>
            <a:ext cx="4495800" cy="46783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Écoutez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, </a:t>
            </a:r>
            <a:r>
              <a:rPr lang="en-US" dirty="0" err="1" smtClean="0"/>
              <a:t>s’il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plaît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Regardez</a:t>
            </a:r>
            <a:r>
              <a:rPr lang="en-US" dirty="0" smtClean="0"/>
              <a:t> le tableau!</a:t>
            </a:r>
          </a:p>
          <a:p>
            <a:r>
              <a:rPr lang="en-US" dirty="0" err="1" smtClean="0"/>
              <a:t>Levez-vous</a:t>
            </a:r>
            <a:r>
              <a:rPr lang="en-US" dirty="0" smtClean="0"/>
              <a:t>!/</a:t>
            </a:r>
            <a:r>
              <a:rPr lang="en-US" dirty="0" err="1" smtClean="0"/>
              <a:t>Asseyez-vous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Allez</a:t>
            </a:r>
            <a:r>
              <a:rPr lang="en-US" dirty="0" smtClean="0"/>
              <a:t> au tableau!</a:t>
            </a:r>
          </a:p>
          <a:p>
            <a:r>
              <a:rPr lang="en-US" dirty="0" err="1" smtClean="0"/>
              <a:t>Allez</a:t>
            </a:r>
            <a:r>
              <a:rPr lang="en-US" dirty="0" smtClean="0"/>
              <a:t> à la </a:t>
            </a:r>
            <a:r>
              <a:rPr lang="en-US" dirty="0" err="1" smtClean="0"/>
              <a:t>porte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Ouvrez</a:t>
            </a:r>
            <a:r>
              <a:rPr lang="en-US" dirty="0" smtClean="0"/>
              <a:t> la </a:t>
            </a:r>
            <a:r>
              <a:rPr lang="en-US" dirty="0" err="1" smtClean="0"/>
              <a:t>fenêtre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Fermez</a:t>
            </a:r>
            <a:r>
              <a:rPr lang="en-US" dirty="0" smtClean="0"/>
              <a:t> le </a:t>
            </a:r>
            <a:r>
              <a:rPr lang="en-US" dirty="0" err="1" smtClean="0"/>
              <a:t>livre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Montrez-moi</a:t>
            </a:r>
            <a:r>
              <a:rPr lang="en-US" dirty="0" smtClean="0"/>
              <a:t> </a:t>
            </a:r>
            <a:r>
              <a:rPr lang="en-US" dirty="0" err="1" smtClean="0"/>
              <a:t>votre</a:t>
            </a:r>
            <a:r>
              <a:rPr lang="en-US" dirty="0" smtClean="0"/>
              <a:t> </a:t>
            </a:r>
            <a:r>
              <a:rPr lang="en-US" dirty="0" err="1" smtClean="0"/>
              <a:t>livre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Donnez-moi</a:t>
            </a:r>
            <a:r>
              <a:rPr lang="en-US" dirty="0" smtClean="0"/>
              <a:t> le </a:t>
            </a:r>
            <a:r>
              <a:rPr lang="en-US" dirty="0" err="1" smtClean="0"/>
              <a:t>livre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447800"/>
            <a:ext cx="4648200" cy="48307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Montrez</a:t>
            </a:r>
            <a:r>
              <a:rPr lang="en-US" dirty="0" smtClean="0"/>
              <a:t> Paris </a:t>
            </a:r>
            <a:r>
              <a:rPr lang="en-US" dirty="0" err="1" smtClean="0"/>
              <a:t>sur</a:t>
            </a:r>
            <a:r>
              <a:rPr lang="en-US" dirty="0" smtClean="0"/>
              <a:t> la carte!</a:t>
            </a:r>
          </a:p>
          <a:p>
            <a:r>
              <a:rPr lang="en-US" dirty="0" smtClean="0"/>
              <a:t>Ne </a:t>
            </a:r>
            <a:r>
              <a:rPr lang="en-US" dirty="0" err="1" smtClean="0"/>
              <a:t>parlez</a:t>
            </a:r>
            <a:r>
              <a:rPr lang="en-US" dirty="0" smtClean="0"/>
              <a:t> pas </a:t>
            </a:r>
            <a:r>
              <a:rPr lang="en-US" dirty="0" err="1" smtClean="0"/>
              <a:t>anglais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Prenez</a:t>
            </a:r>
            <a:r>
              <a:rPr lang="en-US" dirty="0" smtClean="0"/>
              <a:t> un </a:t>
            </a:r>
            <a:r>
              <a:rPr lang="en-US" dirty="0" err="1" smtClean="0"/>
              <a:t>stylo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Écrivez</a:t>
            </a:r>
            <a:r>
              <a:rPr lang="en-US" dirty="0" smtClean="0"/>
              <a:t> </a:t>
            </a:r>
            <a:r>
              <a:rPr lang="en-US" dirty="0" err="1" smtClean="0"/>
              <a:t>votre</a:t>
            </a:r>
            <a:r>
              <a:rPr lang="en-US" dirty="0" smtClean="0"/>
              <a:t> nom et </a:t>
            </a:r>
            <a:r>
              <a:rPr lang="en-US" dirty="0" err="1" smtClean="0"/>
              <a:t>votre</a:t>
            </a:r>
            <a:r>
              <a:rPr lang="en-US" dirty="0" smtClean="0"/>
              <a:t> </a:t>
            </a:r>
            <a:r>
              <a:rPr lang="en-US" dirty="0" err="1" smtClean="0"/>
              <a:t>prénom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Lisez</a:t>
            </a:r>
            <a:r>
              <a:rPr lang="en-US" dirty="0" smtClean="0"/>
              <a:t> les </a:t>
            </a:r>
            <a:r>
              <a:rPr lang="en-US" dirty="0" err="1" smtClean="0"/>
              <a:t>mots</a:t>
            </a:r>
            <a:r>
              <a:rPr lang="en-US" dirty="0" smtClean="0"/>
              <a:t> au tableau!</a:t>
            </a:r>
          </a:p>
          <a:p>
            <a:r>
              <a:rPr lang="en-US" dirty="0" err="1" smtClean="0"/>
              <a:t>Effacez</a:t>
            </a:r>
            <a:r>
              <a:rPr lang="en-US" dirty="0" smtClean="0"/>
              <a:t> le tableau!</a:t>
            </a:r>
          </a:p>
          <a:p>
            <a:r>
              <a:rPr lang="en-US" dirty="0" err="1" smtClean="0"/>
              <a:t>Répondez</a:t>
            </a:r>
            <a:r>
              <a:rPr lang="en-US" dirty="0" smtClean="0"/>
              <a:t> en </a:t>
            </a:r>
            <a:r>
              <a:rPr lang="en-US" dirty="0" err="1" smtClean="0"/>
              <a:t>français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Rendez-moi</a:t>
            </a:r>
            <a:r>
              <a:rPr lang="en-US" dirty="0" smtClean="0"/>
              <a:t> les devoirs!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étudiants</a:t>
            </a:r>
            <a:r>
              <a:rPr lang="en-US" dirty="0" smtClean="0"/>
              <a:t> </a:t>
            </a:r>
            <a:r>
              <a:rPr lang="en-US" dirty="0" err="1" smtClean="0"/>
              <a:t>répondent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Pardon?  Je ne </a:t>
            </a:r>
            <a:r>
              <a:rPr lang="en-US" sz="4000" dirty="0" err="1" smtClean="0"/>
              <a:t>comprends</a:t>
            </a:r>
            <a:r>
              <a:rPr lang="en-US" sz="4000" dirty="0" smtClean="0"/>
              <a:t> pas.</a:t>
            </a:r>
          </a:p>
          <a:p>
            <a:r>
              <a:rPr lang="en-US" sz="4000" dirty="0" err="1" smtClean="0"/>
              <a:t>Répétez</a:t>
            </a:r>
            <a:r>
              <a:rPr lang="en-US" sz="4000" dirty="0" smtClean="0"/>
              <a:t>, </a:t>
            </a:r>
            <a:r>
              <a:rPr lang="en-US" sz="4000" dirty="0" err="1" smtClean="0"/>
              <a:t>s’il</a:t>
            </a:r>
            <a:r>
              <a:rPr lang="en-US" sz="4000" dirty="0" smtClean="0"/>
              <a:t> </a:t>
            </a:r>
            <a:r>
              <a:rPr lang="en-US" sz="4000" dirty="0" err="1" smtClean="0"/>
              <a:t>vous</a:t>
            </a:r>
            <a:r>
              <a:rPr lang="en-US" sz="4000" dirty="0" smtClean="0"/>
              <a:t> </a:t>
            </a:r>
            <a:r>
              <a:rPr lang="en-US" sz="4000" dirty="0" err="1" smtClean="0"/>
              <a:t>plaît</a:t>
            </a:r>
            <a:r>
              <a:rPr lang="en-US" sz="4000" dirty="0" smtClean="0"/>
              <a:t>!</a:t>
            </a:r>
          </a:p>
          <a:p>
            <a:r>
              <a:rPr lang="en-US" sz="4000" dirty="0" err="1" smtClean="0"/>
              <a:t>Parlez</a:t>
            </a:r>
            <a:r>
              <a:rPr lang="en-US" sz="4000" dirty="0" smtClean="0"/>
              <a:t> plus fort!</a:t>
            </a:r>
          </a:p>
          <a:p>
            <a:r>
              <a:rPr lang="en-US" sz="4000" dirty="0" smtClean="0"/>
              <a:t>Comment </a:t>
            </a:r>
            <a:r>
              <a:rPr lang="en-US" sz="4000" dirty="0" err="1" smtClean="0"/>
              <a:t>dit</a:t>
            </a:r>
            <a:r>
              <a:rPr lang="en-US" sz="4000" dirty="0" smtClean="0"/>
              <a:t>-on “board” en </a:t>
            </a:r>
            <a:r>
              <a:rPr lang="en-US" sz="4000" dirty="0" err="1" smtClean="0"/>
              <a:t>français</a:t>
            </a:r>
            <a:r>
              <a:rPr lang="en-US" sz="4000" dirty="0" smtClean="0"/>
              <a:t>?</a:t>
            </a: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L’alphabet</a:t>
            </a:r>
            <a:r>
              <a:rPr lang="en-US" sz="2400" dirty="0" smtClean="0"/>
              <a:t> et Carla </a:t>
            </a:r>
            <a:r>
              <a:rPr lang="en-US" sz="2400" dirty="0" err="1" smtClean="0"/>
              <a:t>Bruni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</a:t>
            </a:r>
            <a:r>
              <a:rPr lang="en-US" sz="1100" dirty="0" smtClean="0"/>
              <a:t>http://www.youtube.com/watch?v=SMsGSukA8RQ&amp;feature=player_embedded</a:t>
            </a:r>
            <a:endParaRPr lang="en-US" sz="1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9700" y="1524000"/>
            <a:ext cx="6324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286000" y="2209800"/>
            <a:ext cx="45720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http://</a:t>
            </a:r>
            <a:endParaRPr 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Les articles </a:t>
            </a:r>
            <a:r>
              <a:rPr lang="en-US" b="1" dirty="0" err="1" smtClean="0">
                <a:solidFill>
                  <a:srgbClr val="00B050"/>
                </a:solidFill>
              </a:rPr>
              <a:t>définis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et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indéfinis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00B050"/>
                </a:solidFill>
              </a:rPr>
              <a:t>Le</a:t>
            </a:r>
            <a:r>
              <a:rPr lang="en-US" sz="5400" dirty="0" smtClean="0"/>
              <a:t> crayon</a:t>
            </a:r>
          </a:p>
          <a:p>
            <a:r>
              <a:rPr lang="en-US" sz="5400" dirty="0" smtClean="0">
                <a:solidFill>
                  <a:srgbClr val="00B050"/>
                </a:solidFill>
              </a:rPr>
              <a:t>La</a:t>
            </a:r>
            <a:r>
              <a:rPr lang="en-US" sz="5400" dirty="0" smtClean="0"/>
              <a:t> chaise</a:t>
            </a:r>
          </a:p>
          <a:p>
            <a:r>
              <a:rPr lang="en-US" sz="5400" dirty="0" err="1" smtClean="0">
                <a:solidFill>
                  <a:srgbClr val="00B050"/>
                </a:solidFill>
              </a:rPr>
              <a:t>L’</a:t>
            </a:r>
            <a:r>
              <a:rPr lang="en-US" sz="5400" dirty="0" err="1" smtClean="0"/>
              <a:t>affiche</a:t>
            </a:r>
            <a:endParaRPr lang="en-US" sz="5400" dirty="0" smtClean="0"/>
          </a:p>
          <a:p>
            <a:r>
              <a:rPr lang="en-US" sz="5400" dirty="0" smtClean="0">
                <a:solidFill>
                  <a:srgbClr val="00B050"/>
                </a:solidFill>
              </a:rPr>
              <a:t>Les</a:t>
            </a:r>
            <a:r>
              <a:rPr lang="en-US" sz="5400" dirty="0" smtClean="0"/>
              <a:t> </a:t>
            </a:r>
            <a:r>
              <a:rPr lang="en-US" sz="5400" dirty="0" err="1" smtClean="0"/>
              <a:t>livres</a:t>
            </a:r>
            <a:endParaRPr lang="en-US" sz="5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419600" cy="45259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Un</a:t>
            </a:r>
            <a:r>
              <a:rPr lang="en-US" sz="5400" dirty="0" smtClean="0"/>
              <a:t> </a:t>
            </a:r>
            <a:r>
              <a:rPr lang="en-US" sz="5400" dirty="0" err="1" smtClean="0"/>
              <a:t>livre</a:t>
            </a:r>
            <a:endParaRPr lang="en-US" sz="5400" dirty="0" smtClean="0"/>
          </a:p>
          <a:p>
            <a:r>
              <a:rPr lang="en-US" sz="5400" dirty="0" err="1" smtClean="0">
                <a:solidFill>
                  <a:srgbClr val="FF0000"/>
                </a:solidFill>
              </a:rPr>
              <a:t>Une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smtClean="0"/>
              <a:t>chaise</a:t>
            </a:r>
          </a:p>
          <a:p>
            <a:pPr>
              <a:buNone/>
            </a:pPr>
            <a:endParaRPr lang="en-US" sz="5400" dirty="0" smtClean="0"/>
          </a:p>
          <a:p>
            <a:r>
              <a:rPr lang="en-US" sz="5400" dirty="0" smtClean="0">
                <a:solidFill>
                  <a:srgbClr val="FF0000"/>
                </a:solidFill>
              </a:rPr>
              <a:t>Des </a:t>
            </a:r>
            <a:r>
              <a:rPr lang="en-US" sz="5400" dirty="0" err="1" smtClean="0"/>
              <a:t>étudiants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B050"/>
                </a:solidFill>
              </a:rPr>
              <a:t>L’article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défini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800" dirty="0" err="1" smtClean="0"/>
              <a:t>J’aime</a:t>
            </a:r>
            <a:r>
              <a:rPr lang="en-US" sz="4800" dirty="0" smtClean="0"/>
              <a:t> les chats</a:t>
            </a:r>
            <a:r>
              <a:rPr lang="en-US" sz="4800" dirty="0" smtClean="0"/>
              <a:t>!  (I love cats!)</a:t>
            </a:r>
            <a:endParaRPr lang="en-US" sz="4800" dirty="0" smtClean="0"/>
          </a:p>
          <a:p>
            <a:r>
              <a:rPr lang="en-US" sz="4800" dirty="0" smtClean="0"/>
              <a:t>Il </a:t>
            </a:r>
            <a:r>
              <a:rPr lang="en-US" sz="4800" dirty="0" err="1" smtClean="0"/>
              <a:t>aime</a:t>
            </a:r>
            <a:r>
              <a:rPr lang="en-US" sz="4800" dirty="0" smtClean="0"/>
              <a:t> le football</a:t>
            </a:r>
            <a:r>
              <a:rPr lang="en-US" sz="4800" dirty="0" smtClean="0"/>
              <a:t>! (He loves soccer!)</a:t>
            </a:r>
            <a:endParaRPr lang="en-US" sz="4800" dirty="0" smtClean="0"/>
          </a:p>
          <a:p>
            <a:r>
              <a:rPr lang="en-US" sz="4800" dirty="0" err="1" smtClean="0"/>
              <a:t>C’est</a:t>
            </a:r>
            <a:r>
              <a:rPr lang="en-US" sz="4800" dirty="0" smtClean="0"/>
              <a:t> le prof</a:t>
            </a:r>
            <a:r>
              <a:rPr lang="en-US" sz="4800" dirty="0" smtClean="0"/>
              <a:t>.  (It’s the prof.)</a:t>
            </a:r>
            <a:endParaRPr lang="en-US" sz="4800" dirty="0" smtClean="0"/>
          </a:p>
          <a:p>
            <a:r>
              <a:rPr lang="en-US" sz="4800" dirty="0" smtClean="0"/>
              <a:t>Voilà </a:t>
            </a:r>
            <a:r>
              <a:rPr lang="en-US" sz="4800" dirty="0" smtClean="0"/>
              <a:t>le </a:t>
            </a:r>
            <a:r>
              <a:rPr lang="en-US" sz="4800" dirty="0" smtClean="0"/>
              <a:t>livre</a:t>
            </a:r>
            <a:r>
              <a:rPr lang="en-US" sz="4800" dirty="0" smtClean="0"/>
              <a:t>.  (Here’s the book.)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qu’il</a:t>
            </a:r>
            <a:r>
              <a:rPr lang="en-US" dirty="0" smtClean="0"/>
              <a:t> y a…..?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there/are there…..</a:t>
            </a:r>
          </a:p>
          <a:p>
            <a:endParaRPr lang="en-US" dirty="0"/>
          </a:p>
          <a:p>
            <a:r>
              <a:rPr lang="en-US" b="1" dirty="0" err="1" smtClean="0">
                <a:solidFill>
                  <a:srgbClr val="FF0000"/>
                </a:solidFill>
              </a:rPr>
              <a:t>Qu’est-ce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qu’il</a:t>
            </a:r>
            <a:r>
              <a:rPr lang="en-US" b="1" dirty="0" smtClean="0">
                <a:solidFill>
                  <a:srgbClr val="FF0000"/>
                </a:solidFill>
              </a:rPr>
              <a:t> y a </a:t>
            </a:r>
            <a:r>
              <a:rPr lang="en-US" b="1" dirty="0" err="1" smtClean="0">
                <a:solidFill>
                  <a:srgbClr val="FF0000"/>
                </a:solidFill>
              </a:rPr>
              <a:t>dans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une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salle</a:t>
            </a:r>
            <a:r>
              <a:rPr lang="en-US" b="1" dirty="0" smtClean="0">
                <a:solidFill>
                  <a:srgbClr val="FF0000"/>
                </a:solidFill>
              </a:rPr>
              <a:t> de </a:t>
            </a:r>
            <a:r>
              <a:rPr lang="en-US" b="1" dirty="0" err="1" smtClean="0">
                <a:solidFill>
                  <a:srgbClr val="FF0000"/>
                </a:solidFill>
              </a:rPr>
              <a:t>classe</a:t>
            </a:r>
            <a:r>
              <a:rPr lang="en-US" b="1" dirty="0" smtClean="0">
                <a:solidFill>
                  <a:srgbClr val="FF0000"/>
                </a:solidFill>
              </a:rPr>
              <a:t>?</a:t>
            </a:r>
          </a:p>
          <a:p>
            <a:endParaRPr lang="en-US" dirty="0"/>
          </a:p>
          <a:p>
            <a:r>
              <a:rPr lang="en-US" dirty="0" smtClean="0"/>
              <a:t>Il y a …..un livre, un bureau, des chaises, des tables, etc.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742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17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qu’il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n’</a:t>
            </a:r>
            <a:r>
              <a:rPr lang="en-US" dirty="0" err="1" smtClean="0"/>
              <a:t>y</a:t>
            </a:r>
            <a:r>
              <a:rPr lang="en-US" dirty="0" smtClean="0"/>
              <a:t> a </a:t>
            </a:r>
            <a:r>
              <a:rPr lang="en-US" dirty="0" smtClean="0">
                <a:solidFill>
                  <a:srgbClr val="FF0000"/>
                </a:solidFill>
              </a:rPr>
              <a:t>pas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524000"/>
            <a:ext cx="7351300" cy="4903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527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qu’il</a:t>
            </a:r>
            <a:r>
              <a:rPr lang="en-US" dirty="0" smtClean="0"/>
              <a:t> y a?  </a:t>
            </a:r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qu’il</a:t>
            </a:r>
            <a:r>
              <a:rPr lang="en-US" dirty="0" smtClean="0"/>
              <a:t> </a:t>
            </a:r>
            <a:r>
              <a:rPr lang="en-US" dirty="0" err="1" smtClean="0"/>
              <a:t>n’y</a:t>
            </a:r>
            <a:r>
              <a:rPr lang="en-US" dirty="0" smtClean="0"/>
              <a:t> a pas?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1" y="1406494"/>
            <a:ext cx="8178236" cy="5070506"/>
          </a:xfrm>
        </p:spPr>
      </p:pic>
    </p:spTree>
    <p:extLst>
      <p:ext uri="{BB962C8B-B14F-4D97-AF65-F5344CB8AC3E}">
        <p14:creationId xmlns:p14="http://schemas.microsoft.com/office/powerpoint/2010/main" val="3627436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Les articles au </a:t>
            </a:r>
            <a:r>
              <a:rPr lang="en-US" b="1" dirty="0" err="1" smtClean="0">
                <a:solidFill>
                  <a:srgbClr val="00B050"/>
                </a:solidFill>
              </a:rPr>
              <a:t>pluriel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 </a:t>
            </a:r>
            <a:r>
              <a:rPr lang="en-US" dirty="0" err="1" smtClean="0"/>
              <a:t>livre</a:t>
            </a:r>
            <a:r>
              <a:rPr lang="en-US" dirty="0" smtClean="0"/>
              <a:t>---→ </a:t>
            </a:r>
            <a:r>
              <a:rPr lang="en-US" dirty="0" smtClean="0">
                <a:solidFill>
                  <a:srgbClr val="FF0000"/>
                </a:solidFill>
              </a:rPr>
              <a:t>les</a:t>
            </a:r>
            <a:r>
              <a:rPr lang="en-US" dirty="0" smtClean="0"/>
              <a:t> </a:t>
            </a:r>
            <a:r>
              <a:rPr lang="en-US" dirty="0" err="1" smtClean="0"/>
              <a:t>livre</a:t>
            </a:r>
            <a:r>
              <a:rPr lang="en-US" dirty="0" err="1" smtClean="0">
                <a:solidFill>
                  <a:srgbClr val="FF0000"/>
                </a:solidFill>
              </a:rPr>
              <a:t>s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Le bureau---→ </a:t>
            </a:r>
            <a:r>
              <a:rPr lang="en-US" dirty="0" smtClean="0">
                <a:solidFill>
                  <a:srgbClr val="FF0000"/>
                </a:solidFill>
              </a:rPr>
              <a:t>les</a:t>
            </a:r>
            <a:r>
              <a:rPr lang="en-US" dirty="0" smtClean="0"/>
              <a:t> </a:t>
            </a:r>
            <a:r>
              <a:rPr lang="en-US" dirty="0" err="1" smtClean="0"/>
              <a:t>bureau</a:t>
            </a:r>
            <a:r>
              <a:rPr lang="en-US" dirty="0" err="1" smtClean="0">
                <a:solidFill>
                  <a:srgbClr val="FF0000"/>
                </a:solidFill>
              </a:rPr>
              <a:t>x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La chaise--- → </a:t>
            </a:r>
            <a:r>
              <a:rPr lang="en-US" dirty="0" smtClean="0">
                <a:solidFill>
                  <a:srgbClr val="FF0000"/>
                </a:solidFill>
              </a:rPr>
              <a:t>les</a:t>
            </a:r>
            <a:r>
              <a:rPr lang="en-US" dirty="0" smtClean="0"/>
              <a:t> chaise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</a:p>
          <a:p>
            <a:endParaRPr lang="en-US" dirty="0"/>
          </a:p>
          <a:p>
            <a:r>
              <a:rPr lang="en-US" dirty="0" smtClean="0"/>
              <a:t>Un cahier---→ </a:t>
            </a:r>
            <a:r>
              <a:rPr lang="en-US" dirty="0" smtClean="0">
                <a:solidFill>
                  <a:srgbClr val="00B050"/>
                </a:solidFill>
              </a:rPr>
              <a:t>des</a:t>
            </a:r>
            <a:r>
              <a:rPr lang="en-US" dirty="0" smtClean="0"/>
              <a:t> cahier</a:t>
            </a:r>
            <a:r>
              <a:rPr lang="en-US" dirty="0" smtClean="0">
                <a:solidFill>
                  <a:srgbClr val="00B050"/>
                </a:solidFill>
              </a:rPr>
              <a:t>s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affiche</a:t>
            </a:r>
            <a:r>
              <a:rPr lang="en-US" dirty="0" smtClean="0"/>
              <a:t>---→ </a:t>
            </a:r>
            <a:r>
              <a:rPr lang="en-US" dirty="0" smtClean="0">
                <a:solidFill>
                  <a:srgbClr val="00B050"/>
                </a:solidFill>
              </a:rPr>
              <a:t>des</a:t>
            </a:r>
            <a:r>
              <a:rPr lang="en-US" dirty="0" smtClean="0"/>
              <a:t> </a:t>
            </a:r>
            <a:r>
              <a:rPr lang="en-US" dirty="0" err="1" smtClean="0"/>
              <a:t>affiche</a:t>
            </a:r>
            <a:r>
              <a:rPr lang="en-US" dirty="0" err="1" smtClean="0">
                <a:solidFill>
                  <a:srgbClr val="00B050"/>
                </a:solidFill>
              </a:rPr>
              <a:t>s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porte</a:t>
            </a:r>
            <a:r>
              <a:rPr lang="en-US" dirty="0" smtClean="0"/>
              <a:t>---→ </a:t>
            </a:r>
            <a:r>
              <a:rPr lang="en-US" dirty="0" smtClean="0">
                <a:solidFill>
                  <a:srgbClr val="00B050"/>
                </a:solidFill>
              </a:rPr>
              <a:t>des</a:t>
            </a:r>
            <a:r>
              <a:rPr lang="en-US" dirty="0" smtClean="0"/>
              <a:t> </a:t>
            </a:r>
            <a:r>
              <a:rPr lang="en-US" dirty="0" err="1" smtClean="0"/>
              <a:t>porte</a:t>
            </a:r>
            <a:r>
              <a:rPr lang="en-US" dirty="0" err="1" smtClean="0">
                <a:solidFill>
                  <a:srgbClr val="00B050"/>
                </a:solidFill>
              </a:rPr>
              <a:t>s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279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FRE 101</vt:lpstr>
      <vt:lpstr>L’alphabet et Carla Bruni  http://www.youtube.com/watch?v=SMsGSukA8RQ&amp;feature=player_embedded</vt:lpstr>
      <vt:lpstr>Les articles définis et indéfinis</vt:lpstr>
      <vt:lpstr>L’article défini</vt:lpstr>
      <vt:lpstr>Qu’est-ce qu’il y a…..?</vt:lpstr>
      <vt:lpstr>PowerPoint Presentation</vt:lpstr>
      <vt:lpstr>Qu’est-ce qu’il n’y a pas?</vt:lpstr>
      <vt:lpstr>Qu’est-ce qu’il y a?  Qu’est-ce qu’il n’y a pas?</vt:lpstr>
      <vt:lpstr>Les articles au pluriel</vt:lpstr>
      <vt:lpstr>Le prof dit en classe:</vt:lpstr>
      <vt:lpstr>Les étudiants répondent…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 101</dc:title>
  <dc:creator>Devan Baty</dc:creator>
  <cp:lastModifiedBy>Devan Baty</cp:lastModifiedBy>
  <cp:revision>15</cp:revision>
  <dcterms:created xsi:type="dcterms:W3CDTF">2011-10-03T03:06:41Z</dcterms:created>
  <dcterms:modified xsi:type="dcterms:W3CDTF">2017-11-27T21:40:43Z</dcterms:modified>
</cp:coreProperties>
</file>