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81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5143500" type="screen16x9"/>
  <p:notesSz cx="6858000" cy="9144000"/>
  <p:embeddedFontLst>
    <p:embeddedFont>
      <p:font typeface="Lexend Exa" panose="020B0604020202020204" charset="0"/>
      <p:regular r:id="rId29"/>
      <p:bold r:id="rId30"/>
    </p:embeddedFont>
    <p:embeddedFont>
      <p:font typeface="Lexend Exa Medium" panose="020B0604020202020204" charset="0"/>
      <p:regular r:id="rId31"/>
      <p:bold r:id="rId32"/>
    </p:embeddedFont>
    <p:embeddedFont>
      <p:font typeface="Nunito" panose="020B0604020202020204" charset="0"/>
      <p:regular r:id="rId33"/>
      <p:bold r:id="rId34"/>
      <p:italic r:id="rId35"/>
      <p:boldItalic r:id="rId36"/>
    </p:embeddedFont>
    <p:embeddedFont>
      <p:font typeface="Teacher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4A6659-33BB-4AD0-9863-4B11C4408E26}">
  <a:tblStyle styleId="{9A4A6659-33BB-4AD0-9863-4B11C4408E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8e7e82e6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8e7e82e6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8e7e82e6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8e7e82e6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839b9cbff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839b9cbff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5839b9cbff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5839b9cbff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5839b9cbff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5839b9cbff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58e7e82e65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58e7e82e65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58e7e82e6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58e7e82e6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839b9cbff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839b9cbff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58e7e82e6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58e7e82e6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58e7e82e6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58e7e82e6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58e7e82e6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58e7e82e6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839b9cbff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839b9cbff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5839b9cbff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5839b9cbff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58e7e82e6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58e7e82e6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5839b9cbff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5839b9cbff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58e7e82e6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58e7e82e6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72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8e7e82e6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8e7e82e6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5907e342c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5907e342c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839b9cbf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5839b9cbf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839b9cbff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839b9cbff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839b9cbff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839b9cbff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8e7e82e6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8e7e82e6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4: Day 1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Health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 descr="Head shot of toddler (Provided by Getty Images)"/>
          <p:cNvPicPr preferRelativeResize="0"/>
          <p:nvPr/>
        </p:nvPicPr>
        <p:blipFill rotWithShape="1">
          <a:blip r:embed="rId3">
            <a:alphaModFix/>
          </a:blip>
          <a:srcRect l="35255" r="9188" b="9016"/>
          <a:stretch/>
        </p:blipFill>
        <p:spPr>
          <a:xfrm>
            <a:off x="312900" y="370649"/>
            <a:ext cx="1648901" cy="179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 descr="Accepting an award (Provided by Getty Images)"/>
          <p:cNvPicPr preferRelativeResize="0"/>
          <p:nvPr/>
        </p:nvPicPr>
        <p:blipFill rotWithShape="1">
          <a:blip r:embed="rId4">
            <a:alphaModFix/>
          </a:blip>
          <a:srcRect l="14748" t="27450" b="21893"/>
          <a:stretch/>
        </p:blipFill>
        <p:spPr>
          <a:xfrm>
            <a:off x="5196725" y="370650"/>
            <a:ext cx="3621048" cy="14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 descr="Child's Legs and Shadow at Beach (Provided by Getty Images)"/>
          <p:cNvPicPr preferRelativeResize="0"/>
          <p:nvPr/>
        </p:nvPicPr>
        <p:blipFill rotWithShape="1">
          <a:blip r:embed="rId5">
            <a:alphaModFix/>
          </a:blip>
          <a:srcRect l="8212" r="45310" b="20911"/>
          <a:stretch/>
        </p:blipFill>
        <p:spPr>
          <a:xfrm>
            <a:off x="3397252" y="344375"/>
            <a:ext cx="1648901" cy="185234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195375" y="2388425"/>
            <a:ext cx="2620800" cy="17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part of the body do you see?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I see a head. </a:t>
            </a:r>
            <a:endParaRPr sz="2000" b="1">
              <a:solidFill>
                <a:schemeClr val="dk2"/>
              </a:solidFill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2911300" y="2388425"/>
            <a:ext cx="26208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part of the body do you see?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I see a leg.</a:t>
            </a:r>
            <a:r>
              <a:rPr lang="en" sz="2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</a:t>
            </a:r>
            <a:endParaRPr sz="2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91" name="Google Shape;191;p20"/>
          <p:cNvSpPr txBox="1"/>
          <p:nvPr/>
        </p:nvSpPr>
        <p:spPr>
          <a:xfrm>
            <a:off x="5696850" y="2388425"/>
            <a:ext cx="3120900" cy="16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part of the body do you see?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I see an arm</a:t>
            </a:r>
            <a:r>
              <a:rPr lang="en" sz="2400" b="1">
                <a:solidFill>
                  <a:schemeClr val="dk2"/>
                </a:solidFill>
              </a:rPr>
              <a:t>. 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195375" y="4225025"/>
            <a:ext cx="862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One partner read the question. One partner answer the question.</a:t>
            </a:r>
            <a:endParaRPr sz="20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1"/>
          <p:cNvSpPr txBox="1"/>
          <p:nvPr/>
        </p:nvSpPr>
        <p:spPr>
          <a:xfrm>
            <a:off x="195375" y="2388425"/>
            <a:ext cx="2620800" cy="2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part of the body do you see?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I see a foot. I see 5 toes. </a:t>
            </a:r>
            <a:endParaRPr sz="2000" b="1">
              <a:solidFill>
                <a:schemeClr val="dk2"/>
              </a:solidFill>
            </a:endParaRPr>
          </a:p>
        </p:txBody>
      </p:sp>
      <p:pic>
        <p:nvPicPr>
          <p:cNvPr id="198" name="Google Shape;198;p21" title="Screenshot 2025-05-14 at 6.45.26 AM.png"/>
          <p:cNvPicPr preferRelativeResize="0"/>
          <p:nvPr/>
        </p:nvPicPr>
        <p:blipFill rotWithShape="1">
          <a:blip r:embed="rId3">
            <a:alphaModFix/>
          </a:blip>
          <a:srcRect l="34579" t="20216" r="29749" b="47692"/>
          <a:stretch/>
        </p:blipFill>
        <p:spPr>
          <a:xfrm>
            <a:off x="3596813" y="278975"/>
            <a:ext cx="1675614" cy="22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 descr="Young man, close-up of hand (Provided by Getty Images)"/>
          <p:cNvPicPr preferRelativeResize="0"/>
          <p:nvPr/>
        </p:nvPicPr>
        <p:blipFill rotWithShape="1">
          <a:blip r:embed="rId4">
            <a:alphaModFix/>
          </a:blip>
          <a:srcRect t="2543"/>
          <a:stretch/>
        </p:blipFill>
        <p:spPr>
          <a:xfrm>
            <a:off x="7105900" y="278988"/>
            <a:ext cx="1506442" cy="22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 descr="Baby (3-6 months), close-up of foot, low sec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50" y="370650"/>
            <a:ext cx="1321200" cy="201776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1"/>
          <p:cNvSpPr txBox="1"/>
          <p:nvPr/>
        </p:nvSpPr>
        <p:spPr>
          <a:xfrm>
            <a:off x="6179650" y="2512025"/>
            <a:ext cx="2769000" cy="15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part of the body do you see?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I see a hand. I see 5 fingers. </a:t>
            </a:r>
            <a:endParaRPr sz="2000" b="1">
              <a:solidFill>
                <a:schemeClr val="dk2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3015325" y="2480075"/>
            <a:ext cx="2838600" cy="17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part of the body do you see?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I see a stomach. </a:t>
            </a:r>
            <a:endParaRPr sz="2000" b="1">
              <a:solidFill>
                <a:schemeClr val="dk2"/>
              </a:solidFill>
            </a:endParaRPr>
          </a:p>
        </p:txBody>
      </p:sp>
      <p:sp>
        <p:nvSpPr>
          <p:cNvPr id="203" name="Google Shape;203;p21"/>
          <p:cNvSpPr txBox="1"/>
          <p:nvPr/>
        </p:nvSpPr>
        <p:spPr>
          <a:xfrm>
            <a:off x="195375" y="4225025"/>
            <a:ext cx="8622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One partner read the question. One partner answer the question.</a:t>
            </a:r>
            <a:endParaRPr sz="20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 title="Screenshot 2025-05-14 at 6.46.34 AM.png"/>
          <p:cNvPicPr preferRelativeResize="0"/>
          <p:nvPr/>
        </p:nvPicPr>
        <p:blipFill rotWithShape="1">
          <a:blip r:embed="rId3">
            <a:alphaModFix/>
          </a:blip>
          <a:srcRect t="10066" r="49642" b="39649"/>
          <a:stretch/>
        </p:blipFill>
        <p:spPr>
          <a:xfrm>
            <a:off x="2080563" y="250950"/>
            <a:ext cx="4982875" cy="18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/>
        </p:nvSpPr>
        <p:spPr>
          <a:xfrm>
            <a:off x="236050" y="1941425"/>
            <a:ext cx="85011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What hurts in picture 1?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His hand hurts. 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What hurts in picture 2?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His foot hurts. 	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					What hurts in picture 3? 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					Her arm hurts.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One partner read the question. One partner answer the question.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3" title="Screenshot 2025-05-14 at 6.46.34 AM.png"/>
          <p:cNvPicPr preferRelativeResize="0"/>
          <p:nvPr/>
        </p:nvPicPr>
        <p:blipFill rotWithShape="1">
          <a:blip r:embed="rId3">
            <a:alphaModFix/>
          </a:blip>
          <a:srcRect l="49538" t="14232" b="39648"/>
          <a:stretch/>
        </p:blipFill>
        <p:spPr>
          <a:xfrm>
            <a:off x="1860100" y="163700"/>
            <a:ext cx="5423776" cy="18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3"/>
          <p:cNvSpPr txBox="1"/>
          <p:nvPr/>
        </p:nvSpPr>
        <p:spPr>
          <a:xfrm>
            <a:off x="148950" y="1996775"/>
            <a:ext cx="88461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What is the injury in picture 4?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His leg hurts. 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What is the injury in picture 5?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His head hurts. 	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					What is the injury in picture 6? </a:t>
            </a:r>
            <a:endParaRPr sz="18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											Her stomach hurts.</a:t>
            </a:r>
            <a:endParaRPr sz="1800" b="1">
              <a:solidFill>
                <a:schemeClr val="dk2"/>
              </a:solidFill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One partner read the question. One partner answer the question.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24"/>
          <p:cNvGrpSpPr/>
          <p:nvPr/>
        </p:nvGrpSpPr>
        <p:grpSpPr>
          <a:xfrm>
            <a:off x="3605296" y="247025"/>
            <a:ext cx="2118907" cy="1443826"/>
            <a:chOff x="3605296" y="247025"/>
            <a:chExt cx="2118907" cy="1443826"/>
          </a:xfrm>
        </p:grpSpPr>
        <p:pic>
          <p:nvPicPr>
            <p:cNvPr id="223" name="Google Shape;223;p24" title="Screenshot 2025-05-14 at 7.02.21 AM.png"/>
            <p:cNvPicPr preferRelativeResize="0"/>
            <p:nvPr/>
          </p:nvPicPr>
          <p:blipFill rotWithShape="1">
            <a:blip r:embed="rId3">
              <a:alphaModFix/>
            </a:blip>
            <a:srcRect l="12936" t="72927" r="54930"/>
            <a:stretch/>
          </p:blipFill>
          <p:spPr>
            <a:xfrm>
              <a:off x="4686927" y="409314"/>
              <a:ext cx="1037276" cy="1119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4" title="Screenshot 2025-05-14 at 7.02.21 AM.png"/>
            <p:cNvPicPr preferRelativeResize="0"/>
            <p:nvPr/>
          </p:nvPicPr>
          <p:blipFill rotWithShape="1">
            <a:blip r:embed="rId3">
              <a:alphaModFix/>
            </a:blip>
            <a:srcRect l="16747" r="60018" b="74748"/>
            <a:stretch/>
          </p:blipFill>
          <p:spPr>
            <a:xfrm>
              <a:off x="3605296" y="247025"/>
              <a:ext cx="1037276" cy="1443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5" name="Google Shape;225;p24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5" t="24912" r="52162" b="49095"/>
          <a:stretch/>
        </p:blipFill>
        <p:spPr>
          <a:xfrm>
            <a:off x="268650" y="247025"/>
            <a:ext cx="1654099" cy="16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66958" b="74007"/>
          <a:stretch/>
        </p:blipFill>
        <p:spPr>
          <a:xfrm>
            <a:off x="2072250" y="321238"/>
            <a:ext cx="1488700" cy="1499838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4"/>
          <p:cNvSpPr txBox="1"/>
          <p:nvPr/>
        </p:nvSpPr>
        <p:spPr>
          <a:xfrm>
            <a:off x="353225" y="1821075"/>
            <a:ext cx="1321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Doctor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228" name="Google Shape;228;p24"/>
          <p:cNvSpPr txBox="1"/>
          <p:nvPr/>
        </p:nvSpPr>
        <p:spPr>
          <a:xfrm>
            <a:off x="1922750" y="1804725"/>
            <a:ext cx="157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Nurse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229" name="Google Shape;229;p24"/>
          <p:cNvSpPr txBox="1"/>
          <p:nvPr/>
        </p:nvSpPr>
        <p:spPr>
          <a:xfrm>
            <a:off x="4131775" y="1804725"/>
            <a:ext cx="148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Medicine</a:t>
            </a:r>
            <a:endParaRPr sz="2400" b="1">
              <a:solidFill>
                <a:schemeClr val="dk2"/>
              </a:solidFill>
            </a:endParaRPr>
          </a:p>
        </p:txBody>
      </p:sp>
      <p:grpSp>
        <p:nvGrpSpPr>
          <p:cNvPr id="230" name="Google Shape;230;p24"/>
          <p:cNvGrpSpPr/>
          <p:nvPr/>
        </p:nvGrpSpPr>
        <p:grpSpPr>
          <a:xfrm>
            <a:off x="5885350" y="412975"/>
            <a:ext cx="2975296" cy="1102575"/>
            <a:chOff x="5885350" y="412975"/>
            <a:chExt cx="2975296" cy="1102575"/>
          </a:xfrm>
        </p:grpSpPr>
        <p:pic>
          <p:nvPicPr>
            <p:cNvPr id="231" name="Google Shape;231;p24" descr="Broken leg with the cast rests on the knee of the other leg. (Provided by Getty Images)"/>
            <p:cNvPicPr preferRelativeResize="0"/>
            <p:nvPr/>
          </p:nvPicPr>
          <p:blipFill rotWithShape="1">
            <a:blip r:embed="rId4">
              <a:alphaModFix/>
            </a:blip>
            <a:srcRect r="46230"/>
            <a:stretch/>
          </p:blipFill>
          <p:spPr>
            <a:xfrm>
              <a:off x="5885350" y="412975"/>
              <a:ext cx="1321201" cy="110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4" descr="Child's broken arm in cast (Provided by Getty Images)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206548" y="437500"/>
              <a:ext cx="1654098" cy="10628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3" name="Google Shape;233;p24"/>
          <p:cNvSpPr txBox="1"/>
          <p:nvPr/>
        </p:nvSpPr>
        <p:spPr>
          <a:xfrm>
            <a:off x="6898100" y="1690850"/>
            <a:ext cx="94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Cast</a:t>
            </a:r>
            <a:endParaRPr sz="2400" b="1">
              <a:solidFill>
                <a:schemeClr val="dk2"/>
              </a:solidFill>
            </a:endParaRPr>
          </a:p>
        </p:txBody>
      </p:sp>
      <p:pic>
        <p:nvPicPr>
          <p:cNvPr id="234" name="Google Shape;234;p24" descr="Hospital traumatology room vector illustration, cartoon trauma surgery room cabinet with doctor traumatologist and clinic medical equipment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8650" y="2358825"/>
            <a:ext cx="4412498" cy="247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4"/>
          <p:cNvSpPr txBox="1"/>
          <p:nvPr/>
        </p:nvSpPr>
        <p:spPr>
          <a:xfrm>
            <a:off x="268650" y="4284600"/>
            <a:ext cx="2457600" cy="554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Doctor’s Office</a:t>
            </a:r>
            <a:endParaRPr sz="2400" b="1">
              <a:solidFill>
                <a:schemeClr val="dk2"/>
              </a:solidFill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6069850" y="2767675"/>
            <a:ext cx="2854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Sometimes when we are hurt or we do not feel good we need to get help.</a:t>
            </a:r>
            <a:r>
              <a:rPr lang="en" sz="2400" b="1">
                <a:solidFill>
                  <a:schemeClr val="dk2"/>
                </a:solidFill>
              </a:rPr>
              <a:t> 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Repeat After Me!</a:t>
            </a:r>
            <a:endParaRPr sz="2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5" title="Screenshot 2025-05-14 at 6.53.12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70708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4642575" y="1190075"/>
            <a:ext cx="42816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When we do not feel good it could be 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cold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fever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headache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sore throat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stomachache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	a toothache</a:t>
            </a: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</a:rPr>
              <a:t>Repeat After Me!</a:t>
            </a:r>
            <a:endParaRPr sz="24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26" title="Screenshot 2025-05-14 at 6.53.12 AM.png"/>
          <p:cNvPicPr preferRelativeResize="0"/>
          <p:nvPr/>
        </p:nvPicPr>
        <p:blipFill rotWithShape="1">
          <a:blip r:embed="rId3">
            <a:alphaModFix/>
          </a:blip>
          <a:srcRect t="6575" b="46423"/>
          <a:stretch/>
        </p:blipFill>
        <p:spPr>
          <a:xfrm>
            <a:off x="2286650" y="62750"/>
            <a:ext cx="4570699" cy="2274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6"/>
          <p:cNvSpPr txBox="1"/>
          <p:nvPr/>
        </p:nvSpPr>
        <p:spPr>
          <a:xfrm>
            <a:off x="148950" y="2195825"/>
            <a:ext cx="88461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doesn’t feel good in picture 1?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His nose doesn’t feel good.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is blowing it with a tissue.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					What doesn’t feel good in picture 2?</a:t>
            </a:r>
            <a:endParaRPr sz="1600" b="1">
              <a:solidFill>
                <a:schemeClr val="dk2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His head doesn’t feel good, it is warm. </a:t>
            </a:r>
            <a:endParaRPr sz="1600" b="1">
              <a:solidFill>
                <a:schemeClr val="dk2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is checking his temperature for a fever.	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											Where is her pain in picture 3?</a:t>
            </a:r>
            <a:endParaRPr sz="1600" b="1">
              <a:solidFill>
                <a:schemeClr val="dk2"/>
              </a:solidFill>
            </a:endParaRPr>
          </a:p>
          <a:p>
            <a:pPr marL="4572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Her head doesn’t feel good. </a:t>
            </a:r>
            <a:endParaRPr sz="1600" b="1">
              <a:solidFill>
                <a:schemeClr val="dk2"/>
              </a:solidFill>
            </a:endParaRPr>
          </a:p>
          <a:p>
            <a:pPr marL="4572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She has a headache.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249" name="Google Shape;249;p26"/>
          <p:cNvSpPr txBox="1"/>
          <p:nvPr/>
        </p:nvSpPr>
        <p:spPr>
          <a:xfrm>
            <a:off x="7173525" y="1407025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One partner read the question. One partner answer the question.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/>
        </p:nvSpPr>
        <p:spPr>
          <a:xfrm>
            <a:off x="148950" y="2195825"/>
            <a:ext cx="8846100" cy="28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doesn’t feel good in picture 4?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has a pain in his throat.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It hurts to swallow.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					Where is her pain in picture 5?</a:t>
            </a:r>
            <a:endParaRPr sz="1600" b="1">
              <a:solidFill>
                <a:schemeClr val="dk2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Her stomach doesn’t feel good.</a:t>
            </a:r>
            <a:endParaRPr sz="1600" b="1">
              <a:solidFill>
                <a:schemeClr val="dk2"/>
              </a:solidFill>
            </a:endParaRPr>
          </a:p>
          <a:p>
            <a:pPr marL="18288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She is holding her stomach. She has pain.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										What doesn’t feel good in picture 6?</a:t>
            </a:r>
            <a:endParaRPr sz="1600" b="1">
              <a:solidFill>
                <a:schemeClr val="dk2"/>
              </a:solidFill>
            </a:endParaRPr>
          </a:p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His tooth doesn’t feel good. </a:t>
            </a:r>
            <a:endParaRPr sz="1600" b="1">
              <a:solidFill>
                <a:schemeClr val="dk2"/>
              </a:solidFill>
            </a:endParaRPr>
          </a:p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is holding his jaw from his toothache.</a:t>
            </a:r>
            <a:endParaRPr sz="1600" b="1">
              <a:solidFill>
                <a:schemeClr val="dk2"/>
              </a:solidFill>
            </a:endParaRPr>
          </a:p>
        </p:txBody>
      </p:sp>
      <p:pic>
        <p:nvPicPr>
          <p:cNvPr id="255" name="Google Shape;255;p27" title="Screenshot 2025-05-14 at 6.53.12 AM.png"/>
          <p:cNvPicPr preferRelativeResize="0"/>
          <p:nvPr/>
        </p:nvPicPr>
        <p:blipFill rotWithShape="1">
          <a:blip r:embed="rId3">
            <a:alphaModFix/>
          </a:blip>
          <a:srcRect t="53576"/>
          <a:stretch/>
        </p:blipFill>
        <p:spPr>
          <a:xfrm>
            <a:off x="2286650" y="-1"/>
            <a:ext cx="4570699" cy="2246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7054450" y="1466550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One partner read the question. One partner answer the question.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8" title="Screenshot 2025-05-14 at 6.51.1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999" y="225575"/>
            <a:ext cx="4866226" cy="44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8" title="Screenshot 2025-05-14 at 6.51.54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589" y="1478787"/>
            <a:ext cx="3979512" cy="19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 txBox="1"/>
          <p:nvPr/>
        </p:nvSpPr>
        <p:spPr>
          <a:xfrm>
            <a:off x="6325200" y="3892450"/>
            <a:ext cx="2485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Read this out loud to your partner.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9" title="Screenshot 2025-05-14 at 6.51.19 AM.png"/>
          <p:cNvPicPr preferRelativeResize="0"/>
          <p:nvPr/>
        </p:nvPicPr>
        <p:blipFill rotWithShape="1">
          <a:blip r:embed="rId3">
            <a:alphaModFix/>
          </a:blip>
          <a:srcRect l="61951"/>
          <a:stretch/>
        </p:blipFill>
        <p:spPr>
          <a:xfrm>
            <a:off x="345075" y="256950"/>
            <a:ext cx="1946875" cy="46370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/>
        </p:nvSpPr>
        <p:spPr>
          <a:xfrm>
            <a:off x="2664025" y="3132400"/>
            <a:ext cx="59640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Hurts on Tony?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Tony’s leg is hurt. He needs a cast.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Tony’s head hurts. He needs some medicine. </a:t>
            </a:r>
            <a:endParaRPr sz="2000" b="1">
              <a:solidFill>
                <a:schemeClr val="dk2"/>
              </a:solidFill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7054450" y="1466550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One partner read the question. One partner answer the question.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819150" y="4809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/>
            </a:br>
            <a:r>
              <a:rPr lang="en-US" dirty="0"/>
              <a:t>                      Family </a:t>
            </a:r>
            <a:endParaRPr dirty="0"/>
          </a:p>
        </p:txBody>
      </p:sp>
      <p:graphicFrame>
        <p:nvGraphicFramePr>
          <p:cNvPr id="134" name="Google Shape;134;p14"/>
          <p:cNvGraphicFramePr/>
          <p:nvPr>
            <p:extLst>
              <p:ext uri="{D42A27DB-BD31-4B8C-83A1-F6EECF244321}">
                <p14:modId xmlns:p14="http://schemas.microsoft.com/office/powerpoint/2010/main" val="292014107"/>
              </p:ext>
            </p:extLst>
          </p:nvPr>
        </p:nvGraphicFramePr>
        <p:xfrm>
          <a:off x="88963" y="1435500"/>
          <a:ext cx="8790000" cy="2991740"/>
        </p:xfrm>
        <a:graphic>
          <a:graphicData uri="http://schemas.openxmlformats.org/drawingml/2006/table">
            <a:tbl>
              <a:tblPr>
                <a:noFill/>
                <a:tableStyleId>{9A4A6659-33BB-4AD0-9863-4B11C4408E26}</a:tableStyleId>
              </a:tblPr>
              <a:tblGrid>
                <a:gridCol w="219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mom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dad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sister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brother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daughter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husband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son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grandma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grandpa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aunt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uncle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3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children</a:t>
                      </a:r>
                      <a:endParaRPr sz="33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14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499900" y="21930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 dirty="0"/>
              <a:t>Review Words</a:t>
            </a:r>
            <a:endParaRPr sz="4000" b="1" u="sng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 title="Screenshot 2025-05-14 at 6.51.19 AM.png"/>
          <p:cNvPicPr preferRelativeResize="0"/>
          <p:nvPr/>
        </p:nvPicPr>
        <p:blipFill rotWithShape="1">
          <a:blip r:embed="rId3">
            <a:alphaModFix/>
          </a:blip>
          <a:srcRect r="39338"/>
          <a:stretch/>
        </p:blipFill>
        <p:spPr>
          <a:xfrm>
            <a:off x="232000" y="225575"/>
            <a:ext cx="2951925" cy="44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0"/>
          <p:cNvSpPr txBox="1"/>
          <p:nvPr/>
        </p:nvSpPr>
        <p:spPr>
          <a:xfrm>
            <a:off x="3337100" y="2882550"/>
            <a:ext cx="5255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What Hurts on Mario?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Mario’s arm and both hands are hurt. </a:t>
            </a:r>
            <a:endParaRPr sz="20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</a:rPr>
              <a:t>He needs a Doctor to wrap each one in a cast.</a:t>
            </a:r>
            <a:endParaRPr sz="2000" b="1">
              <a:solidFill>
                <a:schemeClr val="dk2"/>
              </a:solidFill>
            </a:endParaRPr>
          </a:p>
        </p:txBody>
      </p:sp>
      <p:sp>
        <p:nvSpPr>
          <p:cNvPr id="277" name="Google Shape;277;p30"/>
          <p:cNvSpPr txBox="1"/>
          <p:nvPr/>
        </p:nvSpPr>
        <p:spPr>
          <a:xfrm>
            <a:off x="7054450" y="1466550"/>
            <a:ext cx="18216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One partner read the question. One partner answer the question.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 title="Screenshot 2025-05-14 at 7.03.34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655499" cy="474112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1"/>
          <p:cNvSpPr txBox="1"/>
          <p:nvPr/>
        </p:nvSpPr>
        <p:spPr>
          <a:xfrm>
            <a:off x="4893525" y="152400"/>
            <a:ext cx="40152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Why is everyone at the Doctor’s office?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has wraps on his hands. He must have hurt his hands.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is using a kleenex. He must have a runny nose.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He is holding his head and his pants are ripped. He must have a headache and a hurt leg.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She is holding her stomach. She must have a stomach ache.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does the nurse have?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 nurse has medicine.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2" title="Screenshot 2025-05-14 at 6.56.5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575" y="298125"/>
            <a:ext cx="4128214" cy="227362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233025" y="298125"/>
            <a:ext cx="4568100" cy="4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is the name of your medicine?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My medicine is called Colds Away.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What is your medicine used for?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My medicine is used for colds, headaches, and fevers.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How many tablets are in the medicine box?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There are 24 tablets in the medicine box.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When is the medicine not good anymore?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We should not use the medicine after December 2018. It is expired. 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How many tablets can we take a day?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We should not take more than 8 tablets in 24 hours. </a:t>
            </a:r>
            <a:endParaRPr sz="1600" b="1">
              <a:solidFill>
                <a:schemeClr val="dk2"/>
              </a:solidFill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5685225" y="2865550"/>
            <a:ext cx="320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</a:rPr>
              <a:t>One partner read the question. One partner answer the question.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3" title="Screenshot 2025-05-14 at 6.55.07 AM.png"/>
          <p:cNvPicPr preferRelativeResize="0"/>
          <p:nvPr/>
        </p:nvPicPr>
        <p:blipFill rotWithShape="1">
          <a:blip r:embed="rId3">
            <a:alphaModFix/>
          </a:blip>
          <a:srcRect r="57553"/>
          <a:stretch/>
        </p:blipFill>
        <p:spPr>
          <a:xfrm>
            <a:off x="6388600" y="152425"/>
            <a:ext cx="2526226" cy="279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 txBox="1"/>
          <p:nvPr/>
        </p:nvSpPr>
        <p:spPr>
          <a:xfrm>
            <a:off x="2275300" y="261725"/>
            <a:ext cx="4113300" cy="4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Hello patient 1, I am the nurse, can you tell me why are you visiting today?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I am in pain. I have a toothache.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Hello patient 2, I am the nurse, can you tell me why you are visiting today?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My throat really hurts. Can you help my sore throat?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Hello patient 3, I am the nurse can you tell me why you are visiting today?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I feel really hot. I think I have a fever. </a:t>
            </a:r>
            <a:endParaRPr sz="1700" b="1">
              <a:solidFill>
                <a:schemeClr val="dk2"/>
              </a:solidFill>
            </a:endParaRPr>
          </a:p>
        </p:txBody>
      </p:sp>
      <p:pic>
        <p:nvPicPr>
          <p:cNvPr id="297" name="Google Shape;297;p33" title="Screenshot 2025-05-14 at 7.02.21 AM.png"/>
          <p:cNvPicPr preferRelativeResize="0"/>
          <p:nvPr/>
        </p:nvPicPr>
        <p:blipFill rotWithShape="1">
          <a:blip r:embed="rId4">
            <a:alphaModFix/>
          </a:blip>
          <a:srcRect l="66958" b="74007"/>
          <a:stretch/>
        </p:blipFill>
        <p:spPr>
          <a:xfrm>
            <a:off x="301200" y="261730"/>
            <a:ext cx="2057376" cy="207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One partner read the question. One partner answer the question.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/>
          <p:nvPr/>
        </p:nvSpPr>
        <p:spPr>
          <a:xfrm>
            <a:off x="1855075" y="459700"/>
            <a:ext cx="3606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Hello patient 4, I am the doctor, can you tell me why are you visiting today?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I need a tissue. I have a cold. </a:t>
            </a:r>
            <a:endParaRPr sz="1700" b="1">
              <a:solidFill>
                <a:schemeClr val="dk2"/>
              </a:solidFill>
            </a:endParaRPr>
          </a:p>
        </p:txBody>
      </p:sp>
      <p:pic>
        <p:nvPicPr>
          <p:cNvPr id="304" name="Google Shape;304;p34" title="Screenshot 2025-05-14 at 7.02.21 AM.png"/>
          <p:cNvPicPr preferRelativeResize="0"/>
          <p:nvPr/>
        </p:nvPicPr>
        <p:blipFill rotWithShape="1">
          <a:blip r:embed="rId3">
            <a:alphaModFix/>
          </a:blip>
          <a:srcRect l="14795" t="24912" r="52162" b="49095"/>
          <a:stretch/>
        </p:blipFill>
        <p:spPr>
          <a:xfrm>
            <a:off x="268650" y="247025"/>
            <a:ext cx="1654099" cy="166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000" y="247025"/>
            <a:ext cx="3243525" cy="27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4"/>
          <p:cNvSpPr txBox="1"/>
          <p:nvPr/>
        </p:nvSpPr>
        <p:spPr>
          <a:xfrm>
            <a:off x="1815475" y="1740450"/>
            <a:ext cx="3686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Hello patient 5, I am the doctor, can you tell me why are you visiting today?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I am sick. I have a stomach ache.</a:t>
            </a:r>
            <a:r>
              <a:rPr lang="en" b="1">
                <a:solidFill>
                  <a:schemeClr val="dk2"/>
                </a:solidFill>
              </a:rPr>
              <a:t>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07" name="Google Shape;307;p34"/>
          <p:cNvSpPr txBox="1"/>
          <p:nvPr/>
        </p:nvSpPr>
        <p:spPr>
          <a:xfrm>
            <a:off x="1666075" y="3021200"/>
            <a:ext cx="38355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Hello patient 5, I am the doctor, can you tell me why are you visiting today?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I am in pain. I have a headache. </a:t>
            </a:r>
            <a:endParaRPr sz="18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One partner read the question. One partner answer the question.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5" title="Screenshot 2025-05-14 at 6.47.36 AM.png"/>
          <p:cNvPicPr preferRelativeResize="0"/>
          <p:nvPr/>
        </p:nvPicPr>
        <p:blipFill rotWithShape="1">
          <a:blip r:embed="rId3">
            <a:alphaModFix/>
          </a:blip>
          <a:srcRect t="6384" r="36640" b="21475"/>
          <a:stretch/>
        </p:blipFill>
        <p:spPr>
          <a:xfrm>
            <a:off x="250700" y="231450"/>
            <a:ext cx="2800275" cy="305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5"/>
          <p:cNvSpPr txBox="1"/>
          <p:nvPr/>
        </p:nvSpPr>
        <p:spPr>
          <a:xfrm>
            <a:off x="3050975" y="1116200"/>
            <a:ext cx="38598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Hello patient 1, I am the doctor, what brings you to the Doctor’s office today?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My head really hurts Can you help my headache?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Hello patient 2, I am the doctor, what brings you to the Doctor’s office today?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My hand hurts so bad. Can you put a cast on it?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Hello patient 3, I am the doctor, what brings you to the Doctor’s office today?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My stomach really hurts. Do you think I need medicine?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One partner read the question. One partner answer the question.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925" y="630275"/>
            <a:ext cx="1181100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725" y="692188"/>
            <a:ext cx="192405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6"/>
          <p:cNvSpPr txBox="1"/>
          <p:nvPr/>
        </p:nvSpPr>
        <p:spPr>
          <a:xfrm>
            <a:off x="4228825" y="1328850"/>
            <a:ext cx="4548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Hello patient 4, I am the nurse, what brings you to the Doctor’s office today?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My foot is in a lot of pain. Can you help my injury?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3" name="Google Shape;323;p36"/>
          <p:cNvSpPr txBox="1"/>
          <p:nvPr/>
        </p:nvSpPr>
        <p:spPr>
          <a:xfrm>
            <a:off x="4126775" y="2284600"/>
            <a:ext cx="4699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Hello patient 5, I am the nurse, what brings you to the Doctor’s office today?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My arm is in a lot of pain. Can you help my injury?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4228825" y="3240350"/>
            <a:ext cx="47496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Hello patient 6, I am the nurse, what brings you to the Doctor’s office today?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My leg is in a lot of pain. Can you help my injury?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1607350" y="4418500"/>
            <a:ext cx="727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One partner read the question. One partner answer the question.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EA66-5694-449E-B1AA-128D4869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my family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53F170-F86B-4C5A-9ECA-0B4CC5D0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94" y="691346"/>
            <a:ext cx="1307110" cy="1108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C023B-5F93-4ED0-8176-42D8243EE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51" y="1954454"/>
            <a:ext cx="2941505" cy="254631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93DB7-756F-4F3A-B17B-D7BA26E7AC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646" y="1388046"/>
            <a:ext cx="7851204" cy="3050679"/>
          </a:xfrm>
        </p:spPr>
        <p:txBody>
          <a:bodyPr>
            <a:normAutofit fontScale="92500" lnSpcReduction="20000"/>
          </a:bodyPr>
          <a:lstStyle/>
          <a:p>
            <a:pPr marL="133350" indent="0">
              <a:buNone/>
            </a:pPr>
            <a:r>
              <a:rPr lang="en-US" dirty="0"/>
              <a:t>This is my family. I am a daughter. </a:t>
            </a:r>
          </a:p>
          <a:p>
            <a:pPr marL="133350" indent="0">
              <a:buNone/>
            </a:pPr>
            <a:r>
              <a:rPr lang="en-US" dirty="0"/>
              <a:t>I am a sister. On the left is my sister.</a:t>
            </a:r>
          </a:p>
          <a:p>
            <a:pPr marL="133350" indent="0">
              <a:buNone/>
            </a:pPr>
            <a:r>
              <a:rPr lang="en-US" dirty="0"/>
              <a:t>Then in the middle is my mom and </a:t>
            </a:r>
          </a:p>
          <a:p>
            <a:pPr marL="133350" indent="0">
              <a:buNone/>
            </a:pPr>
            <a:r>
              <a:rPr lang="en-US" dirty="0"/>
              <a:t>Dad. My husband is in the top</a:t>
            </a:r>
          </a:p>
          <a:p>
            <a:pPr marL="133350" indent="0">
              <a:buNone/>
            </a:pPr>
            <a:r>
              <a:rPr lang="en-US" dirty="0"/>
              <a:t>Picture; he was the one who took </a:t>
            </a:r>
          </a:p>
          <a:p>
            <a:pPr marL="133350" indent="0">
              <a:buNone/>
            </a:pPr>
            <a:r>
              <a:rPr lang="en-US" dirty="0"/>
              <a:t>The picture on Christmas. My </a:t>
            </a:r>
          </a:p>
          <a:p>
            <a:pPr marL="133350" indent="0">
              <a:buNone/>
            </a:pPr>
            <a:r>
              <a:rPr lang="en-US" dirty="0"/>
              <a:t>Brother is on the far right. I am </a:t>
            </a:r>
          </a:p>
          <a:p>
            <a:pPr marL="133350" indent="0">
              <a:buNone/>
            </a:pPr>
            <a:r>
              <a:rPr lang="en-US" dirty="0"/>
              <a:t>The oldest of 4 children. My older </a:t>
            </a:r>
          </a:p>
          <a:p>
            <a:pPr marL="133350" indent="0">
              <a:buNone/>
            </a:pPr>
            <a:r>
              <a:rPr lang="en-US" dirty="0"/>
              <a:t>Sister is not in the picture, she lives</a:t>
            </a:r>
          </a:p>
          <a:p>
            <a:pPr marL="133350" indent="0">
              <a:buNone/>
            </a:pPr>
            <a:r>
              <a:rPr lang="en-US" dirty="0"/>
              <a:t>In Texas. My children are in the </a:t>
            </a:r>
          </a:p>
          <a:p>
            <a:pPr marL="133350" indent="0">
              <a:buNone/>
            </a:pPr>
            <a:r>
              <a:rPr lang="en-US" dirty="0"/>
              <a:t>Picture with their grandma, grandpa,</a:t>
            </a:r>
          </a:p>
          <a:p>
            <a:pPr marL="133350" indent="0">
              <a:buNone/>
            </a:pPr>
            <a:r>
              <a:rPr lang="en-US" dirty="0"/>
              <a:t>Aunt Steph and their uncle Joe. I have </a:t>
            </a:r>
          </a:p>
          <a:p>
            <a:pPr marL="133350" indent="0">
              <a:buNone/>
            </a:pPr>
            <a:r>
              <a:rPr lang="en-US" dirty="0"/>
              <a:t>2 sons and 1 daughter. </a:t>
            </a:r>
          </a:p>
          <a:p>
            <a:pPr marL="133350" indent="0">
              <a:buNone/>
            </a:pPr>
            <a:r>
              <a:rPr lang="en-US" b="1" dirty="0">
                <a:highlight>
                  <a:srgbClr val="FFFF00"/>
                </a:highlight>
              </a:rPr>
              <a:t>Tell your friends about your family!</a:t>
            </a:r>
          </a:p>
        </p:txBody>
      </p:sp>
    </p:spTree>
    <p:extLst>
      <p:ext uri="{BB962C8B-B14F-4D97-AF65-F5344CB8AC3E}">
        <p14:creationId xmlns:p14="http://schemas.microsoft.com/office/powerpoint/2010/main" val="4112887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819150" y="4809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OUCH! Who is HURT! Who is helping?</a:t>
            </a:r>
            <a:endParaRPr/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88963" y="1435500"/>
          <a:ext cx="8790000" cy="2704575"/>
        </p:xfrm>
        <a:graphic>
          <a:graphicData uri="http://schemas.openxmlformats.org/drawingml/2006/table">
            <a:tbl>
              <a:tblPr>
                <a:noFill/>
                <a:tableStyleId>{9A4A6659-33BB-4AD0-9863-4B11C4408E26}</a:tableStyleId>
              </a:tblPr>
              <a:tblGrid>
                <a:gridCol w="219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doctor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patient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nurse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mom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man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wife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son/boy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dad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women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husband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daughter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girl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5" name="Google Shape;135;p14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  <p:extLst>
      <p:ext uri="{BB962C8B-B14F-4D97-AF65-F5344CB8AC3E}">
        <p14:creationId xmlns:p14="http://schemas.microsoft.com/office/powerpoint/2010/main" val="2014263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731125" y="191650"/>
            <a:ext cx="75057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OUCH! IT HURTS!</a:t>
            </a:r>
            <a:endParaRPr/>
          </a:p>
        </p:txBody>
      </p:sp>
      <p:graphicFrame>
        <p:nvGraphicFramePr>
          <p:cNvPr id="142" name="Google Shape;142;p15"/>
          <p:cNvGraphicFramePr/>
          <p:nvPr/>
        </p:nvGraphicFramePr>
        <p:xfrm>
          <a:off x="88963" y="863650"/>
          <a:ext cx="8790000" cy="3562875"/>
        </p:xfrm>
        <a:graphic>
          <a:graphicData uri="http://schemas.openxmlformats.org/drawingml/2006/table">
            <a:tbl>
              <a:tblPr>
                <a:noFill/>
                <a:tableStyleId>{9A4A6659-33BB-4AD0-9863-4B11C4408E26}</a:tableStyleId>
              </a:tblPr>
              <a:tblGrid>
                <a:gridCol w="219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2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3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injury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ouch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hurt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fever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break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broken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sprain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pain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swallow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sore throat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toothache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stomach ache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jaw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temperature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runny nose</a:t>
                      </a:r>
                      <a:endParaRPr sz="30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3" name="Google Shape;143;p15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4" name="Google Shape;144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u="sng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31125" y="3803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OUCH! What do I need?</a:t>
            </a:r>
            <a:endParaRPr/>
          </a:p>
        </p:txBody>
      </p:sp>
      <p:graphicFrame>
        <p:nvGraphicFramePr>
          <p:cNvPr id="150" name="Google Shape;150;p16"/>
          <p:cNvGraphicFramePr/>
          <p:nvPr/>
        </p:nvGraphicFramePr>
        <p:xfrm>
          <a:off x="88963" y="1148650"/>
          <a:ext cx="8790000" cy="3217945"/>
        </p:xfrm>
        <a:graphic>
          <a:graphicData uri="http://schemas.openxmlformats.org/drawingml/2006/table">
            <a:tbl>
              <a:tblPr>
                <a:noFill/>
                <a:tableStyleId>{9A4A6659-33BB-4AD0-9863-4B11C4408E26}</a:tableStyleId>
              </a:tblPr>
              <a:tblGrid>
                <a:gridCol w="190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medicine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tissue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Kleenex 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wrap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tablets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thermometer 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cast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Doctor’s office 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6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 Away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medicine box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1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Band Aid </a:t>
                      </a:r>
                      <a:endParaRPr sz="31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3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ice</a:t>
                      </a:r>
                      <a:endParaRPr sz="33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1" name="Google Shape;151;p16"/>
          <p:cNvSpPr txBox="1"/>
          <p:nvPr/>
        </p:nvSpPr>
        <p:spPr>
          <a:xfrm>
            <a:off x="283125" y="43665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7" title="Screenshot 2025-05-14 at 6.45.2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288" y="152400"/>
            <a:ext cx="331377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/>
        </p:nvSpPr>
        <p:spPr>
          <a:xfrm>
            <a:off x="307725" y="221450"/>
            <a:ext cx="53097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is on health.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body parts and injury.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get treatment for injury and illness.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medicine to take when you are sick.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 b="1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REPEAT AFTER ME!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graphicFrame>
        <p:nvGraphicFramePr>
          <p:cNvPr id="159" name="Google Shape;159;p17"/>
          <p:cNvGraphicFramePr/>
          <p:nvPr/>
        </p:nvGraphicFramePr>
        <p:xfrm>
          <a:off x="307725" y="3590100"/>
          <a:ext cx="5309700" cy="792420"/>
        </p:xfrm>
        <a:graphic>
          <a:graphicData uri="http://schemas.openxmlformats.org/drawingml/2006/table">
            <a:tbl>
              <a:tblPr>
                <a:noFill/>
                <a:tableStyleId>{9A4A6659-33BB-4AD0-9863-4B11C4408E26}</a:tableStyleId>
              </a:tblPr>
              <a:tblGrid>
                <a:gridCol w="176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9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9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arm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head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stomach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hand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foot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leg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8" descr="Head shot of toddler (Provided by Getty Images)"/>
          <p:cNvPicPr preferRelativeResize="0"/>
          <p:nvPr/>
        </p:nvPicPr>
        <p:blipFill rotWithShape="1">
          <a:blip r:embed="rId3">
            <a:alphaModFix/>
          </a:blip>
          <a:srcRect l="35255" r="9188" b="9016"/>
          <a:stretch/>
        </p:blipFill>
        <p:spPr>
          <a:xfrm>
            <a:off x="312900" y="370644"/>
            <a:ext cx="2016548" cy="22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 descr="Accepting an award (Provided by Getty Images)"/>
          <p:cNvPicPr preferRelativeResize="0"/>
          <p:nvPr/>
        </p:nvPicPr>
        <p:blipFill rotWithShape="1">
          <a:blip r:embed="rId4">
            <a:alphaModFix/>
          </a:blip>
          <a:srcRect l="14748" t="27450" b="21893"/>
          <a:stretch/>
        </p:blipFill>
        <p:spPr>
          <a:xfrm>
            <a:off x="5196725" y="370650"/>
            <a:ext cx="3621048" cy="143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Child's Legs and Shadow at Beach (Provided by Getty Images)"/>
          <p:cNvPicPr preferRelativeResize="0"/>
          <p:nvPr/>
        </p:nvPicPr>
        <p:blipFill rotWithShape="1">
          <a:blip r:embed="rId5">
            <a:alphaModFix/>
          </a:blip>
          <a:srcRect l="8212" r="45310" b="20911"/>
          <a:stretch/>
        </p:blipFill>
        <p:spPr>
          <a:xfrm>
            <a:off x="3387300" y="2109512"/>
            <a:ext cx="2369398" cy="2661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2329450" y="1210500"/>
            <a:ext cx="1321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HEAD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7182200" y="1806850"/>
            <a:ext cx="132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ARM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5756700" y="4217175"/>
            <a:ext cx="132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LEG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223600" y="42326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/>
        </p:nvSpPr>
        <p:spPr>
          <a:xfrm>
            <a:off x="2329450" y="1210500"/>
            <a:ext cx="13212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FOOT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6" name="Google Shape;176;p19"/>
          <p:cNvSpPr txBox="1"/>
          <p:nvPr/>
        </p:nvSpPr>
        <p:spPr>
          <a:xfrm>
            <a:off x="5536600" y="1008275"/>
            <a:ext cx="1569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HAND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7" name="Google Shape;177;p19"/>
          <p:cNvSpPr txBox="1"/>
          <p:nvPr/>
        </p:nvSpPr>
        <p:spPr>
          <a:xfrm>
            <a:off x="5536600" y="4217175"/>
            <a:ext cx="2101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STOMACH</a:t>
            </a:r>
            <a:endParaRPr sz="24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78" name="Google Shape;178;p19" title="Screenshot 2025-05-14 at 6.45.26 AM.png"/>
          <p:cNvPicPr preferRelativeResize="0"/>
          <p:nvPr/>
        </p:nvPicPr>
        <p:blipFill rotWithShape="1">
          <a:blip r:embed="rId3">
            <a:alphaModFix/>
          </a:blip>
          <a:srcRect l="34579" t="20216" r="29749" b="47692"/>
          <a:stretch/>
        </p:blipFill>
        <p:spPr>
          <a:xfrm>
            <a:off x="3650650" y="2648600"/>
            <a:ext cx="1675614" cy="220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 descr="Young man, close-up of hand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5899" y="370647"/>
            <a:ext cx="1675624" cy="25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 descr="Baby (3-6 months), close-up of foot, low sec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150" y="370650"/>
            <a:ext cx="1675626" cy="255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223600" y="42326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1512</Words>
  <Application>Microsoft Office PowerPoint</Application>
  <PresentationFormat>On-screen Show (16:9)</PresentationFormat>
  <Paragraphs>250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Lexend Exa</vt:lpstr>
      <vt:lpstr>Lexend Exa Medium</vt:lpstr>
      <vt:lpstr>Arial</vt:lpstr>
      <vt:lpstr>Nunito</vt:lpstr>
      <vt:lpstr>Teachers</vt:lpstr>
      <vt:lpstr>Shift</vt:lpstr>
      <vt:lpstr>Lesson For  Unit 4: Day 1 Health </vt:lpstr>
      <vt:lpstr>                       Family </vt:lpstr>
      <vt:lpstr>This is my family</vt:lpstr>
      <vt:lpstr>OUCH! Who is HURT! Who is helping?</vt:lpstr>
      <vt:lpstr>OUCH! IT HURTS!</vt:lpstr>
      <vt:lpstr>OUCH! What do I need?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4: Day 1 Health</dc:title>
  <dc:creator>Corrine Neville</dc:creator>
  <cp:lastModifiedBy>Corrine Neville</cp:lastModifiedBy>
  <cp:revision>2</cp:revision>
  <dcterms:modified xsi:type="dcterms:W3CDTF">2025-05-15T16:26:31Z</dcterms:modified>
</cp:coreProperties>
</file>