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257" r:id="rId3"/>
    <p:sldId id="447" r:id="rId4"/>
    <p:sldId id="260" r:id="rId5"/>
    <p:sldId id="306" r:id="rId6"/>
    <p:sldId id="448" r:id="rId7"/>
    <p:sldId id="264" r:id="rId8"/>
    <p:sldId id="258" r:id="rId9"/>
    <p:sldId id="326" r:id="rId10"/>
    <p:sldId id="320" r:id="rId11"/>
    <p:sldId id="266" r:id="rId12"/>
    <p:sldId id="322" r:id="rId13"/>
    <p:sldId id="531" r:id="rId14"/>
    <p:sldId id="303" r:id="rId15"/>
    <p:sldId id="466" r:id="rId16"/>
    <p:sldId id="541" r:id="rId17"/>
    <p:sldId id="542" r:id="rId18"/>
    <p:sldId id="556" r:id="rId19"/>
    <p:sldId id="259" r:id="rId20"/>
    <p:sldId id="288" r:id="rId21"/>
    <p:sldId id="274" r:id="rId22"/>
    <p:sldId id="287" r:id="rId23"/>
    <p:sldId id="262" r:id="rId24"/>
    <p:sldId id="310" r:id="rId25"/>
    <p:sldId id="325" r:id="rId26"/>
    <p:sldId id="330" r:id="rId27"/>
    <p:sldId id="532" r:id="rId28"/>
    <p:sldId id="267" r:id="rId29"/>
    <p:sldId id="263" r:id="rId30"/>
    <p:sldId id="533" r:id="rId31"/>
    <p:sldId id="535" r:id="rId32"/>
    <p:sldId id="536" r:id="rId33"/>
    <p:sldId id="538" r:id="rId34"/>
    <p:sldId id="539" r:id="rId35"/>
    <p:sldId id="54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61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D390C6-2C92-4EEE-8073-31EBAB9CA880}" type="datetimeFigureOut">
              <a:rPr lang="en-US" smtClean="0"/>
              <a:t>5/12/2020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94C99B-3176-4FD3-8CA6-0A9C282E1518}" type="slidenum">
              <a:rPr lang="en-US" smtClean="0"/>
              <a:t>‹#›</a:t>
            </a:fld>
            <a:endParaRPr lang="en-US"/>
          </a:p>
        </p:txBody>
      </p:sp>
    </p:spTree>
    <p:extLst>
      <p:ext uri="{BB962C8B-B14F-4D97-AF65-F5344CB8AC3E}">
        <p14:creationId xmlns:p14="http://schemas.microsoft.com/office/powerpoint/2010/main" val="2664781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peacehealth.org/healthy-you/covid-19-testing-FAQs"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mtpr.org/post/covid-testing-montana-limited-high-risk-group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thelancet.com/journals/lancet/article/PIIS0140-6736(20)31022-9/fulltext"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BIO 327 8- Innate Immunity</a:t>
            </a:r>
          </a:p>
        </p:txBody>
      </p:sp>
      <p:sp>
        <p:nvSpPr>
          <p:cNvPr id="5" name="Slide Number Placeholder 4"/>
          <p:cNvSpPr>
            <a:spLocks noGrp="1"/>
          </p:cNvSpPr>
          <p:nvPr>
            <p:ph type="sldNum" sz="quarter" idx="11"/>
          </p:nvPr>
        </p:nvSpPr>
        <p:spPr/>
        <p:txBody>
          <a:bodyPr/>
          <a:lstStyle/>
          <a:p>
            <a:fld id="{C1C057F7-936C-41C5-8855-5139BE3C35CE}" type="slidenum">
              <a:rPr lang="en-US" smtClean="0"/>
              <a:pPr/>
              <a:t>16</a:t>
            </a:fld>
            <a:endParaRPr lang="en-US"/>
          </a:p>
        </p:txBody>
      </p:sp>
    </p:spTree>
    <p:extLst>
      <p:ext uri="{BB962C8B-B14F-4D97-AF65-F5344CB8AC3E}">
        <p14:creationId xmlns:p14="http://schemas.microsoft.com/office/powerpoint/2010/main" val="2011832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9A4DC8-4B60-4C40-9447-9AFE9BAB0F09}" type="slidenum">
              <a:rPr lang="en-US" smtClean="0"/>
              <a:t>20</a:t>
            </a:fld>
            <a:endParaRPr lang="en-US" dirty="0"/>
          </a:p>
        </p:txBody>
      </p:sp>
    </p:spTree>
    <p:extLst>
      <p:ext uri="{BB962C8B-B14F-4D97-AF65-F5344CB8AC3E}">
        <p14:creationId xmlns:p14="http://schemas.microsoft.com/office/powerpoint/2010/main" val="156119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C9A4DC8-4B60-4C40-9447-9AFE9BAB0F09}" type="slidenum">
              <a:rPr lang="en-US" smtClean="0"/>
              <a:t>21</a:t>
            </a:fld>
            <a:endParaRPr lang="en-US" dirty="0"/>
          </a:p>
        </p:txBody>
      </p:sp>
    </p:spTree>
    <p:extLst>
      <p:ext uri="{BB962C8B-B14F-4D97-AF65-F5344CB8AC3E}">
        <p14:creationId xmlns:p14="http://schemas.microsoft.com/office/powerpoint/2010/main" val="3459154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9EB4DF-A592-B74F-890C-32C7F03AEF8B}" type="slidenum">
              <a:rPr lang="en-US" smtClean="0"/>
              <a:t>26</a:t>
            </a:fld>
            <a:endParaRPr lang="en-US"/>
          </a:p>
        </p:txBody>
      </p:sp>
    </p:spTree>
    <p:extLst>
      <p:ext uri="{BB962C8B-B14F-4D97-AF65-F5344CB8AC3E}">
        <p14:creationId xmlns:p14="http://schemas.microsoft.com/office/powerpoint/2010/main" val="2798471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https://www.peacehealth.org/healthy-you/covid-19-testing-FAQs</a:t>
            </a:r>
            <a:r>
              <a:rPr lang="en-US" dirty="0"/>
              <a:t>  </a:t>
            </a:r>
            <a:br>
              <a:rPr lang="en-US" dirty="0"/>
            </a:br>
            <a:r>
              <a:rPr lang="en-US" dirty="0">
                <a:hlinkClick r:id="rId4"/>
              </a:rPr>
              <a:t>https://www.mtpr.org/post/covid-testing-montana-limited-high-risk-groups</a:t>
            </a:r>
            <a:r>
              <a:rPr lang="en-US" dirty="0"/>
              <a:t>  </a:t>
            </a:r>
          </a:p>
          <a:p>
            <a:endParaRPr lang="en-US" dirty="0"/>
          </a:p>
        </p:txBody>
      </p:sp>
      <p:sp>
        <p:nvSpPr>
          <p:cNvPr id="4" name="Slide Number Placeholder 3"/>
          <p:cNvSpPr>
            <a:spLocks noGrp="1"/>
          </p:cNvSpPr>
          <p:nvPr>
            <p:ph type="sldNum" sz="quarter" idx="5"/>
          </p:nvPr>
        </p:nvSpPr>
        <p:spPr/>
        <p:txBody>
          <a:bodyPr/>
          <a:lstStyle/>
          <a:p>
            <a:fld id="{73FF13C2-2A62-D942-9AF5-E34A845D3BD7}" type="slidenum">
              <a:rPr lang="en-US" smtClean="0"/>
              <a:t>27</a:t>
            </a:fld>
            <a:endParaRPr lang="en-US"/>
          </a:p>
        </p:txBody>
      </p:sp>
    </p:spTree>
    <p:extLst>
      <p:ext uri="{BB962C8B-B14F-4D97-AF65-F5344CB8AC3E}">
        <p14:creationId xmlns:p14="http://schemas.microsoft.com/office/powerpoint/2010/main" val="2317100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hlinkClick r:id="rId3"/>
              </a:rPr>
              <a:t>https://www.thelancet.com/journals/lancet/article/PIIS0140-6736(20)31022-9/fulltext</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dirty="0"/>
              <a:t>https://</a:t>
            </a:r>
            <a:r>
              <a:rPr lang="en-US" dirty="0" err="1"/>
              <a:t>www.niaid.nih.gov</a:t>
            </a:r>
            <a:r>
              <a:rPr lang="en-US" dirty="0"/>
              <a:t>/news-events/nih-clinical-trial-shows-remdesivir-accelerates-recovery-advanced-covid-19 </a:t>
            </a:r>
          </a:p>
        </p:txBody>
      </p:sp>
      <p:sp>
        <p:nvSpPr>
          <p:cNvPr id="4" name="Slide Number Placeholder 3"/>
          <p:cNvSpPr>
            <a:spLocks noGrp="1"/>
          </p:cNvSpPr>
          <p:nvPr>
            <p:ph type="sldNum" sz="quarter" idx="5"/>
          </p:nvPr>
        </p:nvSpPr>
        <p:spPr/>
        <p:txBody>
          <a:bodyPr/>
          <a:lstStyle/>
          <a:p>
            <a:fld id="{73FF13C2-2A62-D942-9AF5-E34A845D3BD7}" type="slidenum">
              <a:rPr lang="en-US" smtClean="0"/>
              <a:t>29</a:t>
            </a:fld>
            <a:endParaRPr lang="en-US"/>
          </a:p>
        </p:txBody>
      </p:sp>
    </p:spTree>
    <p:extLst>
      <p:ext uri="{BB962C8B-B14F-4D97-AF65-F5344CB8AC3E}">
        <p14:creationId xmlns:p14="http://schemas.microsoft.com/office/powerpoint/2010/main" val="1680703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003CB-2328-4174-8F80-72544E14BA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D33951-2EAA-4CC2-BF32-0A424C0038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D4526E1-C422-422C-8063-EAB7C7C36432}"/>
              </a:ext>
            </a:extLst>
          </p:cNvPr>
          <p:cNvSpPr>
            <a:spLocks noGrp="1"/>
          </p:cNvSpPr>
          <p:nvPr>
            <p:ph type="dt" sz="half" idx="10"/>
          </p:nvPr>
        </p:nvSpPr>
        <p:spPr/>
        <p:txBody>
          <a:bodyPr/>
          <a:lstStyle/>
          <a:p>
            <a:fld id="{EC4FB1A5-3F16-4679-8F92-8C9EA2A1F217}" type="datetimeFigureOut">
              <a:rPr lang="en-US" smtClean="0"/>
              <a:t>5/12/2020</a:t>
            </a:fld>
            <a:endParaRPr lang="en-US"/>
          </a:p>
        </p:txBody>
      </p:sp>
      <p:sp>
        <p:nvSpPr>
          <p:cNvPr id="5" name="Footer Placeholder 4">
            <a:extLst>
              <a:ext uri="{FF2B5EF4-FFF2-40B4-BE49-F238E27FC236}">
                <a16:creationId xmlns:a16="http://schemas.microsoft.com/office/drawing/2014/main" id="{D60A177C-82C8-4A5F-B2FB-7F5EF67C4E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54DB17-C147-4F29-B978-1C479821A1CF}"/>
              </a:ext>
            </a:extLst>
          </p:cNvPr>
          <p:cNvSpPr>
            <a:spLocks noGrp="1"/>
          </p:cNvSpPr>
          <p:nvPr>
            <p:ph type="sldNum" sz="quarter" idx="12"/>
          </p:nvPr>
        </p:nvSpPr>
        <p:spPr/>
        <p:txBody>
          <a:bodyPr/>
          <a:lstStyle/>
          <a:p>
            <a:fld id="{E7CEAD26-A889-4963-BF7F-B1FD36004D7B}" type="slidenum">
              <a:rPr lang="en-US" smtClean="0"/>
              <a:t>‹#›</a:t>
            </a:fld>
            <a:endParaRPr lang="en-US"/>
          </a:p>
        </p:txBody>
      </p:sp>
    </p:spTree>
    <p:extLst>
      <p:ext uri="{BB962C8B-B14F-4D97-AF65-F5344CB8AC3E}">
        <p14:creationId xmlns:p14="http://schemas.microsoft.com/office/powerpoint/2010/main" val="4051466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08249-4CBD-449F-ADB0-58FED27860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621163-CA5A-4AB9-9667-01E2655EB2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C8526A-3B84-4219-9D84-69CEF760F3AC}"/>
              </a:ext>
            </a:extLst>
          </p:cNvPr>
          <p:cNvSpPr>
            <a:spLocks noGrp="1"/>
          </p:cNvSpPr>
          <p:nvPr>
            <p:ph type="dt" sz="half" idx="10"/>
          </p:nvPr>
        </p:nvSpPr>
        <p:spPr/>
        <p:txBody>
          <a:bodyPr/>
          <a:lstStyle/>
          <a:p>
            <a:fld id="{EC4FB1A5-3F16-4679-8F92-8C9EA2A1F217}" type="datetimeFigureOut">
              <a:rPr lang="en-US" smtClean="0"/>
              <a:t>5/12/2020</a:t>
            </a:fld>
            <a:endParaRPr lang="en-US"/>
          </a:p>
        </p:txBody>
      </p:sp>
      <p:sp>
        <p:nvSpPr>
          <p:cNvPr id="5" name="Footer Placeholder 4">
            <a:extLst>
              <a:ext uri="{FF2B5EF4-FFF2-40B4-BE49-F238E27FC236}">
                <a16:creationId xmlns:a16="http://schemas.microsoft.com/office/drawing/2014/main" id="{A17E5AB7-92E4-424A-BAD7-7ECB52A0E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0EFB65-5091-4E17-83BE-77F228F5D8DA}"/>
              </a:ext>
            </a:extLst>
          </p:cNvPr>
          <p:cNvSpPr>
            <a:spLocks noGrp="1"/>
          </p:cNvSpPr>
          <p:nvPr>
            <p:ph type="sldNum" sz="quarter" idx="12"/>
          </p:nvPr>
        </p:nvSpPr>
        <p:spPr/>
        <p:txBody>
          <a:bodyPr/>
          <a:lstStyle/>
          <a:p>
            <a:fld id="{E7CEAD26-A889-4963-BF7F-B1FD36004D7B}" type="slidenum">
              <a:rPr lang="en-US" smtClean="0"/>
              <a:t>‹#›</a:t>
            </a:fld>
            <a:endParaRPr lang="en-US"/>
          </a:p>
        </p:txBody>
      </p:sp>
    </p:spTree>
    <p:extLst>
      <p:ext uri="{BB962C8B-B14F-4D97-AF65-F5344CB8AC3E}">
        <p14:creationId xmlns:p14="http://schemas.microsoft.com/office/powerpoint/2010/main" val="957940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E4D554-9863-4841-AA59-1AC2C2DC5A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0F26CAC-3AB2-4F50-9C8F-88004CE48D8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C32F87-6AB5-4198-ACDE-CA9529B19C2D}"/>
              </a:ext>
            </a:extLst>
          </p:cNvPr>
          <p:cNvSpPr>
            <a:spLocks noGrp="1"/>
          </p:cNvSpPr>
          <p:nvPr>
            <p:ph type="dt" sz="half" idx="10"/>
          </p:nvPr>
        </p:nvSpPr>
        <p:spPr/>
        <p:txBody>
          <a:bodyPr/>
          <a:lstStyle/>
          <a:p>
            <a:fld id="{EC4FB1A5-3F16-4679-8F92-8C9EA2A1F217}" type="datetimeFigureOut">
              <a:rPr lang="en-US" smtClean="0"/>
              <a:t>5/12/2020</a:t>
            </a:fld>
            <a:endParaRPr lang="en-US"/>
          </a:p>
        </p:txBody>
      </p:sp>
      <p:sp>
        <p:nvSpPr>
          <p:cNvPr id="5" name="Footer Placeholder 4">
            <a:extLst>
              <a:ext uri="{FF2B5EF4-FFF2-40B4-BE49-F238E27FC236}">
                <a16:creationId xmlns:a16="http://schemas.microsoft.com/office/drawing/2014/main" id="{09761D3F-82A6-48E9-B8A6-7A13F7FAAD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39DC65-BD96-4DC6-88B8-70A927E441A0}"/>
              </a:ext>
            </a:extLst>
          </p:cNvPr>
          <p:cNvSpPr>
            <a:spLocks noGrp="1"/>
          </p:cNvSpPr>
          <p:nvPr>
            <p:ph type="sldNum" sz="quarter" idx="12"/>
          </p:nvPr>
        </p:nvSpPr>
        <p:spPr/>
        <p:txBody>
          <a:bodyPr/>
          <a:lstStyle/>
          <a:p>
            <a:fld id="{E7CEAD26-A889-4963-BF7F-B1FD36004D7B}" type="slidenum">
              <a:rPr lang="en-US" smtClean="0"/>
              <a:t>‹#›</a:t>
            </a:fld>
            <a:endParaRPr lang="en-US"/>
          </a:p>
        </p:txBody>
      </p:sp>
    </p:spTree>
    <p:extLst>
      <p:ext uri="{BB962C8B-B14F-4D97-AF65-F5344CB8AC3E}">
        <p14:creationId xmlns:p14="http://schemas.microsoft.com/office/powerpoint/2010/main" val="28254125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44E2E-F8B6-4BF4-93DA-78EA9D8A81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780848-56E3-4515-8E63-DBCA816EE91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715A1A-ED55-4E27-B73F-F08F1AEFCB52}"/>
              </a:ext>
            </a:extLst>
          </p:cNvPr>
          <p:cNvSpPr>
            <a:spLocks noGrp="1"/>
          </p:cNvSpPr>
          <p:nvPr>
            <p:ph type="dt" sz="half" idx="10"/>
          </p:nvPr>
        </p:nvSpPr>
        <p:spPr/>
        <p:txBody>
          <a:bodyPr/>
          <a:lstStyle/>
          <a:p>
            <a:fld id="{EC4FB1A5-3F16-4679-8F92-8C9EA2A1F217}" type="datetimeFigureOut">
              <a:rPr lang="en-US" smtClean="0"/>
              <a:t>5/12/2020</a:t>
            </a:fld>
            <a:endParaRPr lang="en-US"/>
          </a:p>
        </p:txBody>
      </p:sp>
      <p:sp>
        <p:nvSpPr>
          <p:cNvPr id="5" name="Footer Placeholder 4">
            <a:extLst>
              <a:ext uri="{FF2B5EF4-FFF2-40B4-BE49-F238E27FC236}">
                <a16:creationId xmlns:a16="http://schemas.microsoft.com/office/drawing/2014/main" id="{77476116-968D-4914-8351-95E58C3AD0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AE788-82C8-49A1-8E47-0EDCA6FB4B54}"/>
              </a:ext>
            </a:extLst>
          </p:cNvPr>
          <p:cNvSpPr>
            <a:spLocks noGrp="1"/>
          </p:cNvSpPr>
          <p:nvPr>
            <p:ph type="sldNum" sz="quarter" idx="12"/>
          </p:nvPr>
        </p:nvSpPr>
        <p:spPr/>
        <p:txBody>
          <a:bodyPr/>
          <a:lstStyle/>
          <a:p>
            <a:fld id="{E7CEAD26-A889-4963-BF7F-B1FD36004D7B}" type="slidenum">
              <a:rPr lang="en-US" smtClean="0"/>
              <a:t>‹#›</a:t>
            </a:fld>
            <a:endParaRPr lang="en-US"/>
          </a:p>
        </p:txBody>
      </p:sp>
    </p:spTree>
    <p:extLst>
      <p:ext uri="{BB962C8B-B14F-4D97-AF65-F5344CB8AC3E}">
        <p14:creationId xmlns:p14="http://schemas.microsoft.com/office/powerpoint/2010/main" val="2874099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14FAC-76C3-45E1-9B7D-4C5CA3FD8F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A5790C-C887-4F92-BCD4-C375FE1C91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8614AE6-75DE-4101-A52C-0825D03E92A0}"/>
              </a:ext>
            </a:extLst>
          </p:cNvPr>
          <p:cNvSpPr>
            <a:spLocks noGrp="1"/>
          </p:cNvSpPr>
          <p:nvPr>
            <p:ph type="dt" sz="half" idx="10"/>
          </p:nvPr>
        </p:nvSpPr>
        <p:spPr/>
        <p:txBody>
          <a:bodyPr/>
          <a:lstStyle/>
          <a:p>
            <a:fld id="{EC4FB1A5-3F16-4679-8F92-8C9EA2A1F217}" type="datetimeFigureOut">
              <a:rPr lang="en-US" smtClean="0"/>
              <a:t>5/12/2020</a:t>
            </a:fld>
            <a:endParaRPr lang="en-US"/>
          </a:p>
        </p:txBody>
      </p:sp>
      <p:sp>
        <p:nvSpPr>
          <p:cNvPr id="5" name="Footer Placeholder 4">
            <a:extLst>
              <a:ext uri="{FF2B5EF4-FFF2-40B4-BE49-F238E27FC236}">
                <a16:creationId xmlns:a16="http://schemas.microsoft.com/office/drawing/2014/main" id="{D12A5DC3-4422-4EFD-B277-57831C6418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3D7AB2-22A1-44CA-A0A3-DAE7A3323473}"/>
              </a:ext>
            </a:extLst>
          </p:cNvPr>
          <p:cNvSpPr>
            <a:spLocks noGrp="1"/>
          </p:cNvSpPr>
          <p:nvPr>
            <p:ph type="sldNum" sz="quarter" idx="12"/>
          </p:nvPr>
        </p:nvSpPr>
        <p:spPr/>
        <p:txBody>
          <a:bodyPr/>
          <a:lstStyle/>
          <a:p>
            <a:fld id="{E7CEAD26-A889-4963-BF7F-B1FD36004D7B}" type="slidenum">
              <a:rPr lang="en-US" smtClean="0"/>
              <a:t>‹#›</a:t>
            </a:fld>
            <a:endParaRPr lang="en-US"/>
          </a:p>
        </p:txBody>
      </p:sp>
    </p:spTree>
    <p:extLst>
      <p:ext uri="{BB962C8B-B14F-4D97-AF65-F5344CB8AC3E}">
        <p14:creationId xmlns:p14="http://schemas.microsoft.com/office/powerpoint/2010/main" val="1637469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E8AF9-7D0C-4C02-8313-0553B28624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D5130A-6039-4E4C-B5B4-80D541649A4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EC2312-59B0-4E21-8F19-E5C1A468D6C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BE60FD-60F8-4FC2-95C7-8692A7B45A62}"/>
              </a:ext>
            </a:extLst>
          </p:cNvPr>
          <p:cNvSpPr>
            <a:spLocks noGrp="1"/>
          </p:cNvSpPr>
          <p:nvPr>
            <p:ph type="dt" sz="half" idx="10"/>
          </p:nvPr>
        </p:nvSpPr>
        <p:spPr/>
        <p:txBody>
          <a:bodyPr/>
          <a:lstStyle/>
          <a:p>
            <a:fld id="{EC4FB1A5-3F16-4679-8F92-8C9EA2A1F217}" type="datetimeFigureOut">
              <a:rPr lang="en-US" smtClean="0"/>
              <a:t>5/12/2020</a:t>
            </a:fld>
            <a:endParaRPr lang="en-US"/>
          </a:p>
        </p:txBody>
      </p:sp>
      <p:sp>
        <p:nvSpPr>
          <p:cNvPr id="6" name="Footer Placeholder 5">
            <a:extLst>
              <a:ext uri="{FF2B5EF4-FFF2-40B4-BE49-F238E27FC236}">
                <a16:creationId xmlns:a16="http://schemas.microsoft.com/office/drawing/2014/main" id="{14C0E93C-5253-44E6-9A3C-D5FCC4BE98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79EA2B-3277-4637-A51D-9E9325BD6A0F}"/>
              </a:ext>
            </a:extLst>
          </p:cNvPr>
          <p:cNvSpPr>
            <a:spLocks noGrp="1"/>
          </p:cNvSpPr>
          <p:nvPr>
            <p:ph type="sldNum" sz="quarter" idx="12"/>
          </p:nvPr>
        </p:nvSpPr>
        <p:spPr/>
        <p:txBody>
          <a:bodyPr/>
          <a:lstStyle/>
          <a:p>
            <a:fld id="{E7CEAD26-A889-4963-BF7F-B1FD36004D7B}" type="slidenum">
              <a:rPr lang="en-US" smtClean="0"/>
              <a:t>‹#›</a:t>
            </a:fld>
            <a:endParaRPr lang="en-US"/>
          </a:p>
        </p:txBody>
      </p:sp>
    </p:spTree>
    <p:extLst>
      <p:ext uri="{BB962C8B-B14F-4D97-AF65-F5344CB8AC3E}">
        <p14:creationId xmlns:p14="http://schemas.microsoft.com/office/powerpoint/2010/main" val="4248272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D1110-091F-499A-910E-C21D5E5E2A7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298156-F9AD-432F-8525-6E26EEF484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1B07122-AB06-47EB-B830-E574311DBB3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A7E9F6-1016-40D4-95AD-9871ADCBC2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00497A8-9F8D-4901-AC99-9D13617BFBA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CE948E-CB56-473E-A3E3-FFE905841348}"/>
              </a:ext>
            </a:extLst>
          </p:cNvPr>
          <p:cNvSpPr>
            <a:spLocks noGrp="1"/>
          </p:cNvSpPr>
          <p:nvPr>
            <p:ph type="dt" sz="half" idx="10"/>
          </p:nvPr>
        </p:nvSpPr>
        <p:spPr/>
        <p:txBody>
          <a:bodyPr/>
          <a:lstStyle/>
          <a:p>
            <a:fld id="{EC4FB1A5-3F16-4679-8F92-8C9EA2A1F217}" type="datetimeFigureOut">
              <a:rPr lang="en-US" smtClean="0"/>
              <a:t>5/12/2020</a:t>
            </a:fld>
            <a:endParaRPr lang="en-US"/>
          </a:p>
        </p:txBody>
      </p:sp>
      <p:sp>
        <p:nvSpPr>
          <p:cNvPr id="8" name="Footer Placeholder 7">
            <a:extLst>
              <a:ext uri="{FF2B5EF4-FFF2-40B4-BE49-F238E27FC236}">
                <a16:creationId xmlns:a16="http://schemas.microsoft.com/office/drawing/2014/main" id="{AA3C31C8-8E41-47E9-9D52-FDAE65082D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5DC4D7-ADF0-45BB-BF60-A1DC756E2BEF}"/>
              </a:ext>
            </a:extLst>
          </p:cNvPr>
          <p:cNvSpPr>
            <a:spLocks noGrp="1"/>
          </p:cNvSpPr>
          <p:nvPr>
            <p:ph type="sldNum" sz="quarter" idx="12"/>
          </p:nvPr>
        </p:nvSpPr>
        <p:spPr/>
        <p:txBody>
          <a:bodyPr/>
          <a:lstStyle/>
          <a:p>
            <a:fld id="{E7CEAD26-A889-4963-BF7F-B1FD36004D7B}" type="slidenum">
              <a:rPr lang="en-US" smtClean="0"/>
              <a:t>‹#›</a:t>
            </a:fld>
            <a:endParaRPr lang="en-US"/>
          </a:p>
        </p:txBody>
      </p:sp>
    </p:spTree>
    <p:extLst>
      <p:ext uri="{BB962C8B-B14F-4D97-AF65-F5344CB8AC3E}">
        <p14:creationId xmlns:p14="http://schemas.microsoft.com/office/powerpoint/2010/main" val="255853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A1B37-83A8-4A99-B927-9F10753C15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E15216-5214-4BDA-9B84-5FFCCCA35AE7}"/>
              </a:ext>
            </a:extLst>
          </p:cNvPr>
          <p:cNvSpPr>
            <a:spLocks noGrp="1"/>
          </p:cNvSpPr>
          <p:nvPr>
            <p:ph type="dt" sz="half" idx="10"/>
          </p:nvPr>
        </p:nvSpPr>
        <p:spPr/>
        <p:txBody>
          <a:bodyPr/>
          <a:lstStyle/>
          <a:p>
            <a:fld id="{EC4FB1A5-3F16-4679-8F92-8C9EA2A1F217}" type="datetimeFigureOut">
              <a:rPr lang="en-US" smtClean="0"/>
              <a:t>5/12/2020</a:t>
            </a:fld>
            <a:endParaRPr lang="en-US"/>
          </a:p>
        </p:txBody>
      </p:sp>
      <p:sp>
        <p:nvSpPr>
          <p:cNvPr id="4" name="Footer Placeholder 3">
            <a:extLst>
              <a:ext uri="{FF2B5EF4-FFF2-40B4-BE49-F238E27FC236}">
                <a16:creationId xmlns:a16="http://schemas.microsoft.com/office/drawing/2014/main" id="{17F15F54-4FB1-43A8-9C5A-9FA21B1B24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4FF827-AF25-42CD-80F5-EB5C4C7C7994}"/>
              </a:ext>
            </a:extLst>
          </p:cNvPr>
          <p:cNvSpPr>
            <a:spLocks noGrp="1"/>
          </p:cNvSpPr>
          <p:nvPr>
            <p:ph type="sldNum" sz="quarter" idx="12"/>
          </p:nvPr>
        </p:nvSpPr>
        <p:spPr/>
        <p:txBody>
          <a:bodyPr/>
          <a:lstStyle/>
          <a:p>
            <a:fld id="{E7CEAD26-A889-4963-BF7F-B1FD36004D7B}" type="slidenum">
              <a:rPr lang="en-US" smtClean="0"/>
              <a:t>‹#›</a:t>
            </a:fld>
            <a:endParaRPr lang="en-US"/>
          </a:p>
        </p:txBody>
      </p:sp>
    </p:spTree>
    <p:extLst>
      <p:ext uri="{BB962C8B-B14F-4D97-AF65-F5344CB8AC3E}">
        <p14:creationId xmlns:p14="http://schemas.microsoft.com/office/powerpoint/2010/main" val="528343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59DFB1-3963-4064-AC9E-0F9CB3B0CB0C}"/>
              </a:ext>
            </a:extLst>
          </p:cNvPr>
          <p:cNvSpPr>
            <a:spLocks noGrp="1"/>
          </p:cNvSpPr>
          <p:nvPr>
            <p:ph type="dt" sz="half" idx="10"/>
          </p:nvPr>
        </p:nvSpPr>
        <p:spPr/>
        <p:txBody>
          <a:bodyPr/>
          <a:lstStyle/>
          <a:p>
            <a:fld id="{EC4FB1A5-3F16-4679-8F92-8C9EA2A1F217}" type="datetimeFigureOut">
              <a:rPr lang="en-US" smtClean="0"/>
              <a:t>5/12/2020</a:t>
            </a:fld>
            <a:endParaRPr lang="en-US"/>
          </a:p>
        </p:txBody>
      </p:sp>
      <p:sp>
        <p:nvSpPr>
          <p:cNvPr id="3" name="Footer Placeholder 2">
            <a:extLst>
              <a:ext uri="{FF2B5EF4-FFF2-40B4-BE49-F238E27FC236}">
                <a16:creationId xmlns:a16="http://schemas.microsoft.com/office/drawing/2014/main" id="{4F7B5B51-7ABA-4BBD-BB05-CF05BDA1B8E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C9A7C2-D112-48AB-B99D-B5CECB714C5E}"/>
              </a:ext>
            </a:extLst>
          </p:cNvPr>
          <p:cNvSpPr>
            <a:spLocks noGrp="1"/>
          </p:cNvSpPr>
          <p:nvPr>
            <p:ph type="sldNum" sz="quarter" idx="12"/>
          </p:nvPr>
        </p:nvSpPr>
        <p:spPr/>
        <p:txBody>
          <a:bodyPr/>
          <a:lstStyle/>
          <a:p>
            <a:fld id="{E7CEAD26-A889-4963-BF7F-B1FD36004D7B}" type="slidenum">
              <a:rPr lang="en-US" smtClean="0"/>
              <a:t>‹#›</a:t>
            </a:fld>
            <a:endParaRPr lang="en-US"/>
          </a:p>
        </p:txBody>
      </p:sp>
    </p:spTree>
    <p:extLst>
      <p:ext uri="{BB962C8B-B14F-4D97-AF65-F5344CB8AC3E}">
        <p14:creationId xmlns:p14="http://schemas.microsoft.com/office/powerpoint/2010/main" val="1400888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63914-92F3-461C-8773-77CE0D8B0E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0A5D5F-F8F6-43D3-8D4E-79D3771DF7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0A1B65-140B-4113-BE27-AE2BE220EC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004F16A-24EF-403A-B2C2-F3DFF7D2437F}"/>
              </a:ext>
            </a:extLst>
          </p:cNvPr>
          <p:cNvSpPr>
            <a:spLocks noGrp="1"/>
          </p:cNvSpPr>
          <p:nvPr>
            <p:ph type="dt" sz="half" idx="10"/>
          </p:nvPr>
        </p:nvSpPr>
        <p:spPr/>
        <p:txBody>
          <a:bodyPr/>
          <a:lstStyle/>
          <a:p>
            <a:fld id="{EC4FB1A5-3F16-4679-8F92-8C9EA2A1F217}" type="datetimeFigureOut">
              <a:rPr lang="en-US" smtClean="0"/>
              <a:t>5/12/2020</a:t>
            </a:fld>
            <a:endParaRPr lang="en-US"/>
          </a:p>
        </p:txBody>
      </p:sp>
      <p:sp>
        <p:nvSpPr>
          <p:cNvPr id="6" name="Footer Placeholder 5">
            <a:extLst>
              <a:ext uri="{FF2B5EF4-FFF2-40B4-BE49-F238E27FC236}">
                <a16:creationId xmlns:a16="http://schemas.microsoft.com/office/drawing/2014/main" id="{AC018704-B970-488A-9AF4-8368DD03D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CD084B-7E27-41DF-B0A2-240629FB7150}"/>
              </a:ext>
            </a:extLst>
          </p:cNvPr>
          <p:cNvSpPr>
            <a:spLocks noGrp="1"/>
          </p:cNvSpPr>
          <p:nvPr>
            <p:ph type="sldNum" sz="quarter" idx="12"/>
          </p:nvPr>
        </p:nvSpPr>
        <p:spPr/>
        <p:txBody>
          <a:bodyPr/>
          <a:lstStyle/>
          <a:p>
            <a:fld id="{E7CEAD26-A889-4963-BF7F-B1FD36004D7B}" type="slidenum">
              <a:rPr lang="en-US" smtClean="0"/>
              <a:t>‹#›</a:t>
            </a:fld>
            <a:endParaRPr lang="en-US"/>
          </a:p>
        </p:txBody>
      </p:sp>
    </p:spTree>
    <p:extLst>
      <p:ext uri="{BB962C8B-B14F-4D97-AF65-F5344CB8AC3E}">
        <p14:creationId xmlns:p14="http://schemas.microsoft.com/office/powerpoint/2010/main" val="3163729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C2CAC-64B9-4909-B2E0-CC2C33D5CC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63F970-D2B6-4A58-A0E8-EA89F1E014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AA3695-2C75-4825-BC4C-38033F3CB9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7A76931-4F04-46AB-B74B-55B1E71B4550}"/>
              </a:ext>
            </a:extLst>
          </p:cNvPr>
          <p:cNvSpPr>
            <a:spLocks noGrp="1"/>
          </p:cNvSpPr>
          <p:nvPr>
            <p:ph type="dt" sz="half" idx="10"/>
          </p:nvPr>
        </p:nvSpPr>
        <p:spPr/>
        <p:txBody>
          <a:bodyPr/>
          <a:lstStyle/>
          <a:p>
            <a:fld id="{EC4FB1A5-3F16-4679-8F92-8C9EA2A1F217}" type="datetimeFigureOut">
              <a:rPr lang="en-US" smtClean="0"/>
              <a:t>5/12/2020</a:t>
            </a:fld>
            <a:endParaRPr lang="en-US"/>
          </a:p>
        </p:txBody>
      </p:sp>
      <p:sp>
        <p:nvSpPr>
          <p:cNvPr id="6" name="Footer Placeholder 5">
            <a:extLst>
              <a:ext uri="{FF2B5EF4-FFF2-40B4-BE49-F238E27FC236}">
                <a16:creationId xmlns:a16="http://schemas.microsoft.com/office/drawing/2014/main" id="{550CB85F-4622-4495-B6E4-940B892CE2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7A5183-BAD3-4AB9-819A-1E0757490225}"/>
              </a:ext>
            </a:extLst>
          </p:cNvPr>
          <p:cNvSpPr>
            <a:spLocks noGrp="1"/>
          </p:cNvSpPr>
          <p:nvPr>
            <p:ph type="sldNum" sz="quarter" idx="12"/>
          </p:nvPr>
        </p:nvSpPr>
        <p:spPr/>
        <p:txBody>
          <a:bodyPr/>
          <a:lstStyle/>
          <a:p>
            <a:fld id="{E7CEAD26-A889-4963-BF7F-B1FD36004D7B}" type="slidenum">
              <a:rPr lang="en-US" smtClean="0"/>
              <a:t>‹#›</a:t>
            </a:fld>
            <a:endParaRPr lang="en-US"/>
          </a:p>
        </p:txBody>
      </p:sp>
    </p:spTree>
    <p:extLst>
      <p:ext uri="{BB962C8B-B14F-4D97-AF65-F5344CB8AC3E}">
        <p14:creationId xmlns:p14="http://schemas.microsoft.com/office/powerpoint/2010/main" val="2034156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8BE1F7-B5EB-43F4-A392-1953F78B6C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F309E1-3713-449C-9AF0-4513C66044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05409C-2F9B-4E6A-8156-FA3324901F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4FB1A5-3F16-4679-8F92-8C9EA2A1F217}" type="datetimeFigureOut">
              <a:rPr lang="en-US" smtClean="0"/>
              <a:t>5/12/2020</a:t>
            </a:fld>
            <a:endParaRPr lang="en-US"/>
          </a:p>
        </p:txBody>
      </p:sp>
      <p:sp>
        <p:nvSpPr>
          <p:cNvPr id="5" name="Footer Placeholder 4">
            <a:extLst>
              <a:ext uri="{FF2B5EF4-FFF2-40B4-BE49-F238E27FC236}">
                <a16:creationId xmlns:a16="http://schemas.microsoft.com/office/drawing/2014/main" id="{D43975E3-28CF-4EB6-955F-737518AC20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D769FD-5405-4ED0-A618-3D911849AF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CEAD26-A889-4963-BF7F-B1FD36004D7B}" type="slidenum">
              <a:rPr lang="en-US" smtClean="0"/>
              <a:t>‹#›</a:t>
            </a:fld>
            <a:endParaRPr lang="en-US"/>
          </a:p>
        </p:txBody>
      </p:sp>
    </p:spTree>
    <p:extLst>
      <p:ext uri="{BB962C8B-B14F-4D97-AF65-F5344CB8AC3E}">
        <p14:creationId xmlns:p14="http://schemas.microsoft.com/office/powerpoint/2010/main" val="10407469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www.wbur.org/commonhealth/2020/04/15/social-distancing-2022-coronavirus-research" TargetMode="External"/><Relationship Id="rId5" Type="http://schemas.openxmlformats.org/officeDocument/2006/relationships/hyperlink" Target="https://science.sciencemag.org/content/early/2020/04/24/science.abb5793" TargetMode="External"/><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hyperlink" Target="https://www.cdc.gov/coronavirus/2019-ncov/downloads/2019-ncov-factsheet.pdf" TargetMode="Externa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s://www.nytimes.com/article/flatten-curve-coronavirus.html" TargetMode="External"/><Relationship Id="rId2" Type="http://schemas.openxmlformats.org/officeDocument/2006/relationships/image" Target="../media/image23.tiff"/><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8.tiff"/></Relationships>
</file>

<file path=ppt/slides/_rels/slide28.xml.rels><?xml version="1.0" encoding="UTF-8" standalone="yes"?>
<Relationships xmlns="http://schemas.openxmlformats.org/package/2006/relationships"><Relationship Id="rId3" Type="http://schemas.openxmlformats.org/officeDocument/2006/relationships/image" Target="../media/image30.tiff"/><Relationship Id="rId7" Type="http://schemas.openxmlformats.org/officeDocument/2006/relationships/image" Target="../media/image34.tiff"/><Relationship Id="rId2" Type="http://schemas.openxmlformats.org/officeDocument/2006/relationships/image" Target="../media/image29.tiff"/><Relationship Id="rId1" Type="http://schemas.openxmlformats.org/officeDocument/2006/relationships/slideLayout" Target="../slideLayouts/slideLayout7.xml"/><Relationship Id="rId6" Type="http://schemas.openxmlformats.org/officeDocument/2006/relationships/image" Target="../media/image33.tiff"/><Relationship Id="rId5" Type="http://schemas.openxmlformats.org/officeDocument/2006/relationships/image" Target="../media/image32.tiff"/><Relationship Id="rId4" Type="http://schemas.openxmlformats.org/officeDocument/2006/relationships/image" Target="../media/image31.tif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gisaid.org/" TargetMode="External"/><Relationship Id="rId1" Type="http://schemas.openxmlformats.org/officeDocument/2006/relationships/slideLayout" Target="../slideLayouts/slideLayout7.xml"/><Relationship Id="rId4" Type="http://schemas.openxmlformats.org/officeDocument/2006/relationships/hyperlink" Target="https://www.nytimes.com/2020/04/01/world/europe/coronavirus-science-research-cooperation.html"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jamanetwork.com/searchresults?author=Preeti+Malani&amp;q=Preeti+Malani" TargetMode="External"/><Relationship Id="rId2" Type="http://schemas.openxmlformats.org/officeDocument/2006/relationships/hyperlink" Target="https://jamanetwork.com/searchresults?author=Saad+B.+Omer&amp;q=Saad+B.+Omer" TargetMode="Externa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hyperlink" Target="https://jamanetwork.com/searchresults?author=Carlos+del+Rio&amp;q=Carlos+del+Rio"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F563D-AA98-417B-A248-5A290E949336}"/>
              </a:ext>
            </a:extLst>
          </p:cNvPr>
          <p:cNvSpPr>
            <a:spLocks noGrp="1"/>
          </p:cNvSpPr>
          <p:nvPr>
            <p:ph type="ctrTitle"/>
          </p:nvPr>
        </p:nvSpPr>
        <p:spPr/>
        <p:txBody>
          <a:bodyPr/>
          <a:lstStyle/>
          <a:p>
            <a:r>
              <a:rPr lang="en-US" dirty="0"/>
              <a:t>The Science of COVID-19</a:t>
            </a:r>
          </a:p>
        </p:txBody>
      </p:sp>
      <p:sp>
        <p:nvSpPr>
          <p:cNvPr id="3" name="Subtitle 2">
            <a:extLst>
              <a:ext uri="{FF2B5EF4-FFF2-40B4-BE49-F238E27FC236}">
                <a16:creationId xmlns:a16="http://schemas.microsoft.com/office/drawing/2014/main" id="{D4AE7B96-1D6C-4748-8B1B-F56590383D24}"/>
              </a:ext>
            </a:extLst>
          </p:cNvPr>
          <p:cNvSpPr>
            <a:spLocks noGrp="1"/>
          </p:cNvSpPr>
          <p:nvPr>
            <p:ph type="subTitle" idx="1"/>
          </p:nvPr>
        </p:nvSpPr>
        <p:spPr/>
        <p:txBody>
          <a:bodyPr/>
          <a:lstStyle/>
          <a:p>
            <a:r>
              <a:rPr lang="en-US" dirty="0"/>
              <a:t>BIO 108</a:t>
            </a:r>
          </a:p>
        </p:txBody>
      </p:sp>
    </p:spTree>
    <p:extLst>
      <p:ext uri="{BB962C8B-B14F-4D97-AF65-F5344CB8AC3E}">
        <p14:creationId xmlns:p14="http://schemas.microsoft.com/office/powerpoint/2010/main" val="35172187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DAEA8C-FB39-4200-9DBE-B10B3502F74E}"/>
              </a:ext>
            </a:extLst>
          </p:cNvPr>
          <p:cNvSpPr>
            <a:spLocks noGrp="1"/>
          </p:cNvSpPr>
          <p:nvPr>
            <p:ph type="sldNum" sz="quarter" idx="12"/>
          </p:nvPr>
        </p:nvSpPr>
        <p:spPr/>
        <p:txBody>
          <a:bodyPr/>
          <a:lstStyle/>
          <a:p>
            <a:fld id="{49E65F21-0F3F-429B-A821-E28368D686FC}" type="slidenum">
              <a:rPr lang="en-US" smtClean="0"/>
              <a:t>10</a:t>
            </a:fld>
            <a:endParaRPr lang="en-US"/>
          </a:p>
        </p:txBody>
      </p:sp>
      <p:pic>
        <p:nvPicPr>
          <p:cNvPr id="3" name="Picture 2">
            <a:extLst>
              <a:ext uri="{FF2B5EF4-FFF2-40B4-BE49-F238E27FC236}">
                <a16:creationId xmlns:a16="http://schemas.microsoft.com/office/drawing/2014/main" id="{FE80765E-6739-4B8A-8971-6EF31F752C70}"/>
              </a:ext>
            </a:extLst>
          </p:cNvPr>
          <p:cNvPicPr>
            <a:picLocks noChangeAspect="1"/>
          </p:cNvPicPr>
          <p:nvPr/>
        </p:nvPicPr>
        <p:blipFill>
          <a:blip r:embed="rId2"/>
          <a:stretch>
            <a:fillRect/>
          </a:stretch>
        </p:blipFill>
        <p:spPr>
          <a:xfrm>
            <a:off x="467359" y="-91440"/>
            <a:ext cx="5165795" cy="2905760"/>
          </a:xfrm>
          <a:prstGeom prst="rect">
            <a:avLst/>
          </a:prstGeom>
        </p:spPr>
      </p:pic>
      <p:pic>
        <p:nvPicPr>
          <p:cNvPr id="4" name="Picture 3">
            <a:extLst>
              <a:ext uri="{FF2B5EF4-FFF2-40B4-BE49-F238E27FC236}">
                <a16:creationId xmlns:a16="http://schemas.microsoft.com/office/drawing/2014/main" id="{8F9F1F2D-6A0D-49F2-B3EE-9918DD72C804}"/>
              </a:ext>
            </a:extLst>
          </p:cNvPr>
          <p:cNvPicPr>
            <a:picLocks noChangeAspect="1"/>
          </p:cNvPicPr>
          <p:nvPr/>
        </p:nvPicPr>
        <p:blipFill>
          <a:blip r:embed="rId3"/>
          <a:stretch>
            <a:fillRect/>
          </a:stretch>
        </p:blipFill>
        <p:spPr>
          <a:xfrm>
            <a:off x="-81280" y="3058011"/>
            <a:ext cx="6512824" cy="3663464"/>
          </a:xfrm>
          <a:prstGeom prst="rect">
            <a:avLst/>
          </a:prstGeom>
        </p:spPr>
      </p:pic>
      <p:pic>
        <p:nvPicPr>
          <p:cNvPr id="5" name="Picture 4">
            <a:extLst>
              <a:ext uri="{FF2B5EF4-FFF2-40B4-BE49-F238E27FC236}">
                <a16:creationId xmlns:a16="http://schemas.microsoft.com/office/drawing/2014/main" id="{48C6128D-98E6-453C-9523-39C8FC376A7F}"/>
              </a:ext>
            </a:extLst>
          </p:cNvPr>
          <p:cNvPicPr>
            <a:picLocks noChangeAspect="1"/>
          </p:cNvPicPr>
          <p:nvPr/>
        </p:nvPicPr>
        <p:blipFill>
          <a:blip r:embed="rId4"/>
          <a:stretch>
            <a:fillRect/>
          </a:stretch>
        </p:blipFill>
        <p:spPr>
          <a:xfrm>
            <a:off x="5567114" y="391508"/>
            <a:ext cx="6096528" cy="3429297"/>
          </a:xfrm>
          <a:prstGeom prst="rect">
            <a:avLst/>
          </a:prstGeom>
        </p:spPr>
      </p:pic>
      <p:sp>
        <p:nvSpPr>
          <p:cNvPr id="7" name="TextBox 6">
            <a:extLst>
              <a:ext uri="{FF2B5EF4-FFF2-40B4-BE49-F238E27FC236}">
                <a16:creationId xmlns:a16="http://schemas.microsoft.com/office/drawing/2014/main" id="{5ED7F160-738A-4E65-9F09-C05C695FE7F0}"/>
              </a:ext>
            </a:extLst>
          </p:cNvPr>
          <p:cNvSpPr txBox="1"/>
          <p:nvPr/>
        </p:nvSpPr>
        <p:spPr>
          <a:xfrm>
            <a:off x="5730240" y="3429000"/>
            <a:ext cx="6111994" cy="954107"/>
          </a:xfrm>
          <a:prstGeom prst="rect">
            <a:avLst/>
          </a:prstGeom>
          <a:noFill/>
        </p:spPr>
        <p:txBody>
          <a:bodyPr wrap="none" rtlCol="0">
            <a:spAutoFit/>
          </a:bodyPr>
          <a:lstStyle/>
          <a:p>
            <a:r>
              <a:rPr lang="en-US" sz="2800" dirty="0"/>
              <a:t>What do these studies have in common?</a:t>
            </a:r>
          </a:p>
          <a:p>
            <a:pPr algn="ctr"/>
            <a:r>
              <a:rPr lang="en-US" sz="2800" dirty="0"/>
              <a:t>They all used the same test!</a:t>
            </a:r>
          </a:p>
        </p:txBody>
      </p:sp>
    </p:spTree>
    <p:extLst>
      <p:ext uri="{BB962C8B-B14F-4D97-AF65-F5344CB8AC3E}">
        <p14:creationId xmlns:p14="http://schemas.microsoft.com/office/powerpoint/2010/main" val="23999896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43064-262A-4B1C-8967-00377D6BED9B}"/>
              </a:ext>
            </a:extLst>
          </p:cNvPr>
          <p:cNvSpPr>
            <a:spLocks noGrp="1"/>
          </p:cNvSpPr>
          <p:nvPr>
            <p:ph type="title"/>
          </p:nvPr>
        </p:nvSpPr>
        <p:spPr/>
        <p:txBody>
          <a:bodyPr>
            <a:normAutofit fontScale="90000"/>
          </a:bodyPr>
          <a:lstStyle/>
          <a:p>
            <a:pPr algn="ctr"/>
            <a:r>
              <a:rPr lang="en-US" dirty="0"/>
              <a:t>Quantitative Reverse-Transcription Polymerase Chain Reaction (</a:t>
            </a:r>
            <a:r>
              <a:rPr lang="en-US" b="1" dirty="0" err="1"/>
              <a:t>qRT</a:t>
            </a:r>
            <a:r>
              <a:rPr lang="en-US" b="1" dirty="0"/>
              <a:t>-PCR or Real time PCR</a:t>
            </a:r>
            <a:r>
              <a:rPr lang="en-US" dirty="0"/>
              <a:t>)</a:t>
            </a:r>
          </a:p>
        </p:txBody>
      </p:sp>
      <p:sp>
        <p:nvSpPr>
          <p:cNvPr id="3" name="Content Placeholder 2">
            <a:extLst>
              <a:ext uri="{FF2B5EF4-FFF2-40B4-BE49-F238E27FC236}">
                <a16:creationId xmlns:a16="http://schemas.microsoft.com/office/drawing/2014/main" id="{DF07D8F1-CF3E-40F0-A9F8-0F6F094FD2FF}"/>
              </a:ext>
            </a:extLst>
          </p:cNvPr>
          <p:cNvSpPr>
            <a:spLocks noGrp="1"/>
          </p:cNvSpPr>
          <p:nvPr>
            <p:ph idx="1"/>
          </p:nvPr>
        </p:nvSpPr>
        <p:spPr/>
        <p:txBody>
          <a:bodyPr>
            <a:normAutofit fontScale="92500"/>
          </a:bodyPr>
          <a:lstStyle/>
          <a:p>
            <a:r>
              <a:rPr lang="en-US" dirty="0"/>
              <a:t>Were you infected by the virion?</a:t>
            </a:r>
          </a:p>
          <a:p>
            <a:r>
              <a:rPr lang="en-US" dirty="0"/>
              <a:t>Does not tell you how infectious a person is!</a:t>
            </a:r>
          </a:p>
          <a:p>
            <a:r>
              <a:rPr lang="en-US" dirty="0"/>
              <a:t>Does not tell you that a virion is infectious at all!</a:t>
            </a:r>
          </a:p>
          <a:p>
            <a:endParaRPr lang="en-US" dirty="0"/>
          </a:p>
          <a:p>
            <a:r>
              <a:rPr lang="en-US" dirty="0"/>
              <a:t>RNA viruses have high mutation rates</a:t>
            </a:r>
          </a:p>
          <a:p>
            <a:r>
              <a:rPr lang="en-US" dirty="0"/>
              <a:t>Some mutations can enhance virulence, other mutations decrease virulence or make virion nonfunctional</a:t>
            </a:r>
          </a:p>
          <a:p>
            <a:r>
              <a:rPr lang="en-US" dirty="0"/>
              <a:t>Most mutations are not beneficial</a:t>
            </a:r>
          </a:p>
          <a:p>
            <a:r>
              <a:rPr lang="en-US" b="1" dirty="0" err="1"/>
              <a:t>qRT</a:t>
            </a:r>
            <a:r>
              <a:rPr lang="en-US" b="1" dirty="0"/>
              <a:t>-PCR detects </a:t>
            </a:r>
            <a:r>
              <a:rPr lang="en-US" b="1" dirty="0" err="1"/>
              <a:t>RNA</a:t>
            </a:r>
            <a:r>
              <a:rPr lang="en-US" b="1" baseline="-25000" dirty="0" err="1"/>
              <a:t>viral</a:t>
            </a:r>
            <a:r>
              <a:rPr lang="en-US" b="1" baseline="-25000" dirty="0"/>
              <a:t> </a:t>
            </a:r>
            <a:r>
              <a:rPr lang="en-US" b="1" dirty="0"/>
              <a:t>but does not determine infectiousness of virion</a:t>
            </a:r>
          </a:p>
        </p:txBody>
      </p:sp>
      <p:sp>
        <p:nvSpPr>
          <p:cNvPr id="4" name="Slide Number Placeholder 3">
            <a:extLst>
              <a:ext uri="{FF2B5EF4-FFF2-40B4-BE49-F238E27FC236}">
                <a16:creationId xmlns:a16="http://schemas.microsoft.com/office/drawing/2014/main" id="{90D714F8-C0D0-46FE-A0D4-AC8A2DFE4A09}"/>
              </a:ext>
            </a:extLst>
          </p:cNvPr>
          <p:cNvSpPr>
            <a:spLocks noGrp="1"/>
          </p:cNvSpPr>
          <p:nvPr>
            <p:ph type="sldNum" sz="quarter" idx="12"/>
          </p:nvPr>
        </p:nvSpPr>
        <p:spPr/>
        <p:txBody>
          <a:bodyPr/>
          <a:lstStyle/>
          <a:p>
            <a:fld id="{18234C2B-982A-43E5-9112-60E1BA20CD67}" type="slidenum">
              <a:rPr lang="en-US" smtClean="0"/>
              <a:t>11</a:t>
            </a:fld>
            <a:endParaRPr lang="en-US"/>
          </a:p>
        </p:txBody>
      </p:sp>
    </p:spTree>
    <p:extLst>
      <p:ext uri="{BB962C8B-B14F-4D97-AF65-F5344CB8AC3E}">
        <p14:creationId xmlns:p14="http://schemas.microsoft.com/office/powerpoint/2010/main" val="3811933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B269C1-694E-4B81-A113-D3A2E90848BF}"/>
              </a:ext>
            </a:extLst>
          </p:cNvPr>
          <p:cNvPicPr>
            <a:picLocks noChangeAspect="1"/>
          </p:cNvPicPr>
          <p:nvPr/>
        </p:nvPicPr>
        <p:blipFill>
          <a:blip r:embed="rId2"/>
          <a:stretch>
            <a:fillRect/>
          </a:stretch>
        </p:blipFill>
        <p:spPr>
          <a:xfrm>
            <a:off x="2733205" y="197316"/>
            <a:ext cx="6725589" cy="2419688"/>
          </a:xfrm>
          <a:prstGeom prst="rect">
            <a:avLst/>
          </a:prstGeom>
        </p:spPr>
      </p:pic>
      <p:sp>
        <p:nvSpPr>
          <p:cNvPr id="6" name="Rectangle 5">
            <a:extLst>
              <a:ext uri="{FF2B5EF4-FFF2-40B4-BE49-F238E27FC236}">
                <a16:creationId xmlns:a16="http://schemas.microsoft.com/office/drawing/2014/main" id="{D112E549-2C2B-4C80-BEF3-DDC950CD1812}"/>
              </a:ext>
            </a:extLst>
          </p:cNvPr>
          <p:cNvSpPr/>
          <p:nvPr/>
        </p:nvSpPr>
        <p:spPr>
          <a:xfrm>
            <a:off x="3362794" y="6399074"/>
            <a:ext cx="6096000" cy="261610"/>
          </a:xfrm>
          <a:prstGeom prst="rect">
            <a:avLst/>
          </a:prstGeom>
        </p:spPr>
        <p:txBody>
          <a:bodyPr>
            <a:spAutoFit/>
          </a:bodyPr>
          <a:lstStyle/>
          <a:p>
            <a:r>
              <a:rPr lang="en-US" sz="1100" dirty="0"/>
              <a:t>https://www.sciencedirect.com/science/article/pii/S2666524720300033?via%3Dihub</a:t>
            </a:r>
          </a:p>
        </p:txBody>
      </p:sp>
      <p:sp>
        <p:nvSpPr>
          <p:cNvPr id="7" name="TextBox 6">
            <a:extLst>
              <a:ext uri="{FF2B5EF4-FFF2-40B4-BE49-F238E27FC236}">
                <a16:creationId xmlns:a16="http://schemas.microsoft.com/office/drawing/2014/main" id="{906C65F4-1F83-4A8B-BBD4-6369467A95D8}"/>
              </a:ext>
            </a:extLst>
          </p:cNvPr>
          <p:cNvSpPr txBox="1"/>
          <p:nvPr/>
        </p:nvSpPr>
        <p:spPr>
          <a:xfrm>
            <a:off x="1788161" y="2617004"/>
            <a:ext cx="8280400" cy="3693319"/>
          </a:xfrm>
          <a:prstGeom prst="rect">
            <a:avLst/>
          </a:prstGeom>
          <a:noFill/>
        </p:spPr>
        <p:txBody>
          <a:bodyPr wrap="square" rtlCol="0">
            <a:spAutoFit/>
          </a:bodyPr>
          <a:lstStyle/>
          <a:p>
            <a:r>
              <a:rPr lang="en-US" dirty="0"/>
              <a:t>Temperature: highly stable at 4°C, but sensitive to heat</a:t>
            </a:r>
          </a:p>
          <a:p>
            <a:r>
              <a:rPr lang="en-US" dirty="0"/>
              <a:t>		70°C, viral inactivation was 5 mins</a:t>
            </a:r>
          </a:p>
          <a:p>
            <a:endParaRPr lang="en-US" dirty="0"/>
          </a:p>
          <a:p>
            <a:r>
              <a:rPr lang="en-US" dirty="0"/>
              <a:t>Surfaces:  virus culture was pipetted on a surface and left at room temperature (22°C) with a relative humidity of around 65%</a:t>
            </a:r>
            <a:r>
              <a:rPr lang="en-US" dirty="0">
                <a:sym typeface="Wingdings" panose="05000000000000000000" pitchFamily="2" charset="2"/>
              </a:rPr>
              <a:t> does not necessarily reflect the potential to pick up the virus from casual contact</a:t>
            </a:r>
          </a:p>
          <a:p>
            <a:endParaRPr lang="en-US" dirty="0">
              <a:sym typeface="Wingdings" panose="05000000000000000000" pitchFamily="2" charset="2"/>
            </a:endParaRPr>
          </a:p>
          <a:p>
            <a:r>
              <a:rPr lang="en-US" dirty="0"/>
              <a:t>No infectious virus could be recovered from </a:t>
            </a:r>
            <a:r>
              <a:rPr lang="en-US" b="1" dirty="0"/>
              <a:t>printing and tissue papers after a 3-hour </a:t>
            </a:r>
            <a:r>
              <a:rPr lang="en-US" dirty="0"/>
              <a:t>incubation, whereas no infectious virus could be detected from </a:t>
            </a:r>
            <a:r>
              <a:rPr lang="en-US" b="1" dirty="0"/>
              <a:t>treated wood and cloth on day 2</a:t>
            </a:r>
            <a:r>
              <a:rPr lang="en-US" dirty="0"/>
              <a:t>. By contrast, SARS-CoV-2 was more stable on smooth surfaces. No infectious virus could be detected from treated </a:t>
            </a:r>
            <a:r>
              <a:rPr lang="en-US" b="1" dirty="0"/>
              <a:t>smooth surfaces on day 4 (glass and banknote) or day 7 (stainless steel and plastic</a:t>
            </a:r>
            <a:r>
              <a:rPr lang="en-US" dirty="0"/>
              <a:t>). Strikingly, a detectable level of </a:t>
            </a:r>
            <a:r>
              <a:rPr lang="en-US" b="1" dirty="0"/>
              <a:t>infectious virus could still be present on the outer layer of a surgical mask on day 7</a:t>
            </a:r>
          </a:p>
        </p:txBody>
      </p:sp>
      <p:sp>
        <p:nvSpPr>
          <p:cNvPr id="2" name="Slide Number Placeholder 1">
            <a:extLst>
              <a:ext uri="{FF2B5EF4-FFF2-40B4-BE49-F238E27FC236}">
                <a16:creationId xmlns:a16="http://schemas.microsoft.com/office/drawing/2014/main" id="{7B170CAE-3D99-48DD-B97E-B371B499EB7C}"/>
              </a:ext>
            </a:extLst>
          </p:cNvPr>
          <p:cNvSpPr>
            <a:spLocks noGrp="1"/>
          </p:cNvSpPr>
          <p:nvPr>
            <p:ph type="sldNum" sz="quarter" idx="12"/>
          </p:nvPr>
        </p:nvSpPr>
        <p:spPr/>
        <p:txBody>
          <a:bodyPr/>
          <a:lstStyle/>
          <a:p>
            <a:fld id="{18234C2B-982A-43E5-9112-60E1BA20CD67}" type="slidenum">
              <a:rPr lang="en-US" smtClean="0"/>
              <a:t>12</a:t>
            </a:fld>
            <a:endParaRPr lang="en-US"/>
          </a:p>
        </p:txBody>
      </p:sp>
    </p:spTree>
    <p:extLst>
      <p:ext uri="{BB962C8B-B14F-4D97-AF65-F5344CB8AC3E}">
        <p14:creationId xmlns:p14="http://schemas.microsoft.com/office/powerpoint/2010/main" val="1597161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A17B5F-5EA2-4BB3-BB40-8892CCFAE321}"/>
              </a:ext>
            </a:extLst>
          </p:cNvPr>
          <p:cNvPicPr>
            <a:picLocks noChangeAspect="1"/>
          </p:cNvPicPr>
          <p:nvPr/>
        </p:nvPicPr>
        <p:blipFill>
          <a:blip r:embed="rId2"/>
          <a:stretch>
            <a:fillRect/>
          </a:stretch>
        </p:blipFill>
        <p:spPr>
          <a:xfrm>
            <a:off x="1524000" y="0"/>
            <a:ext cx="9144000" cy="6858000"/>
          </a:xfrm>
          <a:prstGeom prst="rect">
            <a:avLst/>
          </a:prstGeom>
        </p:spPr>
      </p:pic>
      <p:sp>
        <p:nvSpPr>
          <p:cNvPr id="3" name="Slide Number Placeholder 2">
            <a:extLst>
              <a:ext uri="{FF2B5EF4-FFF2-40B4-BE49-F238E27FC236}">
                <a16:creationId xmlns:a16="http://schemas.microsoft.com/office/drawing/2014/main" id="{D04C1424-E73D-409C-A956-5D0566FAABCC}"/>
              </a:ext>
            </a:extLst>
          </p:cNvPr>
          <p:cNvSpPr>
            <a:spLocks noGrp="1"/>
          </p:cNvSpPr>
          <p:nvPr>
            <p:ph type="sldNum" sz="quarter" idx="12"/>
          </p:nvPr>
        </p:nvSpPr>
        <p:spPr/>
        <p:txBody>
          <a:bodyPr/>
          <a:lstStyle/>
          <a:p>
            <a:fld id="{4AB56249-DC0A-4A50-8174-36776A8B8743}" type="slidenum">
              <a:rPr lang="en-US" smtClean="0"/>
              <a:t>13</a:t>
            </a:fld>
            <a:endParaRPr lang="en-US"/>
          </a:p>
        </p:txBody>
      </p:sp>
    </p:spTree>
    <p:extLst>
      <p:ext uri="{BB962C8B-B14F-4D97-AF65-F5344CB8AC3E}">
        <p14:creationId xmlns:p14="http://schemas.microsoft.com/office/powerpoint/2010/main" val="15989713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E1925A-8CA1-4A44-AA0C-3506CEEC97FB}"/>
              </a:ext>
            </a:extLst>
          </p:cNvPr>
          <p:cNvPicPr>
            <a:picLocks noChangeAspect="1"/>
          </p:cNvPicPr>
          <p:nvPr/>
        </p:nvPicPr>
        <p:blipFill>
          <a:blip r:embed="rId2"/>
          <a:stretch>
            <a:fillRect/>
          </a:stretch>
        </p:blipFill>
        <p:spPr>
          <a:xfrm>
            <a:off x="1258373" y="0"/>
            <a:ext cx="9675253" cy="6858000"/>
          </a:xfrm>
          <a:prstGeom prst="rect">
            <a:avLst/>
          </a:prstGeom>
        </p:spPr>
      </p:pic>
      <p:sp>
        <p:nvSpPr>
          <p:cNvPr id="2" name="Slide Number Placeholder 1">
            <a:extLst>
              <a:ext uri="{FF2B5EF4-FFF2-40B4-BE49-F238E27FC236}">
                <a16:creationId xmlns:a16="http://schemas.microsoft.com/office/drawing/2014/main" id="{57C7F27A-CBC2-4E95-A11A-A5342B1E2664}"/>
              </a:ext>
            </a:extLst>
          </p:cNvPr>
          <p:cNvSpPr>
            <a:spLocks noGrp="1"/>
          </p:cNvSpPr>
          <p:nvPr>
            <p:ph type="sldNum" sz="quarter" idx="12"/>
          </p:nvPr>
        </p:nvSpPr>
        <p:spPr/>
        <p:txBody>
          <a:bodyPr/>
          <a:lstStyle/>
          <a:p>
            <a:fld id="{C35F4C5F-584B-4B2A-BE5F-A5A25D824428}" type="slidenum">
              <a:rPr lang="en-US" smtClean="0"/>
              <a:t>14</a:t>
            </a:fld>
            <a:endParaRPr lang="en-US"/>
          </a:p>
        </p:txBody>
      </p:sp>
    </p:spTree>
    <p:extLst>
      <p:ext uri="{BB962C8B-B14F-4D97-AF65-F5344CB8AC3E}">
        <p14:creationId xmlns:p14="http://schemas.microsoft.com/office/powerpoint/2010/main" val="1864792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7163A2-7C7C-44FF-A655-22604ECE03AC}"/>
              </a:ext>
            </a:extLst>
          </p:cNvPr>
          <p:cNvPicPr>
            <a:picLocks noChangeAspect="1"/>
          </p:cNvPicPr>
          <p:nvPr/>
        </p:nvPicPr>
        <p:blipFill>
          <a:blip r:embed="rId2"/>
          <a:stretch>
            <a:fillRect/>
          </a:stretch>
        </p:blipFill>
        <p:spPr>
          <a:xfrm>
            <a:off x="659091" y="757777"/>
            <a:ext cx="10323538" cy="4156230"/>
          </a:xfrm>
          <a:prstGeom prst="rect">
            <a:avLst/>
          </a:prstGeom>
        </p:spPr>
      </p:pic>
      <p:sp>
        <p:nvSpPr>
          <p:cNvPr id="3" name="Title 1">
            <a:extLst>
              <a:ext uri="{FF2B5EF4-FFF2-40B4-BE49-F238E27FC236}">
                <a16:creationId xmlns:a16="http://schemas.microsoft.com/office/drawing/2014/main" id="{18400FA0-5A58-4E70-8357-7359A348B7CB}"/>
              </a:ext>
            </a:extLst>
          </p:cNvPr>
          <p:cNvSpPr txBox="1">
            <a:spLocks/>
          </p:cNvSpPr>
          <p:nvPr/>
        </p:nvSpPr>
        <p:spPr>
          <a:xfrm>
            <a:off x="838200" y="365125"/>
            <a:ext cx="10515600" cy="1325563"/>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charset="0"/>
                <a:ea typeface="MS PGothic" pitchFamily="34" charset="-128"/>
              </a:defRPr>
            </a:lvl2pPr>
            <a:lvl3pPr algn="ctr" rtl="0" eaLnBrk="0" fontAlgn="base" hangingPunct="0">
              <a:spcBef>
                <a:spcPct val="0"/>
              </a:spcBef>
              <a:spcAft>
                <a:spcPct val="0"/>
              </a:spcAft>
              <a:defRPr sz="4400">
                <a:solidFill>
                  <a:schemeClr val="tx2"/>
                </a:solidFill>
                <a:latin typeface="Times" charset="0"/>
                <a:ea typeface="MS PGothic" pitchFamily="34" charset="-128"/>
              </a:defRPr>
            </a:lvl3pPr>
            <a:lvl4pPr algn="ctr" rtl="0" eaLnBrk="0" fontAlgn="base" hangingPunct="0">
              <a:spcBef>
                <a:spcPct val="0"/>
              </a:spcBef>
              <a:spcAft>
                <a:spcPct val="0"/>
              </a:spcAft>
              <a:defRPr sz="4400">
                <a:solidFill>
                  <a:schemeClr val="tx2"/>
                </a:solidFill>
                <a:latin typeface="Times" charset="0"/>
                <a:ea typeface="MS PGothic" pitchFamily="34" charset="-128"/>
              </a:defRPr>
            </a:lvl4pPr>
            <a:lvl5pPr algn="ctr" rtl="0" eaLnBrk="0" fontAlgn="base" hangingPunct="0">
              <a:spcBef>
                <a:spcPct val="0"/>
              </a:spcBef>
              <a:spcAft>
                <a:spcPct val="0"/>
              </a:spcAft>
              <a:defRPr sz="4400">
                <a:solidFill>
                  <a:schemeClr val="tx2"/>
                </a:solidFill>
                <a:latin typeface="Times" charset="0"/>
                <a:ea typeface="MS PGothic" pitchFamily="34" charset="-128"/>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400" b="1" i="0" u="none" strike="noStrike" kern="0" cap="none" spc="0" normalizeH="0" baseline="0" noProof="0" dirty="0">
              <a:ln>
                <a:noFill/>
              </a:ln>
              <a:solidFill>
                <a:srgbClr val="000000"/>
              </a:solidFill>
              <a:effectLst/>
              <a:uLnTx/>
              <a:uFillTx/>
              <a:latin typeface="Times"/>
              <a:ea typeface="MS PGothic" pitchFamily="34" charset="-128"/>
              <a:cs typeface="+mj-cs"/>
            </a:endParaRPr>
          </a:p>
        </p:txBody>
      </p:sp>
      <p:sp>
        <p:nvSpPr>
          <p:cNvPr id="4" name="Content Placeholder 2">
            <a:extLst>
              <a:ext uri="{FF2B5EF4-FFF2-40B4-BE49-F238E27FC236}">
                <a16:creationId xmlns:a16="http://schemas.microsoft.com/office/drawing/2014/main" id="{6FA7A174-E438-4D2F-9932-904BB7DD28D8}"/>
              </a:ext>
            </a:extLst>
          </p:cNvPr>
          <p:cNvSpPr txBox="1">
            <a:spLocks/>
          </p:cNvSpPr>
          <p:nvPr/>
        </p:nvSpPr>
        <p:spPr>
          <a:xfrm>
            <a:off x="1083297" y="327418"/>
            <a:ext cx="10515600" cy="4351338"/>
          </a:xfrm>
          <a:prstGeom prst="rect">
            <a:avLst/>
          </a:prstGeom>
        </p:spPr>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marR="0" lvl="0" indent="0" algn="ctr" defTabSz="914400" rtl="0" eaLnBrk="0" fontAlgn="base" latinLnBrk="0" hangingPunct="0">
              <a:lnSpc>
                <a:spcPct val="100000"/>
              </a:lnSpc>
              <a:spcBef>
                <a:spcPct val="20000"/>
              </a:spcBef>
              <a:spcAft>
                <a:spcPct val="0"/>
              </a:spcAft>
              <a:buClrTx/>
              <a:buSzTx/>
              <a:buNone/>
              <a:tabLst/>
              <a:defRPr/>
            </a:pPr>
            <a:r>
              <a:rPr kumimoji="0" lang="en-US" sz="3200" b="0" i="0" u="none" strike="noStrike" kern="0" cap="none" spc="0" normalizeH="0" baseline="0" noProof="0" dirty="0">
                <a:ln>
                  <a:noFill/>
                </a:ln>
                <a:solidFill>
                  <a:srgbClr val="000000"/>
                </a:solidFill>
                <a:effectLst/>
                <a:uLnTx/>
                <a:uFillTx/>
                <a:latin typeface="Times"/>
                <a:ea typeface="MS PGothic" pitchFamily="34" charset="-128"/>
                <a:cs typeface="+mn-cs"/>
              </a:rPr>
              <a:t>Natural History of COVID-19:  Symptoms and Signs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3200" b="0" i="0" u="none" strike="noStrike" kern="0" cap="none" spc="0" normalizeH="0" baseline="0" noProof="0" dirty="0">
              <a:ln>
                <a:noFill/>
              </a:ln>
              <a:solidFill>
                <a:srgbClr val="000000"/>
              </a:solidFill>
              <a:effectLst/>
              <a:uLnTx/>
              <a:uFillTx/>
              <a:latin typeface="Times"/>
              <a:ea typeface="MS PGothic" pitchFamily="34" charset="-128"/>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3200" b="0" i="0" u="none" strike="noStrike" kern="0" cap="none" spc="0" normalizeH="0" baseline="0" noProof="0" dirty="0">
              <a:ln>
                <a:noFill/>
              </a:ln>
              <a:solidFill>
                <a:srgbClr val="000000"/>
              </a:solidFill>
              <a:effectLst/>
              <a:uLnTx/>
              <a:uFillTx/>
              <a:latin typeface="Times"/>
              <a:ea typeface="MS PGothic" pitchFamily="34" charset="-128"/>
              <a:cs typeface="+mn-cs"/>
            </a:endParaRP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3200" b="0" i="0" u="none" strike="noStrike" kern="0" cap="none" spc="0" normalizeH="0" baseline="0" noProof="0" dirty="0">
              <a:ln>
                <a:noFill/>
              </a:ln>
              <a:solidFill>
                <a:srgbClr val="000000"/>
              </a:solidFill>
              <a:effectLst/>
              <a:uLnTx/>
              <a:uFillTx/>
              <a:latin typeface="Times"/>
              <a:ea typeface="MS PGothic" pitchFamily="34" charset="-128"/>
              <a:cs typeface="+mn-cs"/>
            </a:endParaRPr>
          </a:p>
        </p:txBody>
      </p:sp>
      <p:sp>
        <p:nvSpPr>
          <p:cNvPr id="2" name="Slide Number Placeholder 1">
            <a:extLst>
              <a:ext uri="{FF2B5EF4-FFF2-40B4-BE49-F238E27FC236}">
                <a16:creationId xmlns:a16="http://schemas.microsoft.com/office/drawing/2014/main" id="{85E4B22F-A2D2-474A-B7D7-4CB3F92767C3}"/>
              </a:ext>
            </a:extLst>
          </p:cNvPr>
          <p:cNvSpPr>
            <a:spLocks noGrp="1"/>
          </p:cNvSpPr>
          <p:nvPr>
            <p:ph type="sldNum" sz="quarter" idx="12"/>
          </p:nvPr>
        </p:nvSpPr>
        <p:spPr/>
        <p:txBody>
          <a:bodyPr/>
          <a:lstStyle/>
          <a:p>
            <a:pPr marL="0" marR="0" lvl="0" indent="0" algn="r" defTabSz="914400" rtl="0" eaLnBrk="0" fontAlgn="auto" latinLnBrk="0" hangingPunct="0">
              <a:lnSpc>
                <a:spcPct val="100000"/>
              </a:lnSpc>
              <a:spcBef>
                <a:spcPts val="0"/>
              </a:spcBef>
              <a:spcAft>
                <a:spcPts val="0"/>
              </a:spcAft>
              <a:buClrTx/>
              <a:buSzTx/>
              <a:buFontTx/>
              <a:buNone/>
              <a:tabLst/>
              <a:defRPr/>
            </a:pPr>
            <a:fld id="{BE9D5275-C034-4351-BC77-D8AB2B3CC32F}" type="slidenum">
              <a:rPr kumimoji="0" lang="en-US" altLang="en-US" sz="1400" b="0" i="0" u="none" strike="noStrike" kern="1200" cap="none" spc="0" normalizeH="0" baseline="0" noProof="0" smtClean="0">
                <a:ln>
                  <a:noFill/>
                </a:ln>
                <a:solidFill>
                  <a:srgbClr val="000000"/>
                </a:solidFill>
                <a:effectLst/>
                <a:uLnTx/>
                <a:uFillTx/>
                <a:latin typeface="Times"/>
                <a:ea typeface="+mn-ea"/>
                <a:cs typeface="+mn-cs"/>
              </a:rPr>
              <a:pPr marL="0" marR="0" lvl="0" indent="0" algn="r" defTabSz="914400" rtl="0" eaLnBrk="0" fontAlgn="auto" latinLnBrk="0" hangingPunct="0">
                <a:lnSpc>
                  <a:spcPct val="100000"/>
                </a:lnSpc>
                <a:spcBef>
                  <a:spcPts val="0"/>
                </a:spcBef>
                <a:spcAft>
                  <a:spcPts val="0"/>
                </a:spcAft>
                <a:buClrTx/>
                <a:buSzTx/>
                <a:buFontTx/>
                <a:buNone/>
                <a:tabLst/>
                <a:defRPr/>
              </a:pPr>
              <a:t>15</a:t>
            </a:fld>
            <a:endParaRPr kumimoji="0" lang="en-US" altLang="en-US" sz="1400" b="0" i="0" u="none" strike="noStrike" kern="1200" cap="none" spc="0" normalizeH="0" baseline="0" noProof="0">
              <a:ln>
                <a:noFill/>
              </a:ln>
              <a:solidFill>
                <a:srgbClr val="000000"/>
              </a:solidFill>
              <a:effectLst/>
              <a:uLnTx/>
              <a:uFillTx/>
              <a:latin typeface="Times"/>
              <a:ea typeface="+mn-ea"/>
              <a:cs typeface="+mn-cs"/>
            </a:endParaRPr>
          </a:p>
        </p:txBody>
      </p:sp>
      <p:sp>
        <p:nvSpPr>
          <p:cNvPr id="7" name="TextBox 6">
            <a:extLst>
              <a:ext uri="{FF2B5EF4-FFF2-40B4-BE49-F238E27FC236}">
                <a16:creationId xmlns:a16="http://schemas.microsoft.com/office/drawing/2014/main" id="{D3ABEF20-7F51-46E9-BEFB-BBDE1B55AF22}"/>
              </a:ext>
            </a:extLst>
          </p:cNvPr>
          <p:cNvSpPr txBox="1"/>
          <p:nvPr/>
        </p:nvSpPr>
        <p:spPr>
          <a:xfrm>
            <a:off x="1387916" y="4983492"/>
            <a:ext cx="3227550" cy="646331"/>
          </a:xfrm>
          <a:prstGeom prst="rect">
            <a:avLst/>
          </a:prstGeom>
          <a:noFill/>
        </p:spPr>
        <p:txBody>
          <a:bodyPr wrap="none" rtlCol="0">
            <a:spAutoFit/>
          </a:bodyPr>
          <a:lstStyle/>
          <a:p>
            <a:r>
              <a:rPr lang="en-US" dirty="0"/>
              <a:t>Mild constitutional symptoms</a:t>
            </a:r>
          </a:p>
          <a:p>
            <a:r>
              <a:rPr lang="en-US" dirty="0"/>
              <a:t>Fever, cough, diarrhea, headache</a:t>
            </a:r>
          </a:p>
        </p:txBody>
      </p:sp>
      <p:sp>
        <p:nvSpPr>
          <p:cNvPr id="8" name="TextBox 7">
            <a:extLst>
              <a:ext uri="{FF2B5EF4-FFF2-40B4-BE49-F238E27FC236}">
                <a16:creationId xmlns:a16="http://schemas.microsoft.com/office/drawing/2014/main" id="{7131BBE7-D906-4A4A-B265-3F078E8770C9}"/>
              </a:ext>
            </a:extLst>
          </p:cNvPr>
          <p:cNvSpPr txBox="1"/>
          <p:nvPr/>
        </p:nvSpPr>
        <p:spPr>
          <a:xfrm>
            <a:off x="4615466" y="4983493"/>
            <a:ext cx="3072316" cy="646331"/>
          </a:xfrm>
          <a:prstGeom prst="rect">
            <a:avLst/>
          </a:prstGeom>
          <a:noFill/>
        </p:spPr>
        <p:txBody>
          <a:bodyPr wrap="none" rtlCol="0">
            <a:spAutoFit/>
          </a:bodyPr>
          <a:lstStyle/>
          <a:p>
            <a:r>
              <a:rPr lang="en-US" dirty="0"/>
              <a:t>Shortness of breath</a:t>
            </a:r>
          </a:p>
          <a:p>
            <a:r>
              <a:rPr lang="en-US" dirty="0"/>
              <a:t>Hypoxia (decrease in oxygen)</a:t>
            </a:r>
          </a:p>
        </p:txBody>
      </p:sp>
      <p:sp>
        <p:nvSpPr>
          <p:cNvPr id="9" name="TextBox 8">
            <a:extLst>
              <a:ext uri="{FF2B5EF4-FFF2-40B4-BE49-F238E27FC236}">
                <a16:creationId xmlns:a16="http://schemas.microsoft.com/office/drawing/2014/main" id="{AD6D7D33-A518-4611-9A62-1A33DC2FE51C}"/>
              </a:ext>
            </a:extLst>
          </p:cNvPr>
          <p:cNvSpPr txBox="1"/>
          <p:nvPr/>
        </p:nvSpPr>
        <p:spPr>
          <a:xfrm>
            <a:off x="8295588" y="4876063"/>
            <a:ext cx="1358064" cy="923330"/>
          </a:xfrm>
          <a:prstGeom prst="rect">
            <a:avLst/>
          </a:prstGeom>
          <a:noFill/>
        </p:spPr>
        <p:txBody>
          <a:bodyPr wrap="none" rtlCol="0">
            <a:spAutoFit/>
          </a:bodyPr>
          <a:lstStyle/>
          <a:p>
            <a:r>
              <a:rPr lang="en-US" dirty="0"/>
              <a:t>ARDS</a:t>
            </a:r>
          </a:p>
          <a:p>
            <a:r>
              <a:rPr lang="en-US" dirty="0"/>
              <a:t>Shock </a:t>
            </a:r>
          </a:p>
          <a:p>
            <a:r>
              <a:rPr lang="en-US" dirty="0"/>
              <a:t>Heart failure</a:t>
            </a:r>
          </a:p>
        </p:txBody>
      </p:sp>
      <p:cxnSp>
        <p:nvCxnSpPr>
          <p:cNvPr id="11" name="Straight Connector 10">
            <a:extLst>
              <a:ext uri="{FF2B5EF4-FFF2-40B4-BE49-F238E27FC236}">
                <a16:creationId xmlns:a16="http://schemas.microsoft.com/office/drawing/2014/main" id="{8AB3D0C8-90D2-4FD8-A719-716B31B0AB43}"/>
              </a:ext>
            </a:extLst>
          </p:cNvPr>
          <p:cNvCxnSpPr/>
          <p:nvPr/>
        </p:nvCxnSpPr>
        <p:spPr bwMode="auto">
          <a:xfrm>
            <a:off x="4540050" y="4914007"/>
            <a:ext cx="0" cy="958892"/>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E5DCC1CE-06A7-48B1-8007-2669D8BA67B6}"/>
              </a:ext>
            </a:extLst>
          </p:cNvPr>
          <p:cNvCxnSpPr/>
          <p:nvPr/>
        </p:nvCxnSpPr>
        <p:spPr bwMode="auto">
          <a:xfrm>
            <a:off x="7503736" y="4876063"/>
            <a:ext cx="0" cy="92333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TextBox 13">
            <a:extLst>
              <a:ext uri="{FF2B5EF4-FFF2-40B4-BE49-F238E27FC236}">
                <a16:creationId xmlns:a16="http://schemas.microsoft.com/office/drawing/2014/main" id="{5BF8A047-4DA8-462B-B955-ABCBD8D40EF5}"/>
              </a:ext>
            </a:extLst>
          </p:cNvPr>
          <p:cNvSpPr txBox="1"/>
          <p:nvPr/>
        </p:nvSpPr>
        <p:spPr>
          <a:xfrm>
            <a:off x="3741173" y="6149750"/>
            <a:ext cx="4334841" cy="523220"/>
          </a:xfrm>
          <a:prstGeom prst="rect">
            <a:avLst/>
          </a:prstGeom>
          <a:noFill/>
        </p:spPr>
        <p:txBody>
          <a:bodyPr wrap="none" rtlCol="0">
            <a:spAutoFit/>
          </a:bodyPr>
          <a:lstStyle/>
          <a:p>
            <a:r>
              <a:rPr lang="en-US" sz="2800" dirty="0"/>
              <a:t>But what causes all of these?</a:t>
            </a:r>
          </a:p>
        </p:txBody>
      </p:sp>
    </p:spTree>
    <p:extLst>
      <p:ext uri="{BB962C8B-B14F-4D97-AF65-F5344CB8AC3E}">
        <p14:creationId xmlns:p14="http://schemas.microsoft.com/office/powerpoint/2010/main" val="2764335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08205" y="-28280"/>
            <a:ext cx="7507997" cy="1200318"/>
          </a:xfrm>
          <a:prstGeom prst="rect">
            <a:avLst/>
          </a:prstGeom>
          <a:noFill/>
        </p:spPr>
        <p:txBody>
          <a:bodyPr wrap="none" lIns="91430" tIns="45715" rIns="91430" bIns="45715" rtlCol="0">
            <a:spAutoFit/>
          </a:bodyPr>
          <a:lstStyle/>
          <a:p>
            <a:pPr algn="ctr"/>
            <a:r>
              <a:rPr lang="en-US" sz="3600" b="1" dirty="0"/>
              <a:t>Mechanisms of Pathogenesis</a:t>
            </a:r>
          </a:p>
          <a:p>
            <a:pPr algn="ctr"/>
            <a:r>
              <a:rPr lang="en-US" sz="3600" b="1" dirty="0"/>
              <a:t>What actually causes damage to host?</a:t>
            </a:r>
          </a:p>
        </p:txBody>
      </p:sp>
      <p:sp>
        <p:nvSpPr>
          <p:cNvPr id="2" name="Slide Number Placeholder 1"/>
          <p:cNvSpPr>
            <a:spLocks noGrp="1"/>
          </p:cNvSpPr>
          <p:nvPr>
            <p:ph type="sldNum" sz="quarter" idx="12"/>
          </p:nvPr>
        </p:nvSpPr>
        <p:spPr/>
        <p:txBody>
          <a:bodyPr/>
          <a:lstStyle/>
          <a:p>
            <a:fld id="{6BE0CAA0-127D-4D48-91FE-EE523AFBD0CB}" type="slidenum">
              <a:rPr lang="en-US" smtClean="0"/>
              <a:pPr/>
              <a:t>16</a:t>
            </a:fld>
            <a:endParaRPr lang="en-US"/>
          </a:p>
        </p:txBody>
      </p:sp>
      <p:sp>
        <p:nvSpPr>
          <p:cNvPr id="4" name="TextBox 3">
            <a:extLst>
              <a:ext uri="{FF2B5EF4-FFF2-40B4-BE49-F238E27FC236}">
                <a16:creationId xmlns:a16="http://schemas.microsoft.com/office/drawing/2014/main" id="{A35E730F-C728-47E9-A82A-7C0BD53A1331}"/>
              </a:ext>
            </a:extLst>
          </p:cNvPr>
          <p:cNvSpPr txBox="1"/>
          <p:nvPr/>
        </p:nvSpPr>
        <p:spPr>
          <a:xfrm>
            <a:off x="1441905" y="1172038"/>
            <a:ext cx="8518871" cy="1292662"/>
          </a:xfrm>
          <a:prstGeom prst="rect">
            <a:avLst/>
          </a:prstGeom>
          <a:noFill/>
        </p:spPr>
        <p:txBody>
          <a:bodyPr wrap="none" rtlCol="0">
            <a:spAutoFit/>
          </a:bodyPr>
          <a:lstStyle/>
          <a:p>
            <a:r>
              <a:rPr lang="en-US" sz="2400" b="1" dirty="0"/>
              <a:t>Indirect mechanisms:</a:t>
            </a:r>
          </a:p>
          <a:p>
            <a:r>
              <a:rPr lang="en-US" dirty="0"/>
              <a:t>Response of immune system causes damage</a:t>
            </a:r>
          </a:p>
          <a:p>
            <a:r>
              <a:rPr lang="en-US" dirty="0"/>
              <a:t>	over-exuberant inflammation</a:t>
            </a:r>
            <a:r>
              <a:rPr lang="en-US" dirty="0">
                <a:sym typeface="Wingdings" panose="05000000000000000000" pitchFamily="2" charset="2"/>
              </a:rPr>
              <a:t></a:t>
            </a:r>
            <a:r>
              <a:rPr lang="en-US" dirty="0"/>
              <a:t> release of immune substances called cytokines</a:t>
            </a:r>
          </a:p>
          <a:p>
            <a:r>
              <a:rPr lang="en-US" dirty="0"/>
              <a:t>	</a:t>
            </a:r>
          </a:p>
        </p:txBody>
      </p:sp>
      <p:pic>
        <p:nvPicPr>
          <p:cNvPr id="3" name="Picture 2">
            <a:extLst>
              <a:ext uri="{FF2B5EF4-FFF2-40B4-BE49-F238E27FC236}">
                <a16:creationId xmlns:a16="http://schemas.microsoft.com/office/drawing/2014/main" id="{893511AA-B5B2-4BBE-96FE-C5F6506F0AB5}"/>
              </a:ext>
            </a:extLst>
          </p:cNvPr>
          <p:cNvPicPr>
            <a:picLocks noChangeAspect="1"/>
          </p:cNvPicPr>
          <p:nvPr/>
        </p:nvPicPr>
        <p:blipFill>
          <a:blip r:embed="rId3"/>
          <a:stretch>
            <a:fillRect/>
          </a:stretch>
        </p:blipFill>
        <p:spPr>
          <a:xfrm>
            <a:off x="1626606" y="2454816"/>
            <a:ext cx="8149468" cy="4266660"/>
          </a:xfrm>
          <a:prstGeom prst="rect">
            <a:avLst/>
          </a:prstGeom>
        </p:spPr>
      </p:pic>
      <p:sp>
        <p:nvSpPr>
          <p:cNvPr id="5" name="Rectangle 4">
            <a:extLst>
              <a:ext uri="{FF2B5EF4-FFF2-40B4-BE49-F238E27FC236}">
                <a16:creationId xmlns:a16="http://schemas.microsoft.com/office/drawing/2014/main" id="{D36DC740-0CC8-4D56-802E-D511840DEC81}"/>
              </a:ext>
            </a:extLst>
          </p:cNvPr>
          <p:cNvSpPr/>
          <p:nvPr/>
        </p:nvSpPr>
        <p:spPr>
          <a:xfrm>
            <a:off x="706257" y="6356350"/>
            <a:ext cx="3954480" cy="369332"/>
          </a:xfrm>
          <a:prstGeom prst="rect">
            <a:avLst/>
          </a:prstGeom>
        </p:spPr>
        <p:txBody>
          <a:bodyPr wrap="none">
            <a:spAutoFit/>
          </a:bodyPr>
          <a:lstStyle/>
          <a:p>
            <a:r>
              <a:rPr lang="en-US" dirty="0"/>
              <a:t>https://www.cusabio.com/c-20981.html</a:t>
            </a:r>
          </a:p>
        </p:txBody>
      </p:sp>
    </p:spTree>
    <p:extLst>
      <p:ext uri="{BB962C8B-B14F-4D97-AF65-F5344CB8AC3E}">
        <p14:creationId xmlns:p14="http://schemas.microsoft.com/office/powerpoint/2010/main" val="3064989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87BA46-063F-4081-9015-AA059246075C}"/>
              </a:ext>
            </a:extLst>
          </p:cNvPr>
          <p:cNvSpPr>
            <a:spLocks noGrp="1"/>
          </p:cNvSpPr>
          <p:nvPr>
            <p:ph type="sldNum" sz="quarter" idx="12"/>
          </p:nvPr>
        </p:nvSpPr>
        <p:spPr/>
        <p:txBody>
          <a:bodyPr/>
          <a:lstStyle/>
          <a:p>
            <a:pPr>
              <a:defRPr/>
            </a:pPr>
            <a:fld id="{7547D5FC-5BC1-4503-B3B7-9E50A99DF7B7}" type="slidenum">
              <a:rPr lang="en-US" altLang="en-US" smtClean="0"/>
              <a:pPr>
                <a:defRPr/>
              </a:pPr>
              <a:t>17</a:t>
            </a:fld>
            <a:endParaRPr lang="en-US" altLang="en-US"/>
          </a:p>
        </p:txBody>
      </p:sp>
      <p:pic>
        <p:nvPicPr>
          <p:cNvPr id="5" name="Picture 4">
            <a:extLst>
              <a:ext uri="{FF2B5EF4-FFF2-40B4-BE49-F238E27FC236}">
                <a16:creationId xmlns:a16="http://schemas.microsoft.com/office/drawing/2014/main" id="{61AFDF1F-741F-40D3-80CD-0AE00FB4043A}"/>
              </a:ext>
            </a:extLst>
          </p:cNvPr>
          <p:cNvPicPr>
            <a:picLocks noChangeAspect="1"/>
          </p:cNvPicPr>
          <p:nvPr/>
        </p:nvPicPr>
        <p:blipFill>
          <a:blip r:embed="rId2"/>
          <a:stretch>
            <a:fillRect/>
          </a:stretch>
        </p:blipFill>
        <p:spPr>
          <a:xfrm>
            <a:off x="1573353" y="1951940"/>
            <a:ext cx="4086795" cy="4906060"/>
          </a:xfrm>
          <a:prstGeom prst="rect">
            <a:avLst/>
          </a:prstGeom>
        </p:spPr>
      </p:pic>
      <p:sp>
        <p:nvSpPr>
          <p:cNvPr id="7" name="Title 1">
            <a:extLst>
              <a:ext uri="{FF2B5EF4-FFF2-40B4-BE49-F238E27FC236}">
                <a16:creationId xmlns:a16="http://schemas.microsoft.com/office/drawing/2014/main" id="{4C41CFCC-14BC-4D0E-9FD7-536C93E37494}"/>
              </a:ext>
            </a:extLst>
          </p:cNvPr>
          <p:cNvSpPr txBox="1">
            <a:spLocks/>
          </p:cNvSpPr>
          <p:nvPr/>
        </p:nvSpPr>
        <p:spPr bwMode="auto">
          <a:xfrm>
            <a:off x="761524" y="426835"/>
            <a:ext cx="10973752" cy="1143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26" tIns="50813" rIns="101626" bIns="50813" numCol="1" anchor="ctr" anchorCtr="0" compatLnSpc="1">
            <a:prstTxWarp prst="textNoShape">
              <a:avLst/>
            </a:prstTxWarp>
          </a:bodyPr>
          <a:lstStyle>
            <a:lvl1pPr algn="ctr" defTabSz="1016000" rtl="0" eaLnBrk="0" fontAlgn="base" hangingPunct="0">
              <a:spcBef>
                <a:spcPct val="0"/>
              </a:spcBef>
              <a:spcAft>
                <a:spcPct val="0"/>
              </a:spcAft>
              <a:defRPr sz="4900" kern="1200">
                <a:solidFill>
                  <a:schemeClr val="tx1"/>
                </a:solidFill>
                <a:latin typeface="+mj-lt"/>
                <a:ea typeface="+mj-ea"/>
                <a:cs typeface="+mj-cs"/>
              </a:defRPr>
            </a:lvl1pPr>
            <a:lvl2pPr algn="ctr" defTabSz="1016000" rtl="0" eaLnBrk="0" fontAlgn="base" hangingPunct="0">
              <a:spcBef>
                <a:spcPct val="0"/>
              </a:spcBef>
              <a:spcAft>
                <a:spcPct val="0"/>
              </a:spcAft>
              <a:defRPr sz="4900">
                <a:solidFill>
                  <a:schemeClr val="tx1"/>
                </a:solidFill>
                <a:latin typeface="Calibri" pitchFamily="34" charset="0"/>
              </a:defRPr>
            </a:lvl2pPr>
            <a:lvl3pPr algn="ctr" defTabSz="1016000" rtl="0" eaLnBrk="0" fontAlgn="base" hangingPunct="0">
              <a:spcBef>
                <a:spcPct val="0"/>
              </a:spcBef>
              <a:spcAft>
                <a:spcPct val="0"/>
              </a:spcAft>
              <a:defRPr sz="4900">
                <a:solidFill>
                  <a:schemeClr val="tx1"/>
                </a:solidFill>
                <a:latin typeface="Calibri" pitchFamily="34" charset="0"/>
              </a:defRPr>
            </a:lvl3pPr>
            <a:lvl4pPr algn="ctr" defTabSz="1016000" rtl="0" eaLnBrk="0" fontAlgn="base" hangingPunct="0">
              <a:spcBef>
                <a:spcPct val="0"/>
              </a:spcBef>
              <a:spcAft>
                <a:spcPct val="0"/>
              </a:spcAft>
              <a:defRPr sz="4900">
                <a:solidFill>
                  <a:schemeClr val="tx1"/>
                </a:solidFill>
                <a:latin typeface="Calibri" pitchFamily="34" charset="0"/>
              </a:defRPr>
            </a:lvl4pPr>
            <a:lvl5pPr algn="ctr" defTabSz="1016000" rtl="0" eaLnBrk="0" fontAlgn="base" hangingPunct="0">
              <a:spcBef>
                <a:spcPct val="0"/>
              </a:spcBef>
              <a:spcAft>
                <a:spcPct val="0"/>
              </a:spcAft>
              <a:defRPr sz="4900">
                <a:solidFill>
                  <a:schemeClr val="tx1"/>
                </a:solidFill>
                <a:latin typeface="Calibri" pitchFamily="34" charset="0"/>
              </a:defRPr>
            </a:lvl5pPr>
            <a:lvl6pPr marL="457200" algn="ctr" defTabSz="1016000" rtl="0" fontAlgn="base">
              <a:spcBef>
                <a:spcPct val="0"/>
              </a:spcBef>
              <a:spcAft>
                <a:spcPct val="0"/>
              </a:spcAft>
              <a:defRPr sz="4900">
                <a:solidFill>
                  <a:schemeClr val="tx1"/>
                </a:solidFill>
                <a:latin typeface="Calibri" pitchFamily="34" charset="0"/>
              </a:defRPr>
            </a:lvl6pPr>
            <a:lvl7pPr marL="914400" algn="ctr" defTabSz="1016000" rtl="0" fontAlgn="base">
              <a:spcBef>
                <a:spcPct val="0"/>
              </a:spcBef>
              <a:spcAft>
                <a:spcPct val="0"/>
              </a:spcAft>
              <a:defRPr sz="4900">
                <a:solidFill>
                  <a:schemeClr val="tx1"/>
                </a:solidFill>
                <a:latin typeface="Calibri" pitchFamily="34" charset="0"/>
              </a:defRPr>
            </a:lvl7pPr>
            <a:lvl8pPr marL="1371600" algn="ctr" defTabSz="1016000" rtl="0" fontAlgn="base">
              <a:spcBef>
                <a:spcPct val="0"/>
              </a:spcBef>
              <a:spcAft>
                <a:spcPct val="0"/>
              </a:spcAft>
              <a:defRPr sz="4900">
                <a:solidFill>
                  <a:schemeClr val="tx1"/>
                </a:solidFill>
                <a:latin typeface="Calibri" pitchFamily="34" charset="0"/>
              </a:defRPr>
            </a:lvl8pPr>
            <a:lvl9pPr marL="1828800" algn="ctr" defTabSz="1016000" rtl="0" fontAlgn="base">
              <a:spcBef>
                <a:spcPct val="0"/>
              </a:spcBef>
              <a:spcAft>
                <a:spcPct val="0"/>
              </a:spcAft>
              <a:defRPr sz="4900">
                <a:solidFill>
                  <a:schemeClr val="tx1"/>
                </a:solidFill>
                <a:latin typeface="Calibri" pitchFamily="34" charset="0"/>
              </a:defRPr>
            </a:lvl9pPr>
          </a:lstStyle>
          <a:p>
            <a:r>
              <a:rPr lang="en-US" b="1" dirty="0"/>
              <a:t>Alveolar macrophages detect virus</a:t>
            </a:r>
          </a:p>
          <a:p>
            <a:r>
              <a:rPr lang="en-US" b="1" dirty="0"/>
              <a:t>Release cytokines that cause inflammation</a:t>
            </a:r>
          </a:p>
        </p:txBody>
      </p:sp>
      <p:sp>
        <p:nvSpPr>
          <p:cNvPr id="3" name="TextBox 2">
            <a:extLst>
              <a:ext uri="{FF2B5EF4-FFF2-40B4-BE49-F238E27FC236}">
                <a16:creationId xmlns:a16="http://schemas.microsoft.com/office/drawing/2014/main" id="{F282118A-9AC5-462D-B17C-A65FCFDD9E38}"/>
              </a:ext>
            </a:extLst>
          </p:cNvPr>
          <p:cNvSpPr txBox="1"/>
          <p:nvPr/>
        </p:nvSpPr>
        <p:spPr>
          <a:xfrm>
            <a:off x="5585878" y="2645216"/>
            <a:ext cx="5242334" cy="4524315"/>
          </a:xfrm>
          <a:prstGeom prst="rect">
            <a:avLst/>
          </a:prstGeom>
          <a:noFill/>
        </p:spPr>
        <p:txBody>
          <a:bodyPr wrap="square" rtlCol="0">
            <a:spAutoFit/>
          </a:bodyPr>
          <a:lstStyle/>
          <a:p>
            <a:pPr algn="ctr"/>
            <a:r>
              <a:rPr lang="en-US" sz="2400" b="1" dirty="0"/>
              <a:t>Macrophage engulfs virus</a:t>
            </a:r>
          </a:p>
          <a:p>
            <a:pPr algn="ctr"/>
            <a:endParaRPr lang="en-US" sz="2400" dirty="0"/>
          </a:p>
          <a:p>
            <a:pPr algn="ctr"/>
            <a:r>
              <a:rPr lang="en-US" sz="2400" dirty="0"/>
              <a:t>Macrophage releases </a:t>
            </a:r>
          </a:p>
          <a:p>
            <a:pPr algn="ctr"/>
            <a:r>
              <a:rPr lang="en-US" sz="2400" dirty="0"/>
              <a:t>Cytokines</a:t>
            </a:r>
          </a:p>
          <a:p>
            <a:pPr algn="ctr"/>
            <a:endParaRPr lang="en-US" sz="2400" dirty="0"/>
          </a:p>
          <a:p>
            <a:pPr algn="ctr"/>
            <a:r>
              <a:rPr lang="en-US" sz="2400" dirty="0"/>
              <a:t>Cytokines open up channels in blood vessels to allow fluid and other immune cells to enter alveolus </a:t>
            </a:r>
          </a:p>
          <a:p>
            <a:pPr algn="ctr"/>
            <a:endParaRPr lang="en-US" sz="2400" dirty="0"/>
          </a:p>
          <a:p>
            <a:pPr algn="ctr"/>
            <a:r>
              <a:rPr lang="en-US" sz="2400" dirty="0"/>
              <a:t>Fluid filling alveolus </a:t>
            </a:r>
          </a:p>
          <a:p>
            <a:pPr algn="ctr"/>
            <a:endParaRPr lang="en-US" sz="2400" dirty="0"/>
          </a:p>
          <a:p>
            <a:pPr algn="ctr"/>
            <a:r>
              <a:rPr lang="en-US" sz="2400" dirty="0"/>
              <a:t> </a:t>
            </a:r>
          </a:p>
        </p:txBody>
      </p:sp>
      <p:sp>
        <p:nvSpPr>
          <p:cNvPr id="8" name="Arrow: Down 7">
            <a:extLst>
              <a:ext uri="{FF2B5EF4-FFF2-40B4-BE49-F238E27FC236}">
                <a16:creationId xmlns:a16="http://schemas.microsoft.com/office/drawing/2014/main" id="{81AD4EE2-C8BB-407A-95AF-4FD7C78BA070}"/>
              </a:ext>
            </a:extLst>
          </p:cNvPr>
          <p:cNvSpPr/>
          <p:nvPr/>
        </p:nvSpPr>
        <p:spPr>
          <a:xfrm>
            <a:off x="10618648" y="2856322"/>
            <a:ext cx="652884" cy="34999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55071AA-3DD6-424D-BB05-E81283CC62FF}"/>
              </a:ext>
            </a:extLst>
          </p:cNvPr>
          <p:cNvSpPr txBox="1"/>
          <p:nvPr/>
        </p:nvSpPr>
        <p:spPr>
          <a:xfrm>
            <a:off x="229975" y="3943305"/>
            <a:ext cx="1917769" cy="461665"/>
          </a:xfrm>
          <a:prstGeom prst="rect">
            <a:avLst/>
          </a:prstGeom>
          <a:noFill/>
        </p:spPr>
        <p:txBody>
          <a:bodyPr wrap="none" rtlCol="0">
            <a:spAutoFit/>
          </a:bodyPr>
          <a:lstStyle/>
          <a:p>
            <a:r>
              <a:rPr lang="en-US" sz="2400" b="1" dirty="0"/>
              <a:t>Inflammation</a:t>
            </a:r>
          </a:p>
        </p:txBody>
      </p:sp>
      <p:cxnSp>
        <p:nvCxnSpPr>
          <p:cNvPr id="9" name="Straight Arrow Connector 8">
            <a:extLst>
              <a:ext uri="{FF2B5EF4-FFF2-40B4-BE49-F238E27FC236}">
                <a16:creationId xmlns:a16="http://schemas.microsoft.com/office/drawing/2014/main" id="{DC41BC86-07E9-4B28-8C3F-E9E7860A3478}"/>
              </a:ext>
            </a:extLst>
          </p:cNvPr>
          <p:cNvCxnSpPr/>
          <p:nvPr/>
        </p:nvCxnSpPr>
        <p:spPr>
          <a:xfrm flipV="1">
            <a:off x="2007909" y="3742441"/>
            <a:ext cx="970961" cy="339365"/>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9264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C83F120-134F-442B-8D6B-95207075D4AA}"/>
              </a:ext>
            </a:extLst>
          </p:cNvPr>
          <p:cNvSpPr>
            <a:spLocks noGrp="1"/>
          </p:cNvSpPr>
          <p:nvPr>
            <p:ph type="sldNum" sz="quarter" idx="12"/>
          </p:nvPr>
        </p:nvSpPr>
        <p:spPr/>
        <p:txBody>
          <a:bodyPr/>
          <a:lstStyle/>
          <a:p>
            <a:fld id="{4AB56249-DC0A-4A50-8174-36776A8B8743}" type="slidenum">
              <a:rPr lang="en-US" smtClean="0"/>
              <a:t>18</a:t>
            </a:fld>
            <a:endParaRPr lang="en-US"/>
          </a:p>
        </p:txBody>
      </p:sp>
      <p:sp>
        <p:nvSpPr>
          <p:cNvPr id="7" name="TextBox 6">
            <a:extLst>
              <a:ext uri="{FF2B5EF4-FFF2-40B4-BE49-F238E27FC236}">
                <a16:creationId xmlns:a16="http://schemas.microsoft.com/office/drawing/2014/main" id="{7BC6DA5A-7785-426E-90DF-B9CB5930CB40}"/>
              </a:ext>
            </a:extLst>
          </p:cNvPr>
          <p:cNvSpPr txBox="1"/>
          <p:nvPr/>
        </p:nvSpPr>
        <p:spPr>
          <a:xfrm>
            <a:off x="2508205" y="-28280"/>
            <a:ext cx="7507997" cy="1200318"/>
          </a:xfrm>
          <a:prstGeom prst="rect">
            <a:avLst/>
          </a:prstGeom>
          <a:noFill/>
        </p:spPr>
        <p:txBody>
          <a:bodyPr wrap="none" lIns="91430" tIns="45715" rIns="91430" bIns="45715" rtlCol="0">
            <a:spAutoFit/>
          </a:bodyPr>
          <a:lstStyle/>
          <a:p>
            <a:pPr algn="ctr"/>
            <a:r>
              <a:rPr lang="en-US" sz="3600" b="1" dirty="0"/>
              <a:t>Mechanisms of Pathogenesis</a:t>
            </a:r>
          </a:p>
          <a:p>
            <a:pPr algn="ctr"/>
            <a:r>
              <a:rPr lang="en-US" sz="3600" b="1" dirty="0"/>
              <a:t>What actually causes damage to host?</a:t>
            </a:r>
          </a:p>
        </p:txBody>
      </p:sp>
      <p:pic>
        <p:nvPicPr>
          <p:cNvPr id="8" name="Picture 7">
            <a:extLst>
              <a:ext uri="{FF2B5EF4-FFF2-40B4-BE49-F238E27FC236}">
                <a16:creationId xmlns:a16="http://schemas.microsoft.com/office/drawing/2014/main" id="{29A21A49-1B0E-40C8-8D74-6C2998C2D1FE}"/>
              </a:ext>
            </a:extLst>
          </p:cNvPr>
          <p:cNvPicPr>
            <a:picLocks noChangeAspect="1"/>
          </p:cNvPicPr>
          <p:nvPr/>
        </p:nvPicPr>
        <p:blipFill>
          <a:blip r:embed="rId2"/>
          <a:stretch>
            <a:fillRect/>
          </a:stretch>
        </p:blipFill>
        <p:spPr>
          <a:xfrm>
            <a:off x="2508205" y="1303498"/>
            <a:ext cx="7643671" cy="5417977"/>
          </a:xfrm>
          <a:prstGeom prst="rect">
            <a:avLst/>
          </a:prstGeom>
        </p:spPr>
      </p:pic>
      <p:sp>
        <p:nvSpPr>
          <p:cNvPr id="2" name="Rectangle 1">
            <a:extLst>
              <a:ext uri="{FF2B5EF4-FFF2-40B4-BE49-F238E27FC236}">
                <a16:creationId xmlns:a16="http://schemas.microsoft.com/office/drawing/2014/main" id="{1C97FB2F-FEF0-4B15-8184-C3124B8EABDE}"/>
              </a:ext>
            </a:extLst>
          </p:cNvPr>
          <p:cNvSpPr/>
          <p:nvPr/>
        </p:nvSpPr>
        <p:spPr>
          <a:xfrm>
            <a:off x="2574744" y="3855563"/>
            <a:ext cx="7738180" cy="2865912"/>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0D8D1A8-3B13-4DD4-88BD-1B79D58816A7}"/>
              </a:ext>
            </a:extLst>
          </p:cNvPr>
          <p:cNvSpPr txBox="1"/>
          <p:nvPr/>
        </p:nvSpPr>
        <p:spPr>
          <a:xfrm>
            <a:off x="139269" y="4336329"/>
            <a:ext cx="2493440" cy="584775"/>
          </a:xfrm>
          <a:prstGeom prst="rect">
            <a:avLst/>
          </a:prstGeom>
          <a:noFill/>
        </p:spPr>
        <p:txBody>
          <a:bodyPr wrap="none" rtlCol="0">
            <a:spAutoFit/>
          </a:bodyPr>
          <a:lstStyle/>
          <a:p>
            <a:r>
              <a:rPr lang="en-US" sz="3200" b="1" dirty="0">
                <a:solidFill>
                  <a:srgbClr val="C00000"/>
                </a:solidFill>
              </a:rPr>
              <a:t>Inflammation</a:t>
            </a:r>
          </a:p>
        </p:txBody>
      </p:sp>
    </p:spTree>
    <p:extLst>
      <p:ext uri="{BB962C8B-B14F-4D97-AF65-F5344CB8AC3E}">
        <p14:creationId xmlns:p14="http://schemas.microsoft.com/office/powerpoint/2010/main" val="4015619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F0A30-D42C-4759-8807-319FE19E6CEF}"/>
              </a:ext>
            </a:extLst>
          </p:cNvPr>
          <p:cNvSpPr>
            <a:spLocks noGrp="1"/>
          </p:cNvSpPr>
          <p:nvPr>
            <p:ph type="title"/>
          </p:nvPr>
        </p:nvSpPr>
        <p:spPr/>
        <p:txBody>
          <a:bodyPr/>
          <a:lstStyle/>
          <a:p>
            <a:r>
              <a:rPr lang="en-US" dirty="0"/>
              <a:t>Week 3.  Diagnostics, Testing, Treatment</a:t>
            </a:r>
          </a:p>
        </p:txBody>
      </p:sp>
      <p:sp>
        <p:nvSpPr>
          <p:cNvPr id="3" name="Content Placeholder 2">
            <a:extLst>
              <a:ext uri="{FF2B5EF4-FFF2-40B4-BE49-F238E27FC236}">
                <a16:creationId xmlns:a16="http://schemas.microsoft.com/office/drawing/2014/main" id="{F5A4DB5B-FF0F-4A1F-A57D-813F8B9F33F4}"/>
              </a:ext>
            </a:extLst>
          </p:cNvPr>
          <p:cNvSpPr>
            <a:spLocks noGrp="1"/>
          </p:cNvSpPr>
          <p:nvPr>
            <p:ph idx="1"/>
          </p:nvPr>
        </p:nvSpPr>
        <p:spPr/>
        <p:txBody>
          <a:bodyPr>
            <a:normAutofit fontScale="70000" lnSpcReduction="20000"/>
          </a:bodyPr>
          <a:lstStyle/>
          <a:p>
            <a:r>
              <a:rPr lang="en-US" dirty="0"/>
              <a:t>a.	What is the science behind “social distancing”?  What is the evidence that isolation and social distancing work against transmitting the virus?</a:t>
            </a:r>
          </a:p>
          <a:p>
            <a:r>
              <a:rPr lang="en-US" dirty="0"/>
              <a:t>b.	How is COVID-19 affecting healthcare within the world and within the United States? </a:t>
            </a:r>
          </a:p>
          <a:p>
            <a:r>
              <a:rPr lang="en-US" dirty="0"/>
              <a:t>c.	What is the epidemiology of COVID-19?  Why did the virus that causes COVID-19 quickly become a pandemic?</a:t>
            </a:r>
          </a:p>
          <a:p>
            <a:r>
              <a:rPr lang="en-US" dirty="0"/>
              <a:t>d.	Is everyone who tests positive for SARS-CoV-2 going to become sick? What determines the susceptibility to the virus?  What are “co-morbidities”?  Why do older individuals become more sick than younger individuals?  Why are children, on average, not becoming as sick?</a:t>
            </a:r>
          </a:p>
          <a:p>
            <a:r>
              <a:rPr lang="en-US" dirty="0"/>
              <a:t>e.	How could a vaccine be developed against the SARS-CoV-2?  What is the vaccines’ target? How effective would this be?  What parallels are there between the flu vaccine and a COVID-19 vaccine?  How long does vaccine development take?</a:t>
            </a:r>
          </a:p>
          <a:p>
            <a:r>
              <a:rPr lang="en-US" dirty="0"/>
              <a:t>f.	How can an infection with SARS-CoV-2 be detected?  What is the principle behind testing?  What is PCR?  Why is testing for the virus lacking behind in some countries but not in others?</a:t>
            </a:r>
          </a:p>
          <a:p>
            <a:r>
              <a:rPr lang="en-US" dirty="0"/>
              <a:t>g.	What drugs could be used to treat COVID-19?  What viral components would be targets of potential drugs?</a:t>
            </a:r>
          </a:p>
          <a:p>
            <a:endParaRPr lang="en-US" dirty="0"/>
          </a:p>
        </p:txBody>
      </p:sp>
    </p:spTree>
    <p:extLst>
      <p:ext uri="{BB962C8B-B14F-4D97-AF65-F5344CB8AC3E}">
        <p14:creationId xmlns:p14="http://schemas.microsoft.com/office/powerpoint/2010/main" val="3612774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3FC41-B8DF-482E-9B95-2053CFCB01CA}"/>
              </a:ext>
            </a:extLst>
          </p:cNvPr>
          <p:cNvSpPr>
            <a:spLocks noGrp="1"/>
          </p:cNvSpPr>
          <p:nvPr>
            <p:ph type="title"/>
          </p:nvPr>
        </p:nvSpPr>
        <p:spPr/>
        <p:txBody>
          <a:bodyPr/>
          <a:lstStyle/>
          <a:p>
            <a:r>
              <a:rPr lang="en-US" dirty="0"/>
              <a:t>Week 1.  Infectious Diseases, Pandemics, and Viruses</a:t>
            </a:r>
          </a:p>
        </p:txBody>
      </p:sp>
      <p:sp>
        <p:nvSpPr>
          <p:cNvPr id="3" name="Content Placeholder 2">
            <a:extLst>
              <a:ext uri="{FF2B5EF4-FFF2-40B4-BE49-F238E27FC236}">
                <a16:creationId xmlns:a16="http://schemas.microsoft.com/office/drawing/2014/main" id="{4BBAA4F4-89D5-4C7A-8E78-117BF2838B01}"/>
              </a:ext>
            </a:extLst>
          </p:cNvPr>
          <p:cNvSpPr>
            <a:spLocks noGrp="1"/>
          </p:cNvSpPr>
          <p:nvPr>
            <p:ph idx="1"/>
          </p:nvPr>
        </p:nvSpPr>
        <p:spPr/>
        <p:txBody>
          <a:bodyPr>
            <a:normAutofit fontScale="70000" lnSpcReduction="20000"/>
          </a:bodyPr>
          <a:lstStyle/>
          <a:p>
            <a:r>
              <a:rPr lang="en-US" dirty="0"/>
              <a:t>a.	What is the difference between an epidemic and a pandemic?  </a:t>
            </a:r>
          </a:p>
          <a:p>
            <a:r>
              <a:rPr lang="en-US" dirty="0"/>
              <a:t>b.	What constitutes an infectious disease?</a:t>
            </a:r>
          </a:p>
          <a:p>
            <a:r>
              <a:rPr lang="en-US" dirty="0"/>
              <a:t>c.	What is epidemiology, and how can epidemiology help us explain the spread of an infectious disease?  What is RO; what is a “super-spreader event”; who is a “super-spreader”?</a:t>
            </a:r>
          </a:p>
          <a:p>
            <a:r>
              <a:rPr lang="en-US" dirty="0"/>
              <a:t>d.	What have we learned from other pandemics of the 20th and 21st century?  What have we forgotten?</a:t>
            </a:r>
          </a:p>
          <a:p>
            <a:r>
              <a:rPr lang="en-US" dirty="0"/>
              <a:t>e.	What is a virus? How are viruses different from other infectious organisms? What are the components of viruses?  How are viruses different from each other?  </a:t>
            </a:r>
          </a:p>
          <a:p>
            <a:r>
              <a:rPr lang="en-US" dirty="0"/>
              <a:t>f.	What is a viral infection?  What are the different types of viral infections?  </a:t>
            </a:r>
          </a:p>
          <a:p>
            <a:r>
              <a:rPr lang="en-US" dirty="0"/>
              <a:t>g.	How does a virus infect a host?  What is a host receptor, and what is the viral ligand for that receptor?</a:t>
            </a:r>
          </a:p>
          <a:p>
            <a:r>
              <a:rPr lang="en-US" dirty="0"/>
              <a:t>h.	What are zoonotic viral diseases?  What is “Spillover” and how often and when has this happened?  How can viruses jump species barriers and cause diseases in humans?</a:t>
            </a:r>
          </a:p>
          <a:p>
            <a:r>
              <a:rPr lang="en-US" dirty="0" err="1"/>
              <a:t>i</a:t>
            </a:r>
            <a:r>
              <a:rPr lang="en-US" dirty="0"/>
              <a:t>.	What is a coronavirus?  What is SARS-CoV-19, and how is this virus different from other coronaviruses that cause disease in humans?</a:t>
            </a:r>
          </a:p>
          <a:p>
            <a:endParaRPr lang="en-US" dirty="0"/>
          </a:p>
        </p:txBody>
      </p:sp>
    </p:spTree>
    <p:extLst>
      <p:ext uri="{BB962C8B-B14F-4D97-AF65-F5344CB8AC3E}">
        <p14:creationId xmlns:p14="http://schemas.microsoft.com/office/powerpoint/2010/main" val="25145252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8DB88C8-C37E-0F4A-8C9E-2EB92CE05B9B}"/>
              </a:ext>
            </a:extLst>
          </p:cNvPr>
          <p:cNvPicPr>
            <a:picLocks noGrp="1" noChangeAspect="1"/>
          </p:cNvPicPr>
          <p:nvPr>
            <p:ph idx="1"/>
          </p:nvPr>
        </p:nvPicPr>
        <p:blipFill rotWithShape="1">
          <a:blip r:embed="rId3"/>
          <a:srcRect l="-1" t="4854" r="-744"/>
          <a:stretch/>
        </p:blipFill>
        <p:spPr>
          <a:xfrm>
            <a:off x="282388" y="285140"/>
            <a:ext cx="7988300" cy="2614753"/>
          </a:xfrm>
        </p:spPr>
      </p:pic>
      <p:pic>
        <p:nvPicPr>
          <p:cNvPr id="9" name="Picture 8">
            <a:extLst>
              <a:ext uri="{FF2B5EF4-FFF2-40B4-BE49-F238E27FC236}">
                <a16:creationId xmlns:a16="http://schemas.microsoft.com/office/drawing/2014/main" id="{0D0F4BAD-8C1F-8849-A370-49D9BD8D5196}"/>
              </a:ext>
            </a:extLst>
          </p:cNvPr>
          <p:cNvPicPr>
            <a:picLocks noChangeAspect="1"/>
          </p:cNvPicPr>
          <p:nvPr/>
        </p:nvPicPr>
        <p:blipFill>
          <a:blip r:embed="rId4"/>
          <a:stretch>
            <a:fillRect/>
          </a:stretch>
        </p:blipFill>
        <p:spPr>
          <a:xfrm>
            <a:off x="3551314" y="1672502"/>
            <a:ext cx="7606009" cy="4571211"/>
          </a:xfrm>
          <a:prstGeom prst="rect">
            <a:avLst/>
          </a:prstGeom>
        </p:spPr>
      </p:pic>
      <p:sp>
        <p:nvSpPr>
          <p:cNvPr id="11" name="TextBox 10">
            <a:extLst>
              <a:ext uri="{FF2B5EF4-FFF2-40B4-BE49-F238E27FC236}">
                <a16:creationId xmlns:a16="http://schemas.microsoft.com/office/drawing/2014/main" id="{42FC74D3-B696-F44A-8EF7-B1243F003C9D}"/>
              </a:ext>
            </a:extLst>
          </p:cNvPr>
          <p:cNvSpPr txBox="1"/>
          <p:nvPr/>
        </p:nvSpPr>
        <p:spPr>
          <a:xfrm>
            <a:off x="4409768" y="6342027"/>
            <a:ext cx="6197338" cy="461665"/>
          </a:xfrm>
          <a:prstGeom prst="rect">
            <a:avLst/>
          </a:prstGeom>
          <a:noFill/>
        </p:spPr>
        <p:txBody>
          <a:bodyPr wrap="none" rtlCol="0">
            <a:spAutoFit/>
          </a:bodyPr>
          <a:lstStyle/>
          <a:p>
            <a:r>
              <a:rPr lang="en-US" sz="1200" dirty="0">
                <a:hlinkClick r:id="rId5"/>
              </a:rPr>
              <a:t>https://science.sciencemag.org/content/early/2020/04/24/science.abb5793</a:t>
            </a:r>
            <a:endParaRPr lang="en-US" sz="1200" dirty="0"/>
          </a:p>
          <a:p>
            <a:r>
              <a:rPr lang="en-US" sz="1200" dirty="0">
                <a:hlinkClick r:id="rId6"/>
              </a:rPr>
              <a:t>https://www.wbur.org/commonhealth/2020/04/15/social-distancing-2022-coronavirus-research</a:t>
            </a:r>
            <a:endParaRPr lang="en-US" sz="1200" dirty="0"/>
          </a:p>
        </p:txBody>
      </p:sp>
    </p:spTree>
    <p:extLst>
      <p:ext uri="{BB962C8B-B14F-4D97-AF65-F5344CB8AC3E}">
        <p14:creationId xmlns:p14="http://schemas.microsoft.com/office/powerpoint/2010/main" val="1956057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83859C66-9A9D-0D40-B0EB-094E8B35A77B}"/>
              </a:ext>
            </a:extLst>
          </p:cNvPr>
          <p:cNvPicPr>
            <a:picLocks noGrp="1" noChangeAspect="1"/>
          </p:cNvPicPr>
          <p:nvPr>
            <p:ph idx="1"/>
          </p:nvPr>
        </p:nvPicPr>
        <p:blipFill>
          <a:blip r:embed="rId3"/>
          <a:stretch>
            <a:fillRect/>
          </a:stretch>
        </p:blipFill>
        <p:spPr>
          <a:xfrm>
            <a:off x="6096000" y="397185"/>
            <a:ext cx="5059225" cy="6063630"/>
          </a:xfrm>
        </p:spPr>
      </p:pic>
      <p:pic>
        <p:nvPicPr>
          <p:cNvPr id="13" name="Picture 12">
            <a:extLst>
              <a:ext uri="{FF2B5EF4-FFF2-40B4-BE49-F238E27FC236}">
                <a16:creationId xmlns:a16="http://schemas.microsoft.com/office/drawing/2014/main" id="{F5025E8A-7B73-A144-9FF9-F13ED8554460}"/>
              </a:ext>
            </a:extLst>
          </p:cNvPr>
          <p:cNvPicPr>
            <a:picLocks noChangeAspect="1"/>
          </p:cNvPicPr>
          <p:nvPr/>
        </p:nvPicPr>
        <p:blipFill>
          <a:blip r:embed="rId4"/>
          <a:stretch>
            <a:fillRect/>
          </a:stretch>
        </p:blipFill>
        <p:spPr>
          <a:xfrm>
            <a:off x="372836" y="2688915"/>
            <a:ext cx="5219700" cy="3771900"/>
          </a:xfrm>
          <a:prstGeom prst="rect">
            <a:avLst/>
          </a:prstGeom>
        </p:spPr>
      </p:pic>
      <p:sp>
        <p:nvSpPr>
          <p:cNvPr id="14" name="TextBox 13">
            <a:extLst>
              <a:ext uri="{FF2B5EF4-FFF2-40B4-BE49-F238E27FC236}">
                <a16:creationId xmlns:a16="http://schemas.microsoft.com/office/drawing/2014/main" id="{23C06D5D-8B42-AA40-9EB6-0154ED980C22}"/>
              </a:ext>
            </a:extLst>
          </p:cNvPr>
          <p:cNvSpPr txBox="1"/>
          <p:nvPr/>
        </p:nvSpPr>
        <p:spPr>
          <a:xfrm>
            <a:off x="348343" y="391885"/>
            <a:ext cx="5059225" cy="230832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Model – Absence of seasonality </a:t>
            </a:r>
          </a:p>
          <a:p>
            <a:r>
              <a:rPr lang="en-US" dirty="0">
                <a:latin typeface="Times New Roman" panose="02020603050405020304" pitchFamily="18" charset="0"/>
                <a:cs typeface="Times New Roman" panose="02020603050405020304" pitchFamily="18" charset="0"/>
              </a:rPr>
              <a:t>Blue area: time of social distancing</a:t>
            </a:r>
          </a:p>
          <a:p>
            <a:r>
              <a:rPr lang="en-US" dirty="0">
                <a:latin typeface="Times New Roman" panose="02020603050405020304" pitchFamily="18" charset="0"/>
                <a:cs typeface="Times New Roman" panose="02020603050405020304" pitchFamily="18" charset="0"/>
              </a:rPr>
              <a:t>	A) four weeks, (B) eight weeks, (C) twelve 	weeks, (D) twenty weeks, and (E) 	indefinitely.</a:t>
            </a:r>
          </a:p>
          <a:p>
            <a:r>
              <a:rPr lang="en-US" dirty="0">
                <a:latin typeface="Times New Roman" panose="02020603050405020304" pitchFamily="18" charset="0"/>
                <a:cs typeface="Times New Roman" panose="02020603050405020304" pitchFamily="18" charset="0"/>
              </a:rPr>
              <a:t>Initial R = 2.2 </a:t>
            </a:r>
          </a:p>
          <a:p>
            <a:r>
              <a:rPr lang="en-US" dirty="0">
                <a:latin typeface="Times New Roman" panose="02020603050405020304" pitchFamily="18" charset="0"/>
                <a:cs typeface="Times New Roman" panose="02020603050405020304" pitchFamily="18" charset="0"/>
              </a:rPr>
              <a:t>Different lines show different reductions in R </a:t>
            </a:r>
          </a:p>
          <a:p>
            <a:endParaRPr lang="en-US" dirty="0"/>
          </a:p>
        </p:txBody>
      </p:sp>
      <p:sp>
        <p:nvSpPr>
          <p:cNvPr id="15" name="5-Point Star 14">
            <a:extLst>
              <a:ext uri="{FF2B5EF4-FFF2-40B4-BE49-F238E27FC236}">
                <a16:creationId xmlns:a16="http://schemas.microsoft.com/office/drawing/2014/main" id="{137462AB-13FE-834F-AB6A-D93544C60999}"/>
              </a:ext>
            </a:extLst>
          </p:cNvPr>
          <p:cNvSpPr/>
          <p:nvPr/>
        </p:nvSpPr>
        <p:spPr>
          <a:xfrm>
            <a:off x="8512629" y="2423210"/>
            <a:ext cx="304800" cy="265705"/>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58D43888-57C6-4B49-8E98-250005FA2AF8}"/>
              </a:ext>
            </a:extLst>
          </p:cNvPr>
          <p:cNvPicPr>
            <a:picLocks noChangeAspect="1"/>
          </p:cNvPicPr>
          <p:nvPr/>
        </p:nvPicPr>
        <p:blipFill rotWithShape="1">
          <a:blip r:embed="rId5"/>
          <a:srcRect t="25562"/>
          <a:stretch/>
        </p:blipFill>
        <p:spPr>
          <a:xfrm>
            <a:off x="6633968" y="6065960"/>
            <a:ext cx="4062122" cy="685800"/>
          </a:xfrm>
          <a:prstGeom prst="rect">
            <a:avLst/>
          </a:prstGeom>
        </p:spPr>
      </p:pic>
    </p:spTree>
    <p:extLst>
      <p:ext uri="{BB962C8B-B14F-4D97-AF65-F5344CB8AC3E}">
        <p14:creationId xmlns:p14="http://schemas.microsoft.com/office/powerpoint/2010/main" val="16524282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CBD63-08D1-2045-9EEB-F30B568953E4}"/>
              </a:ext>
            </a:extLst>
          </p:cNvPr>
          <p:cNvSpPr>
            <a:spLocks noGrp="1"/>
          </p:cNvSpPr>
          <p:nvPr>
            <p:ph type="title"/>
          </p:nvPr>
        </p:nvSpPr>
        <p:spPr>
          <a:xfrm>
            <a:off x="487965" y="365125"/>
            <a:ext cx="10515600" cy="1325563"/>
          </a:xfrm>
        </p:spPr>
        <p:txBody>
          <a:bodyPr/>
          <a:lstStyle/>
          <a:p>
            <a:r>
              <a:rPr lang="en-US" dirty="0">
                <a:latin typeface="Times New Roman" panose="02020603050405020304" pitchFamily="18" charset="0"/>
                <a:cs typeface="Times New Roman" panose="02020603050405020304" pitchFamily="18" charset="0"/>
              </a:rPr>
              <a:t>How do we move forward?</a:t>
            </a:r>
          </a:p>
        </p:txBody>
      </p:sp>
      <p:sp>
        <p:nvSpPr>
          <p:cNvPr id="3" name="Content Placeholder 2">
            <a:extLst>
              <a:ext uri="{FF2B5EF4-FFF2-40B4-BE49-F238E27FC236}">
                <a16:creationId xmlns:a16="http://schemas.microsoft.com/office/drawing/2014/main" id="{9BAAA740-AF10-D547-8EB9-1A12FC1EF56F}"/>
              </a:ext>
            </a:extLst>
          </p:cNvPr>
          <p:cNvSpPr>
            <a:spLocks noGrp="1"/>
          </p:cNvSpPr>
          <p:nvPr>
            <p:ph idx="1"/>
          </p:nvPr>
        </p:nvSpPr>
        <p:spPr>
          <a:xfrm>
            <a:off x="838200" y="1690688"/>
            <a:ext cx="5652247" cy="4351338"/>
          </a:xfrm>
        </p:spPr>
        <p:txBody>
          <a:bodyPr/>
          <a:lstStyle/>
          <a:p>
            <a:r>
              <a:rPr lang="en-US" dirty="0">
                <a:latin typeface="Times New Roman" panose="02020603050405020304" pitchFamily="18" charset="0"/>
                <a:cs typeface="Times New Roman" panose="02020603050405020304" pitchFamily="18" charset="0"/>
              </a:rPr>
              <a:t>Social distancing will continue to be needed until treatment or herd immunity </a:t>
            </a:r>
          </a:p>
          <a:p>
            <a:r>
              <a:rPr lang="en-US" dirty="0">
                <a:latin typeface="Times New Roman" panose="02020603050405020304" pitchFamily="18" charset="0"/>
                <a:cs typeface="Times New Roman" panose="02020603050405020304" pitchFamily="18" charset="0"/>
              </a:rPr>
              <a:t>Every article I read ended with “We’ve learned the importance of preparedness!”</a:t>
            </a:r>
          </a:p>
          <a:p>
            <a:r>
              <a:rPr lang="en-US" dirty="0">
                <a:latin typeface="Times New Roman" panose="02020603050405020304" pitchFamily="18" charset="0"/>
                <a:cs typeface="Times New Roman" panose="02020603050405020304" pitchFamily="18" charset="0"/>
              </a:rPr>
              <a:t>We are adapting now, and we will continue to do so!</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A91DBB0-BA27-D241-B2CE-1FEB74EF2E15}"/>
              </a:ext>
            </a:extLst>
          </p:cNvPr>
          <p:cNvPicPr>
            <a:picLocks noChangeAspect="1"/>
          </p:cNvPicPr>
          <p:nvPr/>
        </p:nvPicPr>
        <p:blipFill>
          <a:blip r:embed="rId2"/>
          <a:stretch>
            <a:fillRect/>
          </a:stretch>
        </p:blipFill>
        <p:spPr>
          <a:xfrm>
            <a:off x="6861871" y="295835"/>
            <a:ext cx="4842164" cy="6266329"/>
          </a:xfrm>
          <a:prstGeom prst="rect">
            <a:avLst/>
          </a:prstGeom>
        </p:spPr>
      </p:pic>
      <p:sp>
        <p:nvSpPr>
          <p:cNvPr id="6" name="TextBox 5">
            <a:extLst>
              <a:ext uri="{FF2B5EF4-FFF2-40B4-BE49-F238E27FC236}">
                <a16:creationId xmlns:a16="http://schemas.microsoft.com/office/drawing/2014/main" id="{AE1FE489-2713-8F47-8AB5-F0FB8B747777}"/>
              </a:ext>
            </a:extLst>
          </p:cNvPr>
          <p:cNvSpPr txBox="1"/>
          <p:nvPr/>
        </p:nvSpPr>
        <p:spPr>
          <a:xfrm>
            <a:off x="6869966" y="6562164"/>
            <a:ext cx="5322034" cy="276999"/>
          </a:xfrm>
          <a:prstGeom prst="rect">
            <a:avLst/>
          </a:prstGeom>
          <a:noFill/>
        </p:spPr>
        <p:txBody>
          <a:bodyPr wrap="none" rtlCol="0">
            <a:spAutoFit/>
          </a:bodyPr>
          <a:lstStyle/>
          <a:p>
            <a:r>
              <a:rPr lang="en-US" sz="1200" dirty="0">
                <a:hlinkClick r:id="rId3"/>
              </a:rPr>
              <a:t>https://www.cdc.gov/coronavirus/2019-ncov/downloads/2019-ncov-factsheet.pdf</a:t>
            </a:r>
            <a:endParaRPr lang="en-US" sz="1200" dirty="0"/>
          </a:p>
        </p:txBody>
      </p:sp>
    </p:spTree>
    <p:extLst>
      <p:ext uri="{BB962C8B-B14F-4D97-AF65-F5344CB8AC3E}">
        <p14:creationId xmlns:p14="http://schemas.microsoft.com/office/powerpoint/2010/main" val="3902684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F924E-C0CA-C64A-89AB-876F328EE804}"/>
              </a:ext>
            </a:extLst>
          </p:cNvPr>
          <p:cNvSpPr>
            <a:spLocks noGrp="1"/>
          </p:cNvSpPr>
          <p:nvPr>
            <p:ph type="title"/>
          </p:nvPr>
        </p:nvSpPr>
        <p:spPr/>
        <p:txBody>
          <a:bodyPr/>
          <a:lstStyle/>
          <a:p>
            <a:r>
              <a:rPr lang="en-US" dirty="0"/>
              <a:t>Epidemiological Investigation</a:t>
            </a:r>
          </a:p>
        </p:txBody>
      </p:sp>
      <p:sp>
        <p:nvSpPr>
          <p:cNvPr id="3" name="Content Placeholder 2">
            <a:extLst>
              <a:ext uri="{FF2B5EF4-FFF2-40B4-BE49-F238E27FC236}">
                <a16:creationId xmlns:a16="http://schemas.microsoft.com/office/drawing/2014/main" id="{57F9F623-B575-8144-BFF2-26BCB0C769F6}"/>
              </a:ext>
            </a:extLst>
          </p:cNvPr>
          <p:cNvSpPr>
            <a:spLocks noGrp="1"/>
          </p:cNvSpPr>
          <p:nvPr>
            <p:ph sz="half" idx="1"/>
          </p:nvPr>
        </p:nvSpPr>
        <p:spPr>
          <a:xfrm>
            <a:off x="499730" y="1543050"/>
            <a:ext cx="5943600" cy="5143499"/>
          </a:xfrm>
        </p:spPr>
        <p:txBody>
          <a:bodyPr>
            <a:normAutofit/>
          </a:bodyPr>
          <a:lstStyle/>
          <a:p>
            <a:pPr marL="514350" indent="-514350">
              <a:buAutoNum type="arabicParenR"/>
            </a:pPr>
            <a:r>
              <a:rPr lang="en-US" sz="2400" dirty="0"/>
              <a:t>Establish the Existence of an Outbreak</a:t>
            </a:r>
          </a:p>
          <a:p>
            <a:pPr marL="514350" indent="-514350">
              <a:buAutoNum type="arabicParenR"/>
            </a:pPr>
            <a:r>
              <a:rPr lang="en-US" sz="2400" dirty="0"/>
              <a:t>Prepare a Case Definition</a:t>
            </a:r>
          </a:p>
          <a:p>
            <a:pPr marL="514350" indent="-514350">
              <a:buAutoNum type="arabicParenR"/>
            </a:pPr>
            <a:r>
              <a:rPr lang="en-US" sz="2400" dirty="0"/>
              <a:t>Find Cases and Report Information</a:t>
            </a:r>
          </a:p>
          <a:p>
            <a:pPr marL="514350" indent="-514350">
              <a:buAutoNum type="arabicParenR"/>
            </a:pPr>
            <a:r>
              <a:rPr lang="en-US" sz="2400" dirty="0"/>
              <a:t>Develop Hypothesis</a:t>
            </a:r>
          </a:p>
          <a:p>
            <a:pPr marL="514350" indent="-514350">
              <a:buAutoNum type="arabicParenR"/>
            </a:pPr>
            <a:r>
              <a:rPr lang="en-US" sz="2400" dirty="0"/>
              <a:t>Evaluate Hypothesis based on current evidence</a:t>
            </a:r>
          </a:p>
          <a:p>
            <a:pPr marL="514350" indent="-514350">
              <a:buAutoNum type="arabicParenR"/>
            </a:pPr>
            <a:r>
              <a:rPr lang="en-US" sz="2400" dirty="0"/>
              <a:t>Implement Control and Prevention Measures</a:t>
            </a:r>
          </a:p>
          <a:p>
            <a:pPr marL="514350" indent="-514350">
              <a:buAutoNum type="arabicParenR"/>
            </a:pPr>
            <a:r>
              <a:rPr lang="en-US" sz="2400" dirty="0"/>
              <a:t>Maintain Surveillance</a:t>
            </a:r>
          </a:p>
          <a:p>
            <a:pPr marL="514350" indent="-514350">
              <a:buAutoNum type="arabicParenR"/>
            </a:pPr>
            <a:r>
              <a:rPr lang="en-US" sz="2400" dirty="0"/>
              <a:t>Communicate Findings</a:t>
            </a:r>
          </a:p>
        </p:txBody>
      </p:sp>
      <p:pic>
        <p:nvPicPr>
          <p:cNvPr id="1026" name="Picture 2" descr="Busy businesswoman talking on phone writing down information ...">
            <a:extLst>
              <a:ext uri="{FF2B5EF4-FFF2-40B4-BE49-F238E27FC236}">
                <a16:creationId xmlns:a16="http://schemas.microsoft.com/office/drawing/2014/main" id="{1D51EA10-50A2-8D47-B6C1-7B6BE98550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3330" y="2284700"/>
            <a:ext cx="5064864" cy="338332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DE34852-1A90-FB49-849A-D04EADC4096A}"/>
              </a:ext>
            </a:extLst>
          </p:cNvPr>
          <p:cNvSpPr/>
          <p:nvPr/>
        </p:nvSpPr>
        <p:spPr>
          <a:xfrm>
            <a:off x="7045842" y="6257836"/>
            <a:ext cx="5146158" cy="600164"/>
          </a:xfrm>
          <a:prstGeom prst="rect">
            <a:avLst/>
          </a:prstGeom>
        </p:spPr>
        <p:txBody>
          <a:bodyPr wrap="square">
            <a:spAutoFit/>
          </a:bodyPr>
          <a:lstStyle/>
          <a:p>
            <a:r>
              <a:rPr lang="en-US" sz="1100" dirty="0">
                <a:solidFill>
                  <a:srgbClr val="000000"/>
                </a:solidFill>
              </a:rPr>
              <a:t>Principles of Epidemiology: Lesson 6, Section 2|Self-Study Course SS1978|CDC. (2016, September 15). Retrieved from https://</a:t>
            </a:r>
            <a:r>
              <a:rPr lang="en-US" sz="1100" dirty="0" err="1">
                <a:solidFill>
                  <a:srgbClr val="000000"/>
                </a:solidFill>
              </a:rPr>
              <a:t>www.cdc.gov</a:t>
            </a:r>
            <a:r>
              <a:rPr lang="en-US" sz="1100" dirty="0">
                <a:solidFill>
                  <a:srgbClr val="000000"/>
                </a:solidFill>
              </a:rPr>
              <a:t>/</a:t>
            </a:r>
            <a:r>
              <a:rPr lang="en-US" sz="1100" dirty="0" err="1">
                <a:solidFill>
                  <a:srgbClr val="000000"/>
                </a:solidFill>
              </a:rPr>
              <a:t>csels</a:t>
            </a:r>
            <a:r>
              <a:rPr lang="en-US" sz="1100" dirty="0">
                <a:solidFill>
                  <a:srgbClr val="000000"/>
                </a:solidFill>
              </a:rPr>
              <a:t>/</a:t>
            </a:r>
            <a:r>
              <a:rPr lang="en-US" sz="1100" dirty="0" err="1">
                <a:solidFill>
                  <a:srgbClr val="000000"/>
                </a:solidFill>
              </a:rPr>
              <a:t>dsepd</a:t>
            </a:r>
            <a:r>
              <a:rPr lang="en-US" sz="1100" dirty="0">
                <a:solidFill>
                  <a:srgbClr val="000000"/>
                </a:solidFill>
              </a:rPr>
              <a:t>/ss1978/lesson6/section2.html</a:t>
            </a:r>
            <a:endParaRPr lang="en-US" sz="1100" dirty="0"/>
          </a:p>
        </p:txBody>
      </p:sp>
    </p:spTree>
    <p:extLst>
      <p:ext uri="{BB962C8B-B14F-4D97-AF65-F5344CB8AC3E}">
        <p14:creationId xmlns:p14="http://schemas.microsoft.com/office/powerpoint/2010/main" val="2918094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37E11-8649-E24C-B3CA-D84C8FF2377E}"/>
              </a:ext>
            </a:extLst>
          </p:cNvPr>
          <p:cNvSpPr>
            <a:spLocks noGrp="1"/>
          </p:cNvSpPr>
          <p:nvPr>
            <p:ph type="ctrTitle"/>
          </p:nvPr>
        </p:nvSpPr>
        <p:spPr>
          <a:xfrm>
            <a:off x="1269206" y="1122362"/>
            <a:ext cx="9653587" cy="2306638"/>
          </a:xfrm>
        </p:spPr>
        <p:txBody>
          <a:bodyPr/>
          <a:lstStyle/>
          <a:p>
            <a:r>
              <a:rPr lang="en-US" dirty="0"/>
              <a:t>Epidemiology of COVID-19</a:t>
            </a:r>
          </a:p>
        </p:txBody>
      </p:sp>
      <p:sp>
        <p:nvSpPr>
          <p:cNvPr id="3" name="Subtitle 2">
            <a:extLst>
              <a:ext uri="{FF2B5EF4-FFF2-40B4-BE49-F238E27FC236}">
                <a16:creationId xmlns:a16="http://schemas.microsoft.com/office/drawing/2014/main" id="{DA390A98-7B2F-2843-9C36-FB903FB7E087}"/>
              </a:ext>
            </a:extLst>
          </p:cNvPr>
          <p:cNvSpPr>
            <a:spLocks noGrp="1"/>
          </p:cNvSpPr>
          <p:nvPr>
            <p:ph type="subTitle" idx="1"/>
          </p:nvPr>
        </p:nvSpPr>
        <p:spPr/>
        <p:txBody>
          <a:bodyPr/>
          <a:lstStyle/>
          <a:p>
            <a:r>
              <a:rPr lang="en-US" dirty="0"/>
              <a:t>MaryJo Schmidt</a:t>
            </a:r>
          </a:p>
        </p:txBody>
      </p:sp>
      <p:pic>
        <p:nvPicPr>
          <p:cNvPr id="4" name="Picture 3">
            <a:extLst>
              <a:ext uri="{FF2B5EF4-FFF2-40B4-BE49-F238E27FC236}">
                <a16:creationId xmlns:a16="http://schemas.microsoft.com/office/drawing/2014/main" id="{0E9DC372-8D57-C047-9029-FB9BED049BFA}"/>
              </a:ext>
            </a:extLst>
          </p:cNvPr>
          <p:cNvPicPr>
            <a:picLocks noChangeAspect="1"/>
          </p:cNvPicPr>
          <p:nvPr/>
        </p:nvPicPr>
        <p:blipFill rotWithShape="1">
          <a:blip r:embed="rId2"/>
          <a:srcRect t="19555" b="17270"/>
          <a:stretch/>
        </p:blipFill>
        <p:spPr>
          <a:xfrm>
            <a:off x="2775802" y="4064000"/>
            <a:ext cx="6640396" cy="2794000"/>
          </a:xfrm>
          <a:prstGeom prst="rect">
            <a:avLst/>
          </a:prstGeom>
        </p:spPr>
      </p:pic>
      <p:sp>
        <p:nvSpPr>
          <p:cNvPr id="5" name="Rectangle 4">
            <a:extLst>
              <a:ext uri="{FF2B5EF4-FFF2-40B4-BE49-F238E27FC236}">
                <a16:creationId xmlns:a16="http://schemas.microsoft.com/office/drawing/2014/main" id="{415B3BEA-E2D4-C046-971D-B13E8D5BD4C2}"/>
              </a:ext>
            </a:extLst>
          </p:cNvPr>
          <p:cNvSpPr/>
          <p:nvPr/>
        </p:nvSpPr>
        <p:spPr>
          <a:xfrm>
            <a:off x="4205096" y="6596390"/>
            <a:ext cx="3781805" cy="261610"/>
          </a:xfrm>
          <a:prstGeom prst="rect">
            <a:avLst/>
          </a:prstGeom>
        </p:spPr>
        <p:txBody>
          <a:bodyPr wrap="none">
            <a:spAutoFit/>
          </a:bodyPr>
          <a:lstStyle/>
          <a:p>
            <a:r>
              <a:rPr lang="en-US" sz="1100" dirty="0">
                <a:hlinkClick r:id="rId3"/>
              </a:rPr>
              <a:t>https://www.nytimes.com/article/flatten-curve-coronavirus.html</a:t>
            </a:r>
            <a:endParaRPr lang="en-US" sz="1100" dirty="0"/>
          </a:p>
        </p:txBody>
      </p:sp>
    </p:spTree>
    <p:extLst>
      <p:ext uri="{BB962C8B-B14F-4D97-AF65-F5344CB8AC3E}">
        <p14:creationId xmlns:p14="http://schemas.microsoft.com/office/powerpoint/2010/main" val="27558097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79960-0F83-B340-BB51-40750AE51B2B}"/>
              </a:ext>
            </a:extLst>
          </p:cNvPr>
          <p:cNvSpPr>
            <a:spLocks noGrp="1"/>
          </p:cNvSpPr>
          <p:nvPr>
            <p:ph type="title"/>
          </p:nvPr>
        </p:nvSpPr>
        <p:spPr/>
        <p:txBody>
          <a:bodyPr/>
          <a:lstStyle/>
          <a:p>
            <a:r>
              <a:rPr lang="en-US" dirty="0"/>
              <a:t>Role of Genetics in Susceptibility</a:t>
            </a:r>
          </a:p>
        </p:txBody>
      </p:sp>
      <p:pic>
        <p:nvPicPr>
          <p:cNvPr id="4" name="Picture 1" descr="figure_05_37.jpg">
            <a:extLst>
              <a:ext uri="{FF2B5EF4-FFF2-40B4-BE49-F238E27FC236}">
                <a16:creationId xmlns:a16="http://schemas.microsoft.com/office/drawing/2014/main" id="{858B0F31-47F5-8449-AD25-3C5D468866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1230" y="1420894"/>
            <a:ext cx="10049540" cy="4979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B8A503EB-0C8F-9548-BE6E-F34B78F2DF63}"/>
              </a:ext>
            </a:extLst>
          </p:cNvPr>
          <p:cNvSpPr/>
          <p:nvPr/>
        </p:nvSpPr>
        <p:spPr>
          <a:xfrm>
            <a:off x="0" y="6604084"/>
            <a:ext cx="6096000" cy="253916"/>
          </a:xfrm>
          <a:prstGeom prst="rect">
            <a:avLst/>
          </a:prstGeom>
        </p:spPr>
        <p:txBody>
          <a:bodyPr>
            <a:spAutoFit/>
          </a:bodyPr>
          <a:lstStyle/>
          <a:p>
            <a:r>
              <a:rPr lang="en-US" sz="1050" dirty="0">
                <a:solidFill>
                  <a:srgbClr val="000000"/>
                </a:solidFill>
              </a:rPr>
              <a:t>Parham, P. (2015). </a:t>
            </a:r>
            <a:r>
              <a:rPr lang="en-US" sz="1050" i="1" dirty="0">
                <a:solidFill>
                  <a:srgbClr val="000000"/>
                </a:solidFill>
              </a:rPr>
              <a:t>The Immune System</a:t>
            </a:r>
            <a:r>
              <a:rPr lang="en-US" sz="1050" dirty="0">
                <a:solidFill>
                  <a:srgbClr val="000000"/>
                </a:solidFill>
              </a:rPr>
              <a:t> (4th ed.). Abingdon, United Kingdom: Taylor &amp; Francis.</a:t>
            </a:r>
            <a:endParaRPr lang="en-US" sz="1050" dirty="0"/>
          </a:p>
        </p:txBody>
      </p:sp>
    </p:spTree>
    <p:extLst>
      <p:ext uri="{BB962C8B-B14F-4D97-AF65-F5344CB8AC3E}">
        <p14:creationId xmlns:p14="http://schemas.microsoft.com/office/powerpoint/2010/main" val="38605786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57D83-6211-E94B-9E55-FCF635B36F32}"/>
              </a:ext>
            </a:extLst>
          </p:cNvPr>
          <p:cNvSpPr>
            <a:spLocks noGrp="1"/>
          </p:cNvSpPr>
          <p:nvPr>
            <p:ph type="title"/>
          </p:nvPr>
        </p:nvSpPr>
        <p:spPr/>
        <p:txBody>
          <a:bodyPr/>
          <a:lstStyle/>
          <a:p>
            <a:r>
              <a:rPr lang="en-US" dirty="0"/>
              <a:t>Timeline of Vaccine</a:t>
            </a:r>
          </a:p>
        </p:txBody>
      </p:sp>
      <p:sp>
        <p:nvSpPr>
          <p:cNvPr id="3" name="Content Placeholder 2">
            <a:extLst>
              <a:ext uri="{FF2B5EF4-FFF2-40B4-BE49-F238E27FC236}">
                <a16:creationId xmlns:a16="http://schemas.microsoft.com/office/drawing/2014/main" id="{61FD6F17-1064-9542-9C78-16B3A7C09A8E}"/>
              </a:ext>
            </a:extLst>
          </p:cNvPr>
          <p:cNvSpPr>
            <a:spLocks noGrp="1"/>
          </p:cNvSpPr>
          <p:nvPr>
            <p:ph idx="1"/>
          </p:nvPr>
        </p:nvSpPr>
        <p:spPr>
          <a:xfrm>
            <a:off x="838200" y="1690688"/>
            <a:ext cx="4680098" cy="2902577"/>
          </a:xfrm>
        </p:spPr>
        <p:txBody>
          <a:bodyPr>
            <a:normAutofit lnSpcReduction="10000"/>
          </a:bodyPr>
          <a:lstStyle/>
          <a:p>
            <a:r>
              <a:rPr lang="en-US" dirty="0"/>
              <a:t>No Approved Human Coronavirus Vaccine</a:t>
            </a:r>
          </a:p>
          <a:p>
            <a:r>
              <a:rPr lang="en-US" dirty="0"/>
              <a:t>No-large Scale Manufacturing Exists yet</a:t>
            </a:r>
          </a:p>
          <a:p>
            <a:r>
              <a:rPr lang="en-US" dirty="0"/>
              <a:t>Phase I Clinical Trial has been started</a:t>
            </a:r>
          </a:p>
          <a:p>
            <a:pPr lvl="1"/>
            <a:r>
              <a:rPr lang="en-US" dirty="0"/>
              <a:t>mRNA based Vaccine</a:t>
            </a:r>
          </a:p>
        </p:txBody>
      </p:sp>
      <p:pic>
        <p:nvPicPr>
          <p:cNvPr id="4" name="Picture 3">
            <a:extLst>
              <a:ext uri="{FF2B5EF4-FFF2-40B4-BE49-F238E27FC236}">
                <a16:creationId xmlns:a16="http://schemas.microsoft.com/office/drawing/2014/main" id="{54403855-D32D-A247-8804-08BF0915B615}"/>
              </a:ext>
            </a:extLst>
          </p:cNvPr>
          <p:cNvPicPr>
            <a:picLocks noChangeAspect="1"/>
          </p:cNvPicPr>
          <p:nvPr/>
        </p:nvPicPr>
        <p:blipFill rotWithShape="1">
          <a:blip r:embed="rId3"/>
          <a:srcRect l="48061" t="9086"/>
          <a:stretch/>
        </p:blipFill>
        <p:spPr>
          <a:xfrm>
            <a:off x="5993441" y="695151"/>
            <a:ext cx="5890213" cy="4042015"/>
          </a:xfrm>
          <a:prstGeom prst="rect">
            <a:avLst/>
          </a:prstGeom>
        </p:spPr>
      </p:pic>
      <p:pic>
        <p:nvPicPr>
          <p:cNvPr id="7" name="Picture 6">
            <a:extLst>
              <a:ext uri="{FF2B5EF4-FFF2-40B4-BE49-F238E27FC236}">
                <a16:creationId xmlns:a16="http://schemas.microsoft.com/office/drawing/2014/main" id="{038E2B77-A30C-AA44-BE18-999DC8712245}"/>
              </a:ext>
            </a:extLst>
          </p:cNvPr>
          <p:cNvPicPr>
            <a:picLocks noChangeAspect="1"/>
          </p:cNvPicPr>
          <p:nvPr/>
        </p:nvPicPr>
        <p:blipFill>
          <a:blip r:embed="rId4"/>
          <a:stretch>
            <a:fillRect/>
          </a:stretch>
        </p:blipFill>
        <p:spPr>
          <a:xfrm>
            <a:off x="838200" y="4737166"/>
            <a:ext cx="10600660" cy="1168970"/>
          </a:xfrm>
          <a:prstGeom prst="rect">
            <a:avLst/>
          </a:prstGeom>
        </p:spPr>
      </p:pic>
      <p:sp>
        <p:nvSpPr>
          <p:cNvPr id="8" name="Rectangle 7">
            <a:extLst>
              <a:ext uri="{FF2B5EF4-FFF2-40B4-BE49-F238E27FC236}">
                <a16:creationId xmlns:a16="http://schemas.microsoft.com/office/drawing/2014/main" id="{B8DBC2E9-7924-B94A-839C-3DDE33BF6331}"/>
              </a:ext>
            </a:extLst>
          </p:cNvPr>
          <p:cNvSpPr/>
          <p:nvPr/>
        </p:nvSpPr>
        <p:spPr>
          <a:xfrm>
            <a:off x="2658" y="6280919"/>
            <a:ext cx="6096000" cy="577081"/>
          </a:xfrm>
          <a:prstGeom prst="rect">
            <a:avLst/>
          </a:prstGeom>
        </p:spPr>
        <p:txBody>
          <a:bodyPr>
            <a:spAutoFit/>
          </a:bodyPr>
          <a:lstStyle/>
          <a:p>
            <a:r>
              <a:rPr lang="en-US" sz="1050" dirty="0">
                <a:solidFill>
                  <a:srgbClr val="000000"/>
                </a:solidFill>
              </a:rPr>
              <a:t>Safety and Immunogenicity Study of 2019-nCoV Vaccine (mRNA-1273) for Prophylaxis of SARS-CoV-2 Infection (COVID-19) - Tabular View - </a:t>
            </a:r>
            <a:r>
              <a:rPr lang="en-US" sz="1050" dirty="0" err="1">
                <a:solidFill>
                  <a:srgbClr val="000000"/>
                </a:solidFill>
              </a:rPr>
              <a:t>ClinicalTrials.gov</a:t>
            </a:r>
            <a:r>
              <a:rPr lang="en-US" sz="1050" dirty="0">
                <a:solidFill>
                  <a:srgbClr val="000000"/>
                </a:solidFill>
              </a:rPr>
              <a:t>. (2020, May 4). Retrieved May 6, 2020, from https://</a:t>
            </a:r>
            <a:r>
              <a:rPr lang="en-US" sz="1050" dirty="0" err="1">
                <a:solidFill>
                  <a:srgbClr val="000000"/>
                </a:solidFill>
              </a:rPr>
              <a:t>www.clinicaltrials.gov</a:t>
            </a:r>
            <a:r>
              <a:rPr lang="en-US" sz="1050" dirty="0">
                <a:solidFill>
                  <a:srgbClr val="000000"/>
                </a:solidFill>
              </a:rPr>
              <a:t>/ct2/show/record/NCT04283461</a:t>
            </a:r>
            <a:endParaRPr lang="en-US" sz="1050" dirty="0"/>
          </a:p>
        </p:txBody>
      </p:sp>
    </p:spTree>
    <p:extLst>
      <p:ext uri="{BB962C8B-B14F-4D97-AF65-F5344CB8AC3E}">
        <p14:creationId xmlns:p14="http://schemas.microsoft.com/office/powerpoint/2010/main" val="2570418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device&#10;&#10;Description automatically generated">
            <a:extLst>
              <a:ext uri="{FF2B5EF4-FFF2-40B4-BE49-F238E27FC236}">
                <a16:creationId xmlns:a16="http://schemas.microsoft.com/office/drawing/2014/main" id="{AB85832A-645A-AD49-8EA2-04244988D42B}"/>
              </a:ext>
            </a:extLst>
          </p:cNvPr>
          <p:cNvPicPr>
            <a:picLocks noChangeAspect="1"/>
          </p:cNvPicPr>
          <p:nvPr/>
        </p:nvPicPr>
        <p:blipFill rotWithShape="1">
          <a:blip r:embed="rId3"/>
          <a:srcRect t="18410" r="-2" b="1171"/>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Picture 4" descr="A picture containing indoor, cake, toothbrush, table&#10;&#10;Description automatically generated">
            <a:extLst>
              <a:ext uri="{FF2B5EF4-FFF2-40B4-BE49-F238E27FC236}">
                <a16:creationId xmlns:a16="http://schemas.microsoft.com/office/drawing/2014/main" id="{3A340E66-3080-E44C-BA51-2179F91643C3}"/>
              </a:ext>
            </a:extLst>
          </p:cNvPr>
          <p:cNvPicPr>
            <a:picLocks noChangeAspect="1"/>
          </p:cNvPicPr>
          <p:nvPr/>
        </p:nvPicPr>
        <p:blipFill rotWithShape="1">
          <a:blip r:embed="rId4"/>
          <a:srcRect t="18627" r="-2" b="12399"/>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2" name="Title 1">
            <a:extLst>
              <a:ext uri="{FF2B5EF4-FFF2-40B4-BE49-F238E27FC236}">
                <a16:creationId xmlns:a16="http://schemas.microsoft.com/office/drawing/2014/main" id="{9854C33F-380D-3E44-9A1A-3494AF53BA6F}"/>
              </a:ext>
            </a:extLst>
          </p:cNvPr>
          <p:cNvSpPr>
            <a:spLocks noGrp="1"/>
          </p:cNvSpPr>
          <p:nvPr>
            <p:ph type="title"/>
          </p:nvPr>
        </p:nvSpPr>
        <p:spPr>
          <a:xfrm>
            <a:off x="448056" y="859536"/>
            <a:ext cx="4832802" cy="1243584"/>
          </a:xfrm>
        </p:spPr>
        <p:txBody>
          <a:bodyPr>
            <a:normAutofit/>
          </a:bodyPr>
          <a:lstStyle/>
          <a:p>
            <a:r>
              <a:rPr lang="en-US" sz="3400"/>
              <a:t>Types of Tests</a:t>
            </a:r>
          </a:p>
        </p:txBody>
      </p:sp>
      <p:sp>
        <p:nvSpPr>
          <p:cNvPr id="3" name="Content Placeholder 2">
            <a:extLst>
              <a:ext uri="{FF2B5EF4-FFF2-40B4-BE49-F238E27FC236}">
                <a16:creationId xmlns:a16="http://schemas.microsoft.com/office/drawing/2014/main" id="{D1AC6051-97AE-E049-A447-1AF1E7F4EBF9}"/>
              </a:ext>
            </a:extLst>
          </p:cNvPr>
          <p:cNvSpPr>
            <a:spLocks noGrp="1"/>
          </p:cNvSpPr>
          <p:nvPr>
            <p:ph idx="1"/>
          </p:nvPr>
        </p:nvSpPr>
        <p:spPr>
          <a:xfrm>
            <a:off x="448056" y="2512611"/>
            <a:ext cx="4832803" cy="3664351"/>
          </a:xfrm>
        </p:spPr>
        <p:txBody>
          <a:bodyPr>
            <a:normAutofit/>
          </a:bodyPr>
          <a:lstStyle/>
          <a:p>
            <a:r>
              <a:rPr lang="en-US" dirty="0"/>
              <a:t>RT-PCR</a:t>
            </a:r>
          </a:p>
          <a:p>
            <a:r>
              <a:rPr lang="en-US" dirty="0"/>
              <a:t>Serological (antibody)</a:t>
            </a:r>
          </a:p>
          <a:p>
            <a:r>
              <a:rPr lang="en-US" dirty="0"/>
              <a:t>Antigen?</a:t>
            </a:r>
          </a:p>
        </p:txBody>
      </p:sp>
      <p:sp>
        <p:nvSpPr>
          <p:cNvPr id="6" name="Rectangle 5">
            <a:extLst>
              <a:ext uri="{FF2B5EF4-FFF2-40B4-BE49-F238E27FC236}">
                <a16:creationId xmlns:a16="http://schemas.microsoft.com/office/drawing/2014/main" id="{0AAC1641-57B6-3743-B0BE-C2A239D6D55D}"/>
              </a:ext>
            </a:extLst>
          </p:cNvPr>
          <p:cNvSpPr/>
          <p:nvPr/>
        </p:nvSpPr>
        <p:spPr>
          <a:xfrm>
            <a:off x="0" y="859536"/>
            <a:ext cx="128016" cy="1080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5330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a:extLst>
              <a:ext uri="{FF2B5EF4-FFF2-40B4-BE49-F238E27FC236}">
                <a16:creationId xmlns:a16="http://schemas.microsoft.com/office/drawing/2014/main" id="{3F1FC498-BA38-E24B-9EA3-BD3A1A42B5F5}"/>
              </a:ext>
            </a:extLst>
          </p:cNvPr>
          <p:cNvSpPr>
            <a:spLocks noChangeAspect="1" noChangeArrowheads="1"/>
          </p:cNvSpPr>
          <p:nvPr/>
        </p:nvSpPr>
        <p:spPr bwMode="auto">
          <a:xfrm>
            <a:off x="3225800" y="2641600"/>
            <a:ext cx="5740400" cy="157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AutoShape 6">
            <a:extLst>
              <a:ext uri="{FF2B5EF4-FFF2-40B4-BE49-F238E27FC236}">
                <a16:creationId xmlns:a16="http://schemas.microsoft.com/office/drawing/2014/main" id="{363940F3-C505-1546-A5FC-627A36D21FC1}"/>
              </a:ext>
            </a:extLst>
          </p:cNvPr>
          <p:cNvSpPr>
            <a:spLocks noChangeAspect="1" noChangeArrowheads="1"/>
          </p:cNvSpPr>
          <p:nvPr/>
        </p:nvSpPr>
        <p:spPr bwMode="auto">
          <a:xfrm>
            <a:off x="3225800" y="3136900"/>
            <a:ext cx="5740400" cy="584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a:extLst>
              <a:ext uri="{FF2B5EF4-FFF2-40B4-BE49-F238E27FC236}">
                <a16:creationId xmlns:a16="http://schemas.microsoft.com/office/drawing/2014/main" id="{A3218824-414F-0C4B-BB0B-96AA6852C587}"/>
              </a:ext>
            </a:extLst>
          </p:cNvPr>
          <p:cNvPicPr>
            <a:picLocks noChangeAspect="1"/>
          </p:cNvPicPr>
          <p:nvPr/>
        </p:nvPicPr>
        <p:blipFill>
          <a:blip r:embed="rId2"/>
          <a:stretch>
            <a:fillRect/>
          </a:stretch>
        </p:blipFill>
        <p:spPr>
          <a:xfrm>
            <a:off x="1577731" y="1991944"/>
            <a:ext cx="6467719" cy="1227114"/>
          </a:xfrm>
          <a:prstGeom prst="rect">
            <a:avLst/>
          </a:prstGeom>
        </p:spPr>
      </p:pic>
      <p:pic>
        <p:nvPicPr>
          <p:cNvPr id="13" name="Picture 12">
            <a:extLst>
              <a:ext uri="{FF2B5EF4-FFF2-40B4-BE49-F238E27FC236}">
                <a16:creationId xmlns:a16="http://schemas.microsoft.com/office/drawing/2014/main" id="{356F0DBB-D049-4F45-A54C-CD36ACC3DD3B}"/>
              </a:ext>
            </a:extLst>
          </p:cNvPr>
          <p:cNvPicPr>
            <a:picLocks noChangeAspect="1"/>
          </p:cNvPicPr>
          <p:nvPr/>
        </p:nvPicPr>
        <p:blipFill>
          <a:blip r:embed="rId3"/>
          <a:stretch>
            <a:fillRect/>
          </a:stretch>
        </p:blipFill>
        <p:spPr>
          <a:xfrm>
            <a:off x="501650" y="3813926"/>
            <a:ext cx="5448300" cy="1536700"/>
          </a:xfrm>
          <a:prstGeom prst="rect">
            <a:avLst/>
          </a:prstGeom>
        </p:spPr>
      </p:pic>
      <p:pic>
        <p:nvPicPr>
          <p:cNvPr id="14" name="Picture 13">
            <a:extLst>
              <a:ext uri="{FF2B5EF4-FFF2-40B4-BE49-F238E27FC236}">
                <a16:creationId xmlns:a16="http://schemas.microsoft.com/office/drawing/2014/main" id="{530F33E5-39BF-CE4C-8785-D99FEF992912}"/>
              </a:ext>
            </a:extLst>
          </p:cNvPr>
          <p:cNvPicPr>
            <a:picLocks noChangeAspect="1"/>
          </p:cNvPicPr>
          <p:nvPr/>
        </p:nvPicPr>
        <p:blipFill>
          <a:blip r:embed="rId4"/>
          <a:stretch>
            <a:fillRect/>
          </a:stretch>
        </p:blipFill>
        <p:spPr>
          <a:xfrm>
            <a:off x="6601114" y="3158490"/>
            <a:ext cx="5194300" cy="736600"/>
          </a:xfrm>
          <a:prstGeom prst="rect">
            <a:avLst/>
          </a:prstGeom>
        </p:spPr>
      </p:pic>
      <p:pic>
        <p:nvPicPr>
          <p:cNvPr id="15" name="Picture 14">
            <a:extLst>
              <a:ext uri="{FF2B5EF4-FFF2-40B4-BE49-F238E27FC236}">
                <a16:creationId xmlns:a16="http://schemas.microsoft.com/office/drawing/2014/main" id="{E99A99BD-F9FA-E648-94B3-C118BC842812}"/>
              </a:ext>
            </a:extLst>
          </p:cNvPr>
          <p:cNvPicPr>
            <a:picLocks noChangeAspect="1"/>
          </p:cNvPicPr>
          <p:nvPr/>
        </p:nvPicPr>
        <p:blipFill>
          <a:blip r:embed="rId5"/>
          <a:stretch>
            <a:fillRect/>
          </a:stretch>
        </p:blipFill>
        <p:spPr>
          <a:xfrm>
            <a:off x="4634923" y="4725156"/>
            <a:ext cx="7055427" cy="1933710"/>
          </a:xfrm>
          <a:prstGeom prst="rect">
            <a:avLst/>
          </a:prstGeom>
        </p:spPr>
      </p:pic>
      <p:pic>
        <p:nvPicPr>
          <p:cNvPr id="16" name="Picture 15">
            <a:extLst>
              <a:ext uri="{FF2B5EF4-FFF2-40B4-BE49-F238E27FC236}">
                <a16:creationId xmlns:a16="http://schemas.microsoft.com/office/drawing/2014/main" id="{40357184-BC29-BD41-BE53-660261365E8A}"/>
              </a:ext>
            </a:extLst>
          </p:cNvPr>
          <p:cNvPicPr>
            <a:picLocks noChangeAspect="1"/>
          </p:cNvPicPr>
          <p:nvPr/>
        </p:nvPicPr>
        <p:blipFill>
          <a:blip r:embed="rId6"/>
          <a:stretch>
            <a:fillRect/>
          </a:stretch>
        </p:blipFill>
        <p:spPr>
          <a:xfrm>
            <a:off x="187614" y="615488"/>
            <a:ext cx="6413500" cy="1143000"/>
          </a:xfrm>
          <a:prstGeom prst="rect">
            <a:avLst/>
          </a:prstGeom>
        </p:spPr>
      </p:pic>
      <p:pic>
        <p:nvPicPr>
          <p:cNvPr id="11" name="Picture 10">
            <a:extLst>
              <a:ext uri="{FF2B5EF4-FFF2-40B4-BE49-F238E27FC236}">
                <a16:creationId xmlns:a16="http://schemas.microsoft.com/office/drawing/2014/main" id="{ABFA4455-05C4-4643-9514-35201374249D}"/>
              </a:ext>
            </a:extLst>
          </p:cNvPr>
          <p:cNvPicPr>
            <a:picLocks noChangeAspect="1"/>
          </p:cNvPicPr>
          <p:nvPr/>
        </p:nvPicPr>
        <p:blipFill>
          <a:blip r:embed="rId7"/>
          <a:stretch>
            <a:fillRect/>
          </a:stretch>
        </p:blipFill>
        <p:spPr>
          <a:xfrm>
            <a:off x="5451191" y="1286221"/>
            <a:ext cx="6553195" cy="655320"/>
          </a:xfrm>
          <a:prstGeom prst="rect">
            <a:avLst/>
          </a:prstGeom>
        </p:spPr>
      </p:pic>
    </p:spTree>
    <p:extLst>
      <p:ext uri="{BB962C8B-B14F-4D97-AF65-F5344CB8AC3E}">
        <p14:creationId xmlns:p14="http://schemas.microsoft.com/office/powerpoint/2010/main" val="4075638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6CF1F-07F0-3B4D-A701-5BC772ECE097}"/>
              </a:ext>
            </a:extLst>
          </p:cNvPr>
          <p:cNvSpPr>
            <a:spLocks noGrp="1"/>
          </p:cNvSpPr>
          <p:nvPr>
            <p:ph type="title"/>
          </p:nvPr>
        </p:nvSpPr>
        <p:spPr/>
        <p:txBody>
          <a:bodyPr/>
          <a:lstStyle/>
          <a:p>
            <a:r>
              <a:rPr lang="en-US" dirty="0" err="1"/>
              <a:t>Remdesivir</a:t>
            </a:r>
            <a:endParaRPr lang="en-US" dirty="0"/>
          </a:p>
        </p:txBody>
      </p:sp>
      <p:sp>
        <p:nvSpPr>
          <p:cNvPr id="3" name="Content Placeholder 2">
            <a:extLst>
              <a:ext uri="{FF2B5EF4-FFF2-40B4-BE49-F238E27FC236}">
                <a16:creationId xmlns:a16="http://schemas.microsoft.com/office/drawing/2014/main" id="{7426A39B-11F8-5545-97D1-66B1AB667722}"/>
              </a:ext>
            </a:extLst>
          </p:cNvPr>
          <p:cNvSpPr>
            <a:spLocks noGrp="1"/>
          </p:cNvSpPr>
          <p:nvPr>
            <p:ph idx="1"/>
          </p:nvPr>
        </p:nvSpPr>
        <p:spPr/>
        <p:txBody>
          <a:bodyPr/>
          <a:lstStyle/>
          <a:p>
            <a:r>
              <a:rPr lang="en-US" dirty="0"/>
              <a:t>Broad-spectrum antiviral medication developed for Ebola and Marburg Virus</a:t>
            </a:r>
          </a:p>
          <a:p>
            <a:r>
              <a:rPr lang="en-US" dirty="0"/>
              <a:t>Randomized, double blind, placebo-controlled, multi-center trial found no effect (Wang et al., 2020)</a:t>
            </a:r>
          </a:p>
          <a:p>
            <a:r>
              <a:rPr lang="en-US" dirty="0"/>
              <a:t>Clinical trial by the drug company that makes </a:t>
            </a:r>
            <a:r>
              <a:rPr lang="en-US" dirty="0" err="1"/>
              <a:t>Remdesivir</a:t>
            </a:r>
            <a:r>
              <a:rPr lang="en-US" dirty="0"/>
              <a:t> found that it works! (the results “suggest a survival benefit,” meaning the findings were not statistically significant)</a:t>
            </a:r>
          </a:p>
        </p:txBody>
      </p:sp>
    </p:spTree>
    <p:extLst>
      <p:ext uri="{BB962C8B-B14F-4D97-AF65-F5344CB8AC3E}">
        <p14:creationId xmlns:p14="http://schemas.microsoft.com/office/powerpoint/2010/main" val="2808320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C9331FA-ED15-4C16-8A84-9E703A822081}"/>
              </a:ext>
            </a:extLst>
          </p:cNvPr>
          <p:cNvSpPr txBox="1"/>
          <p:nvPr/>
        </p:nvSpPr>
        <p:spPr>
          <a:xfrm>
            <a:off x="2026617" y="410845"/>
            <a:ext cx="8138766" cy="1200329"/>
          </a:xfrm>
          <a:prstGeom prst="rect">
            <a:avLst/>
          </a:prstGeom>
          <a:noFill/>
        </p:spPr>
        <p:txBody>
          <a:bodyPr wrap="none" rtlCol="0">
            <a:spAutoFit/>
          </a:bodyPr>
          <a:lstStyle/>
          <a:p>
            <a:pPr algn="ctr"/>
            <a:r>
              <a:rPr lang="en-US" sz="4000" b="1" dirty="0"/>
              <a:t>COVID-19      VIRUS</a:t>
            </a:r>
          </a:p>
          <a:p>
            <a:pPr algn="ctr"/>
            <a:r>
              <a:rPr lang="en-US" sz="3200" b="1" dirty="0"/>
              <a:t>A virus is not a disease; a disease is not a virus </a:t>
            </a:r>
          </a:p>
        </p:txBody>
      </p:sp>
      <p:sp>
        <p:nvSpPr>
          <p:cNvPr id="5" name="Not Equal 4">
            <a:extLst>
              <a:ext uri="{FF2B5EF4-FFF2-40B4-BE49-F238E27FC236}">
                <a16:creationId xmlns:a16="http://schemas.microsoft.com/office/drawing/2014/main" id="{48549637-C4C6-444F-9BE1-3D7064B52CC7}"/>
              </a:ext>
            </a:extLst>
          </p:cNvPr>
          <p:cNvSpPr/>
          <p:nvPr/>
        </p:nvSpPr>
        <p:spPr>
          <a:xfrm>
            <a:off x="6096000" y="410845"/>
            <a:ext cx="744722" cy="702719"/>
          </a:xfrm>
          <a:prstGeom prst="mathNot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a:extLst>
              <a:ext uri="{FF2B5EF4-FFF2-40B4-BE49-F238E27FC236}">
                <a16:creationId xmlns:a16="http://schemas.microsoft.com/office/drawing/2014/main" id="{63603EBF-2877-4D82-B56A-3AC40389A9B7}"/>
              </a:ext>
            </a:extLst>
          </p:cNvPr>
          <p:cNvPicPr>
            <a:picLocks noChangeAspect="1"/>
          </p:cNvPicPr>
          <p:nvPr/>
        </p:nvPicPr>
        <p:blipFill>
          <a:blip r:embed="rId2"/>
          <a:stretch>
            <a:fillRect/>
          </a:stretch>
        </p:blipFill>
        <p:spPr>
          <a:xfrm>
            <a:off x="310010" y="1987196"/>
            <a:ext cx="5785990" cy="3763154"/>
          </a:xfrm>
          <a:prstGeom prst="rect">
            <a:avLst/>
          </a:prstGeom>
        </p:spPr>
      </p:pic>
      <p:sp>
        <p:nvSpPr>
          <p:cNvPr id="9" name="TextBox 8">
            <a:extLst>
              <a:ext uri="{FF2B5EF4-FFF2-40B4-BE49-F238E27FC236}">
                <a16:creationId xmlns:a16="http://schemas.microsoft.com/office/drawing/2014/main" id="{40D2B694-1A1A-4592-A63A-8A45EDDB16F8}"/>
              </a:ext>
            </a:extLst>
          </p:cNvPr>
          <p:cNvSpPr txBox="1"/>
          <p:nvPr/>
        </p:nvSpPr>
        <p:spPr>
          <a:xfrm>
            <a:off x="1593130" y="5750350"/>
            <a:ext cx="3601242" cy="646331"/>
          </a:xfrm>
          <a:prstGeom prst="rect">
            <a:avLst/>
          </a:prstGeom>
          <a:noFill/>
        </p:spPr>
        <p:txBody>
          <a:bodyPr wrap="none" rtlCol="0">
            <a:spAutoFit/>
          </a:bodyPr>
          <a:lstStyle/>
          <a:p>
            <a:r>
              <a:rPr lang="en-US" sz="3600" b="1" dirty="0"/>
              <a:t>Answer:  no time!</a:t>
            </a:r>
          </a:p>
        </p:txBody>
      </p:sp>
      <p:graphicFrame>
        <p:nvGraphicFramePr>
          <p:cNvPr id="11" name="Table 10">
            <a:extLst>
              <a:ext uri="{FF2B5EF4-FFF2-40B4-BE49-F238E27FC236}">
                <a16:creationId xmlns:a16="http://schemas.microsoft.com/office/drawing/2014/main" id="{9B55D4CC-E06A-4D66-9237-DB161D88CCA8}"/>
              </a:ext>
            </a:extLst>
          </p:cNvPr>
          <p:cNvGraphicFramePr>
            <a:graphicFrameLocks noGrp="1"/>
          </p:cNvGraphicFramePr>
          <p:nvPr>
            <p:extLst/>
          </p:nvPr>
        </p:nvGraphicFramePr>
        <p:xfrm>
          <a:off x="6317530" y="2150764"/>
          <a:ext cx="5418666" cy="3505200"/>
        </p:xfrm>
        <a:graphic>
          <a:graphicData uri="http://schemas.openxmlformats.org/drawingml/2006/table">
            <a:tbl>
              <a:tblPr firstRow="1" bandRow="1">
                <a:tableStyleId>{5C22544A-7EE6-4342-B048-85BDC9FD1C3A}</a:tableStyleId>
              </a:tblPr>
              <a:tblGrid>
                <a:gridCol w="1806222">
                  <a:extLst>
                    <a:ext uri="{9D8B030D-6E8A-4147-A177-3AD203B41FA5}">
                      <a16:colId xmlns:a16="http://schemas.microsoft.com/office/drawing/2014/main" val="1978004424"/>
                    </a:ext>
                  </a:extLst>
                </a:gridCol>
                <a:gridCol w="1806222">
                  <a:extLst>
                    <a:ext uri="{9D8B030D-6E8A-4147-A177-3AD203B41FA5}">
                      <a16:colId xmlns:a16="http://schemas.microsoft.com/office/drawing/2014/main" val="1146829787"/>
                    </a:ext>
                  </a:extLst>
                </a:gridCol>
                <a:gridCol w="1806222">
                  <a:extLst>
                    <a:ext uri="{9D8B030D-6E8A-4147-A177-3AD203B41FA5}">
                      <a16:colId xmlns:a16="http://schemas.microsoft.com/office/drawing/2014/main" val="123345479"/>
                    </a:ext>
                  </a:extLst>
                </a:gridCol>
              </a:tblGrid>
              <a:tr h="370840">
                <a:tc>
                  <a:txBody>
                    <a:bodyPr/>
                    <a:lstStyle/>
                    <a:p>
                      <a:r>
                        <a:rPr lang="en-US" dirty="0"/>
                        <a:t>Virus</a:t>
                      </a:r>
                    </a:p>
                  </a:txBody>
                  <a:tcPr/>
                </a:tc>
                <a:tc>
                  <a:txBody>
                    <a:bodyPr/>
                    <a:lstStyle/>
                    <a:p>
                      <a:endParaRPr lang="en-US" dirty="0"/>
                    </a:p>
                  </a:txBody>
                  <a:tcPr/>
                </a:tc>
                <a:tc>
                  <a:txBody>
                    <a:bodyPr/>
                    <a:lstStyle/>
                    <a:p>
                      <a:r>
                        <a:rPr lang="en-US" dirty="0"/>
                        <a:t>Disease</a:t>
                      </a:r>
                    </a:p>
                  </a:txBody>
                  <a:tcPr/>
                </a:tc>
                <a:extLst>
                  <a:ext uri="{0D108BD9-81ED-4DB2-BD59-A6C34878D82A}">
                    <a16:rowId xmlns:a16="http://schemas.microsoft.com/office/drawing/2014/main" val="2125109735"/>
                  </a:ext>
                </a:extLst>
              </a:tr>
              <a:tr h="370840">
                <a:tc>
                  <a:txBody>
                    <a:bodyPr/>
                    <a:lstStyle/>
                    <a:p>
                      <a:r>
                        <a:rPr lang="en-US" dirty="0"/>
                        <a:t>Rubeola </a:t>
                      </a:r>
                    </a:p>
                  </a:txBody>
                  <a:tcPr/>
                </a:tc>
                <a:tc>
                  <a:txBody>
                    <a:bodyPr/>
                    <a:lstStyle/>
                    <a:p>
                      <a:r>
                        <a:rPr lang="en-US" dirty="0"/>
                        <a:t>Enveloped </a:t>
                      </a:r>
                    </a:p>
                  </a:txBody>
                  <a:tcPr/>
                </a:tc>
                <a:tc>
                  <a:txBody>
                    <a:bodyPr/>
                    <a:lstStyle/>
                    <a:p>
                      <a:r>
                        <a:rPr lang="en-US" dirty="0"/>
                        <a:t>Measles</a:t>
                      </a:r>
                    </a:p>
                  </a:txBody>
                  <a:tcPr/>
                </a:tc>
                <a:extLst>
                  <a:ext uri="{0D108BD9-81ED-4DB2-BD59-A6C34878D82A}">
                    <a16:rowId xmlns:a16="http://schemas.microsoft.com/office/drawing/2014/main" val="2853279785"/>
                  </a:ext>
                </a:extLst>
              </a:tr>
              <a:tr h="370840">
                <a:tc>
                  <a:txBody>
                    <a:bodyPr/>
                    <a:lstStyle/>
                    <a:p>
                      <a:r>
                        <a:rPr lang="en-US" dirty="0"/>
                        <a:t>Rubella virus (</a:t>
                      </a:r>
                      <a:r>
                        <a:rPr lang="en-US" dirty="0" err="1"/>
                        <a:t>togavirus</a:t>
                      </a:r>
                      <a:r>
                        <a:rPr lang="en-US" dirty="0"/>
                        <a:t>) </a:t>
                      </a:r>
                    </a:p>
                  </a:txBody>
                  <a:tcPr/>
                </a:tc>
                <a:tc>
                  <a:txBody>
                    <a:bodyPr/>
                    <a:lstStyle/>
                    <a:p>
                      <a:r>
                        <a:rPr lang="en-US" dirty="0"/>
                        <a:t>Enveloped </a:t>
                      </a:r>
                    </a:p>
                  </a:txBody>
                  <a:tcPr/>
                </a:tc>
                <a:tc>
                  <a:txBody>
                    <a:bodyPr/>
                    <a:lstStyle/>
                    <a:p>
                      <a:r>
                        <a:rPr lang="en-US" dirty="0"/>
                        <a:t>Rubella </a:t>
                      </a:r>
                    </a:p>
                  </a:txBody>
                  <a:tcPr/>
                </a:tc>
                <a:extLst>
                  <a:ext uri="{0D108BD9-81ED-4DB2-BD59-A6C34878D82A}">
                    <a16:rowId xmlns:a16="http://schemas.microsoft.com/office/drawing/2014/main" val="1649377738"/>
                  </a:ext>
                </a:extLst>
              </a:tr>
              <a:tr h="370840">
                <a:tc>
                  <a:txBody>
                    <a:bodyPr/>
                    <a:lstStyle/>
                    <a:p>
                      <a:r>
                        <a:rPr lang="en-US" dirty="0"/>
                        <a:t>Varicella-zoster</a:t>
                      </a:r>
                    </a:p>
                  </a:txBody>
                  <a:tcPr/>
                </a:tc>
                <a:tc>
                  <a:txBody>
                    <a:bodyPr/>
                    <a:lstStyle/>
                    <a:p>
                      <a:r>
                        <a:rPr lang="en-US" dirty="0"/>
                        <a:t>Enveloped </a:t>
                      </a:r>
                    </a:p>
                  </a:txBody>
                  <a:tcPr/>
                </a:tc>
                <a:tc>
                  <a:txBody>
                    <a:bodyPr/>
                    <a:lstStyle/>
                    <a:p>
                      <a:r>
                        <a:rPr lang="en-US" dirty="0"/>
                        <a:t>Chickenpox </a:t>
                      </a:r>
                    </a:p>
                  </a:txBody>
                  <a:tcPr/>
                </a:tc>
                <a:extLst>
                  <a:ext uri="{0D108BD9-81ED-4DB2-BD59-A6C34878D82A}">
                    <a16:rowId xmlns:a16="http://schemas.microsoft.com/office/drawing/2014/main" val="3192288074"/>
                  </a:ext>
                </a:extLst>
              </a:tr>
              <a:tr h="370840">
                <a:tc>
                  <a:txBody>
                    <a:bodyPr/>
                    <a:lstStyle/>
                    <a:p>
                      <a:r>
                        <a:rPr lang="en-US" dirty="0"/>
                        <a:t>Parvovirus B-19</a:t>
                      </a:r>
                    </a:p>
                  </a:txBody>
                  <a:tcPr/>
                </a:tc>
                <a:tc>
                  <a:txBody>
                    <a:bodyPr/>
                    <a:lstStyle/>
                    <a:p>
                      <a:r>
                        <a:rPr lang="en-US" dirty="0"/>
                        <a:t>Naked </a:t>
                      </a:r>
                    </a:p>
                  </a:txBody>
                  <a:tcPr/>
                </a:tc>
                <a:tc>
                  <a:txBody>
                    <a:bodyPr/>
                    <a:lstStyle/>
                    <a:p>
                      <a:r>
                        <a:rPr lang="en-US" dirty="0"/>
                        <a:t>Fifth disease</a:t>
                      </a:r>
                    </a:p>
                  </a:txBody>
                  <a:tcPr/>
                </a:tc>
                <a:extLst>
                  <a:ext uri="{0D108BD9-81ED-4DB2-BD59-A6C34878D82A}">
                    <a16:rowId xmlns:a16="http://schemas.microsoft.com/office/drawing/2014/main" val="3582391115"/>
                  </a:ext>
                </a:extLst>
              </a:tr>
              <a:tr h="370840">
                <a:tc>
                  <a:txBody>
                    <a:bodyPr/>
                    <a:lstStyle/>
                    <a:p>
                      <a:r>
                        <a:rPr lang="en-US" dirty="0"/>
                        <a:t>Noroviruses </a:t>
                      </a:r>
                    </a:p>
                  </a:txBody>
                  <a:tcPr/>
                </a:tc>
                <a:tc>
                  <a:txBody>
                    <a:bodyPr/>
                    <a:lstStyle/>
                    <a:p>
                      <a:r>
                        <a:rPr lang="en-US" dirty="0"/>
                        <a:t>Naked</a:t>
                      </a:r>
                    </a:p>
                  </a:txBody>
                  <a:tcPr/>
                </a:tc>
                <a:tc>
                  <a:txBody>
                    <a:bodyPr/>
                    <a:lstStyle/>
                    <a:p>
                      <a:r>
                        <a:rPr lang="en-US" dirty="0"/>
                        <a:t>Gastrointestinal disease</a:t>
                      </a:r>
                    </a:p>
                  </a:txBody>
                  <a:tcPr/>
                </a:tc>
                <a:extLst>
                  <a:ext uri="{0D108BD9-81ED-4DB2-BD59-A6C34878D82A}">
                    <a16:rowId xmlns:a16="http://schemas.microsoft.com/office/drawing/2014/main" val="3632538651"/>
                  </a:ext>
                </a:extLst>
              </a:tr>
              <a:tr h="370840">
                <a:tc>
                  <a:txBody>
                    <a:bodyPr/>
                    <a:lstStyle/>
                    <a:p>
                      <a:r>
                        <a:rPr lang="en-US" dirty="0"/>
                        <a:t>HIV</a:t>
                      </a:r>
                    </a:p>
                  </a:txBody>
                  <a:tcPr/>
                </a:tc>
                <a:tc>
                  <a:txBody>
                    <a:bodyPr/>
                    <a:lstStyle/>
                    <a:p>
                      <a:r>
                        <a:rPr lang="en-US" dirty="0"/>
                        <a:t>Enveloped</a:t>
                      </a:r>
                    </a:p>
                  </a:txBody>
                  <a:tcPr/>
                </a:tc>
                <a:tc>
                  <a:txBody>
                    <a:bodyPr/>
                    <a:lstStyle/>
                    <a:p>
                      <a:r>
                        <a:rPr lang="en-US" dirty="0"/>
                        <a:t>AIDS</a:t>
                      </a:r>
                    </a:p>
                  </a:txBody>
                  <a:tcPr/>
                </a:tc>
                <a:extLst>
                  <a:ext uri="{0D108BD9-81ED-4DB2-BD59-A6C34878D82A}">
                    <a16:rowId xmlns:a16="http://schemas.microsoft.com/office/drawing/2014/main" val="2450614783"/>
                  </a:ext>
                </a:extLst>
              </a:tr>
              <a:tr h="370840">
                <a:tc>
                  <a:txBody>
                    <a:bodyPr/>
                    <a:lstStyle/>
                    <a:p>
                      <a:r>
                        <a:rPr lang="en-US" dirty="0"/>
                        <a:t>SARS-CoV-2</a:t>
                      </a:r>
                    </a:p>
                  </a:txBody>
                  <a:tcPr/>
                </a:tc>
                <a:tc>
                  <a:txBody>
                    <a:bodyPr/>
                    <a:lstStyle/>
                    <a:p>
                      <a:r>
                        <a:rPr lang="en-US" dirty="0"/>
                        <a:t>Enveloped </a:t>
                      </a:r>
                    </a:p>
                  </a:txBody>
                  <a:tcPr/>
                </a:tc>
                <a:tc>
                  <a:txBody>
                    <a:bodyPr/>
                    <a:lstStyle/>
                    <a:p>
                      <a:r>
                        <a:rPr lang="en-US" dirty="0"/>
                        <a:t>COVID-19</a:t>
                      </a:r>
                    </a:p>
                  </a:txBody>
                  <a:tcPr/>
                </a:tc>
                <a:extLst>
                  <a:ext uri="{0D108BD9-81ED-4DB2-BD59-A6C34878D82A}">
                    <a16:rowId xmlns:a16="http://schemas.microsoft.com/office/drawing/2014/main" val="3834097092"/>
                  </a:ext>
                </a:extLst>
              </a:tr>
            </a:tbl>
          </a:graphicData>
        </a:graphic>
      </p:graphicFrame>
      <p:sp>
        <p:nvSpPr>
          <p:cNvPr id="2" name="Slide Number Placeholder 1">
            <a:extLst>
              <a:ext uri="{FF2B5EF4-FFF2-40B4-BE49-F238E27FC236}">
                <a16:creationId xmlns:a16="http://schemas.microsoft.com/office/drawing/2014/main" id="{2519B3B2-9A96-492E-ACED-0364A1BA8F5F}"/>
              </a:ext>
            </a:extLst>
          </p:cNvPr>
          <p:cNvSpPr>
            <a:spLocks noGrp="1"/>
          </p:cNvSpPr>
          <p:nvPr>
            <p:ph type="sldNum" sz="quarter" idx="12"/>
          </p:nvPr>
        </p:nvSpPr>
        <p:spPr/>
        <p:txBody>
          <a:bodyPr/>
          <a:lstStyle/>
          <a:p>
            <a:fld id="{AB3EE5C1-CDF9-4747-B6F4-81CD42AFB052}" type="slidenum">
              <a:rPr lang="en-US" smtClean="0"/>
              <a:t>3</a:t>
            </a:fld>
            <a:endParaRPr lang="en-US"/>
          </a:p>
        </p:txBody>
      </p:sp>
    </p:spTree>
    <p:extLst>
      <p:ext uri="{BB962C8B-B14F-4D97-AF65-F5344CB8AC3E}">
        <p14:creationId xmlns:p14="http://schemas.microsoft.com/office/powerpoint/2010/main" val="8518602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04BC7-FDAD-480A-B87F-BC8B159DFC5A}"/>
              </a:ext>
            </a:extLst>
          </p:cNvPr>
          <p:cNvSpPr>
            <a:spLocks noGrp="1"/>
          </p:cNvSpPr>
          <p:nvPr>
            <p:ph type="title"/>
          </p:nvPr>
        </p:nvSpPr>
        <p:spPr/>
        <p:txBody>
          <a:bodyPr/>
          <a:lstStyle/>
          <a:p>
            <a:r>
              <a:rPr lang="en-US" dirty="0"/>
              <a:t>Week 4:  Where do we go from here?</a:t>
            </a:r>
          </a:p>
        </p:txBody>
      </p:sp>
      <p:sp>
        <p:nvSpPr>
          <p:cNvPr id="3" name="Content Placeholder 2">
            <a:extLst>
              <a:ext uri="{FF2B5EF4-FFF2-40B4-BE49-F238E27FC236}">
                <a16:creationId xmlns:a16="http://schemas.microsoft.com/office/drawing/2014/main" id="{EE475933-BFCD-41B6-9340-49F81E795C3E}"/>
              </a:ext>
            </a:extLst>
          </p:cNvPr>
          <p:cNvSpPr>
            <a:spLocks noGrp="1"/>
          </p:cNvSpPr>
          <p:nvPr>
            <p:ph idx="1"/>
          </p:nvPr>
        </p:nvSpPr>
        <p:spPr/>
        <p:txBody>
          <a:bodyPr/>
          <a:lstStyle/>
          <a:p>
            <a:r>
              <a:rPr lang="en-US" dirty="0"/>
              <a:t>Dr. </a:t>
            </a:r>
            <a:r>
              <a:rPr lang="en-US" dirty="0" err="1"/>
              <a:t>Praschan</a:t>
            </a:r>
            <a:endParaRPr lang="en-US" dirty="0"/>
          </a:p>
          <a:p>
            <a:pPr marL="0" indent="0">
              <a:buNone/>
            </a:pPr>
            <a:endParaRPr lang="en-US" dirty="0"/>
          </a:p>
        </p:txBody>
      </p:sp>
      <p:pic>
        <p:nvPicPr>
          <p:cNvPr id="4" name="Picture 3">
            <a:extLst>
              <a:ext uri="{FF2B5EF4-FFF2-40B4-BE49-F238E27FC236}">
                <a16:creationId xmlns:a16="http://schemas.microsoft.com/office/drawing/2014/main" id="{C8A900C9-0C25-457C-AC61-C6D4A1A9B5A3}"/>
              </a:ext>
            </a:extLst>
          </p:cNvPr>
          <p:cNvPicPr>
            <a:picLocks noChangeAspect="1"/>
          </p:cNvPicPr>
          <p:nvPr/>
        </p:nvPicPr>
        <p:blipFill>
          <a:blip r:embed="rId2"/>
          <a:stretch>
            <a:fillRect/>
          </a:stretch>
        </p:blipFill>
        <p:spPr>
          <a:xfrm>
            <a:off x="3539613" y="1582844"/>
            <a:ext cx="7366846" cy="4910031"/>
          </a:xfrm>
          <a:prstGeom prst="rect">
            <a:avLst/>
          </a:prstGeom>
        </p:spPr>
      </p:pic>
    </p:spTree>
    <p:extLst>
      <p:ext uri="{BB962C8B-B14F-4D97-AF65-F5344CB8AC3E}">
        <p14:creationId xmlns:p14="http://schemas.microsoft.com/office/powerpoint/2010/main" val="29683650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FA6088-D753-42F9-B1D9-5E3BAF542733}"/>
              </a:ext>
            </a:extLst>
          </p:cNvPr>
          <p:cNvSpPr>
            <a:spLocks noChangeArrowheads="1"/>
          </p:cNvSpPr>
          <p:nvPr/>
        </p:nvSpPr>
        <p:spPr bwMode="auto">
          <a:xfrm>
            <a:off x="560439" y="1534417"/>
            <a:ext cx="11248103" cy="5878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121212"/>
                </a:solidFill>
                <a:effectLst/>
                <a:latin typeface="nyt-cheltenham"/>
              </a:rPr>
              <a:t>Covid-19 Changed How the World Does Science, Together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333333"/>
                </a:solidFill>
                <a:effectLst/>
                <a:latin typeface="nyt-cheltenham"/>
              </a:rPr>
              <a:t>Never before, scientists say, have so many of the world’s researchers focused so urgently on a single topic. Nearly all other research has ground to a halt.</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800" dirty="0">
              <a:solidFill>
                <a:srgbClr val="333333"/>
              </a:solidFill>
              <a:latin typeface="nyt-cheltenham"/>
            </a:endParaRPr>
          </a:p>
          <a:p>
            <a:r>
              <a:rPr lang="en-US" sz="2800" dirty="0">
                <a:solidFill>
                  <a:srgbClr val="333333"/>
                </a:solidFill>
                <a:latin typeface="nyt-imperial"/>
              </a:rPr>
              <a:t>Researchers have </a:t>
            </a:r>
            <a:r>
              <a:rPr lang="en-US" sz="2800" u="sng" dirty="0">
                <a:solidFill>
                  <a:srgbClr val="326891"/>
                </a:solidFill>
                <a:latin typeface="nyt-imperial"/>
                <a:hlinkClick r:id="rId2">
                  <a:extLst>
                    <a:ext uri="{A12FA001-AC4F-418D-AE19-62706E023703}">
                      <ahyp:hlinkClr xmlns:ahyp="http://schemas.microsoft.com/office/drawing/2018/hyperlinkcolor" val="tx"/>
                    </a:ext>
                  </a:extLst>
                </a:hlinkClick>
              </a:rPr>
              <a:t>identified and shared</a:t>
            </a:r>
            <a:r>
              <a:rPr lang="en-US" sz="2800" dirty="0">
                <a:solidFill>
                  <a:srgbClr val="333333"/>
                </a:solidFill>
                <a:latin typeface="nyt-imperial"/>
              </a:rPr>
              <a:t> hundreds of viral genome sequences. More than 200 clinical trials have been launched, bringing together hospitals and laboratories around the globe.</a:t>
            </a:r>
          </a:p>
          <a:p>
            <a:r>
              <a:rPr lang="en-US" sz="2800" dirty="0">
                <a:solidFill>
                  <a:srgbClr val="333333"/>
                </a:solidFill>
                <a:latin typeface="nyt-imperial"/>
              </a:rPr>
              <a:t>“I never hear scientists — true scientists, good quality scientists — speak in terms of nationality,” said Dr. Francesco Perrone, who is leading a coronavirus clinical trial in Italy. “My nation, your nation. My language, your language. My geographic location, your geographic location. This is something that is really distant from true top-level scientists.”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13256C52-A010-49C2-87A1-BDC37BA36DFD}"/>
              </a:ext>
            </a:extLst>
          </p:cNvPr>
          <p:cNvSpPr>
            <a:spLocks noChangeArrowheads="1"/>
          </p:cNvSpPr>
          <p:nvPr/>
        </p:nvSpPr>
        <p:spPr bwMode="auto">
          <a:xfrm>
            <a:off x="0" y="4572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a:ln>
                  <a:noFill/>
                </a:ln>
                <a:solidFill>
                  <a:srgbClr val="333333"/>
                </a:solidFill>
                <a:effectLst/>
                <a:latin typeface="Times New Roman" panose="02020603050405020304" pitchFamily="18" charset="0"/>
                <a:cs typeface="Times New Roman" panose="02020603050405020304" pitchFamily="18"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28" name="Picture 4" descr="Comments – Help">
            <a:extLst>
              <a:ext uri="{FF2B5EF4-FFF2-40B4-BE49-F238E27FC236}">
                <a16:creationId xmlns:a16="http://schemas.microsoft.com/office/drawing/2014/main" id="{3F1E776A-EC8C-486A-B50A-F8A37A2A33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5175" y="295890"/>
            <a:ext cx="5581650" cy="8191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AE7D7A6-8559-46C2-92D1-F36C9134A306}"/>
              </a:ext>
            </a:extLst>
          </p:cNvPr>
          <p:cNvSpPr/>
          <p:nvPr/>
        </p:nvSpPr>
        <p:spPr>
          <a:xfrm>
            <a:off x="6096000" y="6331277"/>
            <a:ext cx="6096000" cy="461665"/>
          </a:xfrm>
          <a:prstGeom prst="rect">
            <a:avLst/>
          </a:prstGeom>
        </p:spPr>
        <p:txBody>
          <a:bodyPr>
            <a:spAutoFit/>
          </a:bodyPr>
          <a:lstStyle/>
          <a:p>
            <a:r>
              <a:rPr lang="en-US" sz="1200" dirty="0">
                <a:hlinkClick r:id="rId4"/>
              </a:rPr>
              <a:t>https://www.nytimes.com/2020/04/01/world/europe/coronavirus-science-research-cooperation.html</a:t>
            </a:r>
            <a:endParaRPr lang="en-US" sz="1200" dirty="0"/>
          </a:p>
        </p:txBody>
      </p:sp>
    </p:spTree>
    <p:extLst>
      <p:ext uri="{BB962C8B-B14F-4D97-AF65-F5344CB8AC3E}">
        <p14:creationId xmlns:p14="http://schemas.microsoft.com/office/powerpoint/2010/main" val="35870421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9BA627-D6F7-4504-9F7E-D9948A387480}"/>
              </a:ext>
            </a:extLst>
          </p:cNvPr>
          <p:cNvSpPr/>
          <p:nvPr/>
        </p:nvSpPr>
        <p:spPr>
          <a:xfrm>
            <a:off x="2347273" y="1464852"/>
            <a:ext cx="8097625" cy="1477328"/>
          </a:xfrm>
          <a:prstGeom prst="rect">
            <a:avLst/>
          </a:prstGeom>
        </p:spPr>
        <p:txBody>
          <a:bodyPr wrap="square">
            <a:spAutoFit/>
          </a:bodyPr>
          <a:lstStyle/>
          <a:p>
            <a:r>
              <a:rPr lang="en-US" b="1" i="0" dirty="0">
                <a:solidFill>
                  <a:srgbClr val="D71635"/>
                </a:solidFill>
                <a:effectLst/>
                <a:latin typeface="Guardian TextSans Web"/>
              </a:rPr>
              <a:t>Viewpoint</a:t>
            </a:r>
          </a:p>
          <a:p>
            <a:r>
              <a:rPr lang="en-US" b="0" i="0" dirty="0">
                <a:solidFill>
                  <a:srgbClr val="333333"/>
                </a:solidFill>
                <a:effectLst/>
                <a:latin typeface="Guardian TextSans Web"/>
              </a:rPr>
              <a:t>April 6, 2020</a:t>
            </a:r>
          </a:p>
          <a:p>
            <a:r>
              <a:rPr lang="en-US" b="1" i="0" dirty="0">
                <a:solidFill>
                  <a:srgbClr val="333333"/>
                </a:solidFill>
                <a:effectLst/>
                <a:latin typeface="Guardian TextSans Web"/>
              </a:rPr>
              <a:t>The COVID-19 Pandemic in the US</a:t>
            </a:r>
            <a:r>
              <a:rPr lang="en-US" b="0" i="0" dirty="0">
                <a:solidFill>
                  <a:srgbClr val="333333"/>
                </a:solidFill>
                <a:effectLst/>
                <a:latin typeface="Guardian TextSans Web"/>
              </a:rPr>
              <a:t>A </a:t>
            </a:r>
          </a:p>
          <a:p>
            <a:r>
              <a:rPr lang="en-US" b="0" i="0" dirty="0">
                <a:solidFill>
                  <a:srgbClr val="333333"/>
                </a:solidFill>
                <a:effectLst/>
                <a:latin typeface="Guardian TextSans Web"/>
              </a:rPr>
              <a:t>Clinical Update</a:t>
            </a:r>
            <a:endParaRPr lang="en-US" b="1" i="0" dirty="0">
              <a:solidFill>
                <a:srgbClr val="333333"/>
              </a:solidFill>
              <a:effectLst/>
              <a:latin typeface="Guardian TextSans Web"/>
            </a:endParaRPr>
          </a:p>
          <a:p>
            <a:r>
              <a:rPr lang="en-US" b="0" i="0" u="none" strike="noStrike" dirty="0">
                <a:solidFill>
                  <a:srgbClr val="444444"/>
                </a:solidFill>
                <a:effectLst/>
                <a:latin typeface="Guardian TextSans Web"/>
                <a:hlinkClick r:id="rId2"/>
              </a:rPr>
              <a:t>Saad B. Omer, MBBS, PhD</a:t>
            </a:r>
            <a:r>
              <a:rPr lang="en-US" b="0" i="0" u="none" strike="noStrike" baseline="30000" dirty="0">
                <a:solidFill>
                  <a:srgbClr val="444444"/>
                </a:solidFill>
                <a:effectLst/>
                <a:latin typeface="Guardian TextSans Web"/>
                <a:hlinkClick r:id="rId2"/>
              </a:rPr>
              <a:t>1,2</a:t>
            </a:r>
            <a:r>
              <a:rPr lang="en-US" b="0" i="0" dirty="0">
                <a:solidFill>
                  <a:srgbClr val="333333"/>
                </a:solidFill>
                <a:effectLst/>
                <a:latin typeface="Guardian TextSans Web"/>
              </a:rPr>
              <a:t>; </a:t>
            </a:r>
            <a:r>
              <a:rPr lang="en-US" b="0" i="0" u="none" strike="noStrike" dirty="0" err="1">
                <a:solidFill>
                  <a:srgbClr val="444444"/>
                </a:solidFill>
                <a:effectLst/>
                <a:latin typeface="Guardian TextSans Web"/>
                <a:hlinkClick r:id="rId3"/>
              </a:rPr>
              <a:t>Preeti</a:t>
            </a:r>
            <a:r>
              <a:rPr lang="en-US" b="0" i="0" u="none" strike="noStrike" dirty="0">
                <a:solidFill>
                  <a:srgbClr val="444444"/>
                </a:solidFill>
                <a:effectLst/>
                <a:latin typeface="Guardian TextSans Web"/>
                <a:hlinkClick r:id="rId3"/>
              </a:rPr>
              <a:t> </a:t>
            </a:r>
            <a:r>
              <a:rPr lang="en-US" b="0" i="0" u="none" strike="noStrike" dirty="0" err="1">
                <a:solidFill>
                  <a:srgbClr val="444444"/>
                </a:solidFill>
                <a:effectLst/>
                <a:latin typeface="Guardian TextSans Web"/>
                <a:hlinkClick r:id="rId3"/>
              </a:rPr>
              <a:t>Malani</a:t>
            </a:r>
            <a:r>
              <a:rPr lang="en-US" b="0" i="0" u="none" strike="noStrike" dirty="0">
                <a:solidFill>
                  <a:srgbClr val="444444"/>
                </a:solidFill>
                <a:effectLst/>
                <a:latin typeface="Guardian TextSans Web"/>
                <a:hlinkClick r:id="rId3"/>
              </a:rPr>
              <a:t>, MD, MSJ</a:t>
            </a:r>
            <a:r>
              <a:rPr lang="en-US" b="0" i="0" u="none" strike="noStrike" baseline="30000" dirty="0">
                <a:solidFill>
                  <a:srgbClr val="444444"/>
                </a:solidFill>
                <a:effectLst/>
                <a:latin typeface="Guardian TextSans Web"/>
                <a:hlinkClick r:id="rId3"/>
              </a:rPr>
              <a:t>3,4</a:t>
            </a:r>
            <a:r>
              <a:rPr lang="en-US" b="0" i="0" dirty="0">
                <a:solidFill>
                  <a:srgbClr val="333333"/>
                </a:solidFill>
                <a:effectLst/>
                <a:latin typeface="Guardian TextSans Web"/>
              </a:rPr>
              <a:t>; </a:t>
            </a:r>
            <a:r>
              <a:rPr lang="en-US" b="0" i="0" u="none" strike="noStrike" dirty="0">
                <a:solidFill>
                  <a:srgbClr val="444444"/>
                </a:solidFill>
                <a:effectLst/>
                <a:latin typeface="Guardian TextSans Web"/>
                <a:hlinkClick r:id="rId4"/>
              </a:rPr>
              <a:t>Carlos del Rio, MD</a:t>
            </a:r>
            <a:r>
              <a:rPr lang="en-US" b="0" i="0" u="none" strike="noStrike" baseline="30000" dirty="0">
                <a:solidFill>
                  <a:srgbClr val="444444"/>
                </a:solidFill>
                <a:effectLst/>
                <a:latin typeface="Guardian TextSans Web"/>
                <a:hlinkClick r:id="rId4"/>
              </a:rPr>
              <a:t>5,6</a:t>
            </a:r>
            <a:endParaRPr lang="en-US" b="0" i="0" dirty="0">
              <a:solidFill>
                <a:srgbClr val="333333"/>
              </a:solidFill>
              <a:effectLst/>
              <a:latin typeface="Guardian TextSans Web"/>
            </a:endParaRPr>
          </a:p>
        </p:txBody>
      </p:sp>
      <p:sp>
        <p:nvSpPr>
          <p:cNvPr id="3" name="AutoShape 2" descr="JAMA Network">
            <a:extLst>
              <a:ext uri="{FF2B5EF4-FFF2-40B4-BE49-F238E27FC236}">
                <a16:creationId xmlns:a16="http://schemas.microsoft.com/office/drawing/2014/main" id="{B95C5D2D-DC43-4A72-A282-9B6E5724E40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JAMA Network">
            <a:extLst>
              <a:ext uri="{FF2B5EF4-FFF2-40B4-BE49-F238E27FC236}">
                <a16:creationId xmlns:a16="http://schemas.microsoft.com/office/drawing/2014/main" id="{E2CAAE34-D9A0-4145-AB8A-6EDA36A67C6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307EFA36-474A-4359-933B-DB21EFFF869D}"/>
              </a:ext>
            </a:extLst>
          </p:cNvPr>
          <p:cNvPicPr>
            <a:picLocks noChangeAspect="1"/>
          </p:cNvPicPr>
          <p:nvPr/>
        </p:nvPicPr>
        <p:blipFill>
          <a:blip r:embed="rId5"/>
          <a:stretch>
            <a:fillRect/>
          </a:stretch>
        </p:blipFill>
        <p:spPr>
          <a:xfrm>
            <a:off x="799953" y="730382"/>
            <a:ext cx="4219575" cy="495300"/>
          </a:xfrm>
          <a:prstGeom prst="rect">
            <a:avLst/>
          </a:prstGeom>
        </p:spPr>
      </p:pic>
      <p:sp>
        <p:nvSpPr>
          <p:cNvPr id="6" name="Rectangle 5">
            <a:extLst>
              <a:ext uri="{FF2B5EF4-FFF2-40B4-BE49-F238E27FC236}">
                <a16:creationId xmlns:a16="http://schemas.microsoft.com/office/drawing/2014/main" id="{5A7C1622-1372-4B8B-88C0-4D7BC263710C}"/>
              </a:ext>
            </a:extLst>
          </p:cNvPr>
          <p:cNvSpPr/>
          <p:nvPr/>
        </p:nvSpPr>
        <p:spPr>
          <a:xfrm>
            <a:off x="1611984" y="3276600"/>
            <a:ext cx="9046589" cy="3046988"/>
          </a:xfrm>
          <a:prstGeom prst="rect">
            <a:avLst/>
          </a:prstGeom>
        </p:spPr>
        <p:txBody>
          <a:bodyPr wrap="square">
            <a:spAutoFit/>
          </a:bodyPr>
          <a:lstStyle/>
          <a:p>
            <a:pPr marL="342900" indent="-342900">
              <a:buFont typeface="Arial" panose="020B0604020202020204" pitchFamily="34" charset="0"/>
              <a:buChar char="•"/>
            </a:pPr>
            <a:r>
              <a:rPr lang="en-US" sz="2400" b="1" i="0" dirty="0">
                <a:solidFill>
                  <a:srgbClr val="000000"/>
                </a:solidFill>
                <a:effectLst/>
                <a:latin typeface="Guardian TextSans Web"/>
              </a:rPr>
              <a:t>What is the case fatality rate?</a:t>
            </a:r>
          </a:p>
          <a:p>
            <a:pPr marL="342900" indent="-342900">
              <a:buFont typeface="Arial" panose="020B0604020202020204" pitchFamily="34" charset="0"/>
              <a:buChar char="•"/>
            </a:pPr>
            <a:r>
              <a:rPr lang="en-US" sz="2400" b="1" i="0" dirty="0">
                <a:solidFill>
                  <a:srgbClr val="000000"/>
                </a:solidFill>
                <a:effectLst/>
                <a:latin typeface="Guardian TextSans Web"/>
              </a:rPr>
              <a:t>Is PCR Always Positive? What Is the Meaning of a Negative PCR?</a:t>
            </a:r>
          </a:p>
          <a:p>
            <a:pPr marL="342900" indent="-342900">
              <a:buFont typeface="Arial" panose="020B0604020202020204" pitchFamily="34" charset="0"/>
              <a:buChar char="•"/>
            </a:pPr>
            <a:r>
              <a:rPr lang="en-US" sz="2400" b="1" dirty="0"/>
              <a:t>Can Patients Become </a:t>
            </a:r>
            <a:r>
              <a:rPr lang="en-US" sz="2400" b="1" dirty="0" err="1"/>
              <a:t>Reinfected</a:t>
            </a:r>
            <a:r>
              <a:rPr lang="en-US" sz="2400" b="1" dirty="0"/>
              <a:t>?</a:t>
            </a:r>
          </a:p>
          <a:p>
            <a:pPr marL="342900" indent="-342900">
              <a:buFont typeface="Arial" panose="020B0604020202020204" pitchFamily="34" charset="0"/>
              <a:buChar char="•"/>
            </a:pPr>
            <a:r>
              <a:rPr lang="en-US" sz="2400" b="1" dirty="0">
                <a:solidFill>
                  <a:srgbClr val="000000"/>
                </a:solidFill>
                <a:latin typeface="Guardian TextSans Web"/>
              </a:rPr>
              <a:t>How Long Does Immunity Last?</a:t>
            </a:r>
          </a:p>
          <a:p>
            <a:pPr marL="342900" indent="-342900">
              <a:buFont typeface="Arial" panose="020B0604020202020204" pitchFamily="34" charset="0"/>
              <a:buChar char="•"/>
            </a:pPr>
            <a:r>
              <a:rPr lang="en-US" sz="2400" b="1" dirty="0"/>
              <a:t>Should Everyone Wear a Mask in Public?</a:t>
            </a:r>
          </a:p>
          <a:p>
            <a:pPr marL="342900" indent="-342900">
              <a:buFont typeface="Arial" panose="020B0604020202020204" pitchFamily="34" charset="0"/>
              <a:buChar char="•"/>
            </a:pPr>
            <a:r>
              <a:rPr lang="en-US" sz="2400" b="1" dirty="0"/>
              <a:t>How Does SARS-CoV-2 Spread?</a:t>
            </a:r>
          </a:p>
          <a:p>
            <a:pPr marL="342900" indent="-342900">
              <a:buFont typeface="Arial" panose="020B0604020202020204" pitchFamily="34" charset="0"/>
              <a:buChar char="•"/>
            </a:pPr>
            <a:r>
              <a:rPr lang="en-US" sz="2400" b="1" dirty="0"/>
              <a:t>When Can Social Distancing Measures Be Lifted? </a:t>
            </a:r>
          </a:p>
          <a:p>
            <a:pPr marL="342900" indent="-342900">
              <a:buFont typeface="Arial" panose="020B0604020202020204" pitchFamily="34" charset="0"/>
              <a:buChar char="•"/>
            </a:pPr>
            <a:r>
              <a:rPr lang="en-US" sz="2400" b="1" dirty="0"/>
              <a:t>When Will a Vaccine Be Available?</a:t>
            </a:r>
            <a:endParaRPr lang="en-US" sz="2400" dirty="0"/>
          </a:p>
        </p:txBody>
      </p:sp>
    </p:spTree>
    <p:extLst>
      <p:ext uri="{BB962C8B-B14F-4D97-AF65-F5344CB8AC3E}">
        <p14:creationId xmlns:p14="http://schemas.microsoft.com/office/powerpoint/2010/main" val="12895089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06800-BDE1-4F87-BD6E-F3208E20FD27}"/>
              </a:ext>
            </a:extLst>
          </p:cNvPr>
          <p:cNvSpPr>
            <a:spLocks noGrp="1"/>
          </p:cNvSpPr>
          <p:nvPr>
            <p:ph type="title"/>
          </p:nvPr>
        </p:nvSpPr>
        <p:spPr/>
        <p:txBody>
          <a:bodyPr/>
          <a:lstStyle/>
          <a:p>
            <a:pPr algn="ctr"/>
            <a:r>
              <a:rPr lang="en-US" dirty="0"/>
              <a:t>Your questions/comments</a:t>
            </a:r>
          </a:p>
        </p:txBody>
      </p:sp>
      <p:sp>
        <p:nvSpPr>
          <p:cNvPr id="3" name="Rectangle 2">
            <a:extLst>
              <a:ext uri="{FF2B5EF4-FFF2-40B4-BE49-F238E27FC236}">
                <a16:creationId xmlns:a16="http://schemas.microsoft.com/office/drawing/2014/main" id="{3612A4D7-1B42-4C18-BC06-72618066CC3F}"/>
              </a:ext>
            </a:extLst>
          </p:cNvPr>
          <p:cNvSpPr/>
          <p:nvPr/>
        </p:nvSpPr>
        <p:spPr>
          <a:xfrm>
            <a:off x="1524000" y="1779558"/>
            <a:ext cx="9144000" cy="4801314"/>
          </a:xfrm>
          <a:prstGeom prst="rect">
            <a:avLst/>
          </a:prstGeom>
        </p:spPr>
        <p:txBody>
          <a:bodyPr wrap="square">
            <a:spAutoFit/>
          </a:bodyPr>
          <a:lstStyle/>
          <a:p>
            <a:r>
              <a:rPr lang="en-US" b="0" i="0" dirty="0">
                <a:solidFill>
                  <a:srgbClr val="3A3A3A"/>
                </a:solidFill>
                <a:effectLst/>
                <a:latin typeface="Open Sans"/>
              </a:rPr>
              <a:t>The most important thing I learned: How our bodies fight off viruses and the value of all of the different perspectives that have an impact on this pandemic and life in general. </a:t>
            </a:r>
          </a:p>
          <a:p>
            <a:endParaRPr lang="en-US" dirty="0">
              <a:solidFill>
                <a:srgbClr val="3A3A3A"/>
              </a:solidFill>
              <a:latin typeface="Open Sans"/>
            </a:endParaRPr>
          </a:p>
          <a:p>
            <a:endParaRPr lang="en-US" dirty="0">
              <a:solidFill>
                <a:srgbClr val="3A3A3A"/>
              </a:solidFill>
              <a:latin typeface="Open Sans"/>
            </a:endParaRPr>
          </a:p>
          <a:p>
            <a:r>
              <a:rPr lang="en-US" dirty="0">
                <a:solidFill>
                  <a:srgbClr val="3A3A3A"/>
                </a:solidFill>
                <a:latin typeface="Open Sans"/>
              </a:rPr>
              <a:t>I had no idea the virus itself was not causing all the damage and that it was actually just the immune response.</a:t>
            </a:r>
          </a:p>
          <a:p>
            <a:br>
              <a:rPr lang="en-US" dirty="0"/>
            </a:br>
            <a:r>
              <a:rPr lang="en-US" dirty="0"/>
              <a:t>I think the most important thing I learned this class is just how fluid science can be.  Before this class, I had a very limited understanding of how scientific discovery works.  The class focused on SARS-CoV-2 helped me see how scientists and researchers deal with active problems and respond to complex situations.</a:t>
            </a:r>
          </a:p>
          <a:p>
            <a:endParaRPr lang="en-US" dirty="0"/>
          </a:p>
          <a:p>
            <a:r>
              <a:rPr lang="en-US" dirty="0"/>
              <a:t> What I have found most important is how much control this virus has over our bodies but also jobs. Hearing the different doctors talk about how it changed their daily work was really important. </a:t>
            </a:r>
          </a:p>
          <a:p>
            <a:endParaRPr lang="en-US" dirty="0"/>
          </a:p>
          <a:p>
            <a:endParaRPr lang="en-US" dirty="0"/>
          </a:p>
        </p:txBody>
      </p:sp>
    </p:spTree>
    <p:extLst>
      <p:ext uri="{BB962C8B-B14F-4D97-AF65-F5344CB8AC3E}">
        <p14:creationId xmlns:p14="http://schemas.microsoft.com/office/powerpoint/2010/main" val="3475677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06800-BDE1-4F87-BD6E-F3208E20FD27}"/>
              </a:ext>
            </a:extLst>
          </p:cNvPr>
          <p:cNvSpPr>
            <a:spLocks noGrp="1"/>
          </p:cNvSpPr>
          <p:nvPr>
            <p:ph type="title"/>
          </p:nvPr>
        </p:nvSpPr>
        <p:spPr/>
        <p:txBody>
          <a:bodyPr/>
          <a:lstStyle/>
          <a:p>
            <a:pPr algn="ctr"/>
            <a:r>
              <a:rPr lang="en-US" dirty="0"/>
              <a:t>Your questions/comments</a:t>
            </a:r>
          </a:p>
        </p:txBody>
      </p:sp>
      <p:sp>
        <p:nvSpPr>
          <p:cNvPr id="4" name="Rectangle 3">
            <a:extLst>
              <a:ext uri="{FF2B5EF4-FFF2-40B4-BE49-F238E27FC236}">
                <a16:creationId xmlns:a16="http://schemas.microsoft.com/office/drawing/2014/main" id="{D124E523-1A13-43A8-AF5B-88B41D7ADF1D}"/>
              </a:ext>
            </a:extLst>
          </p:cNvPr>
          <p:cNvSpPr/>
          <p:nvPr/>
        </p:nvSpPr>
        <p:spPr>
          <a:xfrm>
            <a:off x="1382598" y="1979629"/>
            <a:ext cx="9144000" cy="3416320"/>
          </a:xfrm>
          <a:prstGeom prst="rect">
            <a:avLst/>
          </a:prstGeom>
        </p:spPr>
        <p:txBody>
          <a:bodyPr wrap="square">
            <a:spAutoFit/>
          </a:bodyPr>
          <a:lstStyle/>
          <a:p>
            <a:pPr marL="285750" indent="-285750">
              <a:buFont typeface="Arial" panose="020B0604020202020204" pitchFamily="34" charset="0"/>
              <a:buChar char="•"/>
            </a:pPr>
            <a:r>
              <a:rPr lang="en-US" dirty="0"/>
              <a:t>How will the Covid-19 pandemic continue to effect people in domestic abuse situations?</a:t>
            </a:r>
          </a:p>
          <a:p>
            <a:pPr marL="285750" indent="-285750">
              <a:buFont typeface="Arial" panose="020B0604020202020204" pitchFamily="34" charset="0"/>
              <a:buChar char="•"/>
            </a:pPr>
            <a:r>
              <a:rPr lang="en-US" dirty="0"/>
              <a:t>How will this continue to effect people who struggle with adequate access to proper health care? </a:t>
            </a:r>
          </a:p>
          <a:p>
            <a:pPr marL="285750" indent="-285750">
              <a:buFont typeface="Arial" panose="020B0604020202020204" pitchFamily="34" charset="0"/>
              <a:buChar char="•"/>
            </a:pPr>
            <a:r>
              <a:rPr lang="en-US" dirty="0"/>
              <a:t>How will/how is this pandemic contributing to xenophobia, specifically of Asian people since some people believe that this is China's "fault"? </a:t>
            </a:r>
          </a:p>
          <a:p>
            <a:pPr marL="285750" indent="-285750">
              <a:buFont typeface="Arial" panose="020B0604020202020204" pitchFamily="34" charset="0"/>
              <a:buChar char="•"/>
            </a:pPr>
            <a:r>
              <a:rPr lang="en-US" dirty="0"/>
              <a:t>How does this impact kids? Will they become agoraphobic or have PTSD from this experience?</a:t>
            </a:r>
          </a:p>
          <a:p>
            <a:pPr marL="285750" indent="-285750">
              <a:buFont typeface="Arial" panose="020B0604020202020204" pitchFamily="34" charset="0"/>
              <a:buChar char="•"/>
            </a:pPr>
            <a:r>
              <a:rPr lang="en-US" dirty="0"/>
              <a:t>I think a question I will continue to follow is what was the right approach to combatting the virus? Are the states that completely shutdown the states who took the correct approach or are the states who remained relatively open correct.</a:t>
            </a:r>
          </a:p>
          <a:p>
            <a:pPr marL="285750" indent="-285750">
              <a:buFont typeface="Arial" panose="020B0604020202020204" pitchFamily="34" charset="0"/>
              <a:buChar char="•"/>
            </a:pPr>
            <a:r>
              <a:rPr lang="en-US" dirty="0"/>
              <a:t>Could this pandemic lead to healthcare workers being tired out and want to leave the system? Or would it lead to more people wanting to join the field?</a:t>
            </a:r>
          </a:p>
        </p:txBody>
      </p:sp>
    </p:spTree>
    <p:extLst>
      <p:ext uri="{BB962C8B-B14F-4D97-AF65-F5344CB8AC3E}">
        <p14:creationId xmlns:p14="http://schemas.microsoft.com/office/powerpoint/2010/main" val="28286275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06800-BDE1-4F87-BD6E-F3208E20FD27}"/>
              </a:ext>
            </a:extLst>
          </p:cNvPr>
          <p:cNvSpPr>
            <a:spLocks noGrp="1"/>
          </p:cNvSpPr>
          <p:nvPr>
            <p:ph type="title"/>
          </p:nvPr>
        </p:nvSpPr>
        <p:spPr/>
        <p:txBody>
          <a:bodyPr/>
          <a:lstStyle/>
          <a:p>
            <a:pPr algn="ctr"/>
            <a:r>
              <a:rPr lang="en-US" dirty="0"/>
              <a:t>Your questions/comments</a:t>
            </a:r>
          </a:p>
        </p:txBody>
      </p:sp>
      <p:sp>
        <p:nvSpPr>
          <p:cNvPr id="3" name="Rectangle 2">
            <a:extLst>
              <a:ext uri="{FF2B5EF4-FFF2-40B4-BE49-F238E27FC236}">
                <a16:creationId xmlns:a16="http://schemas.microsoft.com/office/drawing/2014/main" id="{9631DBA7-1527-4DD8-9026-AB947F097012}"/>
              </a:ext>
            </a:extLst>
          </p:cNvPr>
          <p:cNvSpPr/>
          <p:nvPr/>
        </p:nvSpPr>
        <p:spPr>
          <a:xfrm>
            <a:off x="1545996" y="2434375"/>
            <a:ext cx="8653806" cy="2585323"/>
          </a:xfrm>
          <a:prstGeom prst="rect">
            <a:avLst/>
          </a:prstGeom>
        </p:spPr>
        <p:txBody>
          <a:bodyPr wrap="square">
            <a:spAutoFit/>
          </a:bodyPr>
          <a:lstStyle/>
          <a:p>
            <a:r>
              <a:rPr lang="en-US" b="0" i="0" dirty="0">
                <a:solidFill>
                  <a:srgbClr val="3A3A3A"/>
                </a:solidFill>
                <a:effectLst/>
                <a:latin typeface="Open Sans"/>
              </a:rPr>
              <a:t>The biggest question I have is what's this going to look like in the future when we look back on all this? Will it be a moment the country panicked and overreacted, destroying our economy? Will it be a story of a successful thwarting of a deadly pandemic? Will it be day 0 in a new world where we have to worry about the virus on a daily basis? </a:t>
            </a:r>
          </a:p>
          <a:p>
            <a:endParaRPr lang="en-US" dirty="0">
              <a:solidFill>
                <a:srgbClr val="3A3A3A"/>
              </a:solidFill>
              <a:latin typeface="Open Sans"/>
            </a:endParaRPr>
          </a:p>
          <a:p>
            <a:r>
              <a:rPr lang="en-US" b="0" i="0" dirty="0">
                <a:solidFill>
                  <a:srgbClr val="3A3A3A"/>
                </a:solidFill>
                <a:effectLst/>
                <a:latin typeface="Open Sans"/>
              </a:rPr>
              <a:t>There's so many perspectives to see this whole situation in: healthcare worker, essential job worker, business owner, politician, the people lucky enough to be able to work from home, children, but the one perspective we're all missing is hindsight.</a:t>
            </a:r>
            <a:endParaRPr lang="en-US" dirty="0"/>
          </a:p>
        </p:txBody>
      </p:sp>
    </p:spTree>
    <p:extLst>
      <p:ext uri="{BB962C8B-B14F-4D97-AF65-F5344CB8AC3E}">
        <p14:creationId xmlns:p14="http://schemas.microsoft.com/office/powerpoint/2010/main" val="1317959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39F521-720F-472D-A006-91D81A28B965}"/>
              </a:ext>
            </a:extLst>
          </p:cNvPr>
          <p:cNvSpPr txBox="1"/>
          <p:nvPr/>
        </p:nvSpPr>
        <p:spPr>
          <a:xfrm>
            <a:off x="1439853" y="181016"/>
            <a:ext cx="9312293" cy="1200329"/>
          </a:xfrm>
          <a:prstGeom prst="rect">
            <a:avLst/>
          </a:prstGeom>
          <a:noFill/>
        </p:spPr>
        <p:txBody>
          <a:bodyPr wrap="none" rtlCol="0">
            <a:spAutoFit/>
          </a:bodyPr>
          <a:lstStyle/>
          <a:p>
            <a:pPr algn="ctr"/>
            <a:r>
              <a:rPr lang="en-US" sz="4000" b="1" dirty="0"/>
              <a:t>SARS-CoV-2</a:t>
            </a:r>
          </a:p>
          <a:p>
            <a:pPr algn="ctr"/>
            <a:r>
              <a:rPr lang="en-US" sz="3200" b="1" dirty="0"/>
              <a:t>ORIGIN?  ZOONOTIC VIRAL DISEASES AND SPILLOVER?</a:t>
            </a:r>
          </a:p>
        </p:txBody>
      </p:sp>
      <p:pic>
        <p:nvPicPr>
          <p:cNvPr id="3" name="Picture 2">
            <a:extLst>
              <a:ext uri="{FF2B5EF4-FFF2-40B4-BE49-F238E27FC236}">
                <a16:creationId xmlns:a16="http://schemas.microsoft.com/office/drawing/2014/main" id="{8325B556-A76F-4E03-B424-C9D6A56277D9}"/>
              </a:ext>
            </a:extLst>
          </p:cNvPr>
          <p:cNvPicPr>
            <a:picLocks noChangeAspect="1"/>
          </p:cNvPicPr>
          <p:nvPr/>
        </p:nvPicPr>
        <p:blipFill>
          <a:blip r:embed="rId2"/>
          <a:stretch>
            <a:fillRect/>
          </a:stretch>
        </p:blipFill>
        <p:spPr>
          <a:xfrm>
            <a:off x="1334961" y="1381345"/>
            <a:ext cx="9522078" cy="5476655"/>
          </a:xfrm>
          <a:prstGeom prst="rect">
            <a:avLst/>
          </a:prstGeom>
        </p:spPr>
      </p:pic>
      <p:sp>
        <p:nvSpPr>
          <p:cNvPr id="4" name="Slide Number Placeholder 3">
            <a:extLst>
              <a:ext uri="{FF2B5EF4-FFF2-40B4-BE49-F238E27FC236}">
                <a16:creationId xmlns:a16="http://schemas.microsoft.com/office/drawing/2014/main" id="{985069C4-2CFC-4356-A4FD-8A887F3C0A26}"/>
              </a:ext>
            </a:extLst>
          </p:cNvPr>
          <p:cNvSpPr>
            <a:spLocks noGrp="1"/>
          </p:cNvSpPr>
          <p:nvPr>
            <p:ph type="sldNum" sz="quarter" idx="12"/>
          </p:nvPr>
        </p:nvSpPr>
        <p:spPr/>
        <p:txBody>
          <a:bodyPr/>
          <a:lstStyle/>
          <a:p>
            <a:fld id="{AB3EE5C1-CDF9-4747-B6F4-81CD42AFB052}" type="slidenum">
              <a:rPr lang="en-US" smtClean="0"/>
              <a:t>4</a:t>
            </a:fld>
            <a:endParaRPr lang="en-US"/>
          </a:p>
        </p:txBody>
      </p:sp>
    </p:spTree>
    <p:extLst>
      <p:ext uri="{BB962C8B-B14F-4D97-AF65-F5344CB8AC3E}">
        <p14:creationId xmlns:p14="http://schemas.microsoft.com/office/powerpoint/2010/main" val="2523630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mdpi.com/pathogens/pathogens-09-00231/article_deploy/html/images/pathogens-09-00231-g003.png">
            <a:extLst>
              <a:ext uri="{FF2B5EF4-FFF2-40B4-BE49-F238E27FC236}">
                <a16:creationId xmlns:a16="http://schemas.microsoft.com/office/drawing/2014/main" id="{A38EA65C-65E1-45E4-A191-86C86131F4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683" y="2763299"/>
            <a:ext cx="12192000" cy="32321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017B804-4791-4630-A2C9-88EFDB6E132D}"/>
              </a:ext>
            </a:extLst>
          </p:cNvPr>
          <p:cNvSpPr/>
          <p:nvPr/>
        </p:nvSpPr>
        <p:spPr>
          <a:xfrm>
            <a:off x="4718624" y="6596390"/>
            <a:ext cx="3094117" cy="261610"/>
          </a:xfrm>
          <a:prstGeom prst="rect">
            <a:avLst/>
          </a:prstGeom>
        </p:spPr>
        <p:txBody>
          <a:bodyPr wrap="none">
            <a:spAutoFit/>
          </a:bodyPr>
          <a:lstStyle/>
          <a:p>
            <a:r>
              <a:rPr lang="en-US" sz="1100" dirty="0"/>
              <a:t>https://www.mdpi.com/2076-0817/9/3/231/htm#</a:t>
            </a:r>
          </a:p>
        </p:txBody>
      </p:sp>
      <p:sp>
        <p:nvSpPr>
          <p:cNvPr id="5" name="Title 1">
            <a:extLst>
              <a:ext uri="{FF2B5EF4-FFF2-40B4-BE49-F238E27FC236}">
                <a16:creationId xmlns:a16="http://schemas.microsoft.com/office/drawing/2014/main" id="{62CFA04B-5BE3-4719-A93F-975CD92FCAD3}"/>
              </a:ext>
            </a:extLst>
          </p:cNvPr>
          <p:cNvSpPr txBox="1">
            <a:spLocks/>
          </p:cNvSpPr>
          <p:nvPr/>
        </p:nvSpPr>
        <p:spPr>
          <a:xfrm>
            <a:off x="640237" y="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SARS CoV-2 </a:t>
            </a:r>
          </a:p>
        </p:txBody>
      </p:sp>
      <p:sp>
        <p:nvSpPr>
          <p:cNvPr id="4" name="TextBox 3">
            <a:extLst>
              <a:ext uri="{FF2B5EF4-FFF2-40B4-BE49-F238E27FC236}">
                <a16:creationId xmlns:a16="http://schemas.microsoft.com/office/drawing/2014/main" id="{5E1CF8F6-60A0-4E02-9A04-A89CD7067B49}"/>
              </a:ext>
            </a:extLst>
          </p:cNvPr>
          <p:cNvSpPr txBox="1"/>
          <p:nvPr/>
        </p:nvSpPr>
        <p:spPr>
          <a:xfrm>
            <a:off x="2303475" y="726175"/>
            <a:ext cx="7320979" cy="1877437"/>
          </a:xfrm>
          <a:prstGeom prst="rect">
            <a:avLst/>
          </a:prstGeom>
          <a:noFill/>
        </p:spPr>
        <p:txBody>
          <a:bodyPr wrap="none" rtlCol="0">
            <a:spAutoFit/>
          </a:bodyPr>
          <a:lstStyle/>
          <a:p>
            <a:r>
              <a:rPr lang="en-US" sz="3200" b="1" dirty="0"/>
              <a:t>Why are we discussing this?</a:t>
            </a:r>
          </a:p>
          <a:p>
            <a:pPr marL="342900" indent="-342900">
              <a:buFont typeface="Arial" panose="020B0604020202020204" pitchFamily="34" charset="0"/>
              <a:buChar char="•"/>
            </a:pPr>
            <a:r>
              <a:rPr lang="en-US" sz="2400" b="1" dirty="0"/>
              <a:t>What if you could block the spike to ACE-2 R binding?</a:t>
            </a:r>
          </a:p>
          <a:p>
            <a:pPr marL="342900" indent="-342900">
              <a:buFont typeface="Arial" panose="020B0604020202020204" pitchFamily="34" charset="0"/>
              <a:buChar char="•"/>
            </a:pPr>
            <a:r>
              <a:rPr lang="en-US" sz="2400" b="1" dirty="0"/>
              <a:t>What if you could block the activity of TMPRSS2?</a:t>
            </a:r>
          </a:p>
          <a:p>
            <a:endParaRPr lang="en-US" dirty="0"/>
          </a:p>
          <a:p>
            <a:endParaRPr lang="en-US" dirty="0"/>
          </a:p>
        </p:txBody>
      </p:sp>
      <p:sp>
        <p:nvSpPr>
          <p:cNvPr id="2" name="Slide Number Placeholder 1">
            <a:extLst>
              <a:ext uri="{FF2B5EF4-FFF2-40B4-BE49-F238E27FC236}">
                <a16:creationId xmlns:a16="http://schemas.microsoft.com/office/drawing/2014/main" id="{05450A08-D4FB-4369-80CD-589351CDB9A0}"/>
              </a:ext>
            </a:extLst>
          </p:cNvPr>
          <p:cNvSpPr>
            <a:spLocks noGrp="1"/>
          </p:cNvSpPr>
          <p:nvPr>
            <p:ph type="sldNum" sz="quarter" idx="12"/>
          </p:nvPr>
        </p:nvSpPr>
        <p:spPr/>
        <p:txBody>
          <a:bodyPr/>
          <a:lstStyle/>
          <a:p>
            <a:fld id="{AB3EE5C1-CDF9-4747-B6F4-81CD42AFB052}" type="slidenum">
              <a:rPr lang="en-US" smtClean="0"/>
              <a:t>5</a:t>
            </a:fld>
            <a:endParaRPr lang="en-US"/>
          </a:p>
        </p:txBody>
      </p:sp>
    </p:spTree>
    <p:extLst>
      <p:ext uri="{BB962C8B-B14F-4D97-AF65-F5344CB8AC3E}">
        <p14:creationId xmlns:p14="http://schemas.microsoft.com/office/powerpoint/2010/main" val="450770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5"/>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buClr>
                <a:schemeClr val="dk1"/>
              </a:buClr>
              <a:buSzPts val="4400"/>
            </a:pPr>
            <a:r>
              <a:rPr lang="en-US"/>
              <a:t>New Orleans, LA</a:t>
            </a:r>
            <a:endParaRPr/>
          </a:p>
        </p:txBody>
      </p:sp>
      <p:sp>
        <p:nvSpPr>
          <p:cNvPr id="103" name="Google Shape;103;p15"/>
          <p:cNvSpPr txBox="1"/>
          <p:nvPr/>
        </p:nvSpPr>
        <p:spPr>
          <a:xfrm>
            <a:off x="1893636" y="1383588"/>
            <a:ext cx="5032272" cy="6740308"/>
          </a:xfrm>
          <a:prstGeom prst="rect">
            <a:avLst/>
          </a:prstGeom>
          <a:noFill/>
          <a:ln>
            <a:noFill/>
          </a:ln>
        </p:spPr>
        <p:txBody>
          <a:bodyPr spcFirstLastPara="1" wrap="square" lIns="91425" tIns="45700" rIns="91425" bIns="45700" anchor="t" anchorCtr="0">
            <a:noAutofit/>
          </a:bodyPr>
          <a:lstStyle/>
          <a:p>
            <a:r>
              <a:rPr lang="en-US">
                <a:solidFill>
                  <a:schemeClr val="dk1"/>
                </a:solidFill>
                <a:latin typeface="Calibri"/>
                <a:ea typeface="Calibri"/>
                <a:cs typeface="Calibri"/>
                <a:sym typeface="Calibri"/>
              </a:rPr>
              <a:t>Total population: 400,000 	</a:t>
            </a:r>
            <a:endParaRPr/>
          </a:p>
          <a:p>
            <a:r>
              <a:rPr lang="en-US">
                <a:solidFill>
                  <a:schemeClr val="dk1"/>
                </a:solidFill>
                <a:latin typeface="Calibri"/>
                <a:ea typeface="Calibri"/>
                <a:cs typeface="Calibri"/>
                <a:sym typeface="Calibri"/>
              </a:rPr>
              <a:t>	- Black: 60%</a:t>
            </a:r>
            <a:endParaRPr/>
          </a:p>
          <a:p>
            <a:r>
              <a:rPr lang="en-US">
                <a:solidFill>
                  <a:schemeClr val="dk1"/>
                </a:solidFill>
                <a:latin typeface="Calibri"/>
                <a:ea typeface="Calibri"/>
                <a:cs typeface="Calibri"/>
                <a:sym typeface="Calibri"/>
              </a:rPr>
              <a:t>	- White: 34%</a:t>
            </a:r>
            <a:endParaRPr/>
          </a:p>
          <a:p>
            <a:r>
              <a:rPr lang="en-US">
                <a:solidFill>
                  <a:schemeClr val="dk1"/>
                </a:solidFill>
                <a:latin typeface="Calibri"/>
                <a:ea typeface="Calibri"/>
                <a:cs typeface="Calibri"/>
                <a:sym typeface="Calibri"/>
              </a:rPr>
              <a:t>	- Asian: 3%</a:t>
            </a:r>
            <a:endParaRPr/>
          </a:p>
          <a:p>
            <a:endParaRPr>
              <a:solidFill>
                <a:schemeClr val="dk1"/>
              </a:solidFill>
              <a:latin typeface="Calibri"/>
              <a:ea typeface="Calibri"/>
              <a:cs typeface="Calibri"/>
              <a:sym typeface="Calibri"/>
            </a:endParaRPr>
          </a:p>
          <a:p>
            <a:r>
              <a:rPr lang="en-US">
                <a:solidFill>
                  <a:schemeClr val="dk1"/>
                </a:solidFill>
                <a:latin typeface="Calibri"/>
                <a:ea typeface="Calibri"/>
                <a:cs typeface="Calibri"/>
                <a:sym typeface="Calibri"/>
              </a:rPr>
              <a:t>Average income: $27,500 (below national average)</a:t>
            </a:r>
            <a:endParaRPr/>
          </a:p>
          <a:p>
            <a:endParaRPr>
              <a:solidFill>
                <a:schemeClr val="dk1"/>
              </a:solidFill>
              <a:latin typeface="Calibri"/>
              <a:ea typeface="Calibri"/>
              <a:cs typeface="Calibri"/>
              <a:sym typeface="Calibri"/>
            </a:endParaRPr>
          </a:p>
          <a:p>
            <a:r>
              <a:rPr lang="en-US">
                <a:solidFill>
                  <a:schemeClr val="dk1"/>
                </a:solidFill>
                <a:latin typeface="Calibri"/>
                <a:ea typeface="Calibri"/>
                <a:cs typeface="Calibri"/>
                <a:sym typeface="Calibri"/>
              </a:rPr>
              <a:t>Crime rate: 56 per 1000 residents (in top 2% of country).</a:t>
            </a:r>
            <a:endParaRPr/>
          </a:p>
          <a:p>
            <a:endParaRPr>
              <a:solidFill>
                <a:schemeClr val="dk1"/>
              </a:solidFill>
              <a:latin typeface="Calibri"/>
              <a:ea typeface="Calibri"/>
              <a:cs typeface="Calibri"/>
              <a:sym typeface="Calibri"/>
            </a:endParaRPr>
          </a:p>
          <a:p>
            <a:r>
              <a:rPr lang="en-US">
                <a:solidFill>
                  <a:schemeClr val="dk1"/>
                </a:solidFill>
                <a:latin typeface="Calibri"/>
                <a:ea typeface="Calibri"/>
                <a:cs typeface="Calibri"/>
                <a:sym typeface="Calibri"/>
              </a:rPr>
              <a:t>Major tourism economy: 17-20 million visitors annually</a:t>
            </a:r>
            <a:endParaRPr/>
          </a:p>
          <a:p>
            <a:endParaRPr>
              <a:solidFill>
                <a:schemeClr val="dk1"/>
              </a:solidFill>
              <a:latin typeface="Calibri"/>
              <a:ea typeface="Calibri"/>
              <a:cs typeface="Calibri"/>
              <a:sym typeface="Calibri"/>
            </a:endParaRPr>
          </a:p>
          <a:p>
            <a:r>
              <a:rPr lang="en-US">
                <a:solidFill>
                  <a:schemeClr val="dk1"/>
                </a:solidFill>
                <a:latin typeface="Calibri"/>
                <a:ea typeface="Calibri"/>
                <a:cs typeface="Calibri"/>
                <a:sym typeface="Calibri"/>
              </a:rPr>
              <a:t>Huge prison population with 700 per 100,000 residents incarcerated (tied with OK)</a:t>
            </a:r>
            <a:endParaRPr/>
          </a:p>
          <a:p>
            <a:endParaRPr>
              <a:solidFill>
                <a:schemeClr val="dk1"/>
              </a:solidFill>
              <a:latin typeface="Calibri"/>
              <a:ea typeface="Calibri"/>
              <a:cs typeface="Calibri"/>
              <a:sym typeface="Calibri"/>
            </a:endParaRPr>
          </a:p>
          <a:p>
            <a:r>
              <a:rPr lang="en-US">
                <a:solidFill>
                  <a:schemeClr val="dk1"/>
                </a:solidFill>
                <a:latin typeface="Calibri"/>
                <a:ea typeface="Calibri"/>
                <a:cs typeface="Calibri"/>
                <a:sym typeface="Calibri"/>
              </a:rPr>
              <a:t>Close living quarters, culture of gathering </a:t>
            </a:r>
            <a:endParaRPr/>
          </a:p>
          <a:p>
            <a:endParaRPr>
              <a:solidFill>
                <a:schemeClr val="dk1"/>
              </a:solidFill>
              <a:latin typeface="Calibri"/>
              <a:ea typeface="Calibri"/>
              <a:cs typeface="Calibri"/>
              <a:sym typeface="Calibri"/>
            </a:endParaRPr>
          </a:p>
          <a:p>
            <a:endParaRPr>
              <a:solidFill>
                <a:schemeClr val="dk1"/>
              </a:solidFill>
              <a:latin typeface="Calibri"/>
              <a:ea typeface="Calibri"/>
              <a:cs typeface="Calibri"/>
              <a:sym typeface="Calibri"/>
            </a:endParaRPr>
          </a:p>
          <a:p>
            <a:endParaRPr>
              <a:solidFill>
                <a:schemeClr val="dk1"/>
              </a:solidFill>
              <a:latin typeface="Calibri"/>
              <a:ea typeface="Calibri"/>
              <a:cs typeface="Calibri"/>
              <a:sym typeface="Calibri"/>
            </a:endParaRPr>
          </a:p>
          <a:p>
            <a:endParaRPr>
              <a:solidFill>
                <a:schemeClr val="dk1"/>
              </a:solidFill>
              <a:latin typeface="Calibri"/>
              <a:ea typeface="Calibri"/>
              <a:cs typeface="Calibri"/>
              <a:sym typeface="Calibri"/>
            </a:endParaRPr>
          </a:p>
          <a:p>
            <a:endParaRPr>
              <a:solidFill>
                <a:schemeClr val="dk1"/>
              </a:solidFill>
              <a:latin typeface="Calibri"/>
              <a:ea typeface="Calibri"/>
              <a:cs typeface="Calibri"/>
              <a:sym typeface="Calibri"/>
            </a:endParaRPr>
          </a:p>
          <a:p>
            <a:endParaRPr>
              <a:solidFill>
                <a:schemeClr val="dk1"/>
              </a:solidFill>
              <a:latin typeface="Calibri"/>
              <a:ea typeface="Calibri"/>
              <a:cs typeface="Calibri"/>
              <a:sym typeface="Calibri"/>
            </a:endParaRPr>
          </a:p>
          <a:p>
            <a:endParaRPr>
              <a:solidFill>
                <a:schemeClr val="dk1"/>
              </a:solidFill>
              <a:latin typeface="Calibri"/>
              <a:ea typeface="Calibri"/>
              <a:cs typeface="Calibri"/>
              <a:sym typeface="Calibri"/>
            </a:endParaRPr>
          </a:p>
        </p:txBody>
      </p:sp>
      <p:pic>
        <p:nvPicPr>
          <p:cNvPr id="104" name="Google Shape;104;p15" descr="DSC_0013.jpg"/>
          <p:cNvPicPr preferRelativeResize="0"/>
          <p:nvPr/>
        </p:nvPicPr>
        <p:blipFill rotWithShape="1">
          <a:blip r:embed="rId3">
            <a:alphaModFix/>
          </a:blip>
          <a:srcRect/>
          <a:stretch/>
        </p:blipFill>
        <p:spPr>
          <a:xfrm rot="5400000">
            <a:off x="6098115" y="2211381"/>
            <a:ext cx="4940478" cy="3284892"/>
          </a:xfrm>
          <a:prstGeom prst="rect">
            <a:avLst/>
          </a:prstGeom>
          <a:solidFill>
            <a:srgbClr val="ECECEC"/>
          </a:solidFill>
          <a:ln w="88900" cap="sq" cmpd="sng">
            <a:solidFill>
              <a:srgbClr val="FECA32"/>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05" name="Google Shape;105;p15"/>
          <p:cNvSpPr txBox="1">
            <a:spLocks noGrp="1"/>
          </p:cNvSpPr>
          <p:nvPr>
            <p:ph type="ftr" idx="11"/>
          </p:nvPr>
        </p:nvSpPr>
        <p:spPr>
          <a:xfrm>
            <a:off x="4648200" y="6356351"/>
            <a:ext cx="2895600" cy="365125"/>
          </a:xfrm>
          <a:prstGeom prst="rect">
            <a:avLst/>
          </a:prstGeom>
          <a:noFill/>
          <a:ln>
            <a:noFill/>
          </a:ln>
        </p:spPr>
        <p:txBody>
          <a:bodyPr spcFirstLastPara="1" vert="horz" wrap="square" lIns="91425" tIns="45700" rIns="91425" bIns="45700" rtlCol="0" anchor="ctr" anchorCtr="0">
            <a:noAutofit/>
          </a:bodyPr>
          <a:lstStyle/>
          <a:p>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1"/>
          <p:cNvSpPr txBox="1">
            <a:spLocks noGrp="1"/>
          </p:cNvSpPr>
          <p:nvPr>
            <p:ph type="title"/>
          </p:nvPr>
        </p:nvSpPr>
        <p:spPr>
          <a:xfrm>
            <a:off x="1981200" y="274638"/>
            <a:ext cx="8229600" cy="1143000"/>
          </a:xfrm>
          <a:prstGeom prst="rect">
            <a:avLst/>
          </a:prstGeom>
          <a:noFill/>
          <a:ln>
            <a:noFill/>
          </a:ln>
        </p:spPr>
        <p:txBody>
          <a:bodyPr spcFirstLastPara="1" vert="horz" wrap="square" lIns="91425" tIns="45700" rIns="91425" bIns="45700" rtlCol="0" anchor="ctr" anchorCtr="0">
            <a:noAutofit/>
          </a:bodyPr>
          <a:lstStyle/>
          <a:p>
            <a:pPr algn="ctr">
              <a:spcBef>
                <a:spcPts val="0"/>
              </a:spcBef>
              <a:buClr>
                <a:schemeClr val="dk1"/>
              </a:buClr>
              <a:buSzPts val="3959"/>
            </a:pPr>
            <a:r>
              <a:rPr lang="en-US" sz="3959"/>
              <a:t>Why this crisis has impacted</a:t>
            </a:r>
            <a:br>
              <a:rPr lang="en-US" sz="3959"/>
            </a:br>
            <a:r>
              <a:rPr lang="en-US" sz="3959"/>
              <a:t> NOLA so heavily*</a:t>
            </a:r>
            <a:endParaRPr sz="3959"/>
          </a:p>
        </p:txBody>
      </p:sp>
      <p:sp>
        <p:nvSpPr>
          <p:cNvPr id="155" name="Google Shape;155;p21"/>
          <p:cNvSpPr txBox="1">
            <a:spLocks noGrp="1"/>
          </p:cNvSpPr>
          <p:nvPr>
            <p:ph type="body" idx="1"/>
          </p:nvPr>
        </p:nvSpPr>
        <p:spPr>
          <a:xfrm>
            <a:off x="1981200" y="1600201"/>
            <a:ext cx="4741486" cy="4525963"/>
          </a:xfrm>
          <a:prstGeom prst="rect">
            <a:avLst/>
          </a:prstGeom>
          <a:noFill/>
          <a:ln>
            <a:noFill/>
          </a:ln>
        </p:spPr>
        <p:txBody>
          <a:bodyPr spcFirstLastPara="1" vert="horz" wrap="square" lIns="91425" tIns="45700" rIns="91425" bIns="45700" rtlCol="0" anchor="t" anchorCtr="0">
            <a:noAutofit/>
          </a:bodyPr>
          <a:lstStyle/>
          <a:p>
            <a:pPr marL="342900" indent="-342900">
              <a:spcBef>
                <a:spcPts val="0"/>
              </a:spcBef>
              <a:buClr>
                <a:schemeClr val="dk1"/>
              </a:buClr>
              <a:buSzPts val="3200"/>
            </a:pPr>
            <a:r>
              <a:rPr lang="en-US"/>
              <a:t>Culture of togetherness</a:t>
            </a:r>
            <a:endParaRPr/>
          </a:p>
          <a:p>
            <a:pPr marL="342900" indent="-342900">
              <a:spcBef>
                <a:spcPts val="640"/>
              </a:spcBef>
              <a:buClr>
                <a:schemeClr val="dk1"/>
              </a:buClr>
              <a:buSzPts val="3200"/>
            </a:pPr>
            <a:r>
              <a:rPr lang="en-US"/>
              <a:t>Health demographics (high rates of hypertension, diabetes, kidney disease)</a:t>
            </a:r>
            <a:endParaRPr/>
          </a:p>
          <a:p>
            <a:pPr marL="342900" indent="-342900">
              <a:spcBef>
                <a:spcPts val="640"/>
              </a:spcBef>
              <a:buClr>
                <a:schemeClr val="dk1"/>
              </a:buClr>
              <a:buSzPts val="3200"/>
            </a:pPr>
            <a:r>
              <a:rPr lang="en-US"/>
              <a:t>Access to healthcare, testing</a:t>
            </a:r>
            <a:endParaRPr/>
          </a:p>
          <a:p>
            <a:pPr marL="342900" indent="-342900">
              <a:spcBef>
                <a:spcPts val="640"/>
              </a:spcBef>
              <a:buClr>
                <a:schemeClr val="dk1"/>
              </a:buClr>
              <a:buSzPts val="3200"/>
            </a:pPr>
            <a:r>
              <a:rPr lang="en-US"/>
              <a:t>General distrust of government, physicians</a:t>
            </a:r>
            <a:endParaRPr/>
          </a:p>
          <a:p>
            <a:pPr marL="342900" indent="-139700">
              <a:spcBef>
                <a:spcPts val="640"/>
              </a:spcBef>
              <a:buClr>
                <a:schemeClr val="dk1"/>
              </a:buClr>
              <a:buSzPts val="3200"/>
              <a:buNone/>
            </a:pPr>
            <a:endParaRPr/>
          </a:p>
        </p:txBody>
      </p:sp>
      <p:sp>
        <p:nvSpPr>
          <p:cNvPr id="156" name="Google Shape;156;p21"/>
          <p:cNvSpPr txBox="1">
            <a:spLocks noGrp="1"/>
          </p:cNvSpPr>
          <p:nvPr>
            <p:ph type="ftr" idx="11"/>
          </p:nvPr>
        </p:nvSpPr>
        <p:spPr>
          <a:xfrm>
            <a:off x="4648200" y="6356351"/>
            <a:ext cx="2895600" cy="365125"/>
          </a:xfrm>
          <a:prstGeom prst="rect">
            <a:avLst/>
          </a:prstGeom>
          <a:noFill/>
          <a:ln>
            <a:noFill/>
          </a:ln>
        </p:spPr>
        <p:txBody>
          <a:bodyPr spcFirstLastPara="1" vert="horz" wrap="square" lIns="91425" tIns="45700" rIns="91425" bIns="45700" rtlCol="0" anchor="ctr" anchorCtr="0">
            <a:noAutofit/>
          </a:bodyPr>
          <a:lstStyle/>
          <a:p>
            <a:endParaRPr/>
          </a:p>
        </p:txBody>
      </p:sp>
      <p:pic>
        <p:nvPicPr>
          <p:cNvPr id="157" name="Google Shape;157;p21" descr="9c346aa6065fbfdf07bb56c275e080ca.jpg"/>
          <p:cNvPicPr preferRelativeResize="0"/>
          <p:nvPr/>
        </p:nvPicPr>
        <p:blipFill rotWithShape="1">
          <a:blip r:embed="rId3">
            <a:alphaModFix/>
          </a:blip>
          <a:srcRect/>
          <a:stretch/>
        </p:blipFill>
        <p:spPr>
          <a:xfrm>
            <a:off x="6722687" y="1788072"/>
            <a:ext cx="3350377" cy="2394996"/>
          </a:xfrm>
          <a:prstGeom prst="rect">
            <a:avLst/>
          </a:prstGeom>
          <a:solidFill>
            <a:srgbClr val="ECECEC"/>
          </a:solidFill>
          <a:ln w="88900" cap="sq" cmpd="sng">
            <a:solidFill>
              <a:schemeClr val="accent4"/>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A5EE4-B73F-4B1B-AFF6-7A3DCDA03ACE}"/>
              </a:ext>
            </a:extLst>
          </p:cNvPr>
          <p:cNvSpPr>
            <a:spLocks noGrp="1"/>
          </p:cNvSpPr>
          <p:nvPr>
            <p:ph type="title"/>
          </p:nvPr>
        </p:nvSpPr>
        <p:spPr/>
        <p:txBody>
          <a:bodyPr/>
          <a:lstStyle/>
          <a:p>
            <a:r>
              <a:rPr lang="en-US" dirty="0"/>
              <a:t>Week 2.  Viral Infections, Host Responses, and the Immune System</a:t>
            </a:r>
          </a:p>
        </p:txBody>
      </p:sp>
      <p:sp>
        <p:nvSpPr>
          <p:cNvPr id="3" name="Content Placeholder 2">
            <a:extLst>
              <a:ext uri="{FF2B5EF4-FFF2-40B4-BE49-F238E27FC236}">
                <a16:creationId xmlns:a16="http://schemas.microsoft.com/office/drawing/2014/main" id="{02ED6082-DC7A-4C73-87E2-18696591FB97}"/>
              </a:ext>
            </a:extLst>
          </p:cNvPr>
          <p:cNvSpPr>
            <a:spLocks noGrp="1"/>
          </p:cNvSpPr>
          <p:nvPr>
            <p:ph idx="1"/>
          </p:nvPr>
        </p:nvSpPr>
        <p:spPr/>
        <p:txBody>
          <a:bodyPr>
            <a:normAutofit fontScale="92500" lnSpcReduction="20000"/>
          </a:bodyPr>
          <a:lstStyle/>
          <a:p>
            <a:r>
              <a:rPr lang="en-US" dirty="0"/>
              <a:t>a.	How does a virus enter the body?  What is a mucosa?  Why are the lungs particularly susceptible to infection?</a:t>
            </a:r>
          </a:p>
          <a:p>
            <a:r>
              <a:rPr lang="en-US" dirty="0"/>
              <a:t>b.	What is the host response to a viral infection and what are the consequences of viral replication in a host cell and tissue?</a:t>
            </a:r>
          </a:p>
          <a:p>
            <a:r>
              <a:rPr lang="en-US" dirty="0"/>
              <a:t>c.	 What are the symptoms of COVID-19?  What causes these symptoms?</a:t>
            </a:r>
          </a:p>
          <a:p>
            <a:r>
              <a:rPr lang="en-US" dirty="0"/>
              <a:t>d.	What is the innate immune response to a virus?  What is the adaptive immune response?  What are antigens; what are antibodies? What is a “cytokine storm”?</a:t>
            </a:r>
          </a:p>
          <a:p>
            <a:r>
              <a:rPr lang="en-US" dirty="0"/>
              <a:t>e.	What is pneumoniae?  What causes pneumoniae?  What is the most common cause of disability and death due to COVID-19?</a:t>
            </a:r>
          </a:p>
          <a:p>
            <a:r>
              <a:rPr lang="en-US" dirty="0"/>
              <a:t>f.	What other organs, besides the lungs, could be involved in viral infections?</a:t>
            </a:r>
          </a:p>
          <a:p>
            <a:endParaRPr lang="en-US" dirty="0"/>
          </a:p>
        </p:txBody>
      </p:sp>
    </p:spTree>
    <p:extLst>
      <p:ext uri="{BB962C8B-B14F-4D97-AF65-F5344CB8AC3E}">
        <p14:creationId xmlns:p14="http://schemas.microsoft.com/office/powerpoint/2010/main" val="2493645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7A1F0-D09E-4707-863C-4C31EA79B25F}"/>
              </a:ext>
            </a:extLst>
          </p:cNvPr>
          <p:cNvSpPr>
            <a:spLocks noGrp="1"/>
          </p:cNvSpPr>
          <p:nvPr>
            <p:ph type="title"/>
          </p:nvPr>
        </p:nvSpPr>
        <p:spPr/>
        <p:txBody>
          <a:bodyPr/>
          <a:lstStyle/>
          <a:p>
            <a:pPr algn="ctr"/>
            <a:r>
              <a:rPr lang="en-US" b="1" dirty="0"/>
              <a:t>SARS-CoV-2 Proteins</a:t>
            </a:r>
            <a:br>
              <a:rPr lang="en-US" b="1" dirty="0"/>
            </a:br>
            <a:r>
              <a:rPr lang="en-US" b="1" dirty="0"/>
              <a:t>Why study proteins associated with viruses?</a:t>
            </a:r>
          </a:p>
        </p:txBody>
      </p:sp>
      <p:sp>
        <p:nvSpPr>
          <p:cNvPr id="6" name="TextBox 5">
            <a:extLst>
              <a:ext uri="{FF2B5EF4-FFF2-40B4-BE49-F238E27FC236}">
                <a16:creationId xmlns:a16="http://schemas.microsoft.com/office/drawing/2014/main" id="{E72666B8-F5B5-48BD-B5DC-683EC3C028D6}"/>
              </a:ext>
            </a:extLst>
          </p:cNvPr>
          <p:cNvSpPr txBox="1"/>
          <p:nvPr/>
        </p:nvSpPr>
        <p:spPr>
          <a:xfrm>
            <a:off x="7244080" y="2079432"/>
            <a:ext cx="4310988" cy="3877985"/>
          </a:xfrm>
          <a:prstGeom prst="rect">
            <a:avLst/>
          </a:prstGeom>
          <a:noFill/>
        </p:spPr>
        <p:txBody>
          <a:bodyPr wrap="none" rtlCol="0">
            <a:spAutoFit/>
          </a:bodyPr>
          <a:lstStyle/>
          <a:p>
            <a:r>
              <a:rPr lang="en-US" sz="2400" b="1" dirty="0"/>
              <a:t>Proteins associated with virions:</a:t>
            </a:r>
          </a:p>
          <a:p>
            <a:endParaRPr lang="en-US" dirty="0"/>
          </a:p>
          <a:p>
            <a:r>
              <a:rPr lang="en-US" sz="2000" b="1" dirty="0"/>
              <a:t>Structural proteins: viral genome</a:t>
            </a:r>
          </a:p>
          <a:p>
            <a:r>
              <a:rPr lang="en-US" dirty="0"/>
              <a:t>Incorporated into virion</a:t>
            </a:r>
          </a:p>
          <a:p>
            <a:r>
              <a:rPr lang="en-US" dirty="0"/>
              <a:t>Capsid, Envelope, Spike, Membrane Fusion</a:t>
            </a:r>
          </a:p>
          <a:p>
            <a:endParaRPr lang="en-US" dirty="0"/>
          </a:p>
          <a:p>
            <a:endParaRPr lang="en-US" dirty="0"/>
          </a:p>
          <a:p>
            <a:r>
              <a:rPr lang="en-US" sz="2000" b="1" dirty="0"/>
              <a:t>Nonstructural proteins: viral genome</a:t>
            </a:r>
          </a:p>
          <a:p>
            <a:r>
              <a:rPr lang="en-US" dirty="0"/>
              <a:t>Not in the virion but made by host cells</a:t>
            </a:r>
          </a:p>
          <a:p>
            <a:endParaRPr lang="en-US" dirty="0"/>
          </a:p>
          <a:p>
            <a:r>
              <a:rPr lang="en-US" sz="2000" b="1" dirty="0"/>
              <a:t>Host proteins: host genome</a:t>
            </a:r>
          </a:p>
          <a:p>
            <a:r>
              <a:rPr lang="en-US" dirty="0"/>
              <a:t>Incorporated into virion</a:t>
            </a:r>
          </a:p>
          <a:p>
            <a:endParaRPr lang="en-US" dirty="0"/>
          </a:p>
        </p:txBody>
      </p:sp>
      <p:pic>
        <p:nvPicPr>
          <p:cNvPr id="5" name="Picture 4" descr="Schematic of positive-sense RNA virus replication cycle. General steps include: (i) attachment and entry; (ii) release of genome into cytoplasm; (iii) translation of genomic viral RNA into replicase or structural proteins; (iv) assembly of replication complex on host intracellular membrane; (v) amplification of viral genome via dsRNA intermediate; (vi) genome encapsidation; and (vii) maturation and release.">
            <a:extLst>
              <a:ext uri="{FF2B5EF4-FFF2-40B4-BE49-F238E27FC236}">
                <a16:creationId xmlns:a16="http://schemas.microsoft.com/office/drawing/2014/main" id="{42ED6750-AC6D-4E5C-AFE7-26CCD3F118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682" y="2348678"/>
            <a:ext cx="6520203" cy="414419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490E25FD-C8BB-43AC-8568-416348613345}"/>
              </a:ext>
            </a:extLst>
          </p:cNvPr>
          <p:cNvCxnSpPr/>
          <p:nvPr/>
        </p:nvCxnSpPr>
        <p:spPr>
          <a:xfrm flipH="1">
            <a:off x="5161280" y="2976880"/>
            <a:ext cx="2082800" cy="103632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E6284B2-AFCC-4E35-A295-EDAB4497CFD2}"/>
              </a:ext>
            </a:extLst>
          </p:cNvPr>
          <p:cNvCxnSpPr>
            <a:cxnSpLocks/>
          </p:cNvCxnSpPr>
          <p:nvPr/>
        </p:nvCxnSpPr>
        <p:spPr>
          <a:xfrm flipH="1" flipV="1">
            <a:off x="2854960" y="4236720"/>
            <a:ext cx="4373880" cy="138336"/>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B8CCA06C-FE22-4EE8-8FDA-970464095D54}"/>
              </a:ext>
            </a:extLst>
          </p:cNvPr>
          <p:cNvSpPr>
            <a:spLocks noGrp="1"/>
          </p:cNvSpPr>
          <p:nvPr>
            <p:ph type="sldNum" sz="quarter" idx="12"/>
          </p:nvPr>
        </p:nvSpPr>
        <p:spPr/>
        <p:txBody>
          <a:bodyPr/>
          <a:lstStyle/>
          <a:p>
            <a:fld id="{18234C2B-982A-43E5-9112-60E1BA20CD67}" type="slidenum">
              <a:rPr lang="en-US" smtClean="0"/>
              <a:t>9</a:t>
            </a:fld>
            <a:endParaRPr lang="en-US"/>
          </a:p>
        </p:txBody>
      </p:sp>
    </p:spTree>
    <p:extLst>
      <p:ext uri="{BB962C8B-B14F-4D97-AF65-F5344CB8AC3E}">
        <p14:creationId xmlns:p14="http://schemas.microsoft.com/office/powerpoint/2010/main" val="22443448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TotalTime>
  <Words>2507</Words>
  <Application>Microsoft Office PowerPoint</Application>
  <PresentationFormat>Widescreen</PresentationFormat>
  <Paragraphs>255</Paragraphs>
  <Slides>35</Slides>
  <Notes>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35</vt:i4>
      </vt:variant>
    </vt:vector>
  </HeadingPairs>
  <TitlesOfParts>
    <vt:vector size="47" baseType="lpstr">
      <vt:lpstr>MS PGothic</vt:lpstr>
      <vt:lpstr>Arial</vt:lpstr>
      <vt:lpstr>Calibri</vt:lpstr>
      <vt:lpstr>Calibri Light</vt:lpstr>
      <vt:lpstr>Guardian TextSans Web</vt:lpstr>
      <vt:lpstr>nyt-cheltenham</vt:lpstr>
      <vt:lpstr>nyt-imperial</vt:lpstr>
      <vt:lpstr>Open Sans</vt:lpstr>
      <vt:lpstr>Times</vt:lpstr>
      <vt:lpstr>Times New Roman</vt:lpstr>
      <vt:lpstr>Wingdings</vt:lpstr>
      <vt:lpstr>Office Theme</vt:lpstr>
      <vt:lpstr>The Science of COVID-19</vt:lpstr>
      <vt:lpstr>Week 1.  Infectious Diseases, Pandemics, and Viruses</vt:lpstr>
      <vt:lpstr>PowerPoint Presentation</vt:lpstr>
      <vt:lpstr>PowerPoint Presentation</vt:lpstr>
      <vt:lpstr>PowerPoint Presentation</vt:lpstr>
      <vt:lpstr>New Orleans, LA</vt:lpstr>
      <vt:lpstr>Why this crisis has impacted  NOLA so heavily*</vt:lpstr>
      <vt:lpstr>Week 2.  Viral Infections, Host Responses, and the Immune System</vt:lpstr>
      <vt:lpstr>SARS-CoV-2 Proteins Why study proteins associated with viruses?</vt:lpstr>
      <vt:lpstr>PowerPoint Presentation</vt:lpstr>
      <vt:lpstr>Quantitative Reverse-Transcription Polymerase Chain Reaction (qRT-PCR or Real time PCR)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Week 3.  Diagnostics, Testing, Treatment</vt:lpstr>
      <vt:lpstr>PowerPoint Presentation</vt:lpstr>
      <vt:lpstr>PowerPoint Presentation</vt:lpstr>
      <vt:lpstr>How do we move forward?</vt:lpstr>
      <vt:lpstr>Epidemiological Investigation</vt:lpstr>
      <vt:lpstr>Epidemiology of COVID-19</vt:lpstr>
      <vt:lpstr>Role of Genetics in Susceptibility</vt:lpstr>
      <vt:lpstr>Timeline of Vaccine</vt:lpstr>
      <vt:lpstr>Types of Tests</vt:lpstr>
      <vt:lpstr>PowerPoint Presentation</vt:lpstr>
      <vt:lpstr>Remdesivir</vt:lpstr>
      <vt:lpstr>Week 4:  Where do we go from here?</vt:lpstr>
      <vt:lpstr>PowerPoint Presentation</vt:lpstr>
      <vt:lpstr>PowerPoint Presentation</vt:lpstr>
      <vt:lpstr>Your questions/comments</vt:lpstr>
      <vt:lpstr>Your questions/comments</vt:lpstr>
      <vt:lpstr>Your questions/comments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Science of COVID-19</dc:title>
  <dc:creator>Barbara Christie-Pope</dc:creator>
  <cp:lastModifiedBy>Barbara Christie-Pope</cp:lastModifiedBy>
  <cp:revision>18</cp:revision>
  <dcterms:created xsi:type="dcterms:W3CDTF">2020-05-12T12:38:12Z</dcterms:created>
  <dcterms:modified xsi:type="dcterms:W3CDTF">2020-05-12T14:34:39Z</dcterms:modified>
</cp:coreProperties>
</file>