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sldIdLst>
    <p:sldId id="256" r:id="rId2"/>
    <p:sldId id="257" r:id="rId3"/>
    <p:sldId id="258" r:id="rId4"/>
    <p:sldId id="259" r:id="rId5"/>
    <p:sldId id="279" r:id="rId6"/>
    <p:sldId id="262" r:id="rId7"/>
    <p:sldId id="261" r:id="rId8"/>
    <p:sldId id="278" r:id="rId9"/>
    <p:sldId id="277" r:id="rId10"/>
    <p:sldId id="266" r:id="rId11"/>
    <p:sldId id="265" r:id="rId12"/>
    <p:sldId id="275" r:id="rId13"/>
    <p:sldId id="281" r:id="rId14"/>
    <p:sldId id="283" r:id="rId15"/>
    <p:sldId id="280" r:id="rId16"/>
    <p:sldId id="263" r:id="rId17"/>
    <p:sldId id="264" r:id="rId18"/>
    <p:sldId id="267" r:id="rId19"/>
    <p:sldId id="269" r:id="rId20"/>
    <p:sldId id="270" r:id="rId21"/>
    <p:sldId id="268" r:id="rId22"/>
    <p:sldId id="273" r:id="rId23"/>
    <p:sldId id="274" r:id="rId24"/>
    <p:sldId id="282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8C107-016C-4011-BC3F-2D7BAF505346}" type="datetimeFigureOut">
              <a:rPr lang="en-US" smtClean="0"/>
              <a:pPr/>
              <a:t>10/29/2017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00D27037-56B0-4F51-949F-2FDC2810BE1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8C107-016C-4011-BC3F-2D7BAF505346}" type="datetimeFigureOut">
              <a:rPr lang="en-US" smtClean="0"/>
              <a:pPr/>
              <a:t>10/29/2017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27037-56B0-4F51-949F-2FDC2810BE1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00D27037-56B0-4F51-949F-2FDC2810BE1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8C107-016C-4011-BC3F-2D7BAF505346}" type="datetimeFigureOut">
              <a:rPr lang="en-US" smtClean="0"/>
              <a:pPr/>
              <a:t>10/29/2017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8C107-016C-4011-BC3F-2D7BAF505346}" type="datetimeFigureOut">
              <a:rPr lang="en-US" smtClean="0"/>
              <a:pPr/>
              <a:t>10/29/2017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00D27037-56B0-4F51-949F-2FDC2810BE1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8C107-016C-4011-BC3F-2D7BAF505346}" type="datetimeFigureOut">
              <a:rPr lang="en-US" smtClean="0"/>
              <a:pPr/>
              <a:t>10/29/2017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00D27037-56B0-4F51-949F-2FDC2810BE1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78F8C107-016C-4011-BC3F-2D7BAF505346}" type="datetimeFigureOut">
              <a:rPr lang="en-US" smtClean="0"/>
              <a:pPr/>
              <a:t>10/29/2017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27037-56B0-4F51-949F-2FDC2810BE1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8C107-016C-4011-BC3F-2D7BAF505346}" type="datetimeFigureOut">
              <a:rPr lang="en-US" smtClean="0"/>
              <a:pPr/>
              <a:t>10/29/2017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00D27037-56B0-4F51-949F-2FDC2810BE1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8C107-016C-4011-BC3F-2D7BAF505346}" type="datetimeFigureOut">
              <a:rPr lang="en-US" smtClean="0"/>
              <a:pPr/>
              <a:t>10/29/2017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00D27037-56B0-4F51-949F-2FDC2810BE1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8C107-016C-4011-BC3F-2D7BAF505346}" type="datetimeFigureOut">
              <a:rPr lang="en-US" smtClean="0"/>
              <a:pPr/>
              <a:t>10/29/2017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0D27037-56B0-4F51-949F-2FDC2810BE1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00D27037-56B0-4F51-949F-2FDC2810BE1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8C107-016C-4011-BC3F-2D7BAF505346}" type="datetimeFigureOut">
              <a:rPr lang="en-US" smtClean="0"/>
              <a:pPr/>
              <a:t>10/29/2017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00D27037-56B0-4F51-949F-2FDC2810BE1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78F8C107-016C-4011-BC3F-2D7BAF505346}" type="datetimeFigureOut">
              <a:rPr lang="en-US" smtClean="0"/>
              <a:pPr/>
              <a:t>10/29/2017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78F8C107-016C-4011-BC3F-2D7BAF505346}" type="datetimeFigureOut">
              <a:rPr lang="en-US" smtClean="0"/>
              <a:pPr/>
              <a:t>10/29/2017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00D27037-56B0-4F51-949F-2FDC2810BE1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11" Type="http://schemas.openxmlformats.org/officeDocument/2006/relationships/image" Target="../media/image32.jpeg"/><Relationship Id="rId5" Type="http://schemas.openxmlformats.org/officeDocument/2006/relationships/image" Target="../media/image26.jpeg"/><Relationship Id="rId10" Type="http://schemas.openxmlformats.org/officeDocument/2006/relationships/image" Target="../media/image31.jpeg"/><Relationship Id="rId4" Type="http://schemas.openxmlformats.org/officeDocument/2006/relationships/image" Target="../media/image25.jpeg"/><Relationship Id="rId9" Type="http://schemas.openxmlformats.org/officeDocument/2006/relationships/image" Target="../media/image30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Chapitre</a:t>
            </a:r>
            <a:r>
              <a:rPr lang="en-US" dirty="0" smtClean="0"/>
              <a:t> 9, </a:t>
            </a:r>
            <a:r>
              <a:rPr lang="en-US" dirty="0" err="1" smtClean="0"/>
              <a:t>leçon</a:t>
            </a:r>
            <a:r>
              <a:rPr lang="en-US" dirty="0" smtClean="0"/>
              <a:t> 1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Français</a:t>
            </a:r>
            <a:r>
              <a:rPr lang="en-US" dirty="0" smtClean="0"/>
              <a:t> 103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le </a:t>
            </a:r>
            <a:r>
              <a:rPr lang="en-US" sz="2400" dirty="0" err="1" smtClean="0"/>
              <a:t>métro</a:t>
            </a:r>
            <a:endParaRPr lang="en-US" sz="2400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 err="1"/>
              <a:t>L’art</a:t>
            </a:r>
            <a:r>
              <a:rPr lang="en-US" sz="4400" dirty="0"/>
              <a:t> </a:t>
            </a:r>
            <a:r>
              <a:rPr lang="en-US" sz="4400" dirty="0" smtClean="0"/>
              <a:t>nouveau de </a:t>
            </a:r>
            <a:r>
              <a:rPr lang="en-US" sz="4400" dirty="0" err="1" smtClean="0"/>
              <a:t>Guimard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uimard.0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406" y="0"/>
            <a:ext cx="909718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Le train en France</a:t>
            </a:r>
            <a:endParaRPr lang="en-US" dirty="0"/>
          </a:p>
        </p:txBody>
      </p:sp>
      <p:pic>
        <p:nvPicPr>
          <p:cNvPr id="4" name="Content Placeholder 3" descr="reseau sncf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228600" y="1371600"/>
            <a:ext cx="4400550" cy="4572000"/>
          </a:xfrm>
        </p:spPr>
      </p:pic>
      <p:pic>
        <p:nvPicPr>
          <p:cNvPr id="5" name="Picture 4" descr="reseau tgv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25352" y="1394138"/>
            <a:ext cx="4037648" cy="4549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863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01752" y="457200"/>
            <a:ext cx="8534400" cy="53035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.</a:t>
            </a:r>
            <a:br>
              <a:rPr lang="en-US" dirty="0" smtClean="0"/>
            </a:br>
            <a:r>
              <a:rPr lang="en-US" dirty="0" err="1"/>
              <a:t>Vrai</a:t>
            </a:r>
            <a:r>
              <a:rPr lang="en-US" dirty="0"/>
              <a:t> </a:t>
            </a:r>
            <a:r>
              <a:rPr lang="en-US" dirty="0" err="1"/>
              <a:t>ou</a:t>
            </a:r>
            <a:r>
              <a:rPr lang="en-US" dirty="0"/>
              <a:t> faux?  </a:t>
            </a:r>
            <a:r>
              <a:rPr lang="en-US" dirty="0" err="1"/>
              <a:t>Corrigez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c’est</a:t>
            </a:r>
            <a:r>
              <a:rPr lang="en-US" dirty="0"/>
              <a:t> </a:t>
            </a:r>
            <a:r>
              <a:rPr lang="en-US" dirty="0" smtClean="0"/>
              <a:t>faux 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1.  Les trains </a:t>
            </a:r>
            <a:r>
              <a:rPr lang="en-US" dirty="0" err="1" smtClean="0"/>
              <a:t>français</a:t>
            </a:r>
            <a:r>
              <a:rPr lang="en-US" dirty="0" smtClean="0"/>
              <a:t> ne </a:t>
            </a:r>
            <a:r>
              <a:rPr lang="en-US" dirty="0" err="1" smtClean="0"/>
              <a:t>sont</a:t>
            </a:r>
            <a:r>
              <a:rPr lang="en-US" dirty="0" smtClean="0"/>
              <a:t> pas </a:t>
            </a:r>
            <a:r>
              <a:rPr lang="en-US" dirty="0" err="1" smtClean="0"/>
              <a:t>agréables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2.  On </a:t>
            </a:r>
            <a:r>
              <a:rPr lang="en-US" dirty="0" err="1" smtClean="0"/>
              <a:t>peut</a:t>
            </a:r>
            <a:r>
              <a:rPr lang="en-US" dirty="0" smtClean="0"/>
              <a:t> </a:t>
            </a:r>
            <a:r>
              <a:rPr lang="en-US" dirty="0" err="1" smtClean="0"/>
              <a:t>acheter</a:t>
            </a:r>
            <a:r>
              <a:rPr lang="en-US" dirty="0" smtClean="0"/>
              <a:t> de la </a:t>
            </a:r>
            <a:r>
              <a:rPr lang="en-US" dirty="0" err="1" smtClean="0"/>
              <a:t>nourriture</a:t>
            </a:r>
            <a:r>
              <a:rPr lang="en-US" dirty="0" smtClean="0"/>
              <a:t> </a:t>
            </a:r>
            <a:r>
              <a:rPr lang="en-US" dirty="0" err="1" smtClean="0"/>
              <a:t>dans</a:t>
            </a:r>
            <a:r>
              <a:rPr lang="en-US" dirty="0" smtClean="0"/>
              <a:t> le train.</a:t>
            </a:r>
          </a:p>
          <a:p>
            <a:pPr>
              <a:buNone/>
            </a:pPr>
            <a:r>
              <a:rPr lang="en-US" dirty="0" smtClean="0"/>
              <a:t>3.  La SNCF </a:t>
            </a:r>
            <a:r>
              <a:rPr lang="en-US" dirty="0" err="1" smtClean="0"/>
              <a:t>est</a:t>
            </a:r>
            <a:r>
              <a:rPr lang="en-US" dirty="0" smtClean="0"/>
              <a:t> un train.</a:t>
            </a:r>
          </a:p>
          <a:p>
            <a:pPr>
              <a:buNone/>
            </a:pPr>
            <a:r>
              <a:rPr lang="en-US" dirty="0" smtClean="0"/>
              <a:t>4.  On ne </a:t>
            </a:r>
            <a:r>
              <a:rPr lang="en-US" dirty="0" err="1" smtClean="0"/>
              <a:t>peut</a:t>
            </a:r>
            <a:r>
              <a:rPr lang="en-US" dirty="0" smtClean="0"/>
              <a:t> pas </a:t>
            </a:r>
            <a:r>
              <a:rPr lang="en-US" dirty="0" err="1" smtClean="0"/>
              <a:t>aller</a:t>
            </a:r>
            <a:r>
              <a:rPr lang="en-US" dirty="0" smtClean="0"/>
              <a:t> partout en France par TGV.</a:t>
            </a:r>
          </a:p>
          <a:p>
            <a:pPr marL="514350" indent="-514350">
              <a:buAutoNum type="arabicPeriod" startAt="5"/>
            </a:pPr>
            <a:r>
              <a:rPr lang="en-US" dirty="0" smtClean="0"/>
              <a:t>Le «Chunnel» </a:t>
            </a:r>
            <a:r>
              <a:rPr lang="en-US" dirty="0" err="1" smtClean="0"/>
              <a:t>rélie</a:t>
            </a:r>
            <a:r>
              <a:rPr lang="en-US" dirty="0" smtClean="0"/>
              <a:t> </a:t>
            </a:r>
            <a:r>
              <a:rPr lang="en-US" dirty="0" err="1" smtClean="0"/>
              <a:t>l’Angleterre</a:t>
            </a:r>
            <a:r>
              <a:rPr lang="en-US" dirty="0" smtClean="0"/>
              <a:t> avec la France.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0497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207" y="1198244"/>
            <a:ext cx="3246120" cy="202311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0" y="596611"/>
            <a:ext cx="4762500" cy="573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5057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 voyage:  </a:t>
            </a:r>
            <a:r>
              <a:rPr lang="en-US" dirty="0" err="1" smtClean="0"/>
              <a:t>vocabulaire</a:t>
            </a:r>
            <a:r>
              <a:rPr lang="en-US" dirty="0" smtClean="0"/>
              <a:t> utile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u="sng" dirty="0" err="1" smtClean="0"/>
              <a:t>Verbes</a:t>
            </a:r>
            <a:r>
              <a:rPr lang="en-US" u="sng" dirty="0" smtClean="0"/>
              <a:t> </a:t>
            </a:r>
            <a:r>
              <a:rPr lang="en-US" u="sng" dirty="0" err="1" smtClean="0"/>
              <a:t>d’action</a:t>
            </a:r>
            <a:r>
              <a:rPr lang="en-US" dirty="0" smtClean="0"/>
              <a:t>:</a:t>
            </a:r>
          </a:p>
          <a:p>
            <a:endParaRPr lang="en-US" dirty="0" smtClean="0"/>
          </a:p>
          <a:p>
            <a:r>
              <a:rPr lang="en-US" dirty="0" err="1" smtClean="0"/>
              <a:t>Parcourir</a:t>
            </a:r>
            <a:r>
              <a:rPr lang="en-US" dirty="0" smtClean="0"/>
              <a:t> </a:t>
            </a:r>
            <a:r>
              <a:rPr lang="en-US" dirty="0" err="1" smtClean="0"/>
              <a:t>une</a:t>
            </a:r>
            <a:r>
              <a:rPr lang="en-US" dirty="0" smtClean="0"/>
              <a:t> distance</a:t>
            </a:r>
          </a:p>
          <a:p>
            <a:r>
              <a:rPr lang="en-US" dirty="0" err="1" smtClean="0"/>
              <a:t>Traverser</a:t>
            </a:r>
            <a:r>
              <a:rPr lang="en-US" dirty="0" smtClean="0"/>
              <a:t> </a:t>
            </a:r>
            <a:r>
              <a:rPr lang="en-US" dirty="0" err="1" smtClean="0"/>
              <a:t>une</a:t>
            </a:r>
            <a:r>
              <a:rPr lang="en-US" dirty="0" smtClean="0"/>
              <a:t> rue</a:t>
            </a:r>
          </a:p>
          <a:p>
            <a:r>
              <a:rPr lang="en-US" dirty="0" err="1" smtClean="0"/>
              <a:t>Rejoindre</a:t>
            </a:r>
            <a:r>
              <a:rPr lang="en-US" dirty="0" smtClean="0"/>
              <a:t> un </a:t>
            </a:r>
            <a:r>
              <a:rPr lang="en-US" dirty="0" err="1" smtClean="0"/>
              <a:t>endroit</a:t>
            </a:r>
            <a:endParaRPr lang="en-US" dirty="0" smtClean="0"/>
          </a:p>
          <a:p>
            <a:r>
              <a:rPr lang="en-US" dirty="0" smtClean="0"/>
              <a:t>Se </a:t>
            </a:r>
            <a:r>
              <a:rPr lang="en-US" dirty="0" err="1" smtClean="0"/>
              <a:t>déplacer</a:t>
            </a:r>
            <a:endParaRPr lang="en-US" dirty="0" smtClean="0"/>
          </a:p>
          <a:p>
            <a:r>
              <a:rPr lang="en-US" dirty="0" smtClean="0"/>
              <a:t>Faire </a:t>
            </a:r>
            <a:r>
              <a:rPr lang="en-US" dirty="0" err="1" smtClean="0"/>
              <a:t>une</a:t>
            </a:r>
            <a:r>
              <a:rPr lang="en-US" dirty="0" smtClean="0"/>
              <a:t> </a:t>
            </a:r>
            <a:r>
              <a:rPr lang="en-US" dirty="0" err="1" smtClean="0"/>
              <a:t>escale</a:t>
            </a:r>
            <a:r>
              <a:rPr lang="en-US" dirty="0" smtClean="0"/>
              <a:t> à (make a layover at..)</a:t>
            </a:r>
          </a:p>
          <a:p>
            <a:endParaRPr lang="en-US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err="1" smtClean="0"/>
              <a:t>Quand</a:t>
            </a:r>
            <a:r>
              <a:rPr lang="en-US" dirty="0" smtClean="0"/>
              <a:t> on </a:t>
            </a:r>
            <a:r>
              <a:rPr lang="en-US" dirty="0" err="1" smtClean="0"/>
              <a:t>parle</a:t>
            </a:r>
            <a:r>
              <a:rPr lang="en-US" dirty="0" smtClean="0"/>
              <a:t> d’un </a:t>
            </a:r>
            <a:r>
              <a:rPr lang="en-US" dirty="0" err="1" smtClean="0"/>
              <a:t>trajet</a:t>
            </a:r>
            <a:r>
              <a:rPr lang="en-US" dirty="0" smtClean="0"/>
              <a:t> en </a:t>
            </a:r>
            <a:r>
              <a:rPr lang="en-US" dirty="0" err="1" smtClean="0"/>
              <a:t>métro</a:t>
            </a:r>
            <a:r>
              <a:rPr lang="en-US" dirty="0" smtClean="0"/>
              <a:t>: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err="1" smtClean="0"/>
              <a:t>Prenez</a:t>
            </a:r>
            <a:r>
              <a:rPr lang="en-US" dirty="0" smtClean="0"/>
              <a:t> la </a:t>
            </a:r>
            <a:r>
              <a:rPr lang="en-US" dirty="0" err="1" smtClean="0"/>
              <a:t>ligne</a:t>
            </a:r>
            <a:r>
              <a:rPr lang="en-US" dirty="0" smtClean="0"/>
              <a:t> </a:t>
            </a:r>
            <a:r>
              <a:rPr lang="en-US" dirty="0" err="1" smtClean="0"/>
              <a:t>bleue</a:t>
            </a:r>
            <a:r>
              <a:rPr lang="en-US" dirty="0" smtClean="0"/>
              <a:t>:</a:t>
            </a:r>
          </a:p>
          <a:p>
            <a:r>
              <a:rPr lang="en-US" dirty="0" smtClean="0"/>
              <a:t>En provenance de (from)</a:t>
            </a:r>
          </a:p>
          <a:p>
            <a:r>
              <a:rPr lang="en-US" dirty="0" smtClean="0"/>
              <a:t>à destination de (towards)</a:t>
            </a:r>
          </a:p>
          <a:p>
            <a:endParaRPr lang="en-US" dirty="0" smtClean="0"/>
          </a:p>
          <a:p>
            <a:r>
              <a:rPr lang="en-US" dirty="0" err="1" smtClean="0"/>
              <a:t>L’avion</a:t>
            </a:r>
            <a:r>
              <a:rPr lang="en-US" dirty="0" smtClean="0"/>
              <a:t> </a:t>
            </a:r>
            <a:r>
              <a:rPr lang="en-US" dirty="0" err="1" smtClean="0"/>
              <a:t>décolle</a:t>
            </a:r>
            <a:r>
              <a:rPr lang="en-US" dirty="0" smtClean="0"/>
              <a:t>..(takes off)</a:t>
            </a:r>
          </a:p>
          <a:p>
            <a:r>
              <a:rPr lang="en-US" dirty="0" err="1" smtClean="0"/>
              <a:t>L’avion</a:t>
            </a:r>
            <a:r>
              <a:rPr lang="en-US" dirty="0" smtClean="0"/>
              <a:t> </a:t>
            </a:r>
            <a:r>
              <a:rPr lang="en-US" dirty="0" err="1" smtClean="0"/>
              <a:t>attérit</a:t>
            </a:r>
            <a:r>
              <a:rPr lang="en-US" dirty="0" smtClean="0"/>
              <a:t>…(lands)</a:t>
            </a:r>
          </a:p>
          <a:p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1498524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Qu’est-ce</a:t>
            </a:r>
            <a:r>
              <a:rPr lang="en-US" dirty="0" smtClean="0"/>
              <a:t> </a:t>
            </a:r>
            <a:r>
              <a:rPr lang="en-US" dirty="0" err="1" smtClean="0"/>
              <a:t>qu’on</a:t>
            </a:r>
            <a:r>
              <a:rPr lang="en-US" dirty="0" smtClean="0"/>
              <a:t> </a:t>
            </a:r>
            <a:r>
              <a:rPr lang="en-US" dirty="0" err="1" smtClean="0"/>
              <a:t>apporte</a:t>
            </a:r>
            <a:r>
              <a:rPr lang="en-US" dirty="0" smtClean="0"/>
              <a:t> en </a:t>
            </a:r>
            <a:r>
              <a:rPr lang="en-US" dirty="0" err="1" smtClean="0"/>
              <a:t>vacances</a:t>
            </a:r>
            <a:r>
              <a:rPr lang="en-US" dirty="0" smtClean="0"/>
              <a:t>?</a:t>
            </a:r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ppareil photo numeriqu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72200" y="228600"/>
            <a:ext cx="2476500" cy="1847850"/>
          </a:xfrm>
          <a:prstGeom prst="rect">
            <a:avLst/>
          </a:prstGeom>
        </p:spPr>
      </p:pic>
      <p:pic>
        <p:nvPicPr>
          <p:cNvPr id="5" name="Picture 4" descr="carte de credi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48400" y="2209800"/>
            <a:ext cx="2657475" cy="1714500"/>
          </a:xfrm>
          <a:prstGeom prst="rect">
            <a:avLst/>
          </a:prstGeom>
        </p:spPr>
      </p:pic>
      <p:pic>
        <p:nvPicPr>
          <p:cNvPr id="7" name="Picture 6" descr="lunettes de soleil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9600" y="5029200"/>
            <a:ext cx="3028950" cy="1514475"/>
          </a:xfrm>
          <a:prstGeom prst="rect">
            <a:avLst/>
          </a:prstGeom>
        </p:spPr>
      </p:pic>
      <p:pic>
        <p:nvPicPr>
          <p:cNvPr id="8" name="Picture 7" descr="permis de conduire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21424791">
            <a:off x="838200" y="304800"/>
            <a:ext cx="1905000" cy="2400300"/>
          </a:xfrm>
          <a:prstGeom prst="rect">
            <a:avLst/>
          </a:prstGeom>
        </p:spPr>
      </p:pic>
      <p:pic>
        <p:nvPicPr>
          <p:cNvPr id="9" name="Picture 8" descr="plan de ville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733800" y="2209800"/>
            <a:ext cx="1971675" cy="2314575"/>
          </a:xfrm>
          <a:prstGeom prst="rect">
            <a:avLst/>
          </a:prstGeom>
        </p:spPr>
      </p:pic>
      <p:pic>
        <p:nvPicPr>
          <p:cNvPr id="10" name="Picture 9" descr="valise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219200" y="2895600"/>
            <a:ext cx="1435894" cy="1793081"/>
          </a:xfrm>
          <a:prstGeom prst="rect">
            <a:avLst/>
          </a:prstGeom>
        </p:spPr>
      </p:pic>
      <p:pic>
        <p:nvPicPr>
          <p:cNvPr id="11" name="Picture 10" descr="portefeuille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886200" y="4648200"/>
            <a:ext cx="2032000" cy="2032000"/>
          </a:xfrm>
          <a:prstGeom prst="rect">
            <a:avLst/>
          </a:prstGeom>
        </p:spPr>
      </p:pic>
      <p:pic>
        <p:nvPicPr>
          <p:cNvPr id="12" name="Picture 11" descr="sac a dos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572000" y="381000"/>
            <a:ext cx="1500188" cy="1500188"/>
          </a:xfrm>
          <a:prstGeom prst="rect">
            <a:avLst/>
          </a:prstGeom>
        </p:spPr>
      </p:pic>
      <p:pic>
        <p:nvPicPr>
          <p:cNvPr id="13" name="Picture 12" descr="porte-monnaie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477000" y="4114800"/>
            <a:ext cx="1914525" cy="2390775"/>
          </a:xfrm>
          <a:prstGeom prst="rect">
            <a:avLst/>
          </a:prstGeom>
        </p:spPr>
      </p:pic>
      <p:pic>
        <p:nvPicPr>
          <p:cNvPr id="14" name="Picture 13" descr="carnet d'adresses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2895600" y="228600"/>
            <a:ext cx="1371600" cy="13716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762000" y="2667000"/>
            <a:ext cx="1106393" cy="369332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Les </a:t>
            </a:r>
            <a:r>
              <a:rPr lang="en-US" b="1" dirty="0" err="1" smtClean="0">
                <a:solidFill>
                  <a:schemeClr val="bg1"/>
                </a:solidFill>
              </a:rPr>
              <a:t>clés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971799" y="1371600"/>
            <a:ext cx="1421425" cy="64633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Un carnet </a:t>
            </a:r>
            <a:r>
              <a:rPr lang="en-US" b="1" dirty="0" err="1">
                <a:solidFill>
                  <a:schemeClr val="bg1"/>
                </a:solidFill>
              </a:rPr>
              <a:t>d</a:t>
            </a:r>
            <a:r>
              <a:rPr lang="en-US" b="1" dirty="0" err="1" smtClean="0">
                <a:solidFill>
                  <a:schemeClr val="bg1"/>
                </a:solidFill>
              </a:rPr>
              <a:t>’adresses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33400" y="457200"/>
            <a:ext cx="2767104" cy="369332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le </a:t>
            </a:r>
            <a:r>
              <a:rPr lang="en-US" b="1" dirty="0" err="1" smtClean="0">
                <a:solidFill>
                  <a:schemeClr val="bg1"/>
                </a:solidFill>
              </a:rPr>
              <a:t>permis</a:t>
            </a:r>
            <a:r>
              <a:rPr lang="en-US" b="1" dirty="0" smtClean="0">
                <a:solidFill>
                  <a:schemeClr val="bg1"/>
                </a:solidFill>
              </a:rPr>
              <a:t> de </a:t>
            </a:r>
            <a:r>
              <a:rPr lang="en-US" b="1" dirty="0" err="1" smtClean="0">
                <a:solidFill>
                  <a:schemeClr val="bg1"/>
                </a:solidFill>
              </a:rPr>
              <a:t>conduire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3581400" y="4800600"/>
            <a:ext cx="1989647" cy="369332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Un </a:t>
            </a:r>
            <a:r>
              <a:rPr lang="en-US" b="1" dirty="0" err="1" smtClean="0">
                <a:solidFill>
                  <a:schemeClr val="bg1"/>
                </a:solidFill>
              </a:rPr>
              <a:t>portefeuille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172200" y="6400800"/>
            <a:ext cx="2375971" cy="369332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Un </a:t>
            </a:r>
            <a:r>
              <a:rPr lang="en-US" b="1" dirty="0" err="1" smtClean="0">
                <a:solidFill>
                  <a:schemeClr val="bg1"/>
                </a:solidFill>
              </a:rPr>
              <a:t>porte-monnaie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477000" y="2286000"/>
            <a:ext cx="2430474" cy="369332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solidFill>
                  <a:schemeClr val="bg1"/>
                </a:solidFill>
              </a:rPr>
              <a:t>Une</a:t>
            </a:r>
            <a:r>
              <a:rPr lang="en-US" b="1" dirty="0" smtClean="0">
                <a:solidFill>
                  <a:schemeClr val="bg1"/>
                </a:solidFill>
              </a:rPr>
              <a:t> carte </a:t>
            </a:r>
            <a:r>
              <a:rPr lang="en-US" b="1" dirty="0" err="1" smtClean="0">
                <a:solidFill>
                  <a:schemeClr val="bg1"/>
                </a:solidFill>
              </a:rPr>
              <a:t>bancaire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791200" y="0"/>
            <a:ext cx="3352799" cy="64633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Un </a:t>
            </a:r>
            <a:r>
              <a:rPr lang="en-US" b="1" dirty="0" err="1" smtClean="0">
                <a:solidFill>
                  <a:schemeClr val="bg1"/>
                </a:solidFill>
              </a:rPr>
              <a:t>appareil</a:t>
            </a:r>
            <a:r>
              <a:rPr lang="en-US" b="1" dirty="0" smtClean="0">
                <a:solidFill>
                  <a:schemeClr val="bg1"/>
                </a:solidFill>
              </a:rPr>
              <a:t> photo </a:t>
            </a:r>
            <a:r>
              <a:rPr lang="en-US" b="1" dirty="0" err="1">
                <a:solidFill>
                  <a:schemeClr val="bg1"/>
                </a:solidFill>
              </a:rPr>
              <a:t>n</a:t>
            </a:r>
            <a:r>
              <a:rPr lang="en-US" b="1" dirty="0" err="1" smtClean="0">
                <a:solidFill>
                  <a:schemeClr val="bg1"/>
                </a:solidFill>
              </a:rPr>
              <a:t>umérique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429000" y="4191000"/>
            <a:ext cx="2031325" cy="369332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Un plan de </a:t>
            </a:r>
            <a:r>
              <a:rPr lang="en-US" b="1" dirty="0" err="1" smtClean="0">
                <a:solidFill>
                  <a:schemeClr val="bg1"/>
                </a:solidFill>
              </a:rPr>
              <a:t>ville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81000" y="4572000"/>
            <a:ext cx="1407758" cy="369332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solidFill>
                  <a:schemeClr val="bg1"/>
                </a:solidFill>
              </a:rPr>
              <a:t>Une</a:t>
            </a:r>
            <a:r>
              <a:rPr lang="en-US" b="1" dirty="0" smtClean="0">
                <a:solidFill>
                  <a:schemeClr val="bg1"/>
                </a:solidFill>
              </a:rPr>
              <a:t> valise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57200" y="6477000"/>
            <a:ext cx="2653290" cy="369332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Les lunettes de </a:t>
            </a:r>
            <a:r>
              <a:rPr lang="en-US" b="1" dirty="0" err="1" smtClean="0">
                <a:solidFill>
                  <a:schemeClr val="bg1"/>
                </a:solidFill>
              </a:rPr>
              <a:t>soleil</a:t>
            </a:r>
            <a:endParaRPr lang="en-US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 </a:t>
            </a:r>
            <a:r>
              <a:rPr lang="en-US" dirty="0" err="1" smtClean="0"/>
              <a:t>futur</a:t>
            </a:r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Le </a:t>
            </a:r>
            <a:r>
              <a:rPr lang="en-US" dirty="0" err="1" smtClean="0">
                <a:solidFill>
                  <a:schemeClr val="tx1"/>
                </a:solidFill>
              </a:rPr>
              <a:t>futur</a:t>
            </a:r>
            <a:r>
              <a:rPr lang="en-US" dirty="0" smtClean="0">
                <a:solidFill>
                  <a:schemeClr val="tx1"/>
                </a:solidFill>
              </a:rPr>
              <a:t> simple</a:t>
            </a:r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609599" y="1447800"/>
          <a:ext cx="7848601" cy="48582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62150"/>
                <a:gridCol w="2000251"/>
                <a:gridCol w="1924050"/>
                <a:gridCol w="1962150"/>
              </a:tblGrid>
              <a:tr h="45869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131031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Infinitive endings</a:t>
                      </a:r>
                      <a:r>
                        <a:rPr lang="en-US" sz="2400" baseline="0" dirty="0" smtClean="0"/>
                        <a:t> &amp;</a:t>
                      </a:r>
                    </a:p>
                    <a:p>
                      <a:r>
                        <a:rPr lang="en-US" sz="2400" baseline="0" dirty="0" smtClean="0"/>
                        <a:t>Future stem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-ER</a:t>
                      </a:r>
                    </a:p>
                    <a:p>
                      <a:pPr algn="l"/>
                      <a:r>
                        <a:rPr lang="en-US" sz="2400" dirty="0" smtClean="0"/>
                        <a:t>Chanter-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-IR</a:t>
                      </a:r>
                    </a:p>
                    <a:p>
                      <a:r>
                        <a:rPr lang="en-US" sz="2400" dirty="0" err="1" smtClean="0"/>
                        <a:t>Partir</a:t>
                      </a:r>
                      <a:r>
                        <a:rPr lang="en-US" sz="2400" dirty="0" smtClean="0"/>
                        <a:t>-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-RE</a:t>
                      </a:r>
                    </a:p>
                    <a:p>
                      <a:r>
                        <a:rPr lang="en-US" sz="2400" dirty="0" err="1" smtClean="0"/>
                        <a:t>Vendr</a:t>
                      </a:r>
                      <a:r>
                        <a:rPr lang="en-US" sz="2400" dirty="0" smtClean="0"/>
                        <a:t>-</a:t>
                      </a:r>
                      <a:endParaRPr lang="en-US" sz="2400" dirty="0"/>
                    </a:p>
                  </a:txBody>
                  <a:tcPr/>
                </a:tc>
              </a:tr>
              <a:tr h="458696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je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/>
                        <a:t>chanter</a:t>
                      </a:r>
                      <a:r>
                        <a:rPr lang="en-US" sz="2400" b="1" dirty="0" err="1" smtClean="0">
                          <a:solidFill>
                            <a:srgbClr val="00B050"/>
                          </a:solidFill>
                        </a:rPr>
                        <a:t>ai</a:t>
                      </a:r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/>
                        <a:t>partir</a:t>
                      </a:r>
                      <a:r>
                        <a:rPr lang="en-US" sz="2400" b="1" dirty="0" err="1" smtClean="0">
                          <a:solidFill>
                            <a:srgbClr val="00B050"/>
                          </a:solidFill>
                        </a:rPr>
                        <a:t>ai</a:t>
                      </a:r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/>
                        <a:t>vendr</a:t>
                      </a:r>
                      <a:r>
                        <a:rPr lang="en-US" sz="2400" b="1" dirty="0" err="1" smtClean="0">
                          <a:solidFill>
                            <a:srgbClr val="00B050"/>
                          </a:solidFill>
                        </a:rPr>
                        <a:t>ai</a:t>
                      </a:r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</a:tr>
              <a:tr h="458696">
                <a:tc>
                  <a:txBody>
                    <a:bodyPr/>
                    <a:lstStyle/>
                    <a:p>
                      <a:r>
                        <a:rPr lang="en-US" sz="2400" dirty="0" err="1" smtClean="0"/>
                        <a:t>tu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/>
                        <a:t>chanter</a:t>
                      </a:r>
                      <a:r>
                        <a:rPr lang="en-US" sz="2400" b="1" dirty="0" err="1" smtClean="0">
                          <a:solidFill>
                            <a:srgbClr val="00B050"/>
                          </a:solidFill>
                        </a:rPr>
                        <a:t>as</a:t>
                      </a:r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/>
                        <a:t>partir</a:t>
                      </a:r>
                      <a:r>
                        <a:rPr lang="en-US" sz="2400" b="1" dirty="0" err="1" smtClean="0">
                          <a:solidFill>
                            <a:srgbClr val="00B050"/>
                          </a:solidFill>
                        </a:rPr>
                        <a:t>as</a:t>
                      </a:r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/>
                        <a:t>vendr</a:t>
                      </a:r>
                      <a:r>
                        <a:rPr lang="en-US" sz="2400" b="1" dirty="0" err="1" smtClean="0">
                          <a:solidFill>
                            <a:srgbClr val="00B050"/>
                          </a:solidFill>
                        </a:rPr>
                        <a:t>as</a:t>
                      </a:r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</a:tr>
              <a:tr h="458696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Il/</a:t>
                      </a:r>
                      <a:r>
                        <a:rPr lang="en-US" sz="2400" dirty="0" err="1" smtClean="0"/>
                        <a:t>elle</a:t>
                      </a:r>
                      <a:r>
                        <a:rPr lang="en-US" sz="2400" dirty="0" smtClean="0"/>
                        <a:t>/on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/>
                        <a:t>chanter</a:t>
                      </a:r>
                      <a:r>
                        <a:rPr lang="en-US" sz="2400" b="1" dirty="0" err="1" smtClean="0">
                          <a:solidFill>
                            <a:srgbClr val="00B050"/>
                          </a:solidFill>
                        </a:rPr>
                        <a:t>a</a:t>
                      </a:r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/>
                        <a:t>partir</a:t>
                      </a:r>
                      <a:r>
                        <a:rPr lang="en-US" sz="2400" b="1" dirty="0" err="1" smtClean="0">
                          <a:solidFill>
                            <a:srgbClr val="00B050"/>
                          </a:solidFill>
                        </a:rPr>
                        <a:t>a</a:t>
                      </a:r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/>
                        <a:t>vendr</a:t>
                      </a:r>
                      <a:r>
                        <a:rPr lang="en-US" sz="2400" b="1" dirty="0" err="1" smtClean="0">
                          <a:solidFill>
                            <a:srgbClr val="00B050"/>
                          </a:solidFill>
                        </a:rPr>
                        <a:t>a</a:t>
                      </a:r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</a:tr>
              <a:tr h="458696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nous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/>
                        <a:t>chanter</a:t>
                      </a:r>
                      <a:r>
                        <a:rPr lang="en-US" sz="2400" b="1" dirty="0" err="1" smtClean="0">
                          <a:solidFill>
                            <a:srgbClr val="00B050"/>
                          </a:solidFill>
                        </a:rPr>
                        <a:t>ons</a:t>
                      </a:r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/>
                        <a:t>partir</a:t>
                      </a:r>
                      <a:r>
                        <a:rPr lang="en-US" sz="2400" b="1" dirty="0" err="1" smtClean="0">
                          <a:solidFill>
                            <a:srgbClr val="00B050"/>
                          </a:solidFill>
                        </a:rPr>
                        <a:t>ons</a:t>
                      </a:r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/>
                        <a:t>vendr</a:t>
                      </a:r>
                      <a:r>
                        <a:rPr lang="en-US" sz="2400" b="1" dirty="0" err="1" smtClean="0">
                          <a:solidFill>
                            <a:srgbClr val="00B050"/>
                          </a:solidFill>
                        </a:rPr>
                        <a:t>ons</a:t>
                      </a:r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</a:tr>
              <a:tr h="458696">
                <a:tc>
                  <a:txBody>
                    <a:bodyPr/>
                    <a:lstStyle/>
                    <a:p>
                      <a:r>
                        <a:rPr lang="en-US" sz="2400" dirty="0" err="1" smtClean="0"/>
                        <a:t>vous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/>
                        <a:t>chanter</a:t>
                      </a:r>
                      <a:r>
                        <a:rPr lang="en-US" sz="2400" b="1" dirty="0" err="1" smtClean="0">
                          <a:solidFill>
                            <a:srgbClr val="00B050"/>
                          </a:solidFill>
                        </a:rPr>
                        <a:t>ez</a:t>
                      </a:r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/>
                        <a:t>partir</a:t>
                      </a:r>
                      <a:r>
                        <a:rPr lang="en-US" sz="2400" b="1" dirty="0" err="1" smtClean="0">
                          <a:solidFill>
                            <a:srgbClr val="00B050"/>
                          </a:solidFill>
                        </a:rPr>
                        <a:t>ez</a:t>
                      </a:r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/>
                        <a:t>vendr</a:t>
                      </a:r>
                      <a:r>
                        <a:rPr lang="en-US" sz="2400" b="1" dirty="0" err="1" smtClean="0">
                          <a:solidFill>
                            <a:srgbClr val="00B050"/>
                          </a:solidFill>
                        </a:rPr>
                        <a:t>ez</a:t>
                      </a:r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</a:tr>
              <a:tr h="458696">
                <a:tc>
                  <a:txBody>
                    <a:bodyPr/>
                    <a:lstStyle/>
                    <a:p>
                      <a:r>
                        <a:rPr lang="en-US" sz="2400" dirty="0" err="1" smtClean="0"/>
                        <a:t>Ils</a:t>
                      </a:r>
                      <a:r>
                        <a:rPr lang="en-US" sz="2400" dirty="0" smtClean="0"/>
                        <a:t>/</a:t>
                      </a:r>
                      <a:r>
                        <a:rPr lang="en-US" sz="2400" dirty="0" err="1" smtClean="0"/>
                        <a:t>elles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/>
                        <a:t>chanter</a:t>
                      </a:r>
                      <a:r>
                        <a:rPr lang="en-US" sz="2400" b="1" dirty="0" err="1" smtClean="0">
                          <a:solidFill>
                            <a:srgbClr val="00B050"/>
                          </a:solidFill>
                        </a:rPr>
                        <a:t>ont</a:t>
                      </a:r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/>
                        <a:t>partir</a:t>
                      </a:r>
                      <a:r>
                        <a:rPr lang="en-US" sz="2400" b="1" dirty="0" err="1" smtClean="0">
                          <a:solidFill>
                            <a:srgbClr val="00B050"/>
                          </a:solidFill>
                        </a:rPr>
                        <a:t>ont</a:t>
                      </a:r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/>
                        <a:t>vendr</a:t>
                      </a:r>
                      <a:r>
                        <a:rPr lang="en-US" sz="2400" b="1" dirty="0" err="1" smtClean="0">
                          <a:solidFill>
                            <a:srgbClr val="00B050"/>
                          </a:solidFill>
                        </a:rPr>
                        <a:t>ont</a:t>
                      </a:r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</a:tr>
              <a:tr h="458696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Les </a:t>
            </a:r>
            <a:r>
              <a:rPr lang="en-US" sz="2400" dirty="0" err="1" smtClean="0"/>
              <a:t>moyens</a:t>
            </a:r>
            <a:r>
              <a:rPr lang="en-US" sz="2400" dirty="0" smtClean="0"/>
              <a:t> de transport</a:t>
            </a:r>
            <a:endParaRPr lang="en-US" sz="24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Racines</a:t>
            </a:r>
            <a:r>
              <a:rPr lang="en-US" dirty="0" smtClean="0"/>
              <a:t> </a:t>
            </a:r>
            <a:r>
              <a:rPr lang="en-US" dirty="0" err="1" smtClean="0"/>
              <a:t>irrégulières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 smtClean="0"/>
              <a:t>Acheter</a:t>
            </a:r>
            <a:endParaRPr lang="en-US" dirty="0"/>
          </a:p>
          <a:p>
            <a:pPr lvl="1"/>
            <a:r>
              <a:rPr lang="en-US" b="1" dirty="0" err="1" smtClean="0">
                <a:solidFill>
                  <a:srgbClr val="FF0000"/>
                </a:solidFill>
              </a:rPr>
              <a:t>Achèter</a:t>
            </a:r>
            <a:r>
              <a:rPr lang="en-US" dirty="0"/>
              <a:t> </a:t>
            </a:r>
            <a:r>
              <a:rPr lang="en-US" dirty="0" smtClean="0"/>
              <a:t>(</a:t>
            </a:r>
            <a:r>
              <a:rPr lang="en-US" dirty="0" err="1" smtClean="0"/>
              <a:t>j’achèterai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Aller</a:t>
            </a:r>
            <a:endParaRPr lang="en-US" dirty="0"/>
          </a:p>
          <a:p>
            <a:pPr lvl="1"/>
            <a:r>
              <a:rPr lang="en-US" b="1" dirty="0" err="1" smtClean="0">
                <a:solidFill>
                  <a:srgbClr val="FF0000"/>
                </a:solidFill>
              </a:rPr>
              <a:t>ir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(</a:t>
            </a:r>
            <a:r>
              <a:rPr lang="en-US" dirty="0" err="1" smtClean="0"/>
              <a:t>j’irai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Appeler</a:t>
            </a:r>
            <a:endParaRPr lang="en-US" dirty="0" smtClean="0"/>
          </a:p>
          <a:p>
            <a:pPr lvl="1"/>
            <a:r>
              <a:rPr lang="en-US" b="1" dirty="0" err="1" smtClean="0">
                <a:solidFill>
                  <a:srgbClr val="FF0000"/>
                </a:solidFill>
              </a:rPr>
              <a:t>Appeller</a:t>
            </a:r>
            <a:r>
              <a:rPr lang="en-US" dirty="0" smtClean="0"/>
              <a:t> (</a:t>
            </a:r>
            <a:r>
              <a:rPr lang="en-US" dirty="0" err="1" smtClean="0"/>
              <a:t>j’appellerai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Avoir</a:t>
            </a:r>
            <a:endParaRPr lang="en-US" dirty="0" smtClean="0"/>
          </a:p>
          <a:p>
            <a:pPr lvl="1"/>
            <a:r>
              <a:rPr lang="en-US" b="1" dirty="0" err="1" smtClean="0">
                <a:solidFill>
                  <a:srgbClr val="FF0000"/>
                </a:solidFill>
              </a:rPr>
              <a:t>Aur</a:t>
            </a:r>
            <a:r>
              <a:rPr lang="en-US" dirty="0" smtClean="0"/>
              <a:t> (</a:t>
            </a:r>
            <a:r>
              <a:rPr lang="en-US" dirty="0" err="1" smtClean="0"/>
              <a:t>j’aurai</a:t>
            </a:r>
            <a:r>
              <a:rPr lang="en-US" dirty="0" smtClean="0"/>
              <a:t>)</a:t>
            </a:r>
          </a:p>
          <a:p>
            <a:r>
              <a:rPr lang="en-US" dirty="0" smtClean="0"/>
              <a:t>Devoir</a:t>
            </a:r>
          </a:p>
          <a:p>
            <a:pPr lvl="1"/>
            <a:r>
              <a:rPr lang="en-US" b="1" dirty="0" err="1" smtClean="0">
                <a:solidFill>
                  <a:srgbClr val="FF0000"/>
                </a:solidFill>
              </a:rPr>
              <a:t>Devr</a:t>
            </a:r>
            <a:r>
              <a:rPr lang="en-US" dirty="0" smtClean="0"/>
              <a:t> (je </a:t>
            </a:r>
            <a:r>
              <a:rPr lang="en-US" dirty="0" err="1" smtClean="0"/>
              <a:t>devrai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Être</a:t>
            </a:r>
            <a:endParaRPr lang="en-US" dirty="0" smtClean="0"/>
          </a:p>
          <a:p>
            <a:pPr lvl="1"/>
            <a:r>
              <a:rPr lang="en-US" b="1" dirty="0" smtClean="0">
                <a:solidFill>
                  <a:srgbClr val="FF0000"/>
                </a:solidFill>
              </a:rPr>
              <a:t>Ser</a:t>
            </a:r>
            <a:r>
              <a:rPr lang="en-US" dirty="0" smtClean="0"/>
              <a:t> (je </a:t>
            </a:r>
            <a:r>
              <a:rPr lang="en-US" dirty="0" err="1" smtClean="0"/>
              <a:t>serai</a:t>
            </a:r>
            <a:r>
              <a:rPr lang="en-US" dirty="0" smtClean="0"/>
              <a:t>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Faire</a:t>
            </a:r>
          </a:p>
          <a:p>
            <a:pPr lvl="1"/>
            <a:r>
              <a:rPr lang="en-US" b="1" dirty="0" err="1" smtClean="0">
                <a:solidFill>
                  <a:srgbClr val="FF0000"/>
                </a:solidFill>
              </a:rPr>
              <a:t>Fer</a:t>
            </a:r>
            <a:r>
              <a:rPr lang="en-US" dirty="0" smtClean="0"/>
              <a:t> (je </a:t>
            </a:r>
            <a:r>
              <a:rPr lang="en-US" dirty="0" err="1" smtClean="0"/>
              <a:t>ferai</a:t>
            </a:r>
            <a:r>
              <a:rPr lang="en-US" smtClean="0"/>
              <a:t>)</a:t>
            </a:r>
            <a:br>
              <a:rPr lang="en-US" smtClean="0"/>
            </a:br>
            <a:endParaRPr lang="en-US" dirty="0" smtClean="0"/>
          </a:p>
          <a:p>
            <a:r>
              <a:rPr lang="en-US" dirty="0" err="1" smtClean="0"/>
              <a:t>Pleuvoir</a:t>
            </a:r>
            <a:endParaRPr lang="en-US" dirty="0" smtClean="0"/>
          </a:p>
          <a:p>
            <a:pPr lvl="1"/>
            <a:r>
              <a:rPr lang="en-US" b="1" dirty="0" err="1" smtClean="0">
                <a:solidFill>
                  <a:srgbClr val="FF0000"/>
                </a:solidFill>
              </a:rPr>
              <a:t>pleuvr</a:t>
            </a:r>
            <a:r>
              <a:rPr lang="en-US" dirty="0" smtClean="0"/>
              <a:t> (</a:t>
            </a:r>
            <a:r>
              <a:rPr lang="en-US" dirty="0" err="1" smtClean="0"/>
              <a:t>il</a:t>
            </a:r>
            <a:r>
              <a:rPr lang="en-US" dirty="0" smtClean="0"/>
              <a:t> </a:t>
            </a:r>
            <a:r>
              <a:rPr lang="en-US" dirty="0" err="1" smtClean="0"/>
              <a:t>pleuvra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Pouvoir</a:t>
            </a:r>
            <a:endParaRPr lang="en-US" dirty="0" smtClean="0"/>
          </a:p>
          <a:p>
            <a:pPr lvl="1"/>
            <a:r>
              <a:rPr lang="en-US" b="1" dirty="0" err="1" smtClean="0">
                <a:solidFill>
                  <a:srgbClr val="FF0000"/>
                </a:solidFill>
              </a:rPr>
              <a:t>Pourr</a:t>
            </a:r>
            <a:r>
              <a:rPr lang="en-US" dirty="0" smtClean="0"/>
              <a:t> (</a:t>
            </a:r>
            <a:r>
              <a:rPr lang="en-US" dirty="0" err="1" smtClean="0"/>
              <a:t>il</a:t>
            </a:r>
            <a:r>
              <a:rPr lang="en-US" dirty="0" smtClean="0"/>
              <a:t> </a:t>
            </a:r>
            <a:r>
              <a:rPr lang="en-US" dirty="0" err="1" smtClean="0"/>
              <a:t>pourra</a:t>
            </a:r>
            <a:r>
              <a:rPr lang="en-US" dirty="0" smtClean="0"/>
              <a:t>)</a:t>
            </a:r>
          </a:p>
          <a:p>
            <a:r>
              <a:rPr lang="en-US" dirty="0" smtClean="0"/>
              <a:t>Savoir</a:t>
            </a:r>
          </a:p>
          <a:p>
            <a:pPr lvl="1"/>
            <a:r>
              <a:rPr lang="en-US" b="1" dirty="0" smtClean="0">
                <a:solidFill>
                  <a:srgbClr val="FF0000"/>
                </a:solidFill>
              </a:rPr>
              <a:t>Saur</a:t>
            </a:r>
            <a:r>
              <a:rPr lang="en-US" dirty="0" smtClean="0"/>
              <a:t> (</a:t>
            </a:r>
            <a:r>
              <a:rPr lang="en-US" dirty="0" err="1" smtClean="0"/>
              <a:t>il</a:t>
            </a:r>
            <a:r>
              <a:rPr lang="en-US" dirty="0" smtClean="0"/>
              <a:t> </a:t>
            </a:r>
            <a:r>
              <a:rPr lang="en-US" dirty="0" err="1" smtClean="0"/>
              <a:t>saura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Vouloir</a:t>
            </a:r>
            <a:endParaRPr lang="en-US" dirty="0" smtClean="0"/>
          </a:p>
          <a:p>
            <a:pPr lvl="1"/>
            <a:r>
              <a:rPr lang="en-US" b="1" dirty="0" err="1" smtClean="0">
                <a:solidFill>
                  <a:srgbClr val="FF0000"/>
                </a:solidFill>
              </a:rPr>
              <a:t>Voudr</a:t>
            </a:r>
            <a:r>
              <a:rPr lang="en-US" dirty="0" smtClean="0"/>
              <a:t> (</a:t>
            </a:r>
            <a:r>
              <a:rPr lang="en-US" dirty="0" err="1" smtClean="0"/>
              <a:t>elles</a:t>
            </a:r>
            <a:r>
              <a:rPr lang="en-US" dirty="0" smtClean="0"/>
              <a:t> </a:t>
            </a:r>
            <a:r>
              <a:rPr lang="en-US" dirty="0" err="1" smtClean="0"/>
              <a:t>voudront</a:t>
            </a:r>
            <a:r>
              <a:rPr lang="en-US" dirty="0" smtClean="0"/>
              <a:t>)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Le </a:t>
            </a:r>
            <a:r>
              <a:rPr lang="en-US" dirty="0" err="1" smtClean="0"/>
              <a:t>futur</a:t>
            </a:r>
            <a:r>
              <a:rPr lang="en-US" dirty="0" smtClean="0"/>
              <a:t> </a:t>
            </a:r>
            <a:r>
              <a:rPr lang="en-US" dirty="0" err="1" smtClean="0"/>
              <a:t>indéfini</a:t>
            </a:r>
            <a:r>
              <a:rPr lang="en-US" dirty="0" smtClean="0"/>
              <a:t> (</a:t>
            </a:r>
            <a:r>
              <a:rPr lang="en-US" dirty="0" err="1" smtClean="0"/>
              <a:t>futur</a:t>
            </a:r>
            <a:r>
              <a:rPr lang="en-US" dirty="0" smtClean="0"/>
              <a:t> simple) vs. le </a:t>
            </a:r>
            <a:r>
              <a:rPr lang="en-US" dirty="0" err="1" smtClean="0"/>
              <a:t>futur</a:t>
            </a:r>
            <a:r>
              <a:rPr lang="en-US" dirty="0" smtClean="0"/>
              <a:t> </a:t>
            </a:r>
            <a:r>
              <a:rPr lang="en-US" dirty="0" err="1" smtClean="0"/>
              <a:t>défini</a:t>
            </a:r>
            <a:r>
              <a:rPr lang="en-US" dirty="0" smtClean="0"/>
              <a:t> (</a:t>
            </a:r>
            <a:r>
              <a:rPr lang="en-US" dirty="0" err="1" smtClean="0"/>
              <a:t>futur</a:t>
            </a:r>
            <a:r>
              <a:rPr lang="en-US" dirty="0" smtClean="0"/>
              <a:t> </a:t>
            </a:r>
            <a:r>
              <a:rPr lang="en-US" dirty="0" err="1" smtClean="0"/>
              <a:t>proche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u="sng" dirty="0" err="1" smtClean="0"/>
              <a:t>Futur</a:t>
            </a:r>
            <a:r>
              <a:rPr lang="en-US" u="sng" dirty="0" smtClean="0"/>
              <a:t> </a:t>
            </a:r>
            <a:r>
              <a:rPr lang="en-US" u="sng" dirty="0" err="1" smtClean="0"/>
              <a:t>proche</a:t>
            </a:r>
            <a:r>
              <a:rPr lang="en-US" u="sng" dirty="0" smtClean="0"/>
              <a:t>: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Ma </a:t>
            </a:r>
            <a:r>
              <a:rPr lang="en-US" dirty="0" err="1" smtClean="0"/>
              <a:t>tante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avoir</a:t>
            </a:r>
            <a:r>
              <a:rPr lang="en-US" dirty="0" smtClean="0"/>
              <a:t> un enfant.</a:t>
            </a:r>
          </a:p>
          <a:p>
            <a:pPr>
              <a:buNone/>
            </a:pPr>
            <a:r>
              <a:rPr lang="en-US" dirty="0" smtClean="0"/>
              <a:t>Je </a:t>
            </a:r>
            <a:r>
              <a:rPr lang="en-US" dirty="0" err="1" smtClean="0"/>
              <a:t>vais</a:t>
            </a:r>
            <a:r>
              <a:rPr lang="en-US" dirty="0" smtClean="0"/>
              <a:t> faire la </a:t>
            </a:r>
            <a:r>
              <a:rPr lang="en-US" dirty="0" err="1" smtClean="0"/>
              <a:t>vaisselle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L’ </a:t>
            </a:r>
            <a:r>
              <a:rPr lang="en-US" dirty="0" err="1" smtClean="0"/>
              <a:t>été</a:t>
            </a:r>
            <a:r>
              <a:rPr lang="en-US" dirty="0" smtClean="0"/>
              <a:t> prochain je </a:t>
            </a:r>
            <a:r>
              <a:rPr lang="en-US" dirty="0" err="1" smtClean="0"/>
              <a:t>vais</a:t>
            </a:r>
            <a:r>
              <a:rPr lang="en-US" dirty="0" smtClean="0"/>
              <a:t> </a:t>
            </a:r>
            <a:r>
              <a:rPr lang="en-US" dirty="0" err="1" smtClean="0"/>
              <a:t>aller</a:t>
            </a:r>
            <a:r>
              <a:rPr lang="en-US" dirty="0" smtClean="0"/>
              <a:t> en Suisse.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u="sng" dirty="0" err="1" smtClean="0"/>
              <a:t>Futur</a:t>
            </a:r>
            <a:r>
              <a:rPr lang="en-US" u="sng" dirty="0" smtClean="0"/>
              <a:t> simple: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err="1" smtClean="0"/>
              <a:t>Ils</a:t>
            </a:r>
            <a:r>
              <a:rPr lang="en-US" dirty="0" smtClean="0"/>
              <a:t> </a:t>
            </a:r>
            <a:r>
              <a:rPr lang="en-US" dirty="0" err="1" smtClean="0"/>
              <a:t>vont</a:t>
            </a:r>
            <a:r>
              <a:rPr lang="en-US" dirty="0" smtClean="0"/>
              <a:t> se </a:t>
            </a:r>
            <a:r>
              <a:rPr lang="en-US" dirty="0" err="1" smtClean="0"/>
              <a:t>marier</a:t>
            </a:r>
            <a:r>
              <a:rPr lang="en-US" dirty="0" smtClean="0"/>
              <a:t> et </a:t>
            </a:r>
            <a:r>
              <a:rPr lang="en-US" dirty="0" err="1" smtClean="0"/>
              <a:t>ils</a:t>
            </a:r>
            <a:r>
              <a:rPr lang="en-US" dirty="0" smtClean="0"/>
              <a:t> </a:t>
            </a:r>
            <a:r>
              <a:rPr lang="en-US" dirty="0" err="1" smtClean="0"/>
              <a:t>auront</a:t>
            </a:r>
            <a:r>
              <a:rPr lang="en-US" dirty="0" smtClean="0"/>
              <a:t> beaucoup </a:t>
            </a:r>
            <a:r>
              <a:rPr lang="en-US" dirty="0" err="1" smtClean="0"/>
              <a:t>d’enfants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Je </a:t>
            </a:r>
            <a:r>
              <a:rPr lang="en-US" dirty="0" err="1" smtClean="0"/>
              <a:t>ferai</a:t>
            </a:r>
            <a:r>
              <a:rPr lang="en-US" dirty="0" smtClean="0"/>
              <a:t> la </a:t>
            </a:r>
            <a:r>
              <a:rPr lang="en-US" dirty="0" err="1" smtClean="0"/>
              <a:t>vaisselle</a:t>
            </a:r>
            <a:r>
              <a:rPr lang="en-US" dirty="0" smtClean="0"/>
              <a:t> plus </a:t>
            </a:r>
            <a:r>
              <a:rPr lang="en-US" dirty="0" err="1" smtClean="0"/>
              <a:t>tard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Un jour, </a:t>
            </a:r>
            <a:r>
              <a:rPr lang="en-US" dirty="0" err="1" smtClean="0"/>
              <a:t>j’irai</a:t>
            </a:r>
            <a:r>
              <a:rPr lang="en-US" dirty="0" smtClean="0"/>
              <a:t> en </a:t>
            </a:r>
            <a:r>
              <a:rPr lang="en-US" dirty="0" err="1" smtClean="0"/>
              <a:t>Afrique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Les </a:t>
            </a:r>
            <a:r>
              <a:rPr lang="en-US" dirty="0" err="1" smtClean="0"/>
              <a:t>pronoms</a:t>
            </a:r>
            <a:r>
              <a:rPr lang="en-US" dirty="0" smtClean="0"/>
              <a:t> “en” et “y”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Qu’est-ce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c’est</a:t>
            </a:r>
            <a:r>
              <a:rPr lang="en-US" dirty="0" smtClean="0"/>
              <a:t> </a:t>
            </a:r>
            <a:r>
              <a:rPr lang="en-US" dirty="0" err="1" smtClean="0"/>
              <a:t>qu’un</a:t>
            </a:r>
            <a:r>
              <a:rPr lang="en-US" dirty="0" smtClean="0"/>
              <a:t> </a:t>
            </a:r>
            <a:r>
              <a:rPr lang="en-US" dirty="0" err="1" smtClean="0"/>
              <a:t>pronom</a:t>
            </a:r>
            <a:r>
              <a:rPr lang="en-US" dirty="0" smtClean="0"/>
              <a:t>?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Comment </a:t>
            </a:r>
            <a:r>
              <a:rPr lang="en-US" dirty="0" err="1" smtClean="0"/>
              <a:t>utiliser</a:t>
            </a:r>
            <a:r>
              <a:rPr lang="en-US" dirty="0" smtClean="0"/>
              <a:t> “en”?---</a:t>
            </a:r>
            <a:r>
              <a:rPr lang="en-US" dirty="0" err="1" smtClean="0"/>
              <a:t>formulez</a:t>
            </a:r>
            <a:r>
              <a:rPr lang="en-US" dirty="0" smtClean="0"/>
              <a:t> des phrases avec “en.”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Je bois beaucoup </a:t>
            </a:r>
            <a:r>
              <a:rPr lang="en-US" dirty="0" err="1" smtClean="0"/>
              <a:t>d’eau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Je descends du bus.</a:t>
            </a:r>
          </a:p>
          <a:p>
            <a:pPr>
              <a:buNone/>
            </a:pPr>
            <a:r>
              <a:rPr lang="en-US" dirty="0" smtClean="0"/>
              <a:t>Je pars de Paris.</a:t>
            </a:r>
          </a:p>
          <a:p>
            <a:pPr>
              <a:buNone/>
            </a:pPr>
            <a:r>
              <a:rPr lang="en-US" dirty="0" smtClean="0"/>
              <a:t>Je mange des haricots </a:t>
            </a:r>
            <a:r>
              <a:rPr lang="en-US" dirty="0" err="1" smtClean="0"/>
              <a:t>verts</a:t>
            </a:r>
            <a:r>
              <a:rPr lang="en-US" dirty="0" smtClean="0"/>
              <a:t>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 </a:t>
            </a:r>
            <a:r>
              <a:rPr lang="en-US" dirty="0" err="1" smtClean="0"/>
              <a:t>pronom</a:t>
            </a:r>
            <a:r>
              <a:rPr lang="en-US" dirty="0" smtClean="0"/>
              <a:t> “y”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“there”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Je </a:t>
            </a:r>
            <a:r>
              <a:rPr lang="en-US" dirty="0" err="1" smtClean="0"/>
              <a:t>vais</a:t>
            </a:r>
            <a:r>
              <a:rPr lang="en-US" dirty="0" smtClean="0"/>
              <a:t> </a:t>
            </a:r>
            <a:r>
              <a:rPr lang="en-US" u="sng" dirty="0" smtClean="0"/>
              <a:t>en Provence </a:t>
            </a:r>
            <a:r>
              <a:rPr lang="en-US" dirty="0" err="1" smtClean="0"/>
              <a:t>l’année</a:t>
            </a:r>
            <a:r>
              <a:rPr lang="en-US" dirty="0" smtClean="0"/>
              <a:t> </a:t>
            </a:r>
            <a:r>
              <a:rPr lang="en-US" dirty="0" err="1" smtClean="0"/>
              <a:t>prochaine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Je </a:t>
            </a:r>
            <a:r>
              <a:rPr lang="en-US" dirty="0" err="1" smtClean="0"/>
              <a:t>vais</a:t>
            </a:r>
            <a:r>
              <a:rPr lang="en-US" dirty="0" smtClean="0"/>
              <a:t> </a:t>
            </a:r>
            <a:r>
              <a:rPr lang="en-US" u="sng" dirty="0" smtClean="0"/>
              <a:t>à Paris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err="1" smtClean="0"/>
              <a:t>Elles</a:t>
            </a:r>
            <a:r>
              <a:rPr lang="en-US" dirty="0" smtClean="0"/>
              <a:t> </a:t>
            </a:r>
            <a:r>
              <a:rPr lang="en-US" dirty="0" err="1" smtClean="0"/>
              <a:t>vont</a:t>
            </a:r>
            <a:r>
              <a:rPr lang="en-US" dirty="0" smtClean="0"/>
              <a:t> faire la cuisine </a:t>
            </a:r>
            <a:r>
              <a:rPr lang="en-US" u="sng" dirty="0" smtClean="0"/>
              <a:t>chez Martine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err="1" smtClean="0"/>
              <a:t>Ils</a:t>
            </a:r>
            <a:r>
              <a:rPr lang="en-US" dirty="0" smtClean="0"/>
              <a:t> </a:t>
            </a:r>
            <a:r>
              <a:rPr lang="en-US" dirty="0" err="1" smtClean="0"/>
              <a:t>sont</a:t>
            </a:r>
            <a:r>
              <a:rPr lang="en-US" dirty="0" smtClean="0"/>
              <a:t> </a:t>
            </a:r>
            <a:r>
              <a:rPr lang="en-US" dirty="0" err="1" smtClean="0"/>
              <a:t>allés</a:t>
            </a:r>
            <a:r>
              <a:rPr lang="en-US" dirty="0" smtClean="0"/>
              <a:t> </a:t>
            </a:r>
            <a:r>
              <a:rPr lang="en-US" u="sng" dirty="0" smtClean="0"/>
              <a:t>au </a:t>
            </a:r>
            <a:r>
              <a:rPr lang="en-US" u="sng" dirty="0" err="1" smtClean="0"/>
              <a:t>Mexique</a:t>
            </a:r>
            <a:r>
              <a:rPr lang="en-US" u="sng" dirty="0" smtClean="0"/>
              <a:t> </a:t>
            </a:r>
            <a:r>
              <a:rPr lang="en-US" dirty="0" smtClean="0"/>
              <a:t>au </a:t>
            </a:r>
            <a:r>
              <a:rPr lang="en-US" dirty="0" err="1" smtClean="0"/>
              <a:t>mois</a:t>
            </a:r>
            <a:r>
              <a:rPr lang="en-US" dirty="0" smtClean="0"/>
              <a:t> de </a:t>
            </a:r>
            <a:r>
              <a:rPr lang="en-US" dirty="0" err="1" smtClean="0"/>
              <a:t>janvier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609600"/>
            <a:ext cx="5286375" cy="5310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3566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vion Air Franc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1000" y="304800"/>
            <a:ext cx="2619375" cy="1743075"/>
          </a:xfrm>
          <a:prstGeom prst="rect">
            <a:avLst/>
          </a:prstGeom>
        </p:spPr>
      </p:pic>
      <p:pic>
        <p:nvPicPr>
          <p:cNvPr id="3" name="Picture 2" descr="bateau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91200" y="381000"/>
            <a:ext cx="2676525" cy="1704975"/>
          </a:xfrm>
          <a:prstGeom prst="rect">
            <a:avLst/>
          </a:prstGeom>
        </p:spPr>
      </p:pic>
      <p:pic>
        <p:nvPicPr>
          <p:cNvPr id="4" name="Picture 3" descr="bu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9600" y="2286000"/>
            <a:ext cx="2324100" cy="1971675"/>
          </a:xfrm>
          <a:prstGeom prst="rect">
            <a:avLst/>
          </a:prstGeom>
        </p:spPr>
      </p:pic>
      <p:pic>
        <p:nvPicPr>
          <p:cNvPr id="5" name="Picture 4" descr="le car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19800" y="2438400"/>
            <a:ext cx="2466975" cy="1847850"/>
          </a:xfrm>
          <a:prstGeom prst="rect">
            <a:avLst/>
          </a:prstGeom>
        </p:spPr>
      </p:pic>
      <p:pic>
        <p:nvPicPr>
          <p:cNvPr id="6" name="Picture 5" descr="metro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81000" y="4495800"/>
            <a:ext cx="2705100" cy="1685925"/>
          </a:xfrm>
          <a:prstGeom prst="rect">
            <a:avLst/>
          </a:prstGeom>
        </p:spPr>
      </p:pic>
      <p:pic>
        <p:nvPicPr>
          <p:cNvPr id="7" name="Picture 6" descr="le-velo-girl-with-wooden-bicycle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276600" y="2286000"/>
            <a:ext cx="2440305" cy="3253740"/>
          </a:xfrm>
          <a:prstGeom prst="rect">
            <a:avLst/>
          </a:prstGeom>
        </p:spPr>
      </p:pic>
      <p:pic>
        <p:nvPicPr>
          <p:cNvPr id="9" name="Picture 8" descr="tramway2 a Lyon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019800" y="4495800"/>
            <a:ext cx="2700338" cy="181689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200401" y="762000"/>
            <a:ext cx="2438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Les </a:t>
            </a:r>
            <a:r>
              <a:rPr lang="en-US" sz="2800" b="1" dirty="0" err="1" smtClean="0"/>
              <a:t>moyens</a:t>
            </a:r>
            <a:r>
              <a:rPr lang="en-US" sz="2800" b="1" dirty="0" smtClean="0"/>
              <a:t> de transport</a:t>
            </a:r>
            <a:endParaRPr lang="en-US" sz="28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822259" y="313417"/>
            <a:ext cx="1252266" cy="369332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Un </a:t>
            </a:r>
            <a:r>
              <a:rPr lang="en-US" b="1" dirty="0" err="1" smtClean="0">
                <a:solidFill>
                  <a:schemeClr val="bg1"/>
                </a:solidFill>
              </a:rPr>
              <a:t>avion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14400" y="2438400"/>
            <a:ext cx="1018227" cy="369332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Un bus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239000" y="533400"/>
            <a:ext cx="1159485" cy="369332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Un bateau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172200" y="2590800"/>
            <a:ext cx="976549" cy="369332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Un car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324600" y="4724400"/>
            <a:ext cx="1178528" cy="369332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Un tram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85800" y="4724400"/>
            <a:ext cx="1258678" cy="369332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Le </a:t>
            </a:r>
            <a:r>
              <a:rPr lang="en-US" b="1" dirty="0" err="1" smtClean="0">
                <a:solidFill>
                  <a:schemeClr val="bg1"/>
                </a:solidFill>
              </a:rPr>
              <a:t>métro</a:t>
            </a:r>
            <a:endParaRPr lang="en-US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oto-morini-corsaro-avio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800" y="685800"/>
            <a:ext cx="3048000" cy="2357438"/>
          </a:xfrm>
          <a:prstGeom prst="rect">
            <a:avLst/>
          </a:prstGeom>
        </p:spPr>
      </p:pic>
      <p:pic>
        <p:nvPicPr>
          <p:cNvPr id="3" name="Picture 2" descr="voiture_taxis_pari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8200" y="3733800"/>
            <a:ext cx="4286250" cy="2857500"/>
          </a:xfrm>
          <a:prstGeom prst="rect">
            <a:avLst/>
          </a:prstGeom>
        </p:spPr>
      </p:pic>
      <p:pic>
        <p:nvPicPr>
          <p:cNvPr id="4" name="Picture 3" descr="1314-peugeot-20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05400" y="381000"/>
            <a:ext cx="3745382" cy="2809037"/>
          </a:xfrm>
          <a:prstGeom prst="rect">
            <a:avLst/>
          </a:prstGeom>
        </p:spPr>
      </p:pic>
      <p:pic>
        <p:nvPicPr>
          <p:cNvPr id="5" name="Picture 4" descr="mobylette-bleue-av88-fascicule-n-1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90600" y="4267200"/>
            <a:ext cx="2658110" cy="18669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981200" y="2819400"/>
            <a:ext cx="1160895" cy="369332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La moto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562600" y="2819400"/>
            <a:ext cx="1585690" cy="369332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solidFill>
                  <a:schemeClr val="bg1"/>
                </a:solidFill>
              </a:rPr>
              <a:t>Une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voiture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00600" y="5943600"/>
            <a:ext cx="1042273" cy="369332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Un taxi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66800" y="6248400"/>
            <a:ext cx="1912703" cy="369332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solidFill>
                  <a:schemeClr val="bg1"/>
                </a:solidFill>
              </a:rPr>
              <a:t>Une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mobylette</a:t>
            </a:r>
            <a:endParaRPr lang="en-US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657225"/>
            <a:ext cx="2466975" cy="18478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0" y="3124200"/>
            <a:ext cx="3642128" cy="242316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3490436"/>
            <a:ext cx="2814638" cy="169068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3375" y="1323975"/>
            <a:ext cx="2190750" cy="102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4532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Prépositions</a:t>
            </a:r>
            <a:r>
              <a:rPr lang="en-US" dirty="0" smtClean="0"/>
              <a:t> avec les </a:t>
            </a:r>
            <a:r>
              <a:rPr lang="en-US" dirty="0" err="1" smtClean="0"/>
              <a:t>moyens</a:t>
            </a:r>
            <a:r>
              <a:rPr lang="en-US" dirty="0" smtClean="0"/>
              <a:t> de transport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En </a:t>
            </a:r>
            <a:r>
              <a:rPr lang="en-US" dirty="0" err="1" smtClean="0"/>
              <a:t>avion</a:t>
            </a:r>
            <a:endParaRPr lang="en-US" dirty="0" smtClean="0"/>
          </a:p>
          <a:p>
            <a:r>
              <a:rPr lang="en-US" dirty="0" smtClean="0"/>
              <a:t>En bateau</a:t>
            </a:r>
          </a:p>
          <a:p>
            <a:r>
              <a:rPr lang="en-US" dirty="0" smtClean="0"/>
              <a:t>En bus</a:t>
            </a:r>
          </a:p>
          <a:p>
            <a:r>
              <a:rPr lang="en-US" dirty="0" smtClean="0"/>
              <a:t>En car</a:t>
            </a:r>
          </a:p>
          <a:p>
            <a:r>
              <a:rPr lang="en-US" dirty="0" smtClean="0"/>
              <a:t>En </a:t>
            </a:r>
            <a:r>
              <a:rPr lang="en-US" dirty="0" err="1" smtClean="0"/>
              <a:t>métro</a:t>
            </a:r>
            <a:endParaRPr lang="en-US" dirty="0" smtClean="0"/>
          </a:p>
          <a:p>
            <a:r>
              <a:rPr lang="en-US" dirty="0" smtClean="0"/>
              <a:t>En taxi</a:t>
            </a:r>
          </a:p>
          <a:p>
            <a:r>
              <a:rPr lang="en-US" dirty="0" smtClean="0"/>
              <a:t>En train</a:t>
            </a:r>
          </a:p>
          <a:p>
            <a:r>
              <a:rPr lang="en-US" dirty="0" smtClean="0"/>
              <a:t>En tram</a:t>
            </a:r>
          </a:p>
          <a:p>
            <a:r>
              <a:rPr lang="en-US" dirty="0" smtClean="0"/>
              <a:t>En </a:t>
            </a:r>
            <a:r>
              <a:rPr lang="en-US" dirty="0" err="1" smtClean="0"/>
              <a:t>voiture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À </a:t>
            </a:r>
            <a:r>
              <a:rPr lang="en-US" dirty="0" err="1" smtClean="0"/>
              <a:t>mobylette</a:t>
            </a:r>
            <a:endParaRPr lang="en-US" dirty="0" smtClean="0"/>
          </a:p>
          <a:p>
            <a:r>
              <a:rPr lang="en-US" dirty="0" smtClean="0"/>
              <a:t>À </a:t>
            </a:r>
            <a:r>
              <a:rPr lang="en-US" dirty="0" err="1" smtClean="0"/>
              <a:t>moto</a:t>
            </a:r>
            <a:endParaRPr lang="en-US" dirty="0" smtClean="0"/>
          </a:p>
          <a:p>
            <a:r>
              <a:rPr lang="en-US" dirty="0" smtClean="0"/>
              <a:t>À pied</a:t>
            </a:r>
          </a:p>
          <a:p>
            <a:r>
              <a:rPr lang="en-US" dirty="0" smtClean="0"/>
              <a:t>À </a:t>
            </a:r>
            <a:r>
              <a:rPr lang="en-US" dirty="0" err="1" smtClean="0"/>
              <a:t>vélo</a:t>
            </a:r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err="1" smtClean="0"/>
              <a:t>Aller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Partir</a:t>
            </a:r>
            <a:endParaRPr lang="en-US" dirty="0" smtClean="0"/>
          </a:p>
          <a:p>
            <a:r>
              <a:rPr lang="en-US" dirty="0" smtClean="0"/>
              <a:t>voyager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Comment </a:t>
            </a:r>
            <a:r>
              <a:rPr lang="en-US" dirty="0" err="1" smtClean="0"/>
              <a:t>dit</a:t>
            </a:r>
            <a:r>
              <a:rPr lang="en-US" dirty="0" smtClean="0"/>
              <a:t>-on…?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“I take the bus to the train station.”</a:t>
            </a:r>
          </a:p>
          <a:p>
            <a:r>
              <a:rPr lang="en-US" dirty="0" smtClean="0"/>
              <a:t>“I walk to the train station.”</a:t>
            </a:r>
          </a:p>
          <a:p>
            <a:r>
              <a:rPr lang="en-US" dirty="0" smtClean="0"/>
              <a:t>“I ride my bike to the train station.”</a:t>
            </a:r>
          </a:p>
          <a:p>
            <a:r>
              <a:rPr lang="en-US" dirty="0" smtClean="0"/>
              <a:t>“I ride a plane to Paris.”</a:t>
            </a:r>
          </a:p>
          <a:p>
            <a:r>
              <a:rPr lang="en-US" dirty="0" smtClean="0"/>
              <a:t>“I walk in Paris.”</a:t>
            </a:r>
          </a:p>
          <a:p>
            <a:r>
              <a:rPr lang="en-US" dirty="0" smtClean="0"/>
              <a:t>“I take the taxi in Paris.”</a:t>
            </a:r>
          </a:p>
          <a:p>
            <a:endParaRPr lang="en-US" dirty="0"/>
          </a:p>
          <a:p>
            <a:r>
              <a:rPr lang="en-US" dirty="0" smtClean="0"/>
              <a:t>Comment </a:t>
            </a:r>
            <a:r>
              <a:rPr lang="en-US" dirty="0" err="1" smtClean="0"/>
              <a:t>est-ce</a:t>
            </a:r>
            <a:r>
              <a:rPr lang="en-US" dirty="0" smtClean="0"/>
              <a:t> </a:t>
            </a:r>
            <a:r>
              <a:rPr lang="en-US" dirty="0" err="1" smtClean="0"/>
              <a:t>qu’on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d’ici</a:t>
            </a:r>
            <a:r>
              <a:rPr lang="en-US" dirty="0" smtClean="0"/>
              <a:t> au Commons?  À Paris?  À Iowa City?  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3733800"/>
          </a:xfrm>
        </p:spPr>
        <p:txBody>
          <a:bodyPr>
            <a:normAutofit/>
          </a:bodyPr>
          <a:lstStyle/>
          <a:p>
            <a:r>
              <a:rPr lang="en-US" dirty="0" err="1" smtClean="0"/>
              <a:t>Qu’est-ce</a:t>
            </a:r>
            <a:r>
              <a:rPr lang="en-US" dirty="0" smtClean="0"/>
              <a:t> </a:t>
            </a:r>
            <a:r>
              <a:rPr lang="en-US" dirty="0" err="1" smtClean="0"/>
              <a:t>qu’il</a:t>
            </a:r>
            <a:r>
              <a:rPr lang="en-US" dirty="0" smtClean="0"/>
              <a:t> </a:t>
            </a:r>
            <a:r>
              <a:rPr lang="en-US" dirty="0" err="1" smtClean="0"/>
              <a:t>faut</a:t>
            </a:r>
            <a:r>
              <a:rPr lang="en-US" dirty="0" smtClean="0"/>
              <a:t> faire?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err="1" smtClean="0"/>
              <a:t>Qu’est-ce</a:t>
            </a:r>
            <a:r>
              <a:rPr lang="en-US" dirty="0" smtClean="0"/>
              <a:t> </a:t>
            </a:r>
            <a:r>
              <a:rPr lang="en-US" dirty="0" err="1" smtClean="0"/>
              <a:t>qu’il</a:t>
            </a:r>
            <a:r>
              <a:rPr lang="en-US" dirty="0" smtClean="0"/>
              <a:t> ne </a:t>
            </a:r>
            <a:r>
              <a:rPr lang="en-US" dirty="0" err="1" smtClean="0"/>
              <a:t>faut</a:t>
            </a:r>
            <a:r>
              <a:rPr lang="en-US" dirty="0" smtClean="0"/>
              <a:t> pas faire?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Il </a:t>
            </a:r>
            <a:r>
              <a:rPr lang="en-US" dirty="0" err="1" smtClean="0"/>
              <a:t>est</a:t>
            </a:r>
            <a:r>
              <a:rPr lang="en-US" dirty="0" smtClean="0"/>
              <a:t> important de….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Il </a:t>
            </a:r>
            <a:r>
              <a:rPr lang="en-US" dirty="0" err="1" smtClean="0"/>
              <a:t>est</a:t>
            </a:r>
            <a:r>
              <a:rPr lang="en-US" dirty="0" smtClean="0"/>
              <a:t> utile de…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Il </a:t>
            </a:r>
            <a:r>
              <a:rPr lang="en-US" dirty="0" err="1" smtClean="0"/>
              <a:t>est</a:t>
            </a:r>
            <a:r>
              <a:rPr lang="en-US" dirty="0" smtClean="0"/>
              <a:t> </a:t>
            </a:r>
            <a:r>
              <a:rPr lang="en-US" dirty="0" err="1" smtClean="0"/>
              <a:t>nécessaire</a:t>
            </a:r>
            <a:r>
              <a:rPr lang="en-US" dirty="0" smtClean="0"/>
              <a:t> de…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L’étiquette</a:t>
            </a:r>
            <a:r>
              <a:rPr lang="en-US" dirty="0" smtClean="0"/>
              <a:t> et la </a:t>
            </a:r>
            <a:r>
              <a:rPr lang="en-US" dirty="0" err="1" smtClean="0"/>
              <a:t>sécurité</a:t>
            </a:r>
            <a:r>
              <a:rPr lang="en-US" dirty="0" smtClean="0"/>
              <a:t> </a:t>
            </a:r>
            <a:r>
              <a:rPr lang="en-US" dirty="0" err="1" smtClean="0"/>
              <a:t>dans</a:t>
            </a:r>
            <a:r>
              <a:rPr lang="en-US" dirty="0" smtClean="0"/>
              <a:t> le </a:t>
            </a:r>
            <a:r>
              <a:rPr lang="en-US" dirty="0" err="1" smtClean="0"/>
              <a:t>métro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82569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en-US" dirty="0" smtClean="0"/>
              <a:t>Expressions de </a:t>
            </a:r>
            <a:r>
              <a:rPr lang="en-US" dirty="0" err="1" smtClean="0"/>
              <a:t>nécessité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981200"/>
            <a:ext cx="8229600" cy="4648200"/>
          </a:xfrm>
        </p:spPr>
        <p:txBody>
          <a:bodyPr>
            <a:normAutofit/>
          </a:bodyPr>
          <a:lstStyle/>
          <a:p>
            <a:r>
              <a:rPr lang="en-US" dirty="0" smtClean="0"/>
              <a:t>Il </a:t>
            </a:r>
            <a:r>
              <a:rPr lang="en-US" dirty="0" err="1" smtClean="0"/>
              <a:t>faut</a:t>
            </a:r>
            <a:r>
              <a:rPr lang="en-US" dirty="0" smtClean="0"/>
              <a:t> + </a:t>
            </a:r>
            <a:r>
              <a:rPr lang="en-US" dirty="0" err="1" smtClean="0"/>
              <a:t>verbe</a:t>
            </a:r>
            <a:r>
              <a:rPr lang="en-US" dirty="0" smtClean="0"/>
              <a:t> à </a:t>
            </a:r>
            <a:r>
              <a:rPr lang="en-US" dirty="0" err="1" smtClean="0"/>
              <a:t>l’infinitif</a:t>
            </a:r>
            <a:endParaRPr lang="en-US" dirty="0" smtClean="0"/>
          </a:p>
          <a:p>
            <a:pPr lvl="1"/>
            <a:r>
              <a:rPr lang="en-US" dirty="0" smtClean="0"/>
              <a:t>Il </a:t>
            </a:r>
            <a:r>
              <a:rPr lang="en-US" dirty="0" err="1" smtClean="0"/>
              <a:t>faut</a:t>
            </a:r>
            <a:r>
              <a:rPr lang="en-US" dirty="0" smtClean="0"/>
              <a:t> manger </a:t>
            </a:r>
            <a:r>
              <a:rPr lang="en-US" dirty="0" err="1" smtClean="0"/>
              <a:t>moins</a:t>
            </a:r>
            <a:r>
              <a:rPr lang="en-US" dirty="0" smtClean="0"/>
              <a:t> et </a:t>
            </a:r>
            <a:r>
              <a:rPr lang="en-US" dirty="0" err="1" smtClean="0"/>
              <a:t>bouger</a:t>
            </a:r>
            <a:r>
              <a:rPr lang="en-US" dirty="0" smtClean="0"/>
              <a:t> plus.</a:t>
            </a:r>
          </a:p>
          <a:p>
            <a:r>
              <a:rPr lang="en-US" dirty="0" smtClean="0"/>
              <a:t>Il ne </a:t>
            </a:r>
            <a:r>
              <a:rPr lang="en-US" dirty="0" err="1" smtClean="0"/>
              <a:t>faut</a:t>
            </a:r>
            <a:r>
              <a:rPr lang="en-US" dirty="0" smtClean="0"/>
              <a:t> pas + </a:t>
            </a:r>
            <a:r>
              <a:rPr lang="en-US" dirty="0" err="1" smtClean="0"/>
              <a:t>verbe</a:t>
            </a:r>
            <a:r>
              <a:rPr lang="en-US" dirty="0" smtClean="0"/>
              <a:t> à </a:t>
            </a:r>
            <a:r>
              <a:rPr lang="en-US" dirty="0" err="1" smtClean="0"/>
              <a:t>l’infinitif</a:t>
            </a:r>
            <a:endParaRPr lang="en-US" dirty="0" smtClean="0"/>
          </a:p>
          <a:p>
            <a:pPr lvl="1"/>
            <a:r>
              <a:rPr lang="en-US" dirty="0" smtClean="0"/>
              <a:t>Il ne </a:t>
            </a:r>
            <a:r>
              <a:rPr lang="en-US" dirty="0" err="1" smtClean="0"/>
              <a:t>faut</a:t>
            </a:r>
            <a:r>
              <a:rPr lang="en-US" dirty="0" smtClean="0"/>
              <a:t> pas </a:t>
            </a:r>
            <a:r>
              <a:rPr lang="en-US" dirty="0" err="1" smtClean="0"/>
              <a:t>prendre</a:t>
            </a:r>
            <a:r>
              <a:rPr lang="en-US" dirty="0" smtClean="0"/>
              <a:t> des Twinkies au </a:t>
            </a:r>
            <a:r>
              <a:rPr lang="en-US" dirty="0" err="1" smtClean="0"/>
              <a:t>dîner</a:t>
            </a:r>
            <a:r>
              <a:rPr lang="en-US" dirty="0" smtClean="0"/>
              <a:t>.</a:t>
            </a:r>
          </a:p>
          <a:p>
            <a:r>
              <a:rPr lang="en-US" dirty="0" smtClean="0"/>
              <a:t>Il </a:t>
            </a:r>
            <a:r>
              <a:rPr lang="en-US" dirty="0" err="1" smtClean="0"/>
              <a:t>est</a:t>
            </a:r>
            <a:r>
              <a:rPr lang="en-US" dirty="0" smtClean="0"/>
              <a:t> important de + </a:t>
            </a:r>
            <a:r>
              <a:rPr lang="en-US" dirty="0" err="1" smtClean="0"/>
              <a:t>verbe</a:t>
            </a:r>
            <a:r>
              <a:rPr lang="en-US" dirty="0" smtClean="0"/>
              <a:t> à </a:t>
            </a:r>
            <a:r>
              <a:rPr lang="en-US" dirty="0" err="1" smtClean="0"/>
              <a:t>l’infinitif</a:t>
            </a:r>
            <a:endParaRPr lang="en-US" dirty="0" smtClean="0"/>
          </a:p>
          <a:p>
            <a:pPr lvl="1"/>
            <a:r>
              <a:rPr lang="en-US" dirty="0" smtClean="0"/>
              <a:t>Il </a:t>
            </a:r>
            <a:r>
              <a:rPr lang="en-US" dirty="0" err="1" smtClean="0"/>
              <a:t>est</a:t>
            </a:r>
            <a:r>
              <a:rPr lang="en-US" dirty="0" smtClean="0"/>
              <a:t> important de </a:t>
            </a:r>
            <a:r>
              <a:rPr lang="en-US" dirty="0" err="1" smtClean="0"/>
              <a:t>boire</a:t>
            </a:r>
            <a:r>
              <a:rPr lang="en-US" dirty="0" smtClean="0"/>
              <a:t> plus </a:t>
            </a:r>
            <a:r>
              <a:rPr lang="en-US" dirty="0" err="1" smtClean="0"/>
              <a:t>d’eau</a:t>
            </a:r>
            <a:r>
              <a:rPr lang="en-US" dirty="0" smtClean="0"/>
              <a:t>.</a:t>
            </a:r>
          </a:p>
          <a:p>
            <a:r>
              <a:rPr lang="en-US" dirty="0" smtClean="0"/>
              <a:t>Il </a:t>
            </a:r>
            <a:r>
              <a:rPr lang="en-US" dirty="0" err="1" smtClean="0"/>
              <a:t>est</a:t>
            </a:r>
            <a:r>
              <a:rPr lang="en-US" dirty="0" smtClean="0"/>
              <a:t> </a:t>
            </a:r>
            <a:r>
              <a:rPr lang="en-US" dirty="0" err="1" smtClean="0"/>
              <a:t>nécessaire</a:t>
            </a:r>
            <a:r>
              <a:rPr lang="en-US" dirty="0" smtClean="0"/>
              <a:t> de + </a:t>
            </a:r>
            <a:r>
              <a:rPr lang="en-US" dirty="0" err="1" smtClean="0"/>
              <a:t>verbe</a:t>
            </a:r>
            <a:r>
              <a:rPr lang="en-US" dirty="0" smtClean="0"/>
              <a:t> à </a:t>
            </a:r>
            <a:r>
              <a:rPr lang="en-US" dirty="0" err="1" smtClean="0"/>
              <a:t>l’infinitif</a:t>
            </a:r>
            <a:endParaRPr lang="en-US" dirty="0" smtClean="0"/>
          </a:p>
          <a:p>
            <a:pPr lvl="1">
              <a:buNone/>
            </a:pPr>
            <a:endParaRPr lang="en-US" dirty="0" smtClean="0"/>
          </a:p>
          <a:p>
            <a:r>
              <a:rPr lang="en-US" dirty="0" smtClean="0"/>
              <a:t>Il </a:t>
            </a:r>
            <a:r>
              <a:rPr lang="en-US" dirty="0" err="1" smtClean="0"/>
              <a:t>est</a:t>
            </a:r>
            <a:r>
              <a:rPr lang="en-US" dirty="0" smtClean="0"/>
              <a:t> utile de + </a:t>
            </a:r>
            <a:r>
              <a:rPr lang="en-US" dirty="0" err="1" smtClean="0"/>
              <a:t>verbe</a:t>
            </a:r>
            <a:r>
              <a:rPr lang="en-US" dirty="0" smtClean="0"/>
              <a:t> à </a:t>
            </a:r>
            <a:r>
              <a:rPr lang="en-US" dirty="0" err="1" smtClean="0"/>
              <a:t>l’infinitif</a:t>
            </a:r>
            <a:endParaRPr lang="en-US" dirty="0" smtClean="0"/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99211727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430</TotalTime>
  <Words>591</Words>
  <Application>Microsoft Office PowerPoint</Application>
  <PresentationFormat>On-screen Show (4:3)</PresentationFormat>
  <Paragraphs>179</Paragraphs>
  <Slides>24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Civic</vt:lpstr>
      <vt:lpstr>Français 103</vt:lpstr>
      <vt:lpstr>  </vt:lpstr>
      <vt:lpstr>PowerPoint Presentation</vt:lpstr>
      <vt:lpstr>PowerPoint Presentation</vt:lpstr>
      <vt:lpstr>PowerPoint Presentation</vt:lpstr>
      <vt:lpstr>Prépositions avec les moyens de transport</vt:lpstr>
      <vt:lpstr>Comment dit-on…?</vt:lpstr>
      <vt:lpstr>L’étiquette et la sécurité dans le métro</vt:lpstr>
      <vt:lpstr>Expressions de nécessité</vt:lpstr>
      <vt:lpstr>L’art nouveau de Guimard</vt:lpstr>
      <vt:lpstr>PowerPoint Presentation</vt:lpstr>
      <vt:lpstr>Le train en France</vt:lpstr>
      <vt:lpstr>  . Vrai ou faux?  Corrigez si c’est faux </vt:lpstr>
      <vt:lpstr>PowerPoint Presentation</vt:lpstr>
      <vt:lpstr>Le voyage:  vocabulaire utile</vt:lpstr>
      <vt:lpstr>Qu’est-ce qu’on apporte en vacances?</vt:lpstr>
      <vt:lpstr>PowerPoint Presentation</vt:lpstr>
      <vt:lpstr>Le futur</vt:lpstr>
      <vt:lpstr>Le futur simple</vt:lpstr>
      <vt:lpstr>Racines irrégulières</vt:lpstr>
      <vt:lpstr>Le futur indéfini (futur simple) vs. le futur défini (futur proche)</vt:lpstr>
      <vt:lpstr>Les pronoms “en” et “y”</vt:lpstr>
      <vt:lpstr>Le pronom “y”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Français 103</dc:title>
  <dc:creator>Devan Baty</dc:creator>
  <cp:lastModifiedBy>Devan Baty</cp:lastModifiedBy>
  <cp:revision>36</cp:revision>
  <dcterms:created xsi:type="dcterms:W3CDTF">2012-04-05T01:33:45Z</dcterms:created>
  <dcterms:modified xsi:type="dcterms:W3CDTF">2017-10-30T02:17:08Z</dcterms:modified>
</cp:coreProperties>
</file>