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77" r:id="rId2"/>
    <p:sldId id="261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</p:sldIdLst>
  <p:sldSz cx="9144000" cy="5143500" type="screen16x9"/>
  <p:notesSz cx="6858000" cy="9144000"/>
  <p:embeddedFontLst>
    <p:embeddedFont>
      <p:font typeface="Lexend Exa" panose="020B0604020202020204" charset="0"/>
      <p:regular r:id="rId16"/>
      <p:bold r:id="rId17"/>
    </p:embeddedFont>
    <p:embeddedFont>
      <p:font typeface="Lexend Exa Medium" panose="020B0604020202020204" charset="0"/>
      <p:regular r:id="rId18"/>
      <p:bold r:id="rId19"/>
    </p:embeddedFont>
    <p:embeddedFont>
      <p:font typeface="Nunito" panose="020B0604020202020204" charset="0"/>
      <p:regular r:id="rId20"/>
      <p:bold r:id="rId21"/>
      <p:italic r:id="rId22"/>
      <p:boldItalic r:id="rId23"/>
    </p:embeddedFont>
    <p:embeddedFont>
      <p:font typeface="Teachers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rrine Neville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7AC33F-DEFE-4436-BC47-9E06D1904CD5}">
  <a:tblStyle styleId="{227AC33F-DEFE-4436-BC47-9E06D1904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6" y="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51b45d9f6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51b45d9f6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3f263353e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3f263353e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3f263353e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3f263353e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1e7143c10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1e7143c10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3ed1bc3f0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3ed1bc3f0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 – bag (sack)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ed1bc3f0b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ed1bc3f0b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1b45d9f65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1b45d9f65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4aa49b875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4aa49b875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4aa49b875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4aa49b875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3ed1bc3f0b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3ed1bc3f0b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ed1bc3f0b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ed1bc3f0b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3ed1bc3f0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3ed1bc3f0b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3ed1bc3f0b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3ed1bc3f0b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3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Tm_JmQOwjEjhAecJgVlcz9Mis-qt9eN3/view?usp=drive_link" TargetMode="External"/><Relationship Id="rId13" Type="http://schemas.openxmlformats.org/officeDocument/2006/relationships/hyperlink" Target="https://drive.google.com/file/d/1H1YtWZQNyGxWManBhM8w9qr0zVS0BBk_/view?usp=drive_link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drive.google.com/file/d/1s_P1tEyJl2vII-rCQpALGstfxoXi20-i/view?usp=drive_link" TargetMode="External"/><Relationship Id="rId12" Type="http://schemas.openxmlformats.org/officeDocument/2006/relationships/hyperlink" Target="https://drive.google.com/file/d/1XpCAo245qQEHO8EYNNpV7szdJmzCbKuX/view?usp=drive_link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drive.google.com/file/d/12VJ28Fxe3xGfUTxObWjAoatzuWGa3s_b/view?usp=drive_link" TargetMode="External"/><Relationship Id="rId11" Type="http://schemas.openxmlformats.org/officeDocument/2006/relationships/hyperlink" Target="https://drive.google.com/file/d/1dflL5EKtvcAEdjcPhaIfkNUb9tL0N0RT/view?usp=sharing" TargetMode="External"/><Relationship Id="rId5" Type="http://schemas.openxmlformats.org/officeDocument/2006/relationships/hyperlink" Target="https://drive.google.com/file/d/1rNtTgUp8ereX2S42BzoVDI3uWGik0JoD/view?usp=drive_link" TargetMode="External"/><Relationship Id="rId10" Type="http://schemas.openxmlformats.org/officeDocument/2006/relationships/hyperlink" Target="https://drive.google.com/file/d/1bMVHj0oIFg7C7zN2rg28829QK_bK0jYl/view?usp=drive_link" TargetMode="External"/><Relationship Id="rId4" Type="http://schemas.openxmlformats.org/officeDocument/2006/relationships/notesSlide" Target="../notesSlides/notesSlide3.xml"/><Relationship Id="rId9" Type="http://schemas.openxmlformats.org/officeDocument/2006/relationships/hyperlink" Target="https://drive.google.com/file/d/1KATkIreg8v-yMQ9GPBeMjN1xvCSR-fKp/view?usp=drive_link" TargetMode="External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1: Day 2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5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81" name="Google Shape;381;p45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2400" b="1" dirty="0"/>
              <a:t>First </a:t>
            </a:r>
            <a:r>
              <a:rPr lang="en-US" sz="2400" dirty="0"/>
              <a:t>watch the video, then turn and talk with a partner by practicing how to share information by asking and answering the questions below.</a:t>
            </a:r>
            <a:endParaRPr lang="en-US" sz="2400" b="1" dirty="0"/>
          </a:p>
        </p:txBody>
      </p:sp>
      <p:sp>
        <p:nvSpPr>
          <p:cNvPr id="382" name="Google Shape;382;p45"/>
          <p:cNvSpPr txBox="1">
            <a:spLocks noGrp="1"/>
          </p:cNvSpPr>
          <p:nvPr>
            <p:ph type="body" idx="1"/>
          </p:nvPr>
        </p:nvSpPr>
        <p:spPr>
          <a:xfrm>
            <a:off x="338700" y="2056425"/>
            <a:ext cx="8466600" cy="25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I </a:t>
            </a:r>
            <a:r>
              <a:rPr lang="en" sz="2400" b="1" dirty="0">
                <a:solidFill>
                  <a:srgbClr val="9900FF"/>
                </a:solidFill>
              </a:rPr>
              <a:t>LIVE </a:t>
            </a:r>
            <a:r>
              <a:rPr lang="en" sz="2400" b="1" dirty="0"/>
              <a:t>in ___________.</a:t>
            </a:r>
            <a:endParaRPr sz="2400" b="1"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	My </a:t>
            </a:r>
            <a:r>
              <a:rPr lang="en" sz="2400" b="1" dirty="0">
                <a:solidFill>
                  <a:srgbClr val="9900FF"/>
                </a:solidFill>
              </a:rPr>
              <a:t>BIRTHDAY </a:t>
            </a:r>
            <a:r>
              <a:rPr lang="en" sz="2400" b="1" dirty="0"/>
              <a:t>is _________.</a:t>
            </a:r>
            <a:endParaRPr sz="2400" b="1" dirty="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name? Where do you </a:t>
            </a:r>
            <a:endParaRPr sz="2400" b="1" dirty="0"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9900FF"/>
                </a:solidFill>
              </a:rPr>
              <a:t>LIVE</a:t>
            </a:r>
            <a:r>
              <a:rPr lang="en" sz="2400" b="1" dirty="0"/>
              <a:t>? When is your </a:t>
            </a:r>
            <a:r>
              <a:rPr lang="en" sz="2400" b="1" dirty="0">
                <a:solidFill>
                  <a:srgbClr val="9900FF"/>
                </a:solidFill>
              </a:rPr>
              <a:t>BIRTHDAY</a:t>
            </a:r>
            <a:r>
              <a:rPr lang="en" sz="2400" b="1" dirty="0"/>
              <a:t>? </a:t>
            </a:r>
            <a:endParaRPr sz="2400" b="1" dirty="0"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 dirty="0"/>
              <a:t>              </a:t>
            </a:r>
            <a:endParaRPr sz="2400" b="1" dirty="0"/>
          </a:p>
        </p:txBody>
      </p:sp>
      <p:pic>
        <p:nvPicPr>
          <p:cNvPr id="2" name="FullLiveBirthday (2)">
            <a:hlinkClick r:id="" action="ppaction://media"/>
            <a:extLst>
              <a:ext uri="{FF2B5EF4-FFF2-40B4-BE49-F238E27FC236}">
                <a16:creationId xmlns:a16="http://schemas.microsoft.com/office/drawing/2014/main" id="{8B76CBBB-C01E-4B43-A665-92CA8B5C0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7123" y="3034641"/>
            <a:ext cx="3143627" cy="1768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88" name="Google Shape;388;p46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2400" b="1" dirty="0"/>
              <a:t>First </a:t>
            </a:r>
            <a:r>
              <a:rPr lang="en-US" sz="2400" dirty="0"/>
              <a:t>watch the video, then turn and talk with a partner by practicing how to share information by asking and answering the questions below.</a:t>
            </a:r>
            <a:endParaRPr lang="en-US" sz="2400" b="1" dirty="0"/>
          </a:p>
        </p:txBody>
      </p:sp>
      <p:sp>
        <p:nvSpPr>
          <p:cNvPr id="389" name="Google Shape;389;p46"/>
          <p:cNvSpPr txBox="1">
            <a:spLocks noGrp="1"/>
          </p:cNvSpPr>
          <p:nvPr>
            <p:ph type="body" idx="1"/>
          </p:nvPr>
        </p:nvSpPr>
        <p:spPr>
          <a:xfrm>
            <a:off x="338700" y="2056425"/>
            <a:ext cx="8628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I </a:t>
            </a:r>
            <a:r>
              <a:rPr lang="en" sz="2400" b="1" dirty="0">
                <a:solidFill>
                  <a:srgbClr val="9900FF"/>
                </a:solidFill>
              </a:rPr>
              <a:t>LIVE </a:t>
            </a:r>
            <a:r>
              <a:rPr lang="en" sz="2400" b="1" dirty="0"/>
              <a:t>in ___________.</a:t>
            </a:r>
            <a:endParaRPr sz="2400" b="1" dirty="0"/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	My </a:t>
            </a:r>
            <a:r>
              <a:rPr lang="en" sz="2400" b="1" dirty="0">
                <a:solidFill>
                  <a:srgbClr val="9900FF"/>
                </a:solidFill>
              </a:rPr>
              <a:t>BIRTHDAY </a:t>
            </a:r>
            <a:r>
              <a:rPr lang="en" sz="2400" b="1" dirty="0"/>
              <a:t>is _________.</a:t>
            </a:r>
            <a:br>
              <a:rPr lang="en" sz="2400" b="1" dirty="0"/>
            </a:br>
            <a:r>
              <a:rPr lang="en" sz="2400" b="1" dirty="0"/>
              <a:t>				I </a:t>
            </a:r>
            <a:r>
              <a:rPr lang="en" sz="2400" b="1" dirty="0">
                <a:solidFill>
                  <a:srgbClr val="9900FF"/>
                </a:solidFill>
              </a:rPr>
              <a:t>LIKE</a:t>
            </a:r>
            <a:r>
              <a:rPr lang="en" sz="2400" b="1" dirty="0"/>
              <a:t> ___________.</a:t>
            </a:r>
            <a:endParaRPr sz="2400" b="1" dirty="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name? Where do you </a:t>
            </a:r>
            <a:endParaRPr sz="2400" b="1" dirty="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9900FF"/>
                </a:solidFill>
              </a:rPr>
              <a:t>LIVE</a:t>
            </a:r>
            <a:r>
              <a:rPr lang="en" sz="2400" b="1" dirty="0"/>
              <a:t>? When is your </a:t>
            </a:r>
            <a:r>
              <a:rPr lang="en" sz="2400" b="1" dirty="0">
                <a:solidFill>
                  <a:srgbClr val="9900FF"/>
                </a:solidFill>
              </a:rPr>
              <a:t>BIRTHDAY</a:t>
            </a:r>
            <a:r>
              <a:rPr lang="en" sz="2400" b="1" dirty="0"/>
              <a:t>? What do you </a:t>
            </a:r>
            <a:r>
              <a:rPr lang="en" sz="2400" b="1" dirty="0">
                <a:solidFill>
                  <a:srgbClr val="9900FF"/>
                </a:solidFill>
              </a:rPr>
              <a:t>LIKE</a:t>
            </a:r>
            <a:r>
              <a:rPr lang="en" sz="2400" b="1" dirty="0"/>
              <a:t>?</a:t>
            </a:r>
            <a:endParaRPr sz="2400" b="1" dirty="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              </a:t>
            </a:r>
            <a:endParaRPr sz="2400" b="1" dirty="0"/>
          </a:p>
        </p:txBody>
      </p:sp>
      <p:pic>
        <p:nvPicPr>
          <p:cNvPr id="2" name="FullLiveBirthday (2)">
            <a:hlinkClick r:id="" action="ppaction://media"/>
            <a:extLst>
              <a:ext uri="{FF2B5EF4-FFF2-40B4-BE49-F238E27FC236}">
                <a16:creationId xmlns:a16="http://schemas.microsoft.com/office/drawing/2014/main" id="{D240D3BE-6FB7-4857-B406-AC88A2352A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7039" y="1800694"/>
            <a:ext cx="2158452" cy="1214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7"/>
          <p:cNvSpPr txBox="1"/>
          <p:nvPr/>
        </p:nvSpPr>
        <p:spPr>
          <a:xfrm>
            <a:off x="1312075" y="976725"/>
            <a:ext cx="65601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your cell phone record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yourself and a partner having a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conversation using the last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Chat Slide.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you're done recording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listen with your partner and analyze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recording and give feedback to support each other. Try again using the feedback and re record.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Submit </a:t>
            </a:r>
            <a:r>
              <a:rPr lang="en-US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a</a:t>
            </a: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recording to WeChat if you’d like us to review for extra support.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95" name="Google Shape;395;p47" descr="Free Images : smartphone, hand, technology, telephone, gadget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750" y="1518775"/>
            <a:ext cx="2454973" cy="16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E7BBD2-3EAF-4584-8D1D-75C95C554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1825" y="781665"/>
            <a:ext cx="713144" cy="713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8"/>
          <p:cNvSpPr txBox="1">
            <a:spLocks noGrp="1"/>
          </p:cNvSpPr>
          <p:nvPr>
            <p:ph type="title"/>
          </p:nvPr>
        </p:nvSpPr>
        <p:spPr>
          <a:xfrm>
            <a:off x="819150" y="4327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latin typeface="Lexend Exa"/>
                <a:ea typeface="Lexend Exa"/>
                <a:cs typeface="Lexend Exa"/>
                <a:sym typeface="Lexend Exa"/>
              </a:rPr>
              <a:t>Writing Practice</a:t>
            </a:r>
            <a:endParaRPr sz="4200" b="1"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401" name="Google Shape;401;p48"/>
          <p:cNvSpPr txBox="1"/>
          <p:nvPr/>
        </p:nvSpPr>
        <p:spPr>
          <a:xfrm>
            <a:off x="206450" y="1180400"/>
            <a:ext cx="8751900" cy="3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r>
              <a:rPr lang="en" sz="21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Write/Type an introduction all about you. </a:t>
            </a:r>
            <a:endParaRPr sz="21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lphaLcPeriod"/>
            </a:pPr>
            <a:r>
              <a:rPr lang="en" sz="21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Tell us about you, what you like to do on your birthday, and what you like to do for fun.</a:t>
            </a:r>
            <a:endParaRPr sz="21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r>
              <a:rPr lang="en" sz="21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Read your introduction to a peer. </a:t>
            </a:r>
            <a:endParaRPr sz="21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r>
              <a:rPr lang="en" sz="21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Ask a peer for help pronouncing different words. </a:t>
            </a:r>
            <a:endParaRPr sz="21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r>
              <a:rPr lang="en" sz="21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Repeat: switch places of reader and listener</a:t>
            </a:r>
            <a:endParaRPr sz="21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r>
              <a:rPr lang="en" sz="21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Move on to recording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endParaRPr lang="en" sz="21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endParaRPr lang="en" sz="21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952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</a:pPr>
            <a:r>
              <a:rPr lang="en" sz="21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- - -This </a:t>
            </a:r>
            <a:r>
              <a:rPr lang="en-US" sz="21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should be done </a:t>
            </a:r>
            <a:r>
              <a:rPr lang="en" sz="21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ONLY </a:t>
            </a:r>
            <a:r>
              <a:rPr lang="en" sz="21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if time allows.- - -</a:t>
            </a:r>
            <a:endParaRPr sz="21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1215142" y="80972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 dirty="0">
                <a:latin typeface="Lexend Exa"/>
                <a:ea typeface="Lexend Exa"/>
                <a:cs typeface="Lexend Exa"/>
                <a:sym typeface="Lexend Exa"/>
              </a:rPr>
              <a:t>Greeting</a:t>
            </a:r>
            <a:endParaRPr sz="4000" b="1" u="sng" dirty="0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169" name="Google Shape;169;p18"/>
          <p:cNvGraphicFramePr/>
          <p:nvPr/>
        </p:nvGraphicFramePr>
        <p:xfrm>
          <a:off x="177000" y="911987"/>
          <a:ext cx="8790000" cy="2704575"/>
        </p:xfrm>
        <a:graphic>
          <a:graphicData uri="http://schemas.openxmlformats.org/drawingml/2006/table">
            <a:tbl>
              <a:tblPr>
                <a:noFill/>
                <a:tableStyleId>{227AC33F-DEFE-4436-BC47-9E06D1904CD5}</a:tableStyleId>
              </a:tblPr>
              <a:tblGrid>
                <a:gridCol w="29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hello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hi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hey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fist bump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wave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  what’s up</a:t>
                      </a:r>
                      <a:r>
                        <a:rPr lang="en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 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hand shake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smile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hug</a:t>
                      </a:r>
                      <a:endParaRPr lang="en"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86107328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6650EEB-E7C3-4D99-AB0D-2F95B459BDCA}"/>
              </a:ext>
            </a:extLst>
          </p:cNvPr>
          <p:cNvSpPr/>
          <p:nvPr/>
        </p:nvSpPr>
        <p:spPr>
          <a:xfrm>
            <a:off x="300789" y="3723681"/>
            <a:ext cx="85424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We will start with a greeting. A greeting is how we welcome each other. We use it to start the conversation. Sometimes it is oral language, our words. Sometimes it is body language, our gestures.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9DD55B-0633-4AFF-AF8D-C89FB266A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54300" y="195268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851565-EDDD-4594-8421-B7A6D06C56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800" y="1111250"/>
            <a:ext cx="533400" cy="533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7CA656-2F03-484E-9810-200E4E4DFA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84600" y="1142691"/>
            <a:ext cx="533400" cy="533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BF8EA6-CBF1-4077-A89A-31E883B606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02400" y="1079191"/>
            <a:ext cx="533400" cy="533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409224-A342-4FBE-85E8-C8D589B8D1D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9500" y="1989517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 txBox="1">
            <a:spLocks noGrp="1"/>
          </p:cNvSpPr>
          <p:nvPr>
            <p:ph type="title"/>
          </p:nvPr>
        </p:nvSpPr>
        <p:spPr>
          <a:xfrm>
            <a:off x="885450" y="169550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 dirty="0">
                <a:highlight>
                  <a:srgbClr val="FFFF00"/>
                </a:highlight>
                <a:latin typeface="Lexend Exa"/>
                <a:ea typeface="Lexend Exa"/>
                <a:cs typeface="Lexend Exa"/>
                <a:sym typeface="Lexend Exa"/>
              </a:rPr>
              <a:t>SOUNDS</a:t>
            </a:r>
            <a:endParaRPr sz="4500" b="1" u="sng" dirty="0">
              <a:highlight>
                <a:srgbClr val="FFFF00"/>
              </a:highlight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335" name="Google Shape;335;p38"/>
          <p:cNvGraphicFramePr/>
          <p:nvPr/>
        </p:nvGraphicFramePr>
        <p:xfrm>
          <a:off x="125188" y="1013750"/>
          <a:ext cx="8790000" cy="2991740"/>
        </p:xfrm>
        <a:graphic>
          <a:graphicData uri="http://schemas.openxmlformats.org/drawingml/2006/table">
            <a:tbl>
              <a:tblPr>
                <a:noFill/>
                <a:tableStyleId>{227AC33F-DEFE-4436-BC47-9E06D1904CD5}</a:tableStyleId>
              </a:tblPr>
              <a:tblGrid>
                <a:gridCol w="29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 dirty="0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5"/>
                        </a:rPr>
                        <a:t>/F/ir/</a:t>
                      </a:r>
                      <a:r>
                        <a:rPr lang="en" sz="3300" u="sng" dirty="0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5"/>
                        </a:rPr>
                        <a:t>st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 dirty="0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6"/>
                        </a:rPr>
                        <a:t>L</a:t>
                      </a:r>
                      <a:r>
                        <a:rPr lang="en" sz="3300" u="sng" dirty="0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6"/>
                        </a:rPr>
                        <a:t>a</a:t>
                      </a:r>
                      <a:r>
                        <a:rPr lang="en" sz="3300" u="sng" dirty="0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6"/>
                        </a:rPr>
                        <a:t>st name</a:t>
                      </a:r>
                      <a:endParaRPr sz="3300" dirty="0">
                        <a:highlight>
                          <a:srgbClr val="FFFF00"/>
                        </a:highlight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7"/>
                        </a:rPr>
                        <a:t>signa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7"/>
                        </a:rPr>
                        <a:t>ture</a:t>
                      </a:r>
                      <a:endParaRPr sz="3300">
                        <a:highlight>
                          <a:srgbClr val="FFFF00"/>
                        </a:highlight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Dri/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v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/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er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’s Li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c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ense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9"/>
                        </a:rPr>
                        <a:t>Ar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9"/>
                        </a:rPr>
                        <a:t>e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9"/>
                        </a:rPr>
                        <a:t>a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9"/>
                        </a:rPr>
                        <a:t> Code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10"/>
                        </a:rPr>
                        <a:t>Ph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0"/>
                        </a:rPr>
                        <a:t>one N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10"/>
                        </a:rPr>
                        <a:t>u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0"/>
                        </a:rPr>
                        <a:t>mb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10"/>
                        </a:rPr>
                        <a:t>er</a:t>
                      </a:r>
                      <a:endParaRPr sz="3300">
                        <a:highlight>
                          <a:srgbClr val="FFFF00"/>
                        </a:highlight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1"/>
                        </a:rPr>
                        <a:t>ID C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11"/>
                        </a:rPr>
                        <a:t>ar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1"/>
                        </a:rPr>
                        <a:t>d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</a:t>
                      </a:r>
                      <a:r>
                        <a:rPr lang="en" sz="3300" u="sng" dirty="0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2"/>
                        </a:rPr>
                        <a:t>ddr</a:t>
                      </a:r>
                      <a:r>
                        <a:rPr lang="en" sz="3300" u="sng" dirty="0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12"/>
                        </a:rPr>
                        <a:t>e</a:t>
                      </a:r>
                      <a:r>
                        <a:rPr lang="en" sz="3300" u="sng" dirty="0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2"/>
                        </a:rPr>
                        <a:t>ss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 dirty="0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3"/>
                        </a:rPr>
                        <a:t>Passp</a:t>
                      </a:r>
                      <a:r>
                        <a:rPr lang="en" sz="3300" u="sng" dirty="0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13"/>
                        </a:rPr>
                        <a:t>or</a:t>
                      </a:r>
                      <a:r>
                        <a:rPr lang="en" sz="3300" u="sng" dirty="0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3"/>
                        </a:rPr>
                        <a:t>t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345F78-993F-4E69-893C-7F86C0983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52008" y="382593"/>
            <a:ext cx="528513" cy="528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Vocabulary: 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88" b="1" u="sng">
                <a:latin typeface="Lexend Exa"/>
                <a:ea typeface="Lexend Exa"/>
                <a:cs typeface="Lexend Exa"/>
                <a:sym typeface="Lexend Exa"/>
              </a:rPr>
              <a:t>Possessive Adjectives</a:t>
            </a:r>
            <a:endParaRPr sz="3388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341" name="Google Shape;341;p39"/>
          <p:cNvGraphicFramePr/>
          <p:nvPr/>
        </p:nvGraphicFramePr>
        <p:xfrm>
          <a:off x="365050" y="1567075"/>
          <a:ext cx="8413875" cy="2704575"/>
        </p:xfrm>
        <a:graphic>
          <a:graphicData uri="http://schemas.openxmlformats.org/drawingml/2006/table">
            <a:tbl>
              <a:tblPr>
                <a:noFill/>
                <a:tableStyleId>{227AC33F-DEFE-4436-BC47-9E06D1904CD5}</a:tableStyleId>
              </a:tblPr>
              <a:tblGrid>
                <a:gridCol w="280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your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his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 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she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he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BD97B9-DE31-45DB-B818-8B014CEE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067" y="507530"/>
            <a:ext cx="554530" cy="554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Word Reading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347" name="Google Shape;347;p40"/>
          <p:cNvGraphicFramePr/>
          <p:nvPr/>
        </p:nvGraphicFramePr>
        <p:xfrm>
          <a:off x="365063" y="1164650"/>
          <a:ext cx="8413875" cy="3606100"/>
        </p:xfrm>
        <a:graphic>
          <a:graphicData uri="http://schemas.openxmlformats.org/drawingml/2006/table">
            <a:tbl>
              <a:tblPr>
                <a:noFill/>
                <a:tableStyleId>{227AC33F-DEFE-4436-BC47-9E06D1904CD5}</a:tableStyleId>
              </a:tblPr>
              <a:tblGrid>
                <a:gridCol w="280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January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February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March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April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June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July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August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September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October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November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December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EAE9DD-2808-49D5-8A18-90B34B19C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9478" y="372750"/>
            <a:ext cx="547990" cy="547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1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Lexend Exa"/>
                <a:ea typeface="Lexend Exa"/>
                <a:cs typeface="Lexend Exa"/>
                <a:sym typeface="Lexend Exa"/>
              </a:rPr>
              <a:t>   Let’s Chat…      Speaking-Listening</a:t>
            </a:r>
            <a:r>
              <a:rPr lang="en" sz="4300" dirty="0"/>
              <a:t> </a:t>
            </a:r>
            <a:endParaRPr sz="4300" dirty="0"/>
          </a:p>
        </p:txBody>
      </p:sp>
      <p:sp>
        <p:nvSpPr>
          <p:cNvPr id="353" name="Google Shape;353;p41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First </a:t>
            </a:r>
            <a:r>
              <a:rPr lang="en-US" sz="2400" dirty="0"/>
              <a:t>watch the video, then turn and talk </a:t>
            </a:r>
            <a:r>
              <a:rPr lang="en" sz="2400" dirty="0"/>
              <a:t>with a partner </a:t>
            </a:r>
            <a:r>
              <a:rPr lang="en-US" sz="2400" dirty="0"/>
              <a:t>by</a:t>
            </a:r>
            <a:r>
              <a:rPr lang="en" sz="2400" dirty="0"/>
              <a:t> practic</a:t>
            </a:r>
            <a:r>
              <a:rPr lang="en-US" sz="2400" dirty="0"/>
              <a:t>ing how to share information by</a:t>
            </a:r>
            <a:r>
              <a:rPr lang="en" sz="2400" dirty="0"/>
              <a:t> asking and answering the questions </a:t>
            </a:r>
            <a:r>
              <a:rPr lang="en-US" sz="2400" dirty="0"/>
              <a:t>below.</a:t>
            </a:r>
            <a:endParaRPr sz="2400" b="1" dirty="0"/>
          </a:p>
        </p:txBody>
      </p:sp>
      <p:sp>
        <p:nvSpPr>
          <p:cNvPr id="354" name="Google Shape;354;p41"/>
          <p:cNvSpPr txBox="1">
            <a:spLocks noGrp="1"/>
          </p:cNvSpPr>
          <p:nvPr>
            <p:ph type="body" idx="1"/>
          </p:nvPr>
        </p:nvSpPr>
        <p:spPr>
          <a:xfrm>
            <a:off x="338700" y="2099734"/>
            <a:ext cx="8466600" cy="17231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Hi-Hi</a:t>
            </a:r>
            <a:endParaRPr lang="en" sz="2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9144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name? </a:t>
            </a:r>
            <a:endParaRPr sz="2400" b="1" dirty="0"/>
          </a:p>
          <a:p>
            <a:pPr marL="9144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 dirty="0"/>
              <a:t>       </a:t>
            </a:r>
            <a:r>
              <a:rPr lang="en" sz="2400" b="1" u="sng" dirty="0">
                <a:solidFill>
                  <a:schemeClr val="hlink"/>
                </a:solidFill>
              </a:rPr>
              <a:t> </a:t>
            </a:r>
            <a:endParaRPr sz="2400" b="1" dirty="0"/>
          </a:p>
        </p:txBody>
      </p:sp>
      <p:pic>
        <p:nvPicPr>
          <p:cNvPr id="2" name="my first name is">
            <a:hlinkClick r:id="" action="ppaction://media"/>
            <a:extLst>
              <a:ext uri="{FF2B5EF4-FFF2-40B4-BE49-F238E27FC236}">
                <a16:creationId xmlns:a16="http://schemas.microsoft.com/office/drawing/2014/main" id="{33077385-E769-4394-83DB-DE5F05531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515897" y="3072886"/>
            <a:ext cx="3289403" cy="185028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8F83F6-3420-4FD0-9C30-58170C01D0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455" y="220325"/>
            <a:ext cx="622284" cy="622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60" name="Google Shape;360;p42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2400" b="1" dirty="0"/>
              <a:t>First </a:t>
            </a:r>
            <a:r>
              <a:rPr lang="en-US" sz="2400" dirty="0"/>
              <a:t>watch the video, then turn and talk with a partner by practicing how to share information by asking and answering the questions below.</a:t>
            </a:r>
            <a:endParaRPr lang="en-US" sz="2400" b="1" dirty="0"/>
          </a:p>
        </p:txBody>
      </p:sp>
      <p:sp>
        <p:nvSpPr>
          <p:cNvPr id="361" name="Google Shape;361;p42"/>
          <p:cNvSpPr txBox="1">
            <a:spLocks noGrp="1"/>
          </p:cNvSpPr>
          <p:nvPr>
            <p:ph type="body" idx="1"/>
          </p:nvPr>
        </p:nvSpPr>
        <p:spPr>
          <a:xfrm>
            <a:off x="338700" y="2234375"/>
            <a:ext cx="8466600" cy="15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and </a:t>
            </a:r>
            <a:r>
              <a:rPr lang="en" sz="2400" b="1" dirty="0">
                <a:solidFill>
                  <a:srgbClr val="9900FF"/>
                </a:solidFill>
              </a:rPr>
              <a:t>LAST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and </a:t>
            </a:r>
            <a:r>
              <a:rPr lang="en" sz="2400" b="1" dirty="0">
                <a:solidFill>
                  <a:srgbClr val="9900FF"/>
                </a:solidFill>
              </a:rPr>
              <a:t>LAST </a:t>
            </a:r>
            <a:r>
              <a:rPr lang="en" sz="2400" b="1" dirty="0"/>
              <a:t>name?</a:t>
            </a:r>
            <a:endParaRPr sz="2400" b="1" dirty="0"/>
          </a:p>
          <a:p>
            <a:pPr marL="4572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 dirty="0"/>
              <a:t>           </a:t>
            </a:r>
            <a:endParaRPr sz="2400" b="1" dirty="0"/>
          </a:p>
        </p:txBody>
      </p:sp>
      <p:pic>
        <p:nvPicPr>
          <p:cNvPr id="2" name="FirstLast">
            <a:hlinkClick r:id="" action="ppaction://media"/>
            <a:extLst>
              <a:ext uri="{FF2B5EF4-FFF2-40B4-BE49-F238E27FC236}">
                <a16:creationId xmlns:a16="http://schemas.microsoft.com/office/drawing/2014/main" id="{E256C777-22C6-4A15-B3C3-BF91E8E6D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171284"/>
            <a:ext cx="2861700" cy="1609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67" name="Google Shape;367;p43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2400" b="1" dirty="0"/>
              <a:t>First </a:t>
            </a:r>
            <a:r>
              <a:rPr lang="en-US" sz="2400" dirty="0"/>
              <a:t>watch the video, then turn and talk with a partner by practicing how to share information by asking and answering the questions below.</a:t>
            </a:r>
            <a:endParaRPr lang="en-US" sz="2400" b="1" dirty="0"/>
          </a:p>
        </p:txBody>
      </p:sp>
      <p:sp>
        <p:nvSpPr>
          <p:cNvPr id="368" name="Google Shape;368;p43"/>
          <p:cNvSpPr txBox="1">
            <a:spLocks noGrp="1"/>
          </p:cNvSpPr>
          <p:nvPr>
            <p:ph type="body" idx="1"/>
          </p:nvPr>
        </p:nvSpPr>
        <p:spPr>
          <a:xfrm>
            <a:off x="338700" y="2309750"/>
            <a:ext cx="8466600" cy="25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and </a:t>
            </a:r>
            <a:r>
              <a:rPr lang="en" sz="2400" b="1" dirty="0">
                <a:solidFill>
                  <a:srgbClr val="9900FF"/>
                </a:solidFill>
              </a:rPr>
              <a:t>LAST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ADDRESS </a:t>
            </a:r>
            <a:r>
              <a:rPr lang="en" sz="2400" b="1" dirty="0"/>
              <a:t>is ___________.</a:t>
            </a:r>
            <a:endParaRPr sz="2400" b="1" dirty="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and </a:t>
            </a:r>
            <a:r>
              <a:rPr lang="en" sz="2400" b="1" dirty="0">
                <a:solidFill>
                  <a:srgbClr val="9900FF"/>
                </a:solidFill>
              </a:rPr>
              <a:t>LAST </a:t>
            </a:r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name and what is your </a:t>
            </a:r>
            <a:r>
              <a:rPr lang="en" sz="2400" b="1" dirty="0">
                <a:solidFill>
                  <a:srgbClr val="9900FF"/>
                </a:solidFill>
              </a:rPr>
              <a:t>ADDRESS</a:t>
            </a:r>
            <a:r>
              <a:rPr lang="en" sz="2400" b="1" dirty="0"/>
              <a:t>? </a:t>
            </a:r>
            <a:endParaRPr sz="2400" b="1" dirty="0"/>
          </a:p>
          <a:p>
            <a:pPr marL="9144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 dirty="0"/>
              <a:t>      </a:t>
            </a:r>
            <a:endParaRPr sz="2400" b="1" dirty="0"/>
          </a:p>
        </p:txBody>
      </p:sp>
      <p:pic>
        <p:nvPicPr>
          <p:cNvPr id="2" name="FirstLastAddress">
            <a:hlinkClick r:id="" action="ppaction://media"/>
            <a:extLst>
              <a:ext uri="{FF2B5EF4-FFF2-40B4-BE49-F238E27FC236}">
                <a16:creationId xmlns:a16="http://schemas.microsoft.com/office/drawing/2014/main" id="{AF75B8A3-B8F3-42E3-B4ED-9F1C1A745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8398" y="3480619"/>
            <a:ext cx="2564544" cy="1442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4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74" name="Google Shape;374;p44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2400" b="1" dirty="0"/>
              <a:t>First </a:t>
            </a:r>
            <a:r>
              <a:rPr lang="en-US" sz="2400" dirty="0"/>
              <a:t>watch the video, then turn and talk with a partner by practicing how to share information by asking and answering the questions below.</a:t>
            </a:r>
            <a:endParaRPr lang="en-US" sz="2400" b="1" dirty="0"/>
          </a:p>
        </p:txBody>
      </p:sp>
      <p:sp>
        <p:nvSpPr>
          <p:cNvPr id="375" name="Google Shape;375;p44"/>
          <p:cNvSpPr txBox="1">
            <a:spLocks noGrp="1"/>
          </p:cNvSpPr>
          <p:nvPr>
            <p:ph type="body" idx="1"/>
          </p:nvPr>
        </p:nvSpPr>
        <p:spPr>
          <a:xfrm>
            <a:off x="338700" y="2309750"/>
            <a:ext cx="8466600" cy="25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ADDRESS </a:t>
            </a:r>
            <a:r>
              <a:rPr lang="en" sz="2400" b="1" dirty="0"/>
              <a:t>is ___________.</a:t>
            </a:r>
            <a:endParaRPr sz="2400" b="1" dirty="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 and what is </a:t>
            </a:r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your </a:t>
            </a:r>
            <a:r>
              <a:rPr lang="en" sz="2400" b="1" dirty="0">
                <a:solidFill>
                  <a:srgbClr val="9900FF"/>
                </a:solidFill>
              </a:rPr>
              <a:t>ADDRESS</a:t>
            </a:r>
            <a:r>
              <a:rPr lang="en" sz="2400" b="1" dirty="0"/>
              <a:t>?</a:t>
            </a:r>
            <a:endParaRPr sz="2400" b="1" dirty="0"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 dirty="0"/>
              <a:t>             </a:t>
            </a:r>
            <a:endParaRPr sz="2400" b="1" dirty="0"/>
          </a:p>
        </p:txBody>
      </p:sp>
      <p:pic>
        <p:nvPicPr>
          <p:cNvPr id="2" name="FullAddress">
            <a:hlinkClick r:id="" action="ppaction://media"/>
            <a:extLst>
              <a:ext uri="{FF2B5EF4-FFF2-40B4-BE49-F238E27FC236}">
                <a16:creationId xmlns:a16="http://schemas.microsoft.com/office/drawing/2014/main" id="{56D185E7-8630-49E4-8543-CAD65AA69B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8787" y="3598927"/>
            <a:ext cx="2211063" cy="1243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594</Words>
  <Application>Microsoft Office PowerPoint</Application>
  <PresentationFormat>On-screen Show (16:9)</PresentationFormat>
  <Paragraphs>110</Paragraphs>
  <Slides>13</Slides>
  <Notes>13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Nunito</vt:lpstr>
      <vt:lpstr>Teachers</vt:lpstr>
      <vt:lpstr>Lexend Exa</vt:lpstr>
      <vt:lpstr>Lexend Exa Medium</vt:lpstr>
      <vt:lpstr>Arial</vt:lpstr>
      <vt:lpstr>Shift</vt:lpstr>
      <vt:lpstr>Lesson For  Unit 1: Day 2 </vt:lpstr>
      <vt:lpstr>Greeting</vt:lpstr>
      <vt:lpstr>SOUNDS</vt:lpstr>
      <vt:lpstr>Vocabulary:  Possessive Adjectives</vt:lpstr>
      <vt:lpstr>Word Reading</vt:lpstr>
      <vt:lpstr>   Let’s Chat…      Speaking-Listening </vt:lpstr>
      <vt:lpstr>Let’s Chat…      Speaking-Listening </vt:lpstr>
      <vt:lpstr>Let’s Chat…      Speaking-Listening </vt:lpstr>
      <vt:lpstr>Let’s Chat…      Speaking-Listening </vt:lpstr>
      <vt:lpstr>Let’s Chat…      Speaking-Listening </vt:lpstr>
      <vt:lpstr>Let’s Chat…      Speaking-Listening </vt:lpstr>
      <vt:lpstr>PowerPoint Presentation</vt:lpstr>
      <vt:lpstr>Writing Practice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Need</dc:title>
  <dc:creator>Corrine Neville</dc:creator>
  <cp:lastModifiedBy>Satin Bennett</cp:lastModifiedBy>
  <cp:revision>15</cp:revision>
  <dcterms:modified xsi:type="dcterms:W3CDTF">2025-05-11T23:22:27Z</dcterms:modified>
</cp:coreProperties>
</file>