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341" r:id="rId4"/>
    <p:sldId id="309" r:id="rId5"/>
    <p:sldId id="310" r:id="rId6"/>
    <p:sldId id="311" r:id="rId7"/>
    <p:sldId id="312" r:id="rId8"/>
    <p:sldId id="313" r:id="rId9"/>
    <p:sldId id="314" r:id="rId10"/>
    <p:sldId id="315" r:id="rId11"/>
    <p:sldId id="316" r:id="rId12"/>
    <p:sldId id="317" r:id="rId13"/>
    <p:sldId id="318" r:id="rId14"/>
    <p:sldId id="319" r:id="rId15"/>
    <p:sldId id="320" r:id="rId16"/>
    <p:sldId id="321" r:id="rId17"/>
    <p:sldId id="342" r:id="rId18"/>
    <p:sldId id="322" r:id="rId19"/>
    <p:sldId id="323" r:id="rId20"/>
    <p:sldId id="324" r:id="rId21"/>
    <p:sldId id="325" r:id="rId22"/>
    <p:sldId id="326" r:id="rId23"/>
    <p:sldId id="327" r:id="rId24"/>
    <p:sldId id="328" r:id="rId25"/>
    <p:sldId id="329" r:id="rId26"/>
    <p:sldId id="330" r:id="rId27"/>
    <p:sldId id="331" r:id="rId28"/>
    <p:sldId id="332" r:id="rId29"/>
    <p:sldId id="333" r:id="rId30"/>
    <p:sldId id="334" r:id="rId31"/>
    <p:sldId id="335" r:id="rId32"/>
    <p:sldId id="336" r:id="rId33"/>
    <p:sldId id="337" r:id="rId34"/>
    <p:sldId id="338" r:id="rId35"/>
    <p:sldId id="339" r:id="rId36"/>
    <p:sldId id="340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0" autoAdjust="0"/>
    <p:restoredTop sz="94595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4A317832-5A84-4B18-93FD-C4AC563C35E2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0AE43293-1B8A-419F-AF91-7BD91E5D4F57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17832-5A84-4B18-93FD-C4AC563C35E2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93-1B8A-419F-AF91-7BD91E5D4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17832-5A84-4B18-93FD-C4AC563C35E2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93-1B8A-419F-AF91-7BD91E5D4F5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17832-5A84-4B18-93FD-C4AC563C35E2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93-1B8A-419F-AF91-7BD91E5D4F5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4A317832-5A84-4B18-93FD-C4AC563C35E2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0AE43293-1B8A-419F-AF91-7BD91E5D4F5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17832-5A84-4B18-93FD-C4AC563C35E2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93-1B8A-419F-AF91-7BD91E5D4F5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17832-5A84-4B18-93FD-C4AC563C35E2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93-1B8A-419F-AF91-7BD91E5D4F5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17832-5A84-4B18-93FD-C4AC563C35E2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93-1B8A-419F-AF91-7BD91E5D4F5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17832-5A84-4B18-93FD-C4AC563C35E2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93-1B8A-419F-AF91-7BD91E5D4F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17832-5A84-4B18-93FD-C4AC563C35E2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93-1B8A-419F-AF91-7BD91E5D4F5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17832-5A84-4B18-93FD-C4AC563C35E2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3293-1B8A-419F-AF91-7BD91E5D4F5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A317832-5A84-4B18-93FD-C4AC563C35E2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AE43293-1B8A-419F-AF91-7BD91E5D4F57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jpg"/><Relationship Id="rId5" Type="http://schemas.openxmlformats.org/officeDocument/2006/relationships/image" Target="../media/image28.jpg"/><Relationship Id="rId4" Type="http://schemas.openxmlformats.org/officeDocument/2006/relationships/image" Target="../media/image27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eg"/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jpeg"/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jpeg"/><Relationship Id="rId2" Type="http://schemas.openxmlformats.org/officeDocument/2006/relationships/image" Target="../media/image42.jpe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jpeg"/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jpeg"/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jpeg"/><Relationship Id="rId2" Type="http://schemas.openxmlformats.org/officeDocument/2006/relationships/image" Target="../media/image48.jpeg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Chapitre</a:t>
            </a:r>
            <a:r>
              <a:rPr lang="en-US" dirty="0" smtClean="0"/>
              <a:t> 4, </a:t>
            </a:r>
            <a:r>
              <a:rPr lang="en-US" dirty="0" err="1" smtClean="0"/>
              <a:t>leçon</a:t>
            </a:r>
            <a:r>
              <a:rPr lang="en-US" dirty="0" smtClean="0"/>
              <a:t> 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Un </a:t>
            </a:r>
            <a:r>
              <a:rPr lang="en-US" dirty="0" err="1" smtClean="0"/>
              <a:t>gilet</a:t>
            </a:r>
            <a:r>
              <a:rPr lang="en-US" dirty="0" smtClean="0"/>
              <a:t> en </a:t>
            </a:r>
            <a:r>
              <a:rPr lang="en-US" dirty="0" err="1" smtClean="0"/>
              <a:t>laine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914400" y="1524000"/>
            <a:ext cx="3124200" cy="639762"/>
          </a:xfrm>
        </p:spPr>
        <p:txBody>
          <a:bodyPr/>
          <a:lstStyle/>
          <a:p>
            <a:r>
              <a:rPr lang="en-US" dirty="0" smtClean="0"/>
              <a:t>À </a:t>
            </a:r>
            <a:r>
              <a:rPr lang="en-US" dirty="0" err="1" smtClean="0"/>
              <a:t>manches</a:t>
            </a:r>
            <a:r>
              <a:rPr lang="en-US" dirty="0" smtClean="0"/>
              <a:t> </a:t>
            </a:r>
            <a:r>
              <a:rPr lang="en-US" dirty="0" err="1" smtClean="0"/>
              <a:t>longues</a:t>
            </a:r>
            <a:endParaRPr lang="en-US" dirty="0"/>
          </a:p>
        </p:txBody>
      </p:sp>
      <p:pic>
        <p:nvPicPr>
          <p:cNvPr id="11" name="Content Placeholder 10" descr="un gilet en laine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0" y="2667000"/>
            <a:ext cx="4865013" cy="3237445"/>
          </a:xfrm>
        </p:spPr>
      </p:pic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>
          <a:xfrm>
            <a:off x="5486400" y="1524000"/>
            <a:ext cx="2822575" cy="63976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À </a:t>
            </a:r>
            <a:r>
              <a:rPr lang="en-US" dirty="0" err="1" smtClean="0"/>
              <a:t>manches</a:t>
            </a:r>
            <a:r>
              <a:rPr lang="en-US" dirty="0" smtClean="0"/>
              <a:t> </a:t>
            </a:r>
            <a:r>
              <a:rPr lang="en-US" dirty="0" err="1" smtClean="0"/>
              <a:t>courtes</a:t>
            </a:r>
            <a:endParaRPr lang="en-US" dirty="0"/>
          </a:p>
        </p:txBody>
      </p:sp>
      <p:pic>
        <p:nvPicPr>
          <p:cNvPr id="26626" name="Picture 2" descr="... Modèles tricot &gt; Modèles Enfant &gt; Modèle gilet fille curry enfan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2286000"/>
            <a:ext cx="3886200" cy="422413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9881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24000"/>
            <a:ext cx="4040188" cy="639762"/>
          </a:xfrm>
        </p:spPr>
        <p:txBody>
          <a:bodyPr/>
          <a:lstStyle/>
          <a:p>
            <a:pPr algn="ctr"/>
            <a:r>
              <a:rPr lang="en-US" dirty="0" smtClean="0"/>
              <a:t>Un pull (-over)</a:t>
            </a:r>
            <a:endParaRPr lang="en-US" dirty="0"/>
          </a:p>
        </p:txBody>
      </p:sp>
      <p:pic>
        <p:nvPicPr>
          <p:cNvPr id="7" name="Content Placeholder 6" descr="un pull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609601" y="2282826"/>
            <a:ext cx="3660774" cy="3660774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524000"/>
            <a:ext cx="4041775" cy="639762"/>
          </a:xfrm>
        </p:spPr>
        <p:txBody>
          <a:bodyPr/>
          <a:lstStyle/>
          <a:p>
            <a:pPr algn="ctr"/>
            <a:r>
              <a:rPr lang="en-US" dirty="0" smtClean="0"/>
              <a:t>Un polo</a:t>
            </a:r>
            <a:endParaRPr lang="en-US" dirty="0"/>
          </a:p>
        </p:txBody>
      </p:sp>
      <p:pic>
        <p:nvPicPr>
          <p:cNvPr id="8" name="Content Placeholder 7" descr="un polo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419600" y="2438400"/>
            <a:ext cx="4344584" cy="3200400"/>
          </a:xfrm>
        </p:spPr>
      </p:pic>
    </p:spTree>
    <p:extLst>
      <p:ext uri="{BB962C8B-B14F-4D97-AF65-F5344CB8AC3E}">
        <p14:creationId xmlns:p14="http://schemas.microsoft.com/office/powerpoint/2010/main" val="295294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veste</a:t>
            </a:r>
            <a:r>
              <a:rPr lang="en-US" dirty="0" smtClean="0"/>
              <a:t> blanche et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veste</a:t>
            </a:r>
            <a:r>
              <a:rPr lang="en-US" dirty="0" smtClean="0"/>
              <a:t> noire</a:t>
            </a:r>
            <a:endParaRPr lang="en-US" dirty="0"/>
          </a:p>
        </p:txBody>
      </p:sp>
      <p:pic>
        <p:nvPicPr>
          <p:cNvPr id="12" name="Content Placeholder 11" descr="une veste2.jpg"/>
          <p:cNvPicPr>
            <a:picLocks noGrp="1" noChangeAspect="1"/>
          </p:cNvPicPr>
          <p:nvPr>
            <p:ph sz="quarter" idx="4"/>
          </p:nvPr>
        </p:nvPicPr>
        <p:blipFill>
          <a:blip r:embed="rId2" cstate="print"/>
          <a:stretch>
            <a:fillRect/>
          </a:stretch>
        </p:blipFill>
        <p:spPr>
          <a:xfrm>
            <a:off x="4572000" y="1295400"/>
            <a:ext cx="3995351" cy="5333999"/>
          </a:xfrm>
        </p:spPr>
      </p:pic>
      <p:pic>
        <p:nvPicPr>
          <p:cNvPr id="24578" name="Picture 2" descr="La veste de smoking blanche : un atout élégant pour Jessica Alba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1295400"/>
            <a:ext cx="3581400" cy="53721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5896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Quel</a:t>
            </a:r>
            <a:r>
              <a:rPr lang="en-US" dirty="0" smtClean="0"/>
              <a:t> </a:t>
            </a:r>
            <a:r>
              <a:rPr lang="en-US" dirty="0" err="1" smtClean="0"/>
              <a:t>pantalon</a:t>
            </a:r>
            <a:r>
              <a:rPr lang="en-US" dirty="0" smtClean="0"/>
              <a:t> </a:t>
            </a:r>
            <a:r>
              <a:rPr lang="en-US" dirty="0" err="1" smtClean="0"/>
              <a:t>préférez-vous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0188" cy="639762"/>
          </a:xfrm>
        </p:spPr>
        <p:txBody>
          <a:bodyPr/>
          <a:lstStyle/>
          <a:p>
            <a:pPr algn="ctr"/>
            <a:r>
              <a:rPr lang="en-US" dirty="0" smtClean="0"/>
              <a:t>Un </a:t>
            </a:r>
            <a:r>
              <a:rPr lang="en-US" dirty="0" err="1" smtClean="0"/>
              <a:t>pantalon</a:t>
            </a:r>
            <a:r>
              <a:rPr lang="en-US" dirty="0" smtClean="0"/>
              <a:t> large</a:t>
            </a:r>
            <a:endParaRPr lang="en-US" dirty="0"/>
          </a:p>
        </p:txBody>
      </p:sp>
      <p:pic>
        <p:nvPicPr>
          <p:cNvPr id="7" name="Content Placeholder 6" descr="pantalon large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838201" y="1774354"/>
            <a:ext cx="3276600" cy="4754631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219200"/>
            <a:ext cx="4041775" cy="639762"/>
          </a:xfrm>
        </p:spPr>
        <p:txBody>
          <a:bodyPr/>
          <a:lstStyle/>
          <a:p>
            <a:pPr algn="ctr"/>
            <a:r>
              <a:rPr lang="en-US" dirty="0" smtClean="0"/>
              <a:t>Un </a:t>
            </a:r>
            <a:r>
              <a:rPr lang="en-US" dirty="0" err="1" smtClean="0"/>
              <a:t>pantalon</a:t>
            </a:r>
            <a:r>
              <a:rPr lang="en-US" dirty="0" smtClean="0"/>
              <a:t> </a:t>
            </a:r>
            <a:r>
              <a:rPr lang="en-US" dirty="0" err="1" smtClean="0"/>
              <a:t>serré</a:t>
            </a:r>
            <a:endParaRPr lang="en-US" dirty="0"/>
          </a:p>
        </p:txBody>
      </p:sp>
      <p:pic>
        <p:nvPicPr>
          <p:cNvPr id="8" name="Content Placeholder 7" descr="pantalon serre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864402" y="1869640"/>
            <a:ext cx="3746198" cy="4988359"/>
          </a:xfrm>
        </p:spPr>
      </p:pic>
    </p:spTree>
    <p:extLst>
      <p:ext uri="{BB962C8B-B14F-4D97-AF65-F5344CB8AC3E}">
        <p14:creationId xmlns:p14="http://schemas.microsoft.com/office/powerpoint/2010/main" val="172141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Est-ce</a:t>
            </a:r>
            <a:r>
              <a:rPr lang="en-US" dirty="0" smtClean="0"/>
              <a:t> </a:t>
            </a:r>
            <a:r>
              <a:rPr lang="en-US" dirty="0" err="1" smtClean="0"/>
              <a:t>qu’elles</a:t>
            </a:r>
            <a:r>
              <a:rPr lang="en-US" dirty="0" smtClean="0"/>
              <a:t> </a:t>
            </a:r>
            <a:r>
              <a:rPr lang="en-US" dirty="0" err="1" smtClean="0"/>
              <a:t>sont</a:t>
            </a:r>
            <a:r>
              <a:rPr lang="en-US" dirty="0" smtClean="0"/>
              <a:t> à la mode?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0188" cy="639762"/>
          </a:xfrm>
        </p:spPr>
        <p:txBody>
          <a:bodyPr/>
          <a:lstStyle/>
          <a:p>
            <a:pPr algn="ctr"/>
            <a:r>
              <a:rPr lang="en-US" dirty="0" err="1" smtClean="0"/>
              <a:t>Une</a:t>
            </a:r>
            <a:r>
              <a:rPr lang="en-US" dirty="0" smtClean="0"/>
              <a:t> robe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219200"/>
            <a:ext cx="4041775" cy="639762"/>
          </a:xfrm>
        </p:spPr>
        <p:txBody>
          <a:bodyPr/>
          <a:lstStyle/>
          <a:p>
            <a:pPr algn="ctr"/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jupe</a:t>
            </a:r>
            <a:endParaRPr lang="en-US" dirty="0"/>
          </a:p>
        </p:txBody>
      </p:sp>
      <p:pic>
        <p:nvPicPr>
          <p:cNvPr id="22530" name="Picture 2" descr="Pour le film Coco Chanel, Audrey Tautou adopte une robe Miu Miu des 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853148"/>
            <a:ext cx="2743200" cy="4869586"/>
          </a:xfrm>
          <a:prstGeom prst="rect">
            <a:avLst/>
          </a:prstGeom>
          <a:noFill/>
        </p:spPr>
      </p:pic>
      <p:pic>
        <p:nvPicPr>
          <p:cNvPr id="22532" name="Picture 4" descr="Audrey Tautou portant une jupe Dolce &amp; Gabbana, collection Printemps ..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1828800"/>
            <a:ext cx="3276600" cy="49149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17173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410200"/>
            <a:ext cx="7467600" cy="566738"/>
          </a:xfrm>
        </p:spPr>
        <p:txBody>
          <a:bodyPr>
            <a:noAutofit/>
          </a:bodyPr>
          <a:lstStyle/>
          <a:p>
            <a:pPr algn="ctr"/>
            <a:r>
              <a:rPr lang="en-US" sz="2400" dirty="0" smtClean="0"/>
              <a:t>Monsieur Nicolas </a:t>
            </a:r>
            <a:r>
              <a:rPr lang="en-US" sz="2400" dirty="0" err="1" smtClean="0"/>
              <a:t>Sarkozy</a:t>
            </a:r>
            <a:r>
              <a:rPr lang="en-US" sz="2400" dirty="0" smtClean="0"/>
              <a:t> en short, tee-shirt et baskets!</a:t>
            </a:r>
            <a:endParaRPr lang="en-US" sz="2400" dirty="0"/>
          </a:p>
        </p:txBody>
      </p:sp>
      <p:pic>
        <p:nvPicPr>
          <p:cNvPr id="21506" name="Picture 2" descr="Nicolas Sarkozy appassionato di joggi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8737" y="505714"/>
            <a:ext cx="7866526" cy="49034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90721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715000"/>
            <a:ext cx="7467600" cy="566738"/>
          </a:xfrm>
        </p:spPr>
        <p:txBody>
          <a:bodyPr>
            <a:noAutofit/>
          </a:bodyPr>
          <a:lstStyle/>
          <a:p>
            <a:pPr algn="ctr"/>
            <a:r>
              <a:rPr lang="en-US" sz="2400" dirty="0" smtClean="0"/>
              <a:t>Monsieur le </a:t>
            </a:r>
            <a:r>
              <a:rPr lang="en-US" sz="2400" dirty="0" err="1" smtClean="0"/>
              <a:t>Président</a:t>
            </a:r>
            <a:r>
              <a:rPr lang="en-US" sz="2400" dirty="0" smtClean="0"/>
              <a:t> en blouson, jean et baskets!</a:t>
            </a:r>
            <a:endParaRPr lang="en-US" sz="2400" dirty="0"/>
          </a:p>
        </p:txBody>
      </p:sp>
      <p:pic>
        <p:nvPicPr>
          <p:cNvPr id="5" name="Picture Placeholder 4" descr="obama en jean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12542" r="12542"/>
          <a:stretch>
            <a:fillRect/>
          </a:stretch>
        </p:blipFill>
        <p:spPr>
          <a:xfrm>
            <a:off x="1253861" y="612774"/>
            <a:ext cx="6636279" cy="4977209"/>
          </a:xfrm>
        </p:spPr>
      </p:pic>
    </p:spTree>
    <p:extLst>
      <p:ext uri="{BB962C8B-B14F-4D97-AF65-F5344CB8AC3E}">
        <p14:creationId xmlns:p14="http://schemas.microsoft.com/office/powerpoint/2010/main" val="3584733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0834" y="3810000"/>
            <a:ext cx="4222930" cy="281330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2414" y="306443"/>
            <a:ext cx="5086350" cy="38195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9730" y="152400"/>
            <a:ext cx="4528868" cy="304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2644" y="0"/>
            <a:ext cx="2667000" cy="400778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3252820"/>
            <a:ext cx="2362200" cy="3539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2612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Qu’est-ce</a:t>
            </a:r>
            <a:r>
              <a:rPr lang="en-US" dirty="0" smtClean="0"/>
              <a:t> </a:t>
            </a:r>
            <a:r>
              <a:rPr lang="en-US" dirty="0" err="1" smtClean="0"/>
              <a:t>qu’on</a:t>
            </a:r>
            <a:r>
              <a:rPr lang="en-US" dirty="0" smtClean="0"/>
              <a:t> met à la </a:t>
            </a:r>
            <a:r>
              <a:rPr lang="en-US" dirty="0" err="1" smtClean="0"/>
              <a:t>plage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Des lunettes de </a:t>
            </a:r>
            <a:r>
              <a:rPr lang="en-US" dirty="0" err="1" smtClean="0"/>
              <a:t>soleil</a:t>
            </a:r>
            <a:endParaRPr lang="en-US" dirty="0"/>
          </a:p>
        </p:txBody>
      </p:sp>
      <p:pic>
        <p:nvPicPr>
          <p:cNvPr id="7" name="Content Placeholder 6" descr="lunettes de soleil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304800" y="2590800"/>
            <a:ext cx="4320957" cy="2992663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/>
              <a:t>Un maillot de </a:t>
            </a:r>
            <a:r>
              <a:rPr lang="en-US" dirty="0" err="1" smtClean="0"/>
              <a:t>bain</a:t>
            </a:r>
            <a:endParaRPr lang="en-US" dirty="0"/>
          </a:p>
        </p:txBody>
      </p:sp>
      <p:pic>
        <p:nvPicPr>
          <p:cNvPr id="8" name="Content Placeholder 7" descr="maillot de bain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690268" y="2174875"/>
            <a:ext cx="3951288" cy="3951288"/>
          </a:xfrm>
        </p:spPr>
      </p:pic>
    </p:spTree>
    <p:extLst>
      <p:ext uri="{BB962C8B-B14F-4D97-AF65-F5344CB8AC3E}">
        <p14:creationId xmlns:p14="http://schemas.microsoft.com/office/powerpoint/2010/main" val="208263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Qu’est-ce</a:t>
            </a:r>
            <a:r>
              <a:rPr lang="en-US" dirty="0" smtClean="0"/>
              <a:t> </a:t>
            </a:r>
            <a:r>
              <a:rPr lang="en-US" dirty="0" err="1" smtClean="0"/>
              <a:t>qu’on</a:t>
            </a:r>
            <a:r>
              <a:rPr lang="en-US" dirty="0" smtClean="0"/>
              <a:t> met aux </a:t>
            </a:r>
            <a:r>
              <a:rPr lang="en-US" dirty="0" err="1" smtClean="0"/>
              <a:t>jambes</a:t>
            </a:r>
            <a:r>
              <a:rPr lang="en-US" dirty="0" smtClean="0"/>
              <a:t> (=</a:t>
            </a:r>
            <a:r>
              <a:rPr lang="en-US" i="1" dirty="0" smtClean="0"/>
              <a:t>legs</a:t>
            </a:r>
            <a:r>
              <a:rPr lang="en-US" dirty="0" smtClean="0"/>
              <a:t>)?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Des </a:t>
            </a:r>
            <a:r>
              <a:rPr lang="en-US" dirty="0" err="1" smtClean="0"/>
              <a:t>chaussettes</a:t>
            </a:r>
            <a:endParaRPr lang="en-US" dirty="0"/>
          </a:p>
        </p:txBody>
      </p:sp>
      <p:pic>
        <p:nvPicPr>
          <p:cNvPr id="7" name="Content Placeholder 6" descr="des chaussettes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304800" y="2590800"/>
            <a:ext cx="4104055" cy="2766103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/>
              <a:t>Des </a:t>
            </a:r>
            <a:r>
              <a:rPr lang="en-US" dirty="0" err="1" smtClean="0"/>
              <a:t>collants</a:t>
            </a:r>
            <a:endParaRPr lang="en-US" dirty="0"/>
          </a:p>
        </p:txBody>
      </p:sp>
      <p:pic>
        <p:nvPicPr>
          <p:cNvPr id="8" name="Content Placeholder 7" descr="des collants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419600" y="2590800"/>
            <a:ext cx="4474247" cy="2788527"/>
          </a:xfrm>
        </p:spPr>
      </p:pic>
    </p:spTree>
    <p:extLst>
      <p:ext uri="{BB962C8B-B14F-4D97-AF65-F5344CB8AC3E}">
        <p14:creationId xmlns:p14="http://schemas.microsoft.com/office/powerpoint/2010/main" val="2836857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0" y="500063"/>
            <a:ext cx="8229600" cy="676275"/>
          </a:xfrm>
        </p:spPr>
        <p:txBody>
          <a:bodyPr/>
          <a:lstStyle/>
          <a:p>
            <a:pPr algn="ctr"/>
            <a:r>
              <a:rPr lang="en-US" dirty="0" smtClean="0"/>
              <a:t>Les </a:t>
            </a:r>
            <a:r>
              <a:rPr lang="en-US" dirty="0" err="1" smtClean="0"/>
              <a:t>couleurs</a:t>
            </a:r>
            <a:endParaRPr lang="en-US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type="pic" idx="4294967295"/>
          </p:nvPr>
        </p:nvPicPr>
        <p:blipFill>
          <a:blip r:embed="rId2" cstate="print"/>
          <a:srcRect t="15291" b="15291"/>
          <a:stretch>
            <a:fillRect/>
          </a:stretch>
        </p:blipFill>
        <p:spPr bwMode="auto">
          <a:xfrm>
            <a:off x="0" y="17526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Placeholder 6"/>
          <p:cNvSpPr>
            <a:spLocks noGrp="1"/>
          </p:cNvSpPr>
          <p:nvPr>
            <p:ph type="body" sz="half" idx="4294967295"/>
          </p:nvPr>
        </p:nvSpPr>
        <p:spPr>
          <a:xfrm>
            <a:off x="0" y="1219200"/>
            <a:ext cx="8229600" cy="533400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 err="1" smtClean="0"/>
              <a:t>Quelle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couleur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préférez-vous</a:t>
            </a:r>
            <a:r>
              <a:rPr lang="en-US" sz="2000" b="1" dirty="0" smtClean="0"/>
              <a:t>?  Je </a:t>
            </a:r>
            <a:r>
              <a:rPr lang="en-US" sz="2000" b="1" dirty="0" err="1" smtClean="0"/>
              <a:t>préfère</a:t>
            </a:r>
            <a:r>
              <a:rPr lang="en-US" sz="2000" b="1" dirty="0" smtClean="0"/>
              <a:t> le rouge.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Qu’est-ce</a:t>
            </a:r>
            <a:r>
              <a:rPr lang="en-US" dirty="0" smtClean="0"/>
              <a:t> </a:t>
            </a:r>
            <a:r>
              <a:rPr lang="en-US" dirty="0" err="1" smtClean="0"/>
              <a:t>qu’on</a:t>
            </a:r>
            <a:r>
              <a:rPr lang="en-US" dirty="0" smtClean="0"/>
              <a:t> met à la </a:t>
            </a:r>
            <a:r>
              <a:rPr lang="en-US" dirty="0" err="1" smtClean="0"/>
              <a:t>tête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Un chapeau</a:t>
            </a:r>
            <a:endParaRPr lang="en-US" dirty="0"/>
          </a:p>
        </p:txBody>
      </p:sp>
      <p:pic>
        <p:nvPicPr>
          <p:cNvPr id="7" name="Content Placeholder 6" descr="chapeau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990600" y="2343135"/>
            <a:ext cx="2895599" cy="3714556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/>
              <a:t>Un bonnet de </a:t>
            </a:r>
            <a:r>
              <a:rPr lang="en-US" dirty="0" err="1" smtClean="0"/>
              <a:t>laine</a:t>
            </a:r>
            <a:endParaRPr lang="en-US" dirty="0"/>
          </a:p>
        </p:txBody>
      </p:sp>
      <p:pic>
        <p:nvPicPr>
          <p:cNvPr id="8" name="Content Placeholder 7" descr="bonnet de laine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5257801" y="2276039"/>
            <a:ext cx="2819400" cy="3744742"/>
          </a:xfrm>
        </p:spPr>
      </p:pic>
    </p:spTree>
    <p:extLst>
      <p:ext uri="{BB962C8B-B14F-4D97-AF65-F5344CB8AC3E}">
        <p14:creationId xmlns:p14="http://schemas.microsoft.com/office/powerpoint/2010/main" val="3062703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Qu’est-ce</a:t>
            </a:r>
            <a:r>
              <a:rPr lang="en-US" dirty="0" smtClean="0"/>
              <a:t> </a:t>
            </a:r>
            <a:r>
              <a:rPr lang="en-US" dirty="0" err="1" smtClean="0"/>
              <a:t>qu’on</a:t>
            </a:r>
            <a:r>
              <a:rPr lang="en-US" dirty="0" smtClean="0"/>
              <a:t> met à la </a:t>
            </a:r>
            <a:r>
              <a:rPr lang="en-US" dirty="0" err="1" smtClean="0"/>
              <a:t>tête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24000"/>
            <a:ext cx="4040188" cy="639762"/>
          </a:xfrm>
        </p:spPr>
        <p:txBody>
          <a:bodyPr/>
          <a:lstStyle/>
          <a:p>
            <a:pPr algn="ctr"/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casquette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24000"/>
            <a:ext cx="4041775" cy="639762"/>
          </a:xfrm>
        </p:spPr>
        <p:txBody>
          <a:bodyPr/>
          <a:lstStyle/>
          <a:p>
            <a:pPr algn="ctr"/>
            <a:r>
              <a:rPr lang="en-US" dirty="0" smtClean="0"/>
              <a:t>Un foulard </a:t>
            </a:r>
            <a:endParaRPr lang="en-US" dirty="0"/>
          </a:p>
        </p:txBody>
      </p:sp>
      <p:pic>
        <p:nvPicPr>
          <p:cNvPr id="8" name="Content Placeholder 7" descr="un foulard.jpg"/>
          <p:cNvPicPr>
            <a:picLocks noGrp="1" noChangeAspect="1"/>
          </p:cNvPicPr>
          <p:nvPr>
            <p:ph sz="quarter" idx="4"/>
          </p:nvPr>
        </p:nvPicPr>
        <p:blipFill>
          <a:blip r:embed="rId2" cstate="print"/>
          <a:stretch>
            <a:fillRect/>
          </a:stretch>
        </p:blipFill>
        <p:spPr>
          <a:xfrm>
            <a:off x="5257800" y="2286000"/>
            <a:ext cx="3124199" cy="4023590"/>
          </a:xfrm>
        </p:spPr>
      </p:pic>
      <p:pic>
        <p:nvPicPr>
          <p:cNvPr id="16386" name="Picture 2" descr="Detroit Tigers Garment Washed &quot;Franchise&quot; Navy Home Fitted Ca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286000"/>
            <a:ext cx="4267200" cy="4267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72209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Qu’est-ce</a:t>
            </a:r>
            <a:r>
              <a:rPr lang="en-US" dirty="0" smtClean="0"/>
              <a:t> </a:t>
            </a:r>
            <a:r>
              <a:rPr lang="en-US" dirty="0" err="1" smtClean="0"/>
              <a:t>qu’on</a:t>
            </a:r>
            <a:r>
              <a:rPr lang="en-US" dirty="0" smtClean="0"/>
              <a:t> met </a:t>
            </a:r>
            <a:r>
              <a:rPr lang="en-US" dirty="0" err="1" smtClean="0"/>
              <a:t>quand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pleut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Un </a:t>
            </a:r>
            <a:r>
              <a:rPr lang="en-US" dirty="0" err="1" smtClean="0"/>
              <a:t>imper</a:t>
            </a:r>
            <a:r>
              <a:rPr lang="en-US" dirty="0" smtClean="0"/>
              <a:t>(</a:t>
            </a:r>
            <a:r>
              <a:rPr lang="en-US" dirty="0" err="1" smtClean="0"/>
              <a:t>méable</a:t>
            </a:r>
            <a:r>
              <a:rPr lang="en-US" dirty="0" smtClean="0"/>
              <a:t>) beige</a:t>
            </a:r>
            <a:endParaRPr lang="en-US" dirty="0"/>
          </a:p>
        </p:txBody>
      </p:sp>
      <p:pic>
        <p:nvPicPr>
          <p:cNvPr id="7" name="Content Placeholder 6" descr="imper beige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247961" y="2296728"/>
            <a:ext cx="4564205" cy="3037271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/>
              <a:t>Un parapluie </a:t>
            </a:r>
            <a:r>
              <a:rPr lang="en-US" dirty="0" err="1" smtClean="0"/>
              <a:t>jaune</a:t>
            </a:r>
            <a:endParaRPr lang="en-US" dirty="0"/>
          </a:p>
        </p:txBody>
      </p:sp>
      <p:pic>
        <p:nvPicPr>
          <p:cNvPr id="8" name="Content Placeholder 7" descr="un parapluie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724400" y="2286000"/>
            <a:ext cx="4235617" cy="3301780"/>
          </a:xfrm>
        </p:spPr>
      </p:pic>
    </p:spTree>
    <p:extLst>
      <p:ext uri="{BB962C8B-B14F-4D97-AF65-F5344CB8AC3E}">
        <p14:creationId xmlns:p14="http://schemas.microsoft.com/office/powerpoint/2010/main" val="3614526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Qu’est-ce</a:t>
            </a:r>
            <a:r>
              <a:rPr lang="en-US" dirty="0" smtClean="0"/>
              <a:t> </a:t>
            </a:r>
            <a:r>
              <a:rPr lang="en-US" dirty="0" err="1" smtClean="0"/>
              <a:t>qu’on</a:t>
            </a:r>
            <a:r>
              <a:rPr lang="en-US" dirty="0" smtClean="0"/>
              <a:t> met aux </a:t>
            </a:r>
            <a:r>
              <a:rPr lang="en-US" dirty="0" err="1" smtClean="0"/>
              <a:t>pieds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Des </a:t>
            </a:r>
            <a:r>
              <a:rPr lang="en-US" dirty="0" err="1" smtClean="0"/>
              <a:t>bottes</a:t>
            </a:r>
            <a:r>
              <a:rPr lang="en-US" dirty="0" smtClean="0"/>
              <a:t> (f.)</a:t>
            </a:r>
            <a:endParaRPr lang="en-US" dirty="0"/>
          </a:p>
        </p:txBody>
      </p:sp>
      <p:pic>
        <p:nvPicPr>
          <p:cNvPr id="10" name="Picture Placeholder 9" descr="des bottes fantaisie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0" y="2438399"/>
            <a:ext cx="4800600" cy="3694213"/>
          </a:xfrm>
        </p:spPr>
      </p:pic>
      <p:sp>
        <p:nvSpPr>
          <p:cNvPr id="13" name="Text Placeholder 1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/>
              <a:t>Des </a:t>
            </a:r>
            <a:r>
              <a:rPr lang="en-US" dirty="0" err="1" smtClean="0"/>
              <a:t>chaussures</a:t>
            </a:r>
            <a:r>
              <a:rPr lang="en-US" dirty="0" smtClean="0"/>
              <a:t> à talon</a:t>
            </a:r>
            <a:endParaRPr lang="en-US" dirty="0"/>
          </a:p>
        </p:txBody>
      </p:sp>
      <p:pic>
        <p:nvPicPr>
          <p:cNvPr id="15" name="Content Placeholder 14" descr="des chaussettes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876800" y="2362200"/>
            <a:ext cx="4267200" cy="3801037"/>
          </a:xfrm>
        </p:spPr>
      </p:pic>
    </p:spTree>
    <p:extLst>
      <p:ext uri="{BB962C8B-B14F-4D97-AF65-F5344CB8AC3E}">
        <p14:creationId xmlns:p14="http://schemas.microsoft.com/office/powerpoint/2010/main" val="2352008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228600" y="762000"/>
            <a:ext cx="4040188" cy="639762"/>
          </a:xfrm>
        </p:spPr>
        <p:txBody>
          <a:bodyPr/>
          <a:lstStyle/>
          <a:p>
            <a:pPr algn="ctr"/>
            <a:r>
              <a:rPr lang="en-US" dirty="0" smtClean="0"/>
              <a:t>Des </a:t>
            </a:r>
            <a:r>
              <a:rPr lang="en-US" dirty="0" err="1" smtClean="0"/>
              <a:t>sandales</a:t>
            </a:r>
            <a:r>
              <a:rPr lang="en-US" dirty="0" smtClean="0"/>
              <a:t> (f.)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4648200" y="762000"/>
            <a:ext cx="4041775" cy="639762"/>
          </a:xfrm>
        </p:spPr>
        <p:txBody>
          <a:bodyPr/>
          <a:lstStyle/>
          <a:p>
            <a:pPr algn="ctr"/>
            <a:r>
              <a:rPr lang="en-US" dirty="0" smtClean="0"/>
              <a:t>Des baskets (f.)</a:t>
            </a:r>
            <a:endParaRPr lang="en-US" dirty="0"/>
          </a:p>
        </p:txBody>
      </p:sp>
      <p:pic>
        <p:nvPicPr>
          <p:cNvPr id="11" name="Content Placeholder 10" descr="des baskets.jpg"/>
          <p:cNvPicPr>
            <a:picLocks noGrp="1" noChangeAspect="1"/>
          </p:cNvPicPr>
          <p:nvPr>
            <p:ph sz="quarter" idx="4"/>
          </p:nvPr>
        </p:nvPicPr>
        <p:blipFill>
          <a:blip r:embed="rId2" cstate="print"/>
          <a:stretch>
            <a:fillRect/>
          </a:stretch>
        </p:blipFill>
        <p:spPr>
          <a:xfrm>
            <a:off x="4267201" y="1927555"/>
            <a:ext cx="4876800" cy="3652893"/>
          </a:xfrm>
        </p:spPr>
      </p:pic>
      <p:pic>
        <p:nvPicPr>
          <p:cNvPr id="13" name="Content Placeholder 12" descr="des sandales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0" y="1524000"/>
            <a:ext cx="4201398" cy="4888165"/>
          </a:xfrm>
        </p:spPr>
      </p:pic>
    </p:spTree>
    <p:extLst>
      <p:ext uri="{BB962C8B-B14F-4D97-AF65-F5344CB8AC3E}">
        <p14:creationId xmlns:p14="http://schemas.microsoft.com/office/powerpoint/2010/main" val="3725048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... look : Kristen Stewart s'est perchée sur des escarpins Loubouti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8600" y="1600200"/>
            <a:ext cx="5584492" cy="3369310"/>
          </a:xfrm>
          <a:prstGeom prst="rect">
            <a:avLst/>
          </a:prstGeom>
          <a:noFill/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762000"/>
            <a:ext cx="4040188" cy="639762"/>
          </a:xfrm>
        </p:spPr>
        <p:txBody>
          <a:bodyPr/>
          <a:lstStyle/>
          <a:p>
            <a:pPr algn="ctr"/>
            <a:r>
              <a:rPr lang="en-US" dirty="0" smtClean="0"/>
              <a:t>Des </a:t>
            </a:r>
            <a:r>
              <a:rPr lang="en-US" dirty="0" err="1" smtClean="0"/>
              <a:t>mocassins</a:t>
            </a:r>
            <a:r>
              <a:rPr lang="en-US" dirty="0" smtClean="0"/>
              <a:t> (m.)</a:t>
            </a:r>
            <a:endParaRPr lang="en-US" dirty="0"/>
          </a:p>
        </p:txBody>
      </p:sp>
      <p:pic>
        <p:nvPicPr>
          <p:cNvPr id="7" name="Content Placeholder 6" descr="des mocassins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228600" y="1600200"/>
            <a:ext cx="4362083" cy="3733800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5334000"/>
            <a:ext cx="4041775" cy="639762"/>
          </a:xfrm>
        </p:spPr>
        <p:txBody>
          <a:bodyPr/>
          <a:lstStyle/>
          <a:p>
            <a:pPr algn="ctr"/>
            <a:r>
              <a:rPr lang="en-US" dirty="0" smtClean="0"/>
              <a:t>Des </a:t>
            </a:r>
            <a:r>
              <a:rPr lang="en-US" dirty="0" err="1" smtClean="0"/>
              <a:t>escarpins</a:t>
            </a:r>
            <a:r>
              <a:rPr lang="en-US" dirty="0" smtClean="0"/>
              <a:t> (m.)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69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Qu’est-ce</a:t>
            </a:r>
            <a:r>
              <a:rPr lang="en-US" dirty="0" smtClean="0"/>
              <a:t> </a:t>
            </a:r>
            <a:r>
              <a:rPr lang="en-US" dirty="0" err="1" smtClean="0"/>
              <a:t>qu’on</a:t>
            </a:r>
            <a:r>
              <a:rPr lang="en-US" dirty="0" smtClean="0"/>
              <a:t> met </a:t>
            </a:r>
            <a:r>
              <a:rPr lang="en-US" dirty="0" err="1" smtClean="0"/>
              <a:t>quand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fait </a:t>
            </a:r>
            <a:r>
              <a:rPr lang="en-US" dirty="0" err="1" smtClean="0"/>
              <a:t>froid</a:t>
            </a:r>
            <a:r>
              <a:rPr lang="en-US" dirty="0" smtClean="0"/>
              <a:t>?  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“Il fait </a:t>
            </a:r>
            <a:r>
              <a:rPr lang="en-US" dirty="0" err="1" smtClean="0"/>
              <a:t>froid</a:t>
            </a:r>
            <a:r>
              <a:rPr lang="en-US" dirty="0" smtClean="0"/>
              <a:t>” = It’s cold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266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" y="381000"/>
            <a:ext cx="89154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En </a:t>
            </a:r>
            <a:r>
              <a:rPr lang="en-US" dirty="0" err="1" smtClean="0"/>
              <a:t>novembre</a:t>
            </a:r>
            <a:r>
              <a:rPr lang="en-US" dirty="0" smtClean="0"/>
              <a:t> et en </a:t>
            </a:r>
            <a:r>
              <a:rPr lang="en-US" dirty="0" err="1" smtClean="0"/>
              <a:t>décembre</a:t>
            </a:r>
            <a:r>
              <a:rPr lang="en-US" dirty="0" smtClean="0"/>
              <a:t>, on </a:t>
            </a:r>
            <a:r>
              <a:rPr lang="en-US" dirty="0" err="1" smtClean="0"/>
              <a:t>porte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Un blouson</a:t>
            </a:r>
            <a:endParaRPr lang="en-US" dirty="0"/>
          </a:p>
        </p:txBody>
      </p:sp>
      <p:pic>
        <p:nvPicPr>
          <p:cNvPr id="7" name="Content Placeholder 6" descr="blouson canvas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36575" y="2209800"/>
            <a:ext cx="4264025" cy="4264025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/>
              <a:t>Un </a:t>
            </a:r>
            <a:r>
              <a:rPr lang="en-US" dirty="0" err="1" smtClean="0"/>
              <a:t>manteau</a:t>
            </a:r>
            <a:endParaRPr lang="en-US" dirty="0"/>
          </a:p>
        </p:txBody>
      </p:sp>
      <p:pic>
        <p:nvPicPr>
          <p:cNvPr id="8" name="Content Placeholder 7" descr="un manteau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5486400" y="2209800"/>
            <a:ext cx="2514600" cy="4387175"/>
          </a:xfrm>
        </p:spPr>
      </p:pic>
    </p:spTree>
    <p:extLst>
      <p:ext uri="{BB962C8B-B14F-4D97-AF65-F5344CB8AC3E}">
        <p14:creationId xmlns:p14="http://schemas.microsoft.com/office/powerpoint/2010/main" val="2453661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Qu’est-ce</a:t>
            </a:r>
            <a:r>
              <a:rPr lang="en-US" dirty="0" smtClean="0"/>
              <a:t> </a:t>
            </a:r>
            <a:r>
              <a:rPr lang="en-US" dirty="0" err="1" smtClean="0"/>
              <a:t>qu’on</a:t>
            </a:r>
            <a:r>
              <a:rPr lang="en-US" dirty="0" smtClean="0"/>
              <a:t> met aux mains?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Des </a:t>
            </a:r>
            <a:r>
              <a:rPr lang="en-US" dirty="0" err="1" smtClean="0"/>
              <a:t>gants</a:t>
            </a:r>
            <a:r>
              <a:rPr lang="en-US" dirty="0" smtClean="0"/>
              <a:t> en </a:t>
            </a:r>
            <a:r>
              <a:rPr lang="en-US" dirty="0" err="1" smtClean="0"/>
              <a:t>cuir</a:t>
            </a:r>
            <a:endParaRPr lang="en-US" dirty="0"/>
          </a:p>
        </p:txBody>
      </p:sp>
      <p:pic>
        <p:nvPicPr>
          <p:cNvPr id="7" name="Content Placeholder 6" descr="des gants en cuir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57200" y="2538609"/>
            <a:ext cx="4040188" cy="3223820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/>
              <a:t>Des </a:t>
            </a:r>
            <a:r>
              <a:rPr lang="en-US" dirty="0" err="1" smtClean="0"/>
              <a:t>gants</a:t>
            </a:r>
            <a:r>
              <a:rPr lang="en-US" dirty="0" smtClean="0"/>
              <a:t> en </a:t>
            </a:r>
            <a:r>
              <a:rPr lang="en-US" dirty="0" err="1" smtClean="0"/>
              <a:t>laine</a:t>
            </a:r>
            <a:endParaRPr lang="en-US" dirty="0"/>
          </a:p>
        </p:txBody>
      </p:sp>
      <p:pic>
        <p:nvPicPr>
          <p:cNvPr id="8" name="Content Placeholder 7" descr="des gants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724400" y="2581777"/>
            <a:ext cx="3962400" cy="3201620"/>
          </a:xfrm>
        </p:spPr>
      </p:pic>
    </p:spTree>
    <p:extLst>
      <p:ext uri="{BB962C8B-B14F-4D97-AF65-F5344CB8AC3E}">
        <p14:creationId xmlns:p14="http://schemas.microsoft.com/office/powerpoint/2010/main" val="1396705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 smtClean="0"/>
              <a:t>Un anorak</a:t>
            </a:r>
            <a:endParaRPr lang="en-US" sz="2400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t="12500" b="12500"/>
          <a:stretch>
            <a:fillRect/>
          </a:stretch>
        </p:blipFill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1250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Quelles</a:t>
            </a:r>
            <a:r>
              <a:rPr lang="en-US" dirty="0"/>
              <a:t> </a:t>
            </a:r>
            <a:r>
              <a:rPr lang="en-US" dirty="0" err="1"/>
              <a:t>couleurs</a:t>
            </a:r>
            <a:r>
              <a:rPr lang="en-US" dirty="0"/>
              <a:t> </a:t>
            </a:r>
            <a:r>
              <a:rPr lang="en-US" dirty="0" err="1"/>
              <a:t>associez-vous</a:t>
            </a:r>
            <a:r>
              <a:rPr lang="en-US" dirty="0"/>
              <a:t> avec…</a:t>
            </a:r>
            <a:br>
              <a:rPr lang="en-US" dirty="0"/>
            </a:br>
            <a:r>
              <a:rPr lang="en-US" dirty="0"/>
              <a:t>Ex: “</a:t>
            </a:r>
            <a:r>
              <a:rPr lang="en-US" dirty="0" err="1"/>
              <a:t>J’associe</a:t>
            </a:r>
            <a:r>
              <a:rPr lang="en-US" dirty="0"/>
              <a:t> le rouge avec </a:t>
            </a:r>
            <a:r>
              <a:rPr lang="en-US" dirty="0" err="1"/>
              <a:t>l’amour</a:t>
            </a:r>
            <a:r>
              <a:rPr lang="en-US" dirty="0" smtClean="0"/>
              <a:t>.”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4144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Noël?</a:t>
            </a:r>
          </a:p>
          <a:p>
            <a:r>
              <a:rPr lang="en-US" dirty="0" smtClean="0"/>
              <a:t>le </a:t>
            </a:r>
            <a:r>
              <a:rPr lang="en-US" dirty="0"/>
              <a:t>31 </a:t>
            </a:r>
            <a:r>
              <a:rPr lang="en-US" dirty="0" err="1"/>
              <a:t>octobre</a:t>
            </a:r>
            <a:r>
              <a:rPr lang="en-US" dirty="0"/>
              <a:t>?</a:t>
            </a:r>
          </a:p>
          <a:p>
            <a:r>
              <a:rPr lang="en-US" dirty="0" err="1" smtClean="0"/>
              <a:t>Pâques</a:t>
            </a:r>
            <a:r>
              <a:rPr lang="en-US" dirty="0" smtClean="0"/>
              <a:t>?</a:t>
            </a:r>
          </a:p>
          <a:p>
            <a:r>
              <a:rPr lang="en-US" dirty="0" smtClean="0"/>
              <a:t>le </a:t>
            </a:r>
            <a:r>
              <a:rPr lang="en-US" dirty="0" err="1"/>
              <a:t>drapeau</a:t>
            </a:r>
            <a:r>
              <a:rPr lang="en-US" dirty="0"/>
              <a:t> </a:t>
            </a:r>
            <a:r>
              <a:rPr lang="en-US" dirty="0" err="1"/>
              <a:t>français</a:t>
            </a:r>
            <a:r>
              <a:rPr lang="en-US" dirty="0"/>
              <a:t>?</a:t>
            </a:r>
          </a:p>
          <a:p>
            <a:r>
              <a:rPr lang="en-US" dirty="0" smtClean="0"/>
              <a:t>un </a:t>
            </a:r>
            <a:r>
              <a:rPr lang="en-US" dirty="0" err="1" smtClean="0"/>
              <a:t>pingouin</a:t>
            </a:r>
            <a:r>
              <a:rPr lang="en-US" dirty="0"/>
              <a:t>?</a:t>
            </a:r>
          </a:p>
          <a:p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/>
              <a:t>tulipe</a:t>
            </a:r>
            <a:r>
              <a:rPr lang="en-US" dirty="0"/>
              <a:t>?</a:t>
            </a:r>
          </a:p>
          <a:p>
            <a:r>
              <a:rPr lang="en-US" dirty="0" smtClean="0"/>
              <a:t>un </a:t>
            </a:r>
            <a:r>
              <a:rPr lang="en-US" dirty="0" err="1"/>
              <a:t>éléphant</a:t>
            </a:r>
            <a:r>
              <a:rPr lang="en-US" dirty="0"/>
              <a:t>?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768979"/>
            <a:ext cx="4038600" cy="4357184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plante</a:t>
            </a:r>
            <a:r>
              <a:rPr lang="en-US" dirty="0" smtClean="0"/>
              <a:t>?</a:t>
            </a:r>
          </a:p>
          <a:p>
            <a:r>
              <a:rPr lang="en-US" dirty="0" smtClean="0"/>
              <a:t> un </a:t>
            </a:r>
            <a:r>
              <a:rPr lang="en-US" dirty="0" err="1" smtClean="0"/>
              <a:t>tigre</a:t>
            </a:r>
            <a:r>
              <a:rPr lang="en-US" dirty="0" smtClean="0"/>
              <a:t>?</a:t>
            </a:r>
          </a:p>
          <a:p>
            <a:r>
              <a:rPr lang="en-US" dirty="0" smtClean="0"/>
              <a:t>un </a:t>
            </a:r>
            <a:r>
              <a:rPr lang="en-US" dirty="0" err="1" smtClean="0"/>
              <a:t>zèbre</a:t>
            </a:r>
            <a:r>
              <a:rPr lang="en-US" dirty="0" smtClean="0"/>
              <a:t>?</a:t>
            </a:r>
          </a:p>
          <a:p>
            <a:r>
              <a:rPr lang="en-US" dirty="0" smtClean="0"/>
              <a:t>Cornell College?</a:t>
            </a:r>
          </a:p>
          <a:p>
            <a:r>
              <a:rPr lang="en-US" dirty="0" smtClean="0"/>
              <a:t>la </a:t>
            </a:r>
            <a:r>
              <a:rPr lang="en-US" dirty="0" err="1" smtClean="0"/>
              <a:t>maladie</a:t>
            </a:r>
            <a:r>
              <a:rPr lang="en-US" dirty="0" smtClean="0"/>
              <a:t>?</a:t>
            </a:r>
          </a:p>
          <a:p>
            <a:r>
              <a:rPr lang="en-US" dirty="0" smtClean="0"/>
              <a:t>la jalousie?</a:t>
            </a:r>
          </a:p>
          <a:p>
            <a:r>
              <a:rPr lang="en-US" dirty="0" smtClean="0"/>
              <a:t>la </a:t>
            </a:r>
            <a:r>
              <a:rPr lang="en-US" dirty="0" err="1" smtClean="0"/>
              <a:t>colère</a:t>
            </a:r>
            <a:r>
              <a:rPr lang="en-US" dirty="0" smtClean="0"/>
              <a:t> (</a:t>
            </a:r>
            <a:r>
              <a:rPr lang="en-US" dirty="0" err="1" smtClean="0"/>
              <a:t>quand</a:t>
            </a:r>
            <a:r>
              <a:rPr lang="en-US" dirty="0" smtClean="0"/>
              <a:t> on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fâché</a:t>
            </a:r>
            <a:r>
              <a:rPr lang="en-US" dirty="0" smtClean="0"/>
              <a:t>)?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l’optimisme</a:t>
            </a:r>
            <a:r>
              <a:rPr lang="en-US" dirty="0" smtClean="0"/>
              <a:t>?</a:t>
            </a:r>
          </a:p>
          <a:p>
            <a:r>
              <a:rPr lang="en-US" dirty="0" smtClean="0"/>
              <a:t> la </a:t>
            </a:r>
            <a:r>
              <a:rPr lang="en-US" dirty="0" err="1" smtClean="0"/>
              <a:t>tristesse</a:t>
            </a:r>
            <a:r>
              <a:rPr lang="en-US" dirty="0" smtClean="0"/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946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n-US" b="1" dirty="0" smtClean="0"/>
              <a:t>Les </a:t>
            </a:r>
            <a:r>
              <a:rPr lang="en-US" b="1" dirty="0" err="1" smtClean="0"/>
              <a:t>vêtements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sz="4400" b="1" dirty="0" err="1" smtClean="0"/>
              <a:t>Préférez-vous</a:t>
            </a:r>
            <a:r>
              <a:rPr lang="en-US" sz="4400" b="1" dirty="0" smtClean="0"/>
              <a:t> </a:t>
            </a:r>
            <a:r>
              <a:rPr lang="en-US" sz="4400" b="1" dirty="0"/>
              <a:t>les pulls fins </a:t>
            </a:r>
            <a:r>
              <a:rPr lang="en-US" sz="4400" b="1" dirty="0" err="1"/>
              <a:t>ou</a:t>
            </a:r>
            <a:r>
              <a:rPr lang="en-US" sz="4400" b="1" dirty="0"/>
              <a:t> larges?</a:t>
            </a:r>
          </a:p>
          <a:p>
            <a:pPr>
              <a:buNone/>
            </a:pPr>
            <a:r>
              <a:rPr lang="en-US" sz="4400" b="1" dirty="0"/>
              <a:t> </a:t>
            </a:r>
          </a:p>
          <a:p>
            <a:pPr>
              <a:buNone/>
            </a:pPr>
            <a:r>
              <a:rPr lang="en-US" sz="4400" b="1" dirty="0" err="1"/>
              <a:t>Qu’est-ce</a:t>
            </a:r>
            <a:r>
              <a:rPr lang="en-US" sz="4400" b="1" dirty="0"/>
              <a:t> </a:t>
            </a:r>
            <a:r>
              <a:rPr lang="en-US" sz="4400" b="1" dirty="0" err="1"/>
              <a:t>que</a:t>
            </a:r>
            <a:r>
              <a:rPr lang="en-US" sz="4400" b="1" dirty="0"/>
              <a:t> </a:t>
            </a:r>
            <a:r>
              <a:rPr lang="en-US" sz="4400" b="1" dirty="0" err="1"/>
              <a:t>vous</a:t>
            </a:r>
            <a:r>
              <a:rPr lang="en-US" sz="4400" b="1" dirty="0"/>
              <a:t> </a:t>
            </a:r>
            <a:r>
              <a:rPr lang="en-US" sz="4400" b="1" dirty="0" err="1"/>
              <a:t>avez</a:t>
            </a:r>
            <a:r>
              <a:rPr lang="en-US" sz="4400" b="1" dirty="0"/>
              <a:t> </a:t>
            </a:r>
            <a:r>
              <a:rPr lang="en-US" sz="4400" b="1" dirty="0" err="1"/>
              <a:t>dans</a:t>
            </a:r>
            <a:r>
              <a:rPr lang="en-US" sz="4400" b="1" dirty="0"/>
              <a:t> </a:t>
            </a:r>
            <a:r>
              <a:rPr lang="en-US" sz="4400" b="1" dirty="0" err="1"/>
              <a:t>votre</a:t>
            </a:r>
            <a:r>
              <a:rPr lang="en-US" sz="4400" b="1" dirty="0"/>
              <a:t> placard?</a:t>
            </a:r>
          </a:p>
          <a:p>
            <a:pPr>
              <a:buNone/>
            </a:pPr>
            <a:r>
              <a:rPr lang="en-US" sz="4400" b="1" dirty="0"/>
              <a:t>	</a:t>
            </a:r>
            <a:r>
              <a:rPr lang="en-US" sz="4400" b="1" dirty="0" err="1"/>
              <a:t>Dans</a:t>
            </a:r>
            <a:r>
              <a:rPr lang="en-US" sz="4400" b="1" dirty="0"/>
              <a:t> </a:t>
            </a:r>
            <a:r>
              <a:rPr lang="en-US" sz="4400" b="1" dirty="0" err="1"/>
              <a:t>mon</a:t>
            </a:r>
            <a:r>
              <a:rPr lang="en-US" sz="4400" b="1" dirty="0"/>
              <a:t> placard, </a:t>
            </a:r>
            <a:r>
              <a:rPr lang="en-US" sz="4400" b="1" dirty="0" err="1"/>
              <a:t>il</a:t>
            </a:r>
            <a:r>
              <a:rPr lang="en-US" sz="4400" b="1" dirty="0"/>
              <a:t> y a …</a:t>
            </a:r>
          </a:p>
          <a:p>
            <a:pPr>
              <a:buNone/>
            </a:pPr>
            <a:r>
              <a:rPr lang="en-US" sz="4400" b="1" dirty="0"/>
              <a:t>	</a:t>
            </a:r>
            <a:r>
              <a:rPr lang="en-US" sz="4400" b="1" dirty="0" err="1"/>
              <a:t>Dans</a:t>
            </a:r>
            <a:r>
              <a:rPr lang="en-US" sz="4400" b="1" dirty="0"/>
              <a:t> </a:t>
            </a:r>
            <a:r>
              <a:rPr lang="en-US" sz="4400" b="1" dirty="0" err="1"/>
              <a:t>mon</a:t>
            </a:r>
            <a:r>
              <a:rPr lang="en-US" sz="4400" b="1" dirty="0"/>
              <a:t> placard, </a:t>
            </a:r>
            <a:r>
              <a:rPr lang="en-US" sz="4400" b="1" dirty="0" err="1"/>
              <a:t>il</a:t>
            </a:r>
            <a:r>
              <a:rPr lang="en-US" sz="4400" b="1" dirty="0"/>
              <a:t> </a:t>
            </a:r>
            <a:r>
              <a:rPr lang="en-US" sz="4400" b="1" dirty="0" err="1"/>
              <a:t>n’y</a:t>
            </a:r>
            <a:r>
              <a:rPr lang="en-US" sz="4400" b="1" dirty="0"/>
              <a:t> a pas de…</a:t>
            </a:r>
          </a:p>
          <a:p>
            <a:endParaRPr lang="en-US" sz="4400" b="1" dirty="0"/>
          </a:p>
          <a:p>
            <a:pPr>
              <a:buNone/>
            </a:pPr>
            <a:r>
              <a:rPr lang="en-US" sz="4400" b="1" dirty="0" err="1"/>
              <a:t>Qu’est-ce</a:t>
            </a:r>
            <a:r>
              <a:rPr lang="en-US" sz="4400" b="1" dirty="0"/>
              <a:t> </a:t>
            </a:r>
            <a:r>
              <a:rPr lang="en-US" sz="4400" b="1" dirty="0" err="1"/>
              <a:t>que</a:t>
            </a:r>
            <a:r>
              <a:rPr lang="en-US" sz="4400" b="1" dirty="0"/>
              <a:t> </a:t>
            </a:r>
            <a:r>
              <a:rPr lang="en-US" sz="4400" b="1" dirty="0" err="1"/>
              <a:t>vous</a:t>
            </a:r>
            <a:r>
              <a:rPr lang="en-US" sz="4400" b="1" dirty="0"/>
              <a:t> </a:t>
            </a:r>
            <a:r>
              <a:rPr lang="en-US" sz="4400" b="1" dirty="0" err="1"/>
              <a:t>portez</a:t>
            </a:r>
            <a:r>
              <a:rPr lang="en-US" sz="4400" b="1" dirty="0"/>
              <a:t> en </a:t>
            </a:r>
            <a:r>
              <a:rPr lang="en-US" sz="4400" b="1" dirty="0" err="1"/>
              <a:t>janvier</a:t>
            </a:r>
            <a:r>
              <a:rPr lang="en-US" sz="4400" b="1" dirty="0"/>
              <a:t>?</a:t>
            </a:r>
          </a:p>
          <a:p>
            <a:pPr>
              <a:buNone/>
            </a:pPr>
            <a:r>
              <a:rPr lang="en-US" sz="4400" b="1" dirty="0"/>
              <a:t>		</a:t>
            </a:r>
            <a:r>
              <a:rPr lang="en-US" sz="4400" b="1" dirty="0" smtClean="0"/>
              <a:t>	en </a:t>
            </a:r>
            <a:r>
              <a:rPr lang="en-US" sz="4400" b="1" dirty="0" err="1"/>
              <a:t>avril</a:t>
            </a:r>
            <a:r>
              <a:rPr lang="en-US" sz="4400" b="1" dirty="0" smtClean="0"/>
              <a:t>?		 en </a:t>
            </a:r>
            <a:r>
              <a:rPr lang="en-US" sz="4400" b="1" dirty="0" err="1" smtClean="0"/>
              <a:t>août</a:t>
            </a:r>
            <a:r>
              <a:rPr lang="en-US" sz="4400" b="1" dirty="0" smtClean="0"/>
              <a:t>?</a:t>
            </a:r>
            <a:endParaRPr lang="en-US" sz="4400" b="1" dirty="0"/>
          </a:p>
          <a:p>
            <a:pPr>
              <a:buNone/>
            </a:pPr>
            <a:r>
              <a:rPr lang="en-US" sz="4400" b="1" dirty="0"/>
              <a:t>		</a:t>
            </a:r>
            <a:r>
              <a:rPr lang="en-US" sz="4400" b="1" dirty="0" smtClean="0"/>
              <a:t>	en </a:t>
            </a:r>
            <a:r>
              <a:rPr lang="en-US" sz="4400" b="1" dirty="0" err="1"/>
              <a:t>juin</a:t>
            </a:r>
            <a:r>
              <a:rPr lang="en-US" sz="4400" b="1" dirty="0" smtClean="0"/>
              <a:t>?		 en </a:t>
            </a:r>
            <a:r>
              <a:rPr lang="en-US" sz="4400" b="1" dirty="0" err="1" smtClean="0"/>
              <a:t>octobre</a:t>
            </a:r>
            <a:r>
              <a:rPr lang="en-US" sz="4400" b="1" dirty="0" smtClean="0"/>
              <a:t>?</a:t>
            </a:r>
            <a:endParaRPr lang="en-US" sz="4400" b="1" dirty="0"/>
          </a:p>
          <a:p>
            <a:pPr>
              <a:buNone/>
            </a:pPr>
            <a:r>
              <a:rPr lang="en-US" sz="4400" b="1" dirty="0"/>
              <a:t>		</a:t>
            </a:r>
          </a:p>
          <a:p>
            <a:pPr>
              <a:buNone/>
            </a:pPr>
            <a:r>
              <a:rPr lang="en-US" sz="4400" b="1" dirty="0" err="1" smtClean="0"/>
              <a:t>Qu’est-ce</a:t>
            </a:r>
            <a:r>
              <a:rPr lang="en-US" sz="4400" b="1" dirty="0" smtClean="0"/>
              <a:t> </a:t>
            </a:r>
            <a:r>
              <a:rPr lang="en-US" sz="4400" b="1" dirty="0" err="1"/>
              <a:t>que</a:t>
            </a:r>
            <a:r>
              <a:rPr lang="en-US" sz="4400" b="1" dirty="0"/>
              <a:t> </a:t>
            </a:r>
            <a:r>
              <a:rPr lang="en-US" sz="4400" b="1" dirty="0" err="1"/>
              <a:t>vous</a:t>
            </a:r>
            <a:r>
              <a:rPr lang="en-US" sz="4400" b="1" dirty="0"/>
              <a:t> </a:t>
            </a:r>
            <a:r>
              <a:rPr lang="en-US" sz="4400" b="1" dirty="0" err="1"/>
              <a:t>portez</a:t>
            </a:r>
            <a:r>
              <a:rPr lang="en-US" sz="4400" b="1" dirty="0"/>
              <a:t> </a:t>
            </a:r>
            <a:r>
              <a:rPr lang="en-US" sz="4400" b="1" dirty="0" err="1"/>
              <a:t>aujourd’hui</a:t>
            </a:r>
            <a:r>
              <a:rPr lang="en-US" sz="4400" b="1" dirty="0"/>
              <a:t>?</a:t>
            </a:r>
          </a:p>
          <a:p>
            <a:endParaRPr lang="en-US" sz="4400" b="1" dirty="0"/>
          </a:p>
          <a:p>
            <a:pPr>
              <a:buNone/>
            </a:pPr>
            <a:r>
              <a:rPr lang="en-US" sz="4400" b="1" dirty="0" err="1"/>
              <a:t>Qu’est-ce</a:t>
            </a:r>
            <a:r>
              <a:rPr lang="en-US" sz="4400" b="1" dirty="0"/>
              <a:t> </a:t>
            </a:r>
            <a:r>
              <a:rPr lang="en-US" sz="4400" b="1" dirty="0" err="1"/>
              <a:t>que</a:t>
            </a:r>
            <a:r>
              <a:rPr lang="en-US" sz="4400" b="1" dirty="0"/>
              <a:t> </a:t>
            </a:r>
            <a:r>
              <a:rPr lang="en-US" sz="4400" b="1" dirty="0" err="1"/>
              <a:t>vous</a:t>
            </a:r>
            <a:r>
              <a:rPr lang="en-US" sz="4400" b="1" dirty="0"/>
              <a:t> </a:t>
            </a:r>
            <a:r>
              <a:rPr lang="en-US" sz="4400" b="1" dirty="0" err="1"/>
              <a:t>portez</a:t>
            </a:r>
            <a:r>
              <a:rPr lang="en-US" sz="4400" b="1" dirty="0"/>
              <a:t> le week-end pour </a:t>
            </a:r>
            <a:r>
              <a:rPr lang="en-US" sz="4400" b="1" dirty="0" err="1"/>
              <a:t>sortir</a:t>
            </a:r>
            <a:r>
              <a:rPr lang="en-US" sz="4400" b="1" dirty="0"/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231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Chassez</a:t>
            </a:r>
            <a:r>
              <a:rPr lang="en-US" dirty="0" smtClean="0"/>
              <a:t> </a:t>
            </a:r>
            <a:r>
              <a:rPr lang="en-US" dirty="0" err="1" smtClean="0"/>
              <a:t>l’intrus</a:t>
            </a:r>
            <a:r>
              <a:rPr lang="en-US" dirty="0" smtClean="0"/>
              <a:t>!</a:t>
            </a:r>
            <a:br>
              <a:rPr lang="en-US" dirty="0" smtClean="0"/>
            </a:br>
            <a:r>
              <a:rPr lang="en-US" dirty="0" err="1" smtClean="0"/>
              <a:t>Quel</a:t>
            </a:r>
            <a:r>
              <a:rPr lang="en-US" dirty="0" smtClean="0"/>
              <a:t>  mot ne </a:t>
            </a:r>
            <a:r>
              <a:rPr lang="en-US" dirty="0" err="1" smtClean="0"/>
              <a:t>va</a:t>
            </a:r>
            <a:r>
              <a:rPr lang="en-US" dirty="0" smtClean="0"/>
              <a:t> pas avec les </a:t>
            </a:r>
            <a:r>
              <a:rPr lang="en-US" dirty="0" err="1" smtClean="0"/>
              <a:t>autres</a:t>
            </a:r>
            <a:r>
              <a:rPr lang="en-US" dirty="0" smtClean="0"/>
              <a:t>?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" y="1219200"/>
            <a:ext cx="8915400" cy="541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1</a:t>
            </a:r>
            <a:r>
              <a:rPr lang="en-US" dirty="0"/>
              <a:t>.  un polo, un jean, un </a:t>
            </a:r>
            <a:r>
              <a:rPr lang="en-US" dirty="0" err="1"/>
              <a:t>pantalon</a:t>
            </a:r>
            <a:endParaRPr lang="en-US" dirty="0"/>
          </a:p>
          <a:p>
            <a:pPr>
              <a:buNone/>
            </a:pPr>
            <a:r>
              <a:rPr lang="en-US" dirty="0"/>
              <a:t>2.  des </a:t>
            </a:r>
            <a:r>
              <a:rPr lang="en-US" dirty="0" err="1" smtClean="0"/>
              <a:t>chaussettes</a:t>
            </a:r>
            <a:r>
              <a:rPr lang="en-US" dirty="0"/>
              <a:t>, des baskets, des </a:t>
            </a:r>
            <a:r>
              <a:rPr lang="en-US" dirty="0" err="1"/>
              <a:t>gants</a:t>
            </a:r>
            <a:endParaRPr lang="en-US" dirty="0"/>
          </a:p>
          <a:p>
            <a:pPr>
              <a:buNone/>
            </a:pPr>
            <a:r>
              <a:rPr lang="en-US" dirty="0"/>
              <a:t>3.  un </a:t>
            </a:r>
            <a:r>
              <a:rPr lang="en-US" dirty="0" err="1"/>
              <a:t>manteau</a:t>
            </a:r>
            <a:r>
              <a:rPr lang="en-US" dirty="0"/>
              <a:t>, un </a:t>
            </a:r>
            <a:r>
              <a:rPr lang="en-US" dirty="0" err="1"/>
              <a:t>imperméable</a:t>
            </a:r>
            <a:r>
              <a:rPr lang="en-US" dirty="0"/>
              <a:t>, un short</a:t>
            </a:r>
          </a:p>
          <a:p>
            <a:pPr>
              <a:buNone/>
            </a:pPr>
            <a:r>
              <a:rPr lang="en-US" dirty="0"/>
              <a:t>4.  un costume, </a:t>
            </a:r>
            <a:r>
              <a:rPr lang="en-US" dirty="0" err="1"/>
              <a:t>une</a:t>
            </a:r>
            <a:r>
              <a:rPr lang="en-US" dirty="0"/>
              <a:t> robe, un </a:t>
            </a:r>
            <a:r>
              <a:rPr lang="en-US" dirty="0" err="1"/>
              <a:t>tailleur</a:t>
            </a:r>
            <a:r>
              <a:rPr lang="en-US" dirty="0"/>
              <a:t>, un </a:t>
            </a:r>
            <a:r>
              <a:rPr lang="en-US" dirty="0" err="1"/>
              <a:t>chemisier</a:t>
            </a:r>
            <a:endParaRPr lang="en-US" dirty="0"/>
          </a:p>
          <a:p>
            <a:pPr>
              <a:buNone/>
            </a:pPr>
            <a:r>
              <a:rPr lang="en-US" dirty="0"/>
              <a:t>5.  des tennis, des </a:t>
            </a:r>
            <a:r>
              <a:rPr lang="en-US" dirty="0" err="1" smtClean="0"/>
              <a:t>sandales</a:t>
            </a:r>
            <a:r>
              <a:rPr lang="en-US" dirty="0"/>
              <a:t>, des </a:t>
            </a:r>
            <a:r>
              <a:rPr lang="en-US" dirty="0" err="1"/>
              <a:t>bottes</a:t>
            </a:r>
            <a:r>
              <a:rPr lang="en-US" dirty="0"/>
              <a:t>, des lunettes</a:t>
            </a:r>
          </a:p>
          <a:p>
            <a:pPr>
              <a:buNone/>
            </a:pPr>
            <a:r>
              <a:rPr lang="en-US" dirty="0"/>
              <a:t>6.  un pull-over, un </a:t>
            </a:r>
            <a:r>
              <a:rPr lang="en-US" dirty="0" err="1"/>
              <a:t>chemisier</a:t>
            </a:r>
            <a:r>
              <a:rPr lang="en-US" dirty="0"/>
              <a:t>, un blouson, un jean</a:t>
            </a:r>
          </a:p>
          <a:p>
            <a:pPr>
              <a:buNone/>
            </a:pPr>
            <a:r>
              <a:rPr lang="en-US" dirty="0"/>
              <a:t>7.  un short, des tennis,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jupe</a:t>
            </a:r>
            <a:r>
              <a:rPr lang="en-US" dirty="0"/>
              <a:t>, un </a:t>
            </a:r>
            <a:r>
              <a:rPr lang="en-US" dirty="0" err="1"/>
              <a:t>pantalon</a:t>
            </a:r>
            <a:endParaRPr lang="en-US" dirty="0"/>
          </a:p>
          <a:p>
            <a:pPr>
              <a:buNone/>
            </a:pPr>
            <a:r>
              <a:rPr lang="en-US" dirty="0"/>
              <a:t>8.  un </a:t>
            </a:r>
            <a:r>
              <a:rPr lang="en-US" dirty="0" err="1"/>
              <a:t>manteau</a:t>
            </a:r>
            <a:r>
              <a:rPr lang="en-US" dirty="0"/>
              <a:t>,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veste</a:t>
            </a:r>
            <a:r>
              <a:rPr lang="en-US" dirty="0"/>
              <a:t>, un pull, un maillot de </a:t>
            </a:r>
            <a:r>
              <a:rPr lang="en-US" dirty="0" err="1"/>
              <a:t>bain</a:t>
            </a:r>
            <a:endParaRPr lang="en-US" dirty="0"/>
          </a:p>
          <a:p>
            <a:pPr>
              <a:buNone/>
            </a:pPr>
            <a:r>
              <a:rPr lang="en-US" dirty="0"/>
              <a:t>9.  un </a:t>
            </a:r>
            <a:r>
              <a:rPr lang="en-US" dirty="0" err="1"/>
              <a:t>pantalon</a:t>
            </a:r>
            <a:r>
              <a:rPr lang="en-US" dirty="0"/>
              <a:t>,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écharpe</a:t>
            </a:r>
            <a:r>
              <a:rPr lang="en-US" dirty="0" smtClean="0"/>
              <a:t>, </a:t>
            </a:r>
            <a:r>
              <a:rPr lang="en-US" dirty="0"/>
              <a:t>un </a:t>
            </a:r>
            <a:r>
              <a:rPr lang="en-US" dirty="0" smtClean="0"/>
              <a:t>foulard,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 smtClean="0"/>
              <a:t>cravate</a:t>
            </a:r>
            <a:endParaRPr lang="en-US" dirty="0"/>
          </a:p>
          <a:p>
            <a:pPr>
              <a:buNone/>
            </a:pPr>
            <a:r>
              <a:rPr lang="en-US" dirty="0"/>
              <a:t>10.  un parapluie, un chapeau, </a:t>
            </a:r>
            <a:r>
              <a:rPr lang="en-US" dirty="0" smtClean="0"/>
              <a:t>des </a:t>
            </a:r>
            <a:r>
              <a:rPr lang="en-US" dirty="0" err="1" smtClean="0"/>
              <a:t>bottes</a:t>
            </a:r>
            <a:r>
              <a:rPr lang="en-US" dirty="0" smtClean="0"/>
              <a:t>, </a:t>
            </a:r>
            <a:r>
              <a:rPr lang="en-US" dirty="0"/>
              <a:t>un </a:t>
            </a:r>
            <a:r>
              <a:rPr lang="en-US" dirty="0" smtClean="0"/>
              <a:t>tee-shirt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739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Mettre</a:t>
            </a:r>
            <a:r>
              <a:rPr lang="en-US" dirty="0" smtClean="0"/>
              <a:t>—to put (on)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5400" dirty="0" smtClean="0"/>
              <a:t>Je </a:t>
            </a:r>
            <a:r>
              <a:rPr lang="en-US" sz="5400" dirty="0" err="1" smtClean="0"/>
              <a:t>mets</a:t>
            </a:r>
            <a:endParaRPr lang="en-US" sz="5400" dirty="0" smtClean="0"/>
          </a:p>
          <a:p>
            <a:r>
              <a:rPr lang="en-US" sz="5400" dirty="0" err="1" smtClean="0"/>
              <a:t>Tu</a:t>
            </a:r>
            <a:r>
              <a:rPr lang="en-US" sz="5400" dirty="0" smtClean="0"/>
              <a:t> </a:t>
            </a:r>
            <a:r>
              <a:rPr lang="en-US" sz="5400" dirty="0" err="1" smtClean="0"/>
              <a:t>mets</a:t>
            </a:r>
            <a:endParaRPr lang="en-US" sz="5400" dirty="0" smtClean="0"/>
          </a:p>
          <a:p>
            <a:r>
              <a:rPr lang="en-US" sz="5400" dirty="0" smtClean="0"/>
              <a:t>Il met</a:t>
            </a:r>
            <a:endParaRPr lang="en-US" sz="54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5800" dirty="0" smtClean="0"/>
              <a:t>Nous </a:t>
            </a:r>
            <a:r>
              <a:rPr lang="en-US" sz="5800" dirty="0" err="1" smtClean="0"/>
              <a:t>mettons</a:t>
            </a:r>
            <a:endParaRPr lang="en-US" sz="5800" dirty="0" smtClean="0"/>
          </a:p>
          <a:p>
            <a:r>
              <a:rPr lang="en-US" sz="5800" dirty="0" err="1" smtClean="0"/>
              <a:t>Vous</a:t>
            </a:r>
            <a:r>
              <a:rPr lang="en-US" sz="5800" dirty="0" smtClean="0"/>
              <a:t> </a:t>
            </a:r>
            <a:r>
              <a:rPr lang="en-US" sz="5800" dirty="0" err="1" smtClean="0"/>
              <a:t>mettez</a:t>
            </a:r>
            <a:endParaRPr lang="en-US" sz="5800" dirty="0" smtClean="0"/>
          </a:p>
          <a:p>
            <a:r>
              <a:rPr lang="en-US" sz="5800" dirty="0" err="1" smtClean="0"/>
              <a:t>Ils</a:t>
            </a:r>
            <a:r>
              <a:rPr lang="en-US" sz="5800" dirty="0" smtClean="0"/>
              <a:t> </a:t>
            </a:r>
            <a:r>
              <a:rPr lang="en-US" sz="5800" dirty="0" err="1" smtClean="0"/>
              <a:t>mettent</a:t>
            </a:r>
            <a:endParaRPr lang="en-US" sz="5800" dirty="0" smtClean="0"/>
          </a:p>
          <a:p>
            <a:endParaRPr lang="en-US" dirty="0"/>
          </a:p>
          <a:p>
            <a:pPr>
              <a:buNone/>
            </a:pPr>
            <a:r>
              <a:rPr lang="en-US" sz="4100" u="sng" dirty="0" err="1" smtClean="0"/>
              <a:t>Impératif</a:t>
            </a:r>
            <a:r>
              <a:rPr lang="en-US" sz="4100" dirty="0" smtClean="0"/>
              <a:t>:</a:t>
            </a:r>
          </a:p>
          <a:p>
            <a:r>
              <a:rPr lang="en-US" sz="4100" dirty="0" smtClean="0"/>
              <a:t>Mets ton pull!</a:t>
            </a:r>
          </a:p>
          <a:p>
            <a:r>
              <a:rPr lang="en-US" sz="4100" dirty="0" err="1" smtClean="0"/>
              <a:t>Mettons</a:t>
            </a:r>
            <a:r>
              <a:rPr lang="en-US" sz="4100" dirty="0" smtClean="0"/>
              <a:t> des </a:t>
            </a:r>
            <a:r>
              <a:rPr lang="en-US" sz="4100" dirty="0" err="1" smtClean="0"/>
              <a:t>bottes</a:t>
            </a:r>
            <a:r>
              <a:rPr lang="en-US" sz="4100" dirty="0" smtClean="0"/>
              <a:t>!</a:t>
            </a:r>
          </a:p>
          <a:p>
            <a:r>
              <a:rPr lang="en-US" sz="4100" dirty="0" err="1" smtClean="0"/>
              <a:t>Mettez</a:t>
            </a:r>
            <a:r>
              <a:rPr lang="en-US" sz="4100" dirty="0" smtClean="0"/>
              <a:t> </a:t>
            </a:r>
            <a:r>
              <a:rPr lang="en-US" sz="4100" dirty="0" err="1" smtClean="0"/>
              <a:t>vos</a:t>
            </a:r>
            <a:r>
              <a:rPr lang="en-US" sz="4100" dirty="0" smtClean="0"/>
              <a:t> </a:t>
            </a:r>
            <a:r>
              <a:rPr lang="en-US" sz="4100" dirty="0" err="1" smtClean="0"/>
              <a:t>gants</a:t>
            </a:r>
            <a:r>
              <a:rPr lang="en-US" sz="4100" dirty="0" smtClean="0"/>
              <a:t>!</a:t>
            </a:r>
            <a:endParaRPr lang="en-US" sz="4100" dirty="0"/>
          </a:p>
        </p:txBody>
      </p:sp>
    </p:spTree>
    <p:extLst>
      <p:ext uri="{BB962C8B-B14F-4D97-AF65-F5344CB8AC3E}">
        <p14:creationId xmlns:p14="http://schemas.microsoft.com/office/powerpoint/2010/main" val="3448053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417638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mettre</a:t>
            </a:r>
            <a:r>
              <a:rPr lang="en-US" dirty="0" smtClean="0"/>
              <a:t> (=</a:t>
            </a:r>
            <a:r>
              <a:rPr lang="en-US" i="1" dirty="0" smtClean="0"/>
              <a:t>to  put on</a:t>
            </a:r>
            <a:r>
              <a:rPr lang="en-US" dirty="0" smtClean="0"/>
              <a:t>) vs. </a:t>
            </a:r>
            <a:br>
              <a:rPr lang="en-US" dirty="0" smtClean="0"/>
            </a:br>
            <a:r>
              <a:rPr lang="en-US" dirty="0" smtClean="0"/>
              <a:t>porter (=</a:t>
            </a:r>
            <a:r>
              <a:rPr lang="en-US" i="1" dirty="0" smtClean="0"/>
              <a:t>to wear</a:t>
            </a:r>
            <a:r>
              <a:rPr lang="en-US" dirty="0" smtClean="0"/>
              <a:t>—ex. </a:t>
            </a:r>
            <a:r>
              <a:rPr lang="en-US" i="1" dirty="0" smtClean="0"/>
              <a:t>prêt à porter</a:t>
            </a:r>
            <a:r>
              <a:rPr lang="en-US" dirty="0" smtClean="0"/>
              <a:t>)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600200"/>
            <a:ext cx="4419600" cy="4525963"/>
          </a:xfrm>
        </p:spPr>
        <p:txBody>
          <a:bodyPr>
            <a:normAutofit fontScale="25000" lnSpcReduction="20000"/>
          </a:bodyPr>
          <a:lstStyle/>
          <a:p>
            <a:r>
              <a:rPr lang="en-US" dirty="0"/>
              <a:t> </a:t>
            </a:r>
          </a:p>
          <a:p>
            <a:r>
              <a:rPr lang="en-US" sz="11200" u="sng" dirty="0"/>
              <a:t>Other meanings of </a:t>
            </a:r>
            <a:r>
              <a:rPr lang="en-US" sz="11200" u="sng" dirty="0" err="1"/>
              <a:t>mettre</a:t>
            </a:r>
            <a:r>
              <a:rPr lang="en-US" sz="11200" dirty="0" smtClean="0"/>
              <a:t>:</a:t>
            </a:r>
          </a:p>
          <a:p>
            <a:endParaRPr lang="en-US" sz="11200" dirty="0"/>
          </a:p>
          <a:p>
            <a:r>
              <a:rPr lang="en-US" sz="11200" dirty="0"/>
              <a:t>Mets ton sac </a:t>
            </a:r>
            <a:r>
              <a:rPr lang="en-US" sz="11200" dirty="0" err="1"/>
              <a:t>dans</a:t>
            </a:r>
            <a:r>
              <a:rPr lang="en-US" sz="11200" dirty="0"/>
              <a:t> </a:t>
            </a:r>
            <a:r>
              <a:rPr lang="en-US" sz="11200" dirty="0" err="1"/>
              <a:t>ta</a:t>
            </a:r>
            <a:r>
              <a:rPr lang="en-US" sz="11200" dirty="0"/>
              <a:t> </a:t>
            </a:r>
            <a:r>
              <a:rPr lang="en-US" sz="11200" dirty="0" err="1"/>
              <a:t>chambre</a:t>
            </a:r>
            <a:r>
              <a:rPr lang="en-US" sz="11200" dirty="0" smtClean="0"/>
              <a:t>!</a:t>
            </a:r>
          </a:p>
          <a:p>
            <a:pPr>
              <a:buNone/>
            </a:pPr>
            <a:endParaRPr lang="en-US" sz="11200" dirty="0"/>
          </a:p>
          <a:p>
            <a:r>
              <a:rPr lang="en-US" sz="11200" dirty="0" err="1"/>
              <a:t>Tu</a:t>
            </a:r>
            <a:r>
              <a:rPr lang="en-US" sz="11200" dirty="0"/>
              <a:t> </a:t>
            </a:r>
            <a:r>
              <a:rPr lang="en-US" sz="11200" dirty="0" err="1"/>
              <a:t>peux</a:t>
            </a:r>
            <a:r>
              <a:rPr lang="en-US" sz="11200" dirty="0"/>
              <a:t> </a:t>
            </a:r>
            <a:r>
              <a:rPr lang="en-US" sz="11200" dirty="0" err="1"/>
              <a:t>mettre</a:t>
            </a:r>
            <a:r>
              <a:rPr lang="en-US" sz="11200" dirty="0"/>
              <a:t> la table</a:t>
            </a:r>
            <a:r>
              <a:rPr lang="en-US" sz="11200" dirty="0" smtClean="0"/>
              <a:t>?</a:t>
            </a:r>
          </a:p>
          <a:p>
            <a:pPr>
              <a:buNone/>
            </a:pPr>
            <a:endParaRPr lang="en-US" sz="11200" dirty="0" smtClean="0"/>
          </a:p>
          <a:p>
            <a:r>
              <a:rPr lang="en-US" sz="11200" dirty="0" err="1" smtClean="0"/>
              <a:t>Qu’est-ce</a:t>
            </a:r>
            <a:r>
              <a:rPr lang="en-US" sz="11200" dirty="0" smtClean="0"/>
              <a:t> </a:t>
            </a:r>
            <a:r>
              <a:rPr lang="en-US" sz="11200" dirty="0" err="1"/>
              <a:t>que</a:t>
            </a:r>
            <a:r>
              <a:rPr lang="en-US" sz="11200" dirty="0"/>
              <a:t> </a:t>
            </a:r>
            <a:r>
              <a:rPr lang="en-US" sz="11200" dirty="0" err="1"/>
              <a:t>vous</a:t>
            </a:r>
            <a:r>
              <a:rPr lang="en-US" sz="11200" dirty="0"/>
              <a:t> </a:t>
            </a:r>
            <a:r>
              <a:rPr lang="en-US" sz="11200" dirty="0" err="1"/>
              <a:t>mettez</a:t>
            </a:r>
            <a:r>
              <a:rPr lang="en-US" sz="11200" dirty="0"/>
              <a:t> </a:t>
            </a:r>
            <a:r>
              <a:rPr lang="en-US" sz="11200" dirty="0" err="1"/>
              <a:t>dans</a:t>
            </a:r>
            <a:r>
              <a:rPr lang="en-US" sz="11200" dirty="0"/>
              <a:t> </a:t>
            </a:r>
            <a:r>
              <a:rPr lang="en-US" sz="11200" dirty="0" err="1"/>
              <a:t>vos</a:t>
            </a:r>
            <a:r>
              <a:rPr lang="en-US" sz="11200" dirty="0"/>
              <a:t> sacs </a:t>
            </a:r>
            <a:r>
              <a:rPr lang="en-US" sz="11200" dirty="0" err="1"/>
              <a:t>tous</a:t>
            </a:r>
            <a:r>
              <a:rPr lang="en-US" sz="11200" dirty="0"/>
              <a:t> les </a:t>
            </a:r>
            <a:r>
              <a:rPr lang="en-US" sz="11200" dirty="0" err="1"/>
              <a:t>jours</a:t>
            </a:r>
            <a:r>
              <a:rPr lang="en-US" sz="11200" dirty="0"/>
              <a:t>?</a:t>
            </a:r>
          </a:p>
          <a:p>
            <a:endParaRPr lang="en-US" sz="96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Pour </a:t>
            </a:r>
            <a:r>
              <a:rPr lang="en-US" dirty="0" err="1" smtClean="0"/>
              <a:t>aller</a:t>
            </a:r>
            <a:r>
              <a:rPr lang="en-US" dirty="0" smtClean="0"/>
              <a:t> en </a:t>
            </a:r>
            <a:r>
              <a:rPr lang="en-US" dirty="0" err="1" smtClean="0"/>
              <a:t>classe</a:t>
            </a:r>
            <a:r>
              <a:rPr lang="en-US" dirty="0" smtClean="0"/>
              <a:t>, </a:t>
            </a:r>
            <a:r>
              <a:rPr lang="en-US" dirty="0" err="1" smtClean="0"/>
              <a:t>combien</a:t>
            </a:r>
            <a:r>
              <a:rPr lang="en-US" dirty="0" smtClean="0"/>
              <a:t> de minutes </a:t>
            </a:r>
            <a:r>
              <a:rPr lang="en-US" dirty="0" err="1" smtClean="0"/>
              <a:t>mettez-vous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Pour </a:t>
            </a:r>
            <a:r>
              <a:rPr lang="en-US" dirty="0" err="1" smtClean="0"/>
              <a:t>déjeuner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Pour </a:t>
            </a:r>
            <a:r>
              <a:rPr lang="en-US" dirty="0" err="1" smtClean="0"/>
              <a:t>prendre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douche?</a:t>
            </a:r>
          </a:p>
          <a:p>
            <a:pPr lvl="1"/>
            <a:r>
              <a:rPr lang="en-US" dirty="0" smtClean="0"/>
              <a:t>Pour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habiller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Pour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coiffer</a:t>
            </a:r>
            <a:r>
              <a:rPr lang="en-US" dirty="0" smtClean="0"/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874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Les </a:t>
            </a:r>
            <a:r>
              <a:rPr lang="en-US" b="1" dirty="0" err="1"/>
              <a:t>adjectifs</a:t>
            </a:r>
            <a:r>
              <a:rPr lang="en-US" b="1" dirty="0"/>
              <a:t> </a:t>
            </a:r>
            <a:r>
              <a:rPr lang="en-US" b="1" dirty="0" err="1"/>
              <a:t>démonstratifs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Je </a:t>
            </a:r>
            <a:r>
              <a:rPr lang="en-US" dirty="0" err="1"/>
              <a:t>préfère</a:t>
            </a:r>
            <a:r>
              <a:rPr lang="en-US" dirty="0"/>
              <a:t> </a:t>
            </a:r>
            <a:r>
              <a:rPr lang="en-US" u="sng" dirty="0" err="1"/>
              <a:t>ce</a:t>
            </a:r>
            <a:r>
              <a:rPr lang="en-US" dirty="0"/>
              <a:t> </a:t>
            </a:r>
            <a:r>
              <a:rPr lang="en-US" dirty="0" err="1"/>
              <a:t>chemisier</a:t>
            </a:r>
            <a:r>
              <a:rPr lang="en-US" dirty="0"/>
              <a:t>.</a:t>
            </a:r>
          </a:p>
          <a:p>
            <a:r>
              <a:rPr lang="en-US" dirty="0" err="1"/>
              <a:t>J’aime</a:t>
            </a:r>
            <a:r>
              <a:rPr lang="en-US" dirty="0"/>
              <a:t> </a:t>
            </a:r>
            <a:r>
              <a:rPr lang="en-US" dirty="0" err="1"/>
              <a:t>bien</a:t>
            </a:r>
            <a:r>
              <a:rPr lang="en-US" dirty="0"/>
              <a:t> </a:t>
            </a:r>
            <a:r>
              <a:rPr lang="en-US" u="sng" dirty="0" err="1"/>
              <a:t>cette</a:t>
            </a:r>
            <a:r>
              <a:rPr lang="en-US" dirty="0"/>
              <a:t> robe et </a:t>
            </a:r>
            <a:r>
              <a:rPr lang="en-US" u="sng" dirty="0" err="1"/>
              <a:t>ces</a:t>
            </a:r>
            <a:r>
              <a:rPr lang="en-US" dirty="0"/>
              <a:t> </a:t>
            </a:r>
            <a:r>
              <a:rPr lang="en-US" dirty="0" err="1"/>
              <a:t>chaussures</a:t>
            </a:r>
            <a:r>
              <a:rPr lang="en-US" dirty="0"/>
              <a:t>.</a:t>
            </a:r>
          </a:p>
          <a:p>
            <a:r>
              <a:rPr lang="en-US" dirty="0" err="1"/>
              <a:t>Vous</a:t>
            </a:r>
            <a:r>
              <a:rPr lang="en-US" dirty="0"/>
              <a:t> </a:t>
            </a:r>
            <a:r>
              <a:rPr lang="en-US" dirty="0" err="1"/>
              <a:t>n’allez</a:t>
            </a:r>
            <a:r>
              <a:rPr lang="en-US" dirty="0"/>
              <a:t> pas </a:t>
            </a:r>
            <a:r>
              <a:rPr lang="en-US" dirty="0" err="1"/>
              <a:t>acheter</a:t>
            </a:r>
            <a:r>
              <a:rPr lang="en-US" dirty="0"/>
              <a:t> </a:t>
            </a:r>
            <a:r>
              <a:rPr lang="en-US" u="sng" dirty="0" err="1"/>
              <a:t>cet</a:t>
            </a:r>
            <a:r>
              <a:rPr lang="en-US" dirty="0"/>
              <a:t> anorak?</a:t>
            </a:r>
          </a:p>
          <a:p>
            <a:pPr>
              <a:buNone/>
            </a:pPr>
            <a:endParaRPr lang="en-US" dirty="0"/>
          </a:p>
          <a:p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aimes</a:t>
            </a:r>
            <a:r>
              <a:rPr lang="en-US" dirty="0"/>
              <a:t> les </a:t>
            </a:r>
            <a:r>
              <a:rPr lang="en-US" dirty="0" err="1"/>
              <a:t>jupes</a:t>
            </a:r>
            <a:r>
              <a:rPr lang="en-US" dirty="0"/>
              <a:t>?</a:t>
            </a:r>
          </a:p>
          <a:p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aimes</a:t>
            </a:r>
            <a:r>
              <a:rPr lang="en-US" dirty="0"/>
              <a:t> </a:t>
            </a:r>
            <a:r>
              <a:rPr lang="en-US" dirty="0" err="1"/>
              <a:t>cette</a:t>
            </a:r>
            <a:r>
              <a:rPr lang="en-US" dirty="0"/>
              <a:t> </a:t>
            </a:r>
            <a:r>
              <a:rPr lang="en-US" dirty="0" err="1"/>
              <a:t>jupe</a:t>
            </a:r>
            <a:r>
              <a:rPr lang="en-US" dirty="0"/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65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adjectifs</a:t>
            </a:r>
            <a:r>
              <a:rPr lang="en-US" dirty="0" smtClean="0"/>
              <a:t> </a:t>
            </a:r>
            <a:r>
              <a:rPr lang="en-US" dirty="0" err="1" smtClean="0"/>
              <a:t>démonstratifs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06216" y="1600200"/>
          <a:ext cx="8731568" cy="4083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7805"/>
                <a:gridCol w="2207895"/>
                <a:gridCol w="2971800"/>
                <a:gridCol w="2064068"/>
              </a:tblGrid>
              <a:tr h="8225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5860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/>
                        <a:t>Féminin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/>
                        <a:t>Masculin</a:t>
                      </a:r>
                      <a:r>
                        <a:rPr lang="en-US" sz="2800" dirty="0" smtClean="0"/>
                        <a:t> &amp;</a:t>
                      </a:r>
                    </a:p>
                    <a:p>
                      <a:pPr algn="ctr"/>
                      <a:r>
                        <a:rPr lang="en-US" sz="2800" dirty="0" err="1" smtClean="0"/>
                        <a:t>Devant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une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voyelle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/>
                        <a:t>Masculin</a:t>
                      </a:r>
                      <a:r>
                        <a:rPr lang="en-US" sz="2800" dirty="0" smtClean="0"/>
                        <a:t> &amp;</a:t>
                      </a:r>
                    </a:p>
                    <a:p>
                      <a:pPr algn="ctr"/>
                      <a:r>
                        <a:rPr lang="en-US" sz="2800" dirty="0" err="1" smtClean="0"/>
                        <a:t>Devant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une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consonne</a:t>
                      </a:r>
                      <a:endParaRPr lang="en-US" sz="2800" dirty="0"/>
                    </a:p>
                  </a:txBody>
                  <a:tcPr/>
                </a:tc>
              </a:tr>
              <a:tr h="8225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/>
                        <a:t>singulier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/>
                        <a:t>Cette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jupe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/>
                        <a:t>Cet</a:t>
                      </a:r>
                      <a:r>
                        <a:rPr lang="en-US" sz="2800" dirty="0" smtClean="0"/>
                        <a:t> anorak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/>
                        <a:t>Ce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manteau</a:t>
                      </a:r>
                      <a:endParaRPr lang="en-US" sz="2800" dirty="0"/>
                    </a:p>
                  </a:txBody>
                  <a:tcPr/>
                </a:tc>
              </a:tr>
              <a:tr h="8225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/>
                        <a:t>pluriel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/>
                        <a:t>Ces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écharpes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/>
                        <a:t>Ces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imperméables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/>
                        <a:t>Ces</a:t>
                      </a:r>
                      <a:r>
                        <a:rPr lang="en-US" sz="2800" dirty="0" smtClean="0"/>
                        <a:t> maillots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616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adjectifs</a:t>
            </a:r>
            <a:r>
              <a:rPr lang="en-US" dirty="0" smtClean="0"/>
              <a:t> </a:t>
            </a:r>
            <a:r>
              <a:rPr lang="en-US" dirty="0" err="1" smtClean="0"/>
              <a:t>démonstratifs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5486400"/>
          </a:xfrm>
        </p:spPr>
        <p:txBody>
          <a:bodyPr>
            <a:normAutofit fontScale="70000" lnSpcReduction="20000"/>
          </a:bodyPr>
          <a:lstStyle/>
          <a:p>
            <a:r>
              <a:rPr lang="en-US" sz="3600" dirty="0" smtClean="0"/>
              <a:t>Demonstrative adjectives are used to point out or clarify, and, like all adjectives in French, they agree in gender and in number with the noun they modify.</a:t>
            </a:r>
          </a:p>
          <a:p>
            <a:pPr>
              <a:buNone/>
            </a:pPr>
            <a:endParaRPr lang="en-US" sz="3600" dirty="0" smtClean="0"/>
          </a:p>
          <a:p>
            <a:r>
              <a:rPr lang="en-US" sz="3600" dirty="0" smtClean="0"/>
              <a:t>Note </a:t>
            </a:r>
            <a:r>
              <a:rPr lang="en-US" sz="3600" dirty="0"/>
              <a:t>that “</a:t>
            </a:r>
            <a:r>
              <a:rPr lang="en-US" sz="3600" dirty="0" err="1"/>
              <a:t>cet</a:t>
            </a:r>
            <a:r>
              <a:rPr lang="en-US" sz="3600" dirty="0"/>
              <a:t>,” the masculine singular form before a vowel, sounds like “</a:t>
            </a:r>
            <a:r>
              <a:rPr lang="en-US" sz="3600" dirty="0" err="1"/>
              <a:t>cette</a:t>
            </a:r>
            <a:r>
              <a:rPr lang="en-US" sz="3600" dirty="0"/>
              <a:t>” the feminine singular form.  When listening, use context clues to help you distinguish between masculine and feminine</a:t>
            </a:r>
            <a:r>
              <a:rPr lang="en-US" sz="3600" dirty="0" smtClean="0"/>
              <a:t>.</a:t>
            </a:r>
          </a:p>
          <a:p>
            <a:pPr>
              <a:buNone/>
            </a:pPr>
            <a:endParaRPr lang="en-US" sz="3600" dirty="0"/>
          </a:p>
          <a:p>
            <a:pPr>
              <a:buNone/>
            </a:pPr>
            <a:r>
              <a:rPr lang="en-US" sz="3600" i="1" dirty="0" err="1"/>
              <a:t>Exemples</a:t>
            </a:r>
            <a:r>
              <a:rPr lang="en-US" sz="3600" dirty="0"/>
              <a:t>:   </a:t>
            </a:r>
            <a:r>
              <a:rPr lang="en-US" sz="3600" dirty="0" err="1"/>
              <a:t>Cet</a:t>
            </a:r>
            <a:r>
              <a:rPr lang="en-US" sz="3600" dirty="0"/>
              <a:t> </a:t>
            </a:r>
            <a:r>
              <a:rPr lang="en-US" sz="3600" dirty="0" err="1"/>
              <a:t>avocat</a:t>
            </a:r>
            <a:r>
              <a:rPr lang="en-US" sz="3600" dirty="0"/>
              <a:t> </a:t>
            </a:r>
            <a:r>
              <a:rPr lang="en-US" sz="3600" dirty="0" err="1"/>
              <a:t>est</a:t>
            </a:r>
            <a:r>
              <a:rPr lang="en-US" sz="3600" dirty="0"/>
              <a:t> </a:t>
            </a:r>
            <a:r>
              <a:rPr lang="en-US" sz="3600" dirty="0" err="1" smtClean="0"/>
              <a:t>jeune</a:t>
            </a:r>
            <a:r>
              <a:rPr lang="en-US" sz="3600" dirty="0" smtClean="0"/>
              <a:t>.  vs.  </a:t>
            </a:r>
            <a:r>
              <a:rPr lang="en-US" sz="3600" dirty="0" err="1" smtClean="0"/>
              <a:t>Cette</a:t>
            </a:r>
            <a:r>
              <a:rPr lang="en-US" sz="3600" dirty="0" smtClean="0"/>
              <a:t> </a:t>
            </a:r>
            <a:r>
              <a:rPr lang="en-US" sz="3600" dirty="0" err="1"/>
              <a:t>avocate</a:t>
            </a:r>
            <a:r>
              <a:rPr lang="en-US" sz="3600" dirty="0"/>
              <a:t> </a:t>
            </a:r>
            <a:r>
              <a:rPr lang="en-US" sz="3600" dirty="0" err="1"/>
              <a:t>est</a:t>
            </a:r>
            <a:r>
              <a:rPr lang="en-US" sz="3600" dirty="0"/>
              <a:t> </a:t>
            </a:r>
            <a:r>
              <a:rPr lang="en-US" sz="3600" dirty="0" err="1"/>
              <a:t>jeune</a:t>
            </a:r>
            <a:r>
              <a:rPr lang="en-US" sz="3600" dirty="0"/>
              <a:t>.</a:t>
            </a:r>
          </a:p>
          <a:p>
            <a:pPr>
              <a:buNone/>
            </a:pPr>
            <a:r>
              <a:rPr lang="en-US" sz="3600" dirty="0"/>
              <a:t>	 </a:t>
            </a:r>
            <a:r>
              <a:rPr lang="en-US" sz="3600" dirty="0" smtClean="0"/>
              <a:t>  	     </a:t>
            </a:r>
            <a:r>
              <a:rPr lang="en-US" sz="3600" dirty="0" err="1" smtClean="0"/>
              <a:t>Cet</a:t>
            </a:r>
            <a:r>
              <a:rPr lang="en-US" sz="3600" dirty="0" smtClean="0"/>
              <a:t> </a:t>
            </a:r>
            <a:r>
              <a:rPr lang="en-US" sz="3600" dirty="0" err="1"/>
              <a:t>ingénieur</a:t>
            </a:r>
            <a:r>
              <a:rPr lang="en-US" sz="3600" dirty="0"/>
              <a:t> </a:t>
            </a:r>
            <a:r>
              <a:rPr lang="en-US" sz="3600" dirty="0" err="1"/>
              <a:t>est</a:t>
            </a:r>
            <a:r>
              <a:rPr lang="en-US" sz="3600" dirty="0"/>
              <a:t> beau. </a:t>
            </a:r>
            <a:r>
              <a:rPr lang="en-US" sz="3600" dirty="0" smtClean="0"/>
              <a:t>vs.  </a:t>
            </a:r>
            <a:r>
              <a:rPr lang="en-US" sz="3600" dirty="0" err="1" smtClean="0"/>
              <a:t>Cette</a:t>
            </a:r>
            <a:r>
              <a:rPr lang="en-US" sz="3600" dirty="0" smtClean="0"/>
              <a:t> </a:t>
            </a:r>
            <a:r>
              <a:rPr lang="en-US" sz="3600" dirty="0" err="1"/>
              <a:t>ingénieur</a:t>
            </a:r>
            <a:r>
              <a:rPr lang="en-US" sz="3600" dirty="0"/>
              <a:t> </a:t>
            </a:r>
            <a:r>
              <a:rPr lang="en-US" sz="3600" dirty="0" err="1"/>
              <a:t>est</a:t>
            </a:r>
            <a:r>
              <a:rPr lang="en-US" sz="3600" dirty="0"/>
              <a:t> belle.</a:t>
            </a:r>
          </a:p>
          <a:p>
            <a:pPr>
              <a:buNone/>
            </a:pPr>
            <a:r>
              <a:rPr lang="en-US" sz="3600" dirty="0"/>
              <a:t> </a:t>
            </a:r>
          </a:p>
          <a:p>
            <a:pPr algn="ctr">
              <a:buNone/>
            </a:pPr>
            <a:r>
              <a:rPr lang="en-US" sz="3600" dirty="0"/>
              <a:t>**What other adjectives do you know that have a special singular masculine form before a vowel?**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Blouse</a:t>
            </a:r>
            <a:r>
              <a:rPr lang="en-US" dirty="0" smtClean="0"/>
              <a:t> </a:t>
            </a:r>
            <a:r>
              <a:rPr lang="en-US" dirty="0" smtClean="0"/>
              <a:t>/ </a:t>
            </a:r>
            <a:r>
              <a:rPr lang="en-US" dirty="0" smtClean="0"/>
              <a:t>Shirt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Un </a:t>
            </a:r>
            <a:r>
              <a:rPr lang="en-US" dirty="0" err="1" smtClean="0"/>
              <a:t>chemisier</a:t>
            </a:r>
            <a:r>
              <a:rPr lang="en-US" dirty="0" smtClean="0"/>
              <a:t> </a:t>
            </a:r>
            <a:r>
              <a:rPr lang="en-US" dirty="0" err="1" smtClean="0"/>
              <a:t>blanc</a:t>
            </a:r>
            <a:r>
              <a:rPr lang="en-US" dirty="0" smtClean="0"/>
              <a:t> en </a:t>
            </a:r>
            <a:r>
              <a:rPr lang="en-US" dirty="0" err="1" smtClean="0"/>
              <a:t>coton</a:t>
            </a:r>
            <a:endParaRPr lang="en-US" dirty="0"/>
          </a:p>
        </p:txBody>
      </p:sp>
      <p:pic>
        <p:nvPicPr>
          <p:cNvPr id="7" name="Content Placeholder 6" descr="un chemisier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836613" y="2362200"/>
            <a:ext cx="3429000" cy="3429000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/>
          </a:bodyPr>
          <a:lstStyle/>
          <a:p>
            <a:pPr algn="ctr"/>
            <a:r>
              <a:rPr lang="en-US" dirty="0" err="1" smtClean="0"/>
              <a:t>Une</a:t>
            </a:r>
            <a:r>
              <a:rPr lang="en-US" dirty="0" smtClean="0"/>
              <a:t> chemise </a:t>
            </a:r>
            <a:r>
              <a:rPr lang="en-US" dirty="0" err="1" smtClean="0"/>
              <a:t>rayée</a:t>
            </a:r>
            <a:r>
              <a:rPr lang="en-US" dirty="0" smtClean="0"/>
              <a:t> en </a:t>
            </a:r>
            <a:r>
              <a:rPr lang="en-US" dirty="0" err="1" smtClean="0"/>
              <a:t>coton</a:t>
            </a:r>
            <a:endParaRPr lang="en-US" dirty="0"/>
          </a:p>
        </p:txBody>
      </p:sp>
      <p:pic>
        <p:nvPicPr>
          <p:cNvPr id="8" name="Content Placeholder 7" descr="chemise rayee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876800" y="2286000"/>
            <a:ext cx="3653631" cy="3653631"/>
          </a:xfrm>
        </p:spPr>
      </p:pic>
    </p:spTree>
    <p:extLst>
      <p:ext uri="{BB962C8B-B14F-4D97-AF65-F5344CB8AC3E}">
        <p14:creationId xmlns:p14="http://schemas.microsoft.com/office/powerpoint/2010/main" val="1023606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Femme /</a:t>
            </a:r>
            <a:r>
              <a:rPr lang="en-US" dirty="0" err="1" smtClean="0"/>
              <a:t>Homme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0188" cy="639762"/>
          </a:xfrm>
        </p:spPr>
        <p:txBody>
          <a:bodyPr/>
          <a:lstStyle/>
          <a:p>
            <a:pPr algn="ctr"/>
            <a:r>
              <a:rPr lang="en-US" dirty="0" smtClean="0"/>
              <a:t>Un </a:t>
            </a:r>
            <a:r>
              <a:rPr lang="en-US" dirty="0" err="1" smtClean="0"/>
              <a:t>tailleur</a:t>
            </a:r>
            <a:endParaRPr lang="en-US" dirty="0"/>
          </a:p>
        </p:txBody>
      </p:sp>
      <p:pic>
        <p:nvPicPr>
          <p:cNvPr id="8" name="Content Placeholder 7" descr="tailleur chanel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990600" y="1981200"/>
            <a:ext cx="3284763" cy="4540196"/>
          </a:xfrm>
        </p:spPr>
      </p:pic>
      <p:sp>
        <p:nvSpPr>
          <p:cNvPr id="12" name="Text Placeholder 11"/>
          <p:cNvSpPr>
            <a:spLocks noGrp="1"/>
          </p:cNvSpPr>
          <p:nvPr>
            <p:ph type="body" sz="quarter" idx="3"/>
          </p:nvPr>
        </p:nvSpPr>
        <p:spPr>
          <a:xfrm>
            <a:off x="4648200" y="1219200"/>
            <a:ext cx="4041775" cy="639762"/>
          </a:xfrm>
        </p:spPr>
        <p:txBody>
          <a:bodyPr/>
          <a:lstStyle/>
          <a:p>
            <a:pPr algn="ctr"/>
            <a:r>
              <a:rPr lang="en-US" dirty="0" smtClean="0"/>
              <a:t>Un costume</a:t>
            </a:r>
            <a:endParaRPr lang="en-US" dirty="0"/>
          </a:p>
        </p:txBody>
      </p:sp>
      <p:pic>
        <p:nvPicPr>
          <p:cNvPr id="9" name="Content Placeholder 8" descr="un costume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953000" y="1827968"/>
            <a:ext cx="3109239" cy="4672354"/>
          </a:xfrm>
        </p:spPr>
      </p:pic>
    </p:spTree>
    <p:extLst>
      <p:ext uri="{BB962C8B-B14F-4D97-AF65-F5344CB8AC3E}">
        <p14:creationId xmlns:p14="http://schemas.microsoft.com/office/powerpoint/2010/main" val="1948949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/>
              <a:t>Un </a:t>
            </a:r>
            <a:r>
              <a:rPr lang="en-US" sz="2800" dirty="0" err="1" smtClean="0"/>
              <a:t>tailleur</a:t>
            </a:r>
            <a:r>
              <a:rPr lang="en-US" sz="2800" dirty="0" smtClean="0"/>
              <a:t> </a:t>
            </a:r>
            <a:r>
              <a:rPr lang="en-US" sz="2800" dirty="0" err="1" smtClean="0"/>
              <a:t>pantalon</a:t>
            </a:r>
            <a:endParaRPr lang="en-US" sz="2800" dirty="0"/>
          </a:p>
        </p:txBody>
      </p:sp>
      <p:pic>
        <p:nvPicPr>
          <p:cNvPr id="5124" name="Picture 4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t="20504" b="20504"/>
          <a:stretch>
            <a:fillRect/>
          </a:stretch>
        </p:blipFill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88630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6019800"/>
            <a:ext cx="5486400" cy="566738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/>
              <a:t>Un smoking</a:t>
            </a:r>
            <a:endParaRPr lang="en-US" sz="2800" dirty="0"/>
          </a:p>
        </p:txBody>
      </p:sp>
      <p:pic>
        <p:nvPicPr>
          <p:cNvPr id="29698" name="Picture 2" descr="EZIRETURN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228600"/>
            <a:ext cx="3886200" cy="58293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83561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“scarf”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57200" y="1143000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Un foulard en </a:t>
            </a:r>
            <a:r>
              <a:rPr lang="en-US" dirty="0" err="1" smtClean="0"/>
              <a:t>soie</a:t>
            </a:r>
            <a:endParaRPr lang="en-US" dirty="0" smtClean="0"/>
          </a:p>
        </p:txBody>
      </p:sp>
      <p:pic>
        <p:nvPicPr>
          <p:cNvPr id="10" name="Content Placeholder 9" descr="un foulard 2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990600" y="1905000"/>
            <a:ext cx="2963018" cy="4509648"/>
          </a:xfrm>
        </p:spPr>
      </p:pic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4648200" y="1219200"/>
            <a:ext cx="4041775" cy="639762"/>
          </a:xfrm>
        </p:spPr>
        <p:txBody>
          <a:bodyPr/>
          <a:lstStyle/>
          <a:p>
            <a:pPr algn="ctr"/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écharpe</a:t>
            </a:r>
            <a:r>
              <a:rPr lang="en-US" dirty="0" smtClean="0"/>
              <a:t> en </a:t>
            </a:r>
            <a:r>
              <a:rPr lang="en-US" dirty="0" err="1" smtClean="0"/>
              <a:t>laine</a:t>
            </a:r>
            <a:endParaRPr lang="en-US" dirty="0"/>
          </a:p>
        </p:txBody>
      </p:sp>
      <p:pic>
        <p:nvPicPr>
          <p:cNvPr id="11" name="Content Placeholder 10" descr="une echarpe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800600" y="2362200"/>
            <a:ext cx="3729831" cy="3729831"/>
          </a:xfrm>
        </p:spPr>
      </p:pic>
    </p:spTree>
    <p:extLst>
      <p:ext uri="{BB962C8B-B14F-4D97-AF65-F5344CB8AC3E}">
        <p14:creationId xmlns:p14="http://schemas.microsoft.com/office/powerpoint/2010/main" val="2572534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38200"/>
            <a:ext cx="4040188" cy="639762"/>
          </a:xfrm>
        </p:spPr>
        <p:txBody>
          <a:bodyPr/>
          <a:lstStyle/>
          <a:p>
            <a:pPr algn="ctr"/>
            <a:r>
              <a:rPr lang="en-US" dirty="0" smtClean="0"/>
              <a:t>Un foulard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838200"/>
            <a:ext cx="4041775" cy="639762"/>
          </a:xfrm>
        </p:spPr>
        <p:txBody>
          <a:bodyPr/>
          <a:lstStyle/>
          <a:p>
            <a:pPr algn="ctr"/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cravate</a:t>
            </a:r>
            <a:endParaRPr lang="en-US" dirty="0"/>
          </a:p>
        </p:txBody>
      </p:sp>
      <p:pic>
        <p:nvPicPr>
          <p:cNvPr id="8" name="Content Placeholder 7" descr="une cravate.jpg"/>
          <p:cNvPicPr>
            <a:picLocks noGrp="1" noChangeAspect="1"/>
          </p:cNvPicPr>
          <p:nvPr>
            <p:ph sz="quarter" idx="4"/>
          </p:nvPr>
        </p:nvPicPr>
        <p:blipFill>
          <a:blip r:embed="rId2" cstate="print"/>
          <a:stretch>
            <a:fillRect/>
          </a:stretch>
        </p:blipFill>
        <p:spPr>
          <a:xfrm>
            <a:off x="4495800" y="2057400"/>
            <a:ext cx="4440519" cy="3816644"/>
          </a:xfrm>
        </p:spPr>
      </p:pic>
      <p:pic>
        <p:nvPicPr>
          <p:cNvPr id="27650" name="Picture 2" descr="... Mode &amp; Accessoires Femme Foulard en Soie Majorelle - Esther Bont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905000"/>
            <a:ext cx="4114800" cy="411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74774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241</TotalTime>
  <Words>668</Words>
  <Application>Microsoft Office PowerPoint</Application>
  <PresentationFormat>On-screen Show (4:3)</PresentationFormat>
  <Paragraphs>159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Origin</vt:lpstr>
      <vt:lpstr>Chapitre 4, leçon 3</vt:lpstr>
      <vt:lpstr>Les couleurs</vt:lpstr>
      <vt:lpstr>  Quelles couleurs associez-vous avec… Ex: “J’associe le rouge avec l’amour.”</vt:lpstr>
      <vt:lpstr>Blouse / Shirt</vt:lpstr>
      <vt:lpstr>Femme /Homme</vt:lpstr>
      <vt:lpstr>Un tailleur pantalon</vt:lpstr>
      <vt:lpstr>Un smoking</vt:lpstr>
      <vt:lpstr>“scarf”</vt:lpstr>
      <vt:lpstr>PowerPoint Presentation</vt:lpstr>
      <vt:lpstr>Un gilet en laine</vt:lpstr>
      <vt:lpstr>PowerPoint Presentation</vt:lpstr>
      <vt:lpstr>Une veste blanche et une veste noire</vt:lpstr>
      <vt:lpstr>Quel pantalon préférez-vous?</vt:lpstr>
      <vt:lpstr>Est-ce qu’elles sont à la mode?</vt:lpstr>
      <vt:lpstr>Monsieur Nicolas Sarkozy en short, tee-shirt et baskets!</vt:lpstr>
      <vt:lpstr>Monsieur le Président en blouson, jean et baskets!</vt:lpstr>
      <vt:lpstr>PowerPoint Presentation</vt:lpstr>
      <vt:lpstr>Qu’est-ce qu’on met à la plage?</vt:lpstr>
      <vt:lpstr>Qu’est-ce qu’on met aux jambes (=legs)?</vt:lpstr>
      <vt:lpstr>Qu’est-ce qu’on met à la tête?</vt:lpstr>
      <vt:lpstr>Qu’est-ce qu’on met à la tête?</vt:lpstr>
      <vt:lpstr>Qu’est-ce qu’on met quand il pleut?</vt:lpstr>
      <vt:lpstr>Qu’est-ce qu’on met aux pieds?</vt:lpstr>
      <vt:lpstr>PowerPoint Presentation</vt:lpstr>
      <vt:lpstr>PowerPoint Presentation</vt:lpstr>
      <vt:lpstr>Qu’est-ce qu’on met quand il fait froid?  </vt:lpstr>
      <vt:lpstr>En novembre et en décembre, on porte….</vt:lpstr>
      <vt:lpstr>Qu’est-ce qu’on met aux mains?</vt:lpstr>
      <vt:lpstr>Un anorak</vt:lpstr>
      <vt:lpstr>Les vêtements</vt:lpstr>
      <vt:lpstr>Chassez l’intrus! Quel  mot ne va pas avec les autres? </vt:lpstr>
      <vt:lpstr>Mettre—to put (on)</vt:lpstr>
      <vt:lpstr>mettre (=to  put on) vs.  porter (=to wear—ex. prêt à porter) </vt:lpstr>
      <vt:lpstr>Les adjectifs démonstratifs</vt:lpstr>
      <vt:lpstr>Les adjectifs démonstratifs</vt:lpstr>
      <vt:lpstr>Les adjectifs démonstratifs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Devan Baty</dc:creator>
  <cp:lastModifiedBy>Devan Baty</cp:lastModifiedBy>
  <cp:revision>29</cp:revision>
  <dcterms:created xsi:type="dcterms:W3CDTF">2011-01-23T23:39:48Z</dcterms:created>
  <dcterms:modified xsi:type="dcterms:W3CDTF">2018-02-12T04:54:22Z</dcterms:modified>
</cp:coreProperties>
</file>