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8" r:id="rId4"/>
    <p:sldId id="260" r:id="rId5"/>
    <p:sldId id="259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8CF9-74CE-44AD-809C-D6F81E594A42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B870A-C4C4-4F10-878B-1C692E665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8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F0F4F-8E80-49E8-9827-E94F636DE966}" type="datetimeFigureOut">
              <a:rPr lang="en-US" smtClean="0"/>
              <a:pPr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64012-A639-4B67-962E-26C5F08AC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103, </a:t>
            </a:r>
            <a:r>
              <a:rPr lang="en-US" dirty="0" err="1" smtClean="0"/>
              <a:t>Chapitre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Leçon</a:t>
            </a:r>
            <a:r>
              <a:rPr lang="en-US" dirty="0" smtClean="0"/>
              <a:t>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Avant</a:t>
            </a:r>
            <a:r>
              <a:rPr lang="en-US" dirty="0" smtClean="0"/>
              <a:t> / Apr</a:t>
            </a:r>
            <a:r>
              <a:rPr lang="en-US" dirty="0" smtClean="0">
                <a:latin typeface="Calibri"/>
              </a:rPr>
              <a:t>ès…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café,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d’abord</a:t>
            </a:r>
            <a:r>
              <a:rPr lang="en-US" dirty="0" smtClean="0"/>
              <a:t>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mangé</a:t>
            </a:r>
            <a:r>
              <a:rPr lang="en-US" dirty="0" smtClean="0"/>
              <a:t> des </a:t>
            </a:r>
            <a:r>
              <a:rPr lang="en-US" dirty="0" err="1" smtClean="0"/>
              <a:t>céréales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 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verifié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emails et </a:t>
            </a:r>
            <a:r>
              <a:rPr lang="en-US" dirty="0" err="1" smtClean="0"/>
              <a:t>puis</a:t>
            </a:r>
            <a:r>
              <a:rPr lang="en-US" dirty="0" smtClean="0"/>
              <a:t>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répondu</a:t>
            </a:r>
            <a:r>
              <a:rPr lang="en-US" dirty="0" smtClean="0"/>
              <a:t> aux </a:t>
            </a:r>
            <a:r>
              <a:rPr lang="en-US" dirty="0" err="1" smtClean="0"/>
              <a:t>étudiants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3.  Elle </a:t>
            </a:r>
            <a:r>
              <a:rPr lang="en-US" dirty="0" err="1" smtClean="0"/>
              <a:t>allume</a:t>
            </a:r>
            <a:r>
              <a:rPr lang="en-US" dirty="0" smtClean="0"/>
              <a:t>  </a:t>
            </a:r>
            <a:r>
              <a:rPr lang="en-US" dirty="0" err="1" smtClean="0"/>
              <a:t>l’ordinateur</a:t>
            </a:r>
            <a:r>
              <a:rPr lang="en-US" dirty="0" smtClean="0"/>
              <a:t> et </a:t>
            </a:r>
            <a:r>
              <a:rPr lang="en-US" dirty="0" err="1" smtClean="0"/>
              <a:t>ensuite</a:t>
            </a:r>
            <a:r>
              <a:rPr lang="en-US" dirty="0" smtClean="0"/>
              <a:t>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branche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clé</a:t>
            </a:r>
            <a:r>
              <a:rPr lang="en-US" dirty="0" smtClean="0"/>
              <a:t> USB.</a:t>
            </a:r>
          </a:p>
          <a:p>
            <a:pPr marL="0" indent="0">
              <a:buNone/>
            </a:pPr>
            <a:r>
              <a:rPr lang="en-US" dirty="0" smtClean="0"/>
              <a:t>4.  Nous </a:t>
            </a:r>
            <a:r>
              <a:rPr lang="en-US" dirty="0" err="1" smtClean="0"/>
              <a:t>regardons</a:t>
            </a:r>
            <a:r>
              <a:rPr lang="en-US" dirty="0" smtClean="0"/>
              <a:t> des films,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d’abord</a:t>
            </a:r>
            <a:r>
              <a:rPr lang="en-US" dirty="0" smtClean="0"/>
              <a:t> nous les </a:t>
            </a:r>
            <a:r>
              <a:rPr lang="en-US" dirty="0" err="1" smtClean="0"/>
              <a:t>téléchargeons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5. 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lisez</a:t>
            </a:r>
            <a:r>
              <a:rPr lang="en-US" dirty="0" smtClean="0"/>
              <a:t> le magazine </a:t>
            </a:r>
            <a:r>
              <a:rPr lang="en-US" dirty="0" err="1" smtClean="0"/>
              <a:t>télé</a:t>
            </a:r>
            <a:r>
              <a:rPr lang="en-US" dirty="0" smtClean="0"/>
              <a:t> et </a:t>
            </a:r>
            <a:r>
              <a:rPr lang="en-US" dirty="0" err="1" smtClean="0"/>
              <a:t>ensuite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décidez</a:t>
            </a:r>
            <a:r>
              <a:rPr lang="en-US" dirty="0" smtClean="0"/>
              <a:t>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émission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regarderez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 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regarderont</a:t>
            </a:r>
            <a:r>
              <a:rPr lang="en-US" dirty="0" smtClean="0"/>
              <a:t> un film </a:t>
            </a:r>
            <a:r>
              <a:rPr lang="en-US" dirty="0" err="1" smtClean="0"/>
              <a:t>d’horreur</a:t>
            </a:r>
            <a:r>
              <a:rPr lang="en-US" dirty="0" smtClean="0"/>
              <a:t> et </a:t>
            </a:r>
            <a:r>
              <a:rPr lang="en-US" dirty="0" err="1" smtClean="0"/>
              <a:t>ensuite</a:t>
            </a:r>
            <a:r>
              <a:rPr lang="en-US" dirty="0" smtClean="0"/>
              <a:t> 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auront</a:t>
            </a:r>
            <a:r>
              <a:rPr lang="en-US" dirty="0" smtClean="0"/>
              <a:t> </a:t>
            </a:r>
            <a:r>
              <a:rPr lang="en-US" dirty="0" err="1" smtClean="0"/>
              <a:t>peur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Depuis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Used with the present tense to indicate that an event that began in the past is still going on in the present.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How long have you spoken French?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Depuis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combien</a:t>
            </a:r>
            <a:r>
              <a:rPr lang="en-US" b="1" dirty="0" smtClean="0">
                <a:solidFill>
                  <a:srgbClr val="0070C0"/>
                </a:solidFill>
              </a:rPr>
              <a:t> de temps </a:t>
            </a:r>
            <a:r>
              <a:rPr lang="en-US" b="1" dirty="0" err="1" smtClean="0">
                <a:solidFill>
                  <a:srgbClr val="0070C0"/>
                </a:solidFill>
              </a:rPr>
              <a:t>parlez-vous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Je </a:t>
            </a:r>
            <a:r>
              <a:rPr lang="en-US" b="1" dirty="0" err="1" smtClean="0">
                <a:solidFill>
                  <a:srgbClr val="0070C0"/>
                </a:solidFill>
              </a:rPr>
              <a:t>parle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depuis</a:t>
            </a:r>
            <a:r>
              <a:rPr lang="en-US" b="1" dirty="0" smtClean="0">
                <a:solidFill>
                  <a:srgbClr val="0070C0"/>
                </a:solidFill>
              </a:rPr>
              <a:t> 20 ans.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 y a……</a:t>
            </a:r>
            <a:r>
              <a:rPr lang="en-US" dirty="0" err="1" smtClean="0"/>
              <a:t>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This expression is used to emphasize the length of time that something has been going on.  It translates as “How long has it been that….”?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Il y a + time expression + </a:t>
            </a:r>
            <a:r>
              <a:rPr lang="en-US" dirty="0" err="1" smtClean="0"/>
              <a:t>que</a:t>
            </a:r>
            <a:r>
              <a:rPr lang="en-US" dirty="0" smtClean="0"/>
              <a:t> + </a:t>
            </a:r>
            <a:r>
              <a:rPr lang="en-US" dirty="0" err="1" smtClean="0"/>
              <a:t>sujet</a:t>
            </a:r>
            <a:r>
              <a:rPr lang="en-US" dirty="0" smtClean="0"/>
              <a:t> + </a:t>
            </a:r>
            <a:r>
              <a:rPr lang="en-US" dirty="0" err="1" smtClean="0"/>
              <a:t>verbe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Il y a </a:t>
            </a:r>
            <a:r>
              <a:rPr lang="en-US" b="1" dirty="0" err="1" smtClean="0">
                <a:solidFill>
                  <a:srgbClr val="0070C0"/>
                </a:solidFill>
              </a:rPr>
              <a:t>combien</a:t>
            </a:r>
            <a:r>
              <a:rPr lang="en-US" b="1" dirty="0" smtClean="0">
                <a:solidFill>
                  <a:srgbClr val="0070C0"/>
                </a:solidFill>
              </a:rPr>
              <a:t> de temps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vous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parlez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Il y a 20 </a:t>
            </a:r>
            <a:r>
              <a:rPr lang="en-US" b="1" dirty="0" err="1" smtClean="0">
                <a:solidFill>
                  <a:srgbClr val="0070C0"/>
                </a:solidFill>
              </a:rPr>
              <a:t>ans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je </a:t>
            </a:r>
            <a:r>
              <a:rPr lang="en-US" b="1" dirty="0" err="1" smtClean="0">
                <a:solidFill>
                  <a:srgbClr val="0070C0"/>
                </a:solidFill>
              </a:rPr>
              <a:t>parle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français</a:t>
            </a:r>
            <a:r>
              <a:rPr lang="en-US" b="1" dirty="0" smtClean="0">
                <a:solidFill>
                  <a:srgbClr val="0070C0"/>
                </a:solidFill>
              </a:rPr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Depuis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?  Since when?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Depuis</a:t>
            </a:r>
            <a:r>
              <a:rPr lang="en-US" dirty="0" smtClean="0"/>
              <a:t> can be used to indicate specifically when an event began.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Since when have you studied Arabic?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J’étudie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l’Arabe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depuis</a:t>
            </a:r>
            <a:r>
              <a:rPr lang="en-US" b="1" dirty="0" smtClean="0">
                <a:solidFill>
                  <a:srgbClr val="0070C0"/>
                </a:solidFill>
              </a:rPr>
              <a:t> 2005.</a:t>
            </a:r>
          </a:p>
          <a:p>
            <a:pPr>
              <a:buNone/>
            </a:pPr>
            <a:endParaRPr lang="en-US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Mais</a:t>
            </a:r>
            <a:r>
              <a:rPr lang="en-US" b="1" dirty="0" smtClean="0">
                <a:solidFill>
                  <a:srgbClr val="0070C0"/>
                </a:solidFill>
              </a:rPr>
              <a:t>----</a:t>
            </a:r>
            <a:r>
              <a:rPr lang="en-US" b="1" dirty="0" err="1" smtClean="0">
                <a:solidFill>
                  <a:srgbClr val="0070C0"/>
                </a:solidFill>
              </a:rPr>
              <a:t>j’étudie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l’Arabe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depuis</a:t>
            </a:r>
            <a:r>
              <a:rPr lang="en-US" b="1" dirty="0" smtClean="0">
                <a:solidFill>
                  <a:srgbClr val="0070C0"/>
                </a:solidFill>
              </a:rPr>
              <a:t> 7 ans.  Il y a 7 </a:t>
            </a:r>
            <a:r>
              <a:rPr lang="en-US" b="1" dirty="0" err="1" smtClean="0">
                <a:solidFill>
                  <a:srgbClr val="0070C0"/>
                </a:solidFill>
              </a:rPr>
              <a:t>ans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j’étudie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l’Arabe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Phrases avec “</a:t>
            </a:r>
            <a:r>
              <a:rPr lang="en-US" dirty="0" err="1" smtClean="0"/>
              <a:t>si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400" b="1" dirty="0" smtClean="0"/>
              <a:t>Si </a:t>
            </a:r>
            <a:r>
              <a:rPr lang="en-US" sz="4400" b="1" dirty="0"/>
              <a:t>+ </a:t>
            </a:r>
            <a:r>
              <a:rPr lang="en-US" sz="4400" b="1" dirty="0" err="1"/>
              <a:t>présent</a:t>
            </a:r>
            <a:r>
              <a:rPr lang="en-US" sz="4400" b="1" dirty="0"/>
              <a:t> ---</a:t>
            </a:r>
            <a:r>
              <a:rPr lang="en-US" sz="4400" b="1" dirty="0" err="1" smtClean="0"/>
              <a:t>présent</a:t>
            </a:r>
            <a:r>
              <a:rPr lang="en-US" sz="4400" b="1" dirty="0" smtClean="0"/>
              <a:t>/</a:t>
            </a:r>
            <a:r>
              <a:rPr lang="en-US" sz="4400" b="1" dirty="0" err="1" smtClean="0"/>
              <a:t>futur</a:t>
            </a:r>
            <a:r>
              <a:rPr lang="en-US" sz="4400" b="1" dirty="0" smtClean="0"/>
              <a:t>  (based in reality---nothing hypothetical about it)</a:t>
            </a:r>
            <a:endParaRPr lang="en-US" sz="4400" dirty="0"/>
          </a:p>
          <a:p>
            <a:pPr>
              <a:buNone/>
            </a:pPr>
            <a:r>
              <a:rPr lang="en-US" sz="4400" dirty="0"/>
              <a:t> </a:t>
            </a:r>
          </a:p>
          <a:p>
            <a:pPr>
              <a:buNone/>
            </a:pPr>
            <a:r>
              <a:rPr lang="en-US" sz="4400" dirty="0"/>
              <a:t>Il nous </a:t>
            </a:r>
            <a:r>
              <a:rPr lang="en-US" sz="4400" dirty="0" err="1"/>
              <a:t>prêtera</a:t>
            </a:r>
            <a:r>
              <a:rPr lang="en-US" sz="4400" dirty="0"/>
              <a:t> de </a:t>
            </a:r>
            <a:r>
              <a:rPr lang="en-US" sz="4400" dirty="0" err="1"/>
              <a:t>l’argent</a:t>
            </a:r>
            <a:r>
              <a:rPr lang="en-US" sz="4400" dirty="0"/>
              <a:t> </a:t>
            </a:r>
            <a:r>
              <a:rPr lang="en-US" sz="4400" dirty="0" err="1"/>
              <a:t>si</a:t>
            </a:r>
            <a:r>
              <a:rPr lang="en-US" sz="4400" dirty="0"/>
              <a:t> nous le </a:t>
            </a:r>
            <a:r>
              <a:rPr lang="en-US" sz="4400" dirty="0" err="1"/>
              <a:t>lui</a:t>
            </a:r>
            <a:r>
              <a:rPr lang="en-US" sz="4400" dirty="0"/>
              <a:t> </a:t>
            </a:r>
            <a:r>
              <a:rPr lang="en-US" sz="4400" dirty="0" err="1"/>
              <a:t>demandons</a:t>
            </a:r>
            <a:r>
              <a:rPr lang="en-US" sz="4400" dirty="0"/>
              <a:t>.</a:t>
            </a:r>
          </a:p>
          <a:p>
            <a:pPr>
              <a:buNone/>
            </a:pPr>
            <a:r>
              <a:rPr lang="en-US" sz="4400" dirty="0"/>
              <a:t> </a:t>
            </a:r>
          </a:p>
          <a:p>
            <a:pPr>
              <a:buNone/>
            </a:pPr>
            <a:r>
              <a:rPr lang="en-US" sz="4400" dirty="0" err="1"/>
              <a:t>S’il</a:t>
            </a:r>
            <a:r>
              <a:rPr lang="en-US" sz="4400" dirty="0"/>
              <a:t> y a de la </a:t>
            </a:r>
            <a:r>
              <a:rPr lang="en-US" sz="4400" dirty="0" err="1"/>
              <a:t>neige</a:t>
            </a:r>
            <a:r>
              <a:rPr lang="en-US" sz="4400" dirty="0"/>
              <a:t>, nous </a:t>
            </a:r>
            <a:r>
              <a:rPr lang="en-US" sz="4400" dirty="0" err="1"/>
              <a:t>faisons</a:t>
            </a:r>
            <a:r>
              <a:rPr lang="en-US" sz="4400" dirty="0"/>
              <a:t> du ski </a:t>
            </a:r>
            <a:r>
              <a:rPr lang="en-US" sz="4400" dirty="0" err="1"/>
              <a:t>ce</a:t>
            </a:r>
            <a:r>
              <a:rPr lang="en-US" sz="4400" dirty="0"/>
              <a:t> weekend</a:t>
            </a:r>
            <a:r>
              <a:rPr lang="en-US" sz="4400" dirty="0" smtClean="0"/>
              <a:t>.</a:t>
            </a:r>
            <a:endParaRPr lang="en-US" sz="4400" dirty="0"/>
          </a:p>
          <a:p>
            <a:pPr>
              <a:buNone/>
            </a:pPr>
            <a:r>
              <a:rPr lang="en-US" sz="4400" dirty="0"/>
              <a:t> 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Si + </a:t>
            </a:r>
            <a:r>
              <a:rPr lang="en-US" sz="4400" b="1" dirty="0" err="1" smtClean="0"/>
              <a:t>imparfait</a:t>
            </a:r>
            <a:r>
              <a:rPr lang="en-US" sz="4400" b="1" dirty="0" smtClean="0"/>
              <a:t> ---</a:t>
            </a:r>
            <a:r>
              <a:rPr lang="en-US" sz="4400" b="1" dirty="0" err="1" smtClean="0"/>
              <a:t>conditionnel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(</a:t>
            </a:r>
            <a:r>
              <a:rPr lang="en-US" sz="4400" dirty="0" err="1" smtClean="0"/>
              <a:t>hypothétique</a:t>
            </a:r>
            <a:r>
              <a:rPr lang="en-US" sz="4400" dirty="0" smtClean="0"/>
              <a:t>)</a:t>
            </a:r>
          </a:p>
          <a:p>
            <a:pPr>
              <a:buNone/>
            </a:pPr>
            <a:r>
              <a:rPr lang="en-US" sz="4400" dirty="0" smtClean="0"/>
              <a:t> </a:t>
            </a:r>
          </a:p>
          <a:p>
            <a:pPr>
              <a:buNone/>
            </a:pPr>
            <a:r>
              <a:rPr lang="en-US" sz="4400" dirty="0" smtClean="0"/>
              <a:t>Si </a:t>
            </a:r>
            <a:r>
              <a:rPr lang="en-US" sz="4400" dirty="0" err="1" smtClean="0"/>
              <a:t>j’étais</a:t>
            </a:r>
            <a:r>
              <a:rPr lang="en-US" sz="4400" dirty="0" smtClean="0"/>
              <a:t> riche, je </a:t>
            </a:r>
            <a:r>
              <a:rPr lang="en-US" sz="4400" dirty="0" err="1" smtClean="0"/>
              <a:t>ferais</a:t>
            </a:r>
            <a:r>
              <a:rPr lang="en-US" sz="4400" dirty="0" smtClean="0"/>
              <a:t> le tour du monde.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280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FR 103, Chapitre 11</vt:lpstr>
      <vt:lpstr>Avant / Après…</vt:lpstr>
      <vt:lpstr>Depuis</vt:lpstr>
      <vt:lpstr>Il y a……que</vt:lpstr>
      <vt:lpstr>Depuis quand?  Since when?</vt:lpstr>
      <vt:lpstr>Phrases avec “si”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103, Chapitre 11</dc:title>
  <dc:creator>Devan Baty</dc:creator>
  <cp:lastModifiedBy>Devan Baty</cp:lastModifiedBy>
  <cp:revision>13</cp:revision>
  <dcterms:created xsi:type="dcterms:W3CDTF">2012-04-24T17:56:43Z</dcterms:created>
  <dcterms:modified xsi:type="dcterms:W3CDTF">2017-04-10T18:40:53Z</dcterms:modified>
</cp:coreProperties>
</file>