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58" r:id="rId6"/>
    <p:sldId id="273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60" r:id="rId18"/>
    <p:sldId id="280" r:id="rId19"/>
    <p:sldId id="261" r:id="rId20"/>
    <p:sldId id="262" r:id="rId21"/>
    <p:sldId id="263" r:id="rId22"/>
    <p:sldId id="264" r:id="rId23"/>
    <p:sldId id="265" r:id="rId24"/>
    <p:sldId id="267" r:id="rId25"/>
    <p:sldId id="266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F436-9EB8-48A8-9BD6-0838F5E1CC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22C4-6CC3-4688-8951-A480AC2A49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Français</a:t>
            </a:r>
            <a:r>
              <a:rPr lang="en-US" dirty="0" smtClean="0"/>
              <a:t> 103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10, </a:t>
            </a:r>
            <a:r>
              <a:rPr lang="en-US" dirty="0" err="1" smtClean="0"/>
              <a:t>leçon</a:t>
            </a:r>
            <a:r>
              <a:rPr lang="en-US" dirty="0" smtClean="0"/>
              <a:t> 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vous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étudiez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You must study!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</a:t>
            </a:r>
            <a:r>
              <a:rPr lang="en-US" dirty="0" err="1" smtClean="0"/>
              <a:t>qu’</a:t>
            </a:r>
            <a:r>
              <a:rPr lang="en-US" b="1" dirty="0" err="1" smtClean="0">
                <a:solidFill>
                  <a:srgbClr val="7030A0"/>
                </a:solidFill>
              </a:rPr>
              <a:t>el</a:t>
            </a:r>
            <a:r>
              <a:rPr lang="en-US" b="1" dirty="0" err="1" smtClean="0">
                <a:solidFill>
                  <a:srgbClr val="7030A0"/>
                </a:solidFill>
              </a:rPr>
              <a:t>le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dorme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It’s necessary that he sleep well.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important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manges</a:t>
            </a:r>
            <a:r>
              <a:rPr lang="en-US" dirty="0" smtClean="0"/>
              <a:t> des </a:t>
            </a:r>
            <a:r>
              <a:rPr lang="en-US" dirty="0" err="1" smtClean="0"/>
              <a:t>légumes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It’s important that you eat veggies.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**</a:t>
            </a:r>
            <a:r>
              <a:rPr lang="en-US" dirty="0" err="1" smtClean="0"/>
              <a:t>Notez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7030A0"/>
                </a:solidFill>
              </a:rPr>
              <a:t>les </a:t>
            </a:r>
            <a:r>
              <a:rPr lang="en-US" i="1" dirty="0" err="1" smtClean="0">
                <a:solidFill>
                  <a:srgbClr val="7030A0"/>
                </a:solidFill>
              </a:rPr>
              <a:t>deux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sujets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phrase!</a:t>
            </a:r>
          </a:p>
        </p:txBody>
      </p:sp>
    </p:spTree>
    <p:extLst>
      <p:ext uri="{BB962C8B-B14F-4D97-AF65-F5344CB8AC3E}">
        <p14:creationId xmlns:p14="http://schemas.microsoft.com/office/powerpoint/2010/main" val="212689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73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Le </a:t>
            </a:r>
            <a:r>
              <a:rPr lang="en-US" sz="3600" b="1" dirty="0" err="1" smtClean="0"/>
              <a:t>subjonctif</a:t>
            </a:r>
            <a:r>
              <a:rPr lang="en-US" sz="3600" b="1" dirty="0" smtClean="0"/>
              <a:t>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formation des </a:t>
            </a:r>
            <a:r>
              <a:rPr lang="en-US" sz="3600" dirty="0" err="1" smtClean="0"/>
              <a:t>verbes</a:t>
            </a:r>
            <a:r>
              <a:rPr lang="en-US" sz="3600" dirty="0" smtClean="0"/>
              <a:t> </a:t>
            </a:r>
            <a:r>
              <a:rPr lang="en-US" sz="3600" dirty="0" err="1" smtClean="0"/>
              <a:t>réguliers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752601"/>
          <a:ext cx="7924800" cy="419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3858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ir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iss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-re</a:t>
                      </a:r>
                      <a:endParaRPr lang="en-US" dirty="0"/>
                    </a:p>
                  </a:txBody>
                  <a:tcPr/>
                </a:tc>
              </a:tr>
              <a:tr h="3858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elles</a:t>
                      </a:r>
                      <a:r>
                        <a:rPr lang="en-US" dirty="0" smtClean="0"/>
                        <a:t>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mang</a:t>
                      </a:r>
                      <a:r>
                        <a:rPr lang="en-US" dirty="0" err="1" smtClean="0"/>
                        <a:t>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dorm</a:t>
                      </a:r>
                      <a:r>
                        <a:rPr lang="en-US" dirty="0" err="1" smtClean="0"/>
                        <a:t>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finiss</a:t>
                      </a:r>
                      <a:r>
                        <a:rPr lang="en-US" dirty="0" err="1" smtClean="0"/>
                        <a:t>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descend</a:t>
                      </a:r>
                      <a:r>
                        <a:rPr lang="en-US" dirty="0" smtClean="0"/>
                        <a:t>ent</a:t>
                      </a:r>
                      <a:endParaRPr lang="en-US" dirty="0"/>
                    </a:p>
                  </a:txBody>
                  <a:tcPr/>
                </a:tc>
              </a:tr>
              <a:tr h="665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Mang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 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Dorm</a:t>
                      </a:r>
                      <a:r>
                        <a:rPr lang="en-US" dirty="0" smtClean="0"/>
                        <a:t> +</a:t>
                      </a:r>
                      <a:r>
                        <a:rPr lang="en-US" baseline="0" dirty="0" smtClean="0"/>
                        <a:t> 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Finiss</a:t>
                      </a:r>
                      <a:r>
                        <a:rPr lang="en-US" baseline="0" dirty="0" smtClean="0"/>
                        <a:t> + 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Descend</a:t>
                      </a:r>
                      <a:r>
                        <a:rPr lang="en-US" baseline="0" dirty="0" smtClean="0"/>
                        <a:t> + ending</a:t>
                      </a:r>
                      <a:endParaRPr lang="en-US" dirty="0"/>
                    </a:p>
                  </a:txBody>
                  <a:tcPr/>
                </a:tc>
              </a:tr>
              <a:tr h="385804">
                <a:tc>
                  <a:txBody>
                    <a:bodyPr/>
                    <a:lstStyle/>
                    <a:p>
                      <a:r>
                        <a:rPr lang="en-US" dirty="0" smtClean="0"/>
                        <a:t>Il </a:t>
                      </a:r>
                      <a:r>
                        <a:rPr lang="en-US" dirty="0" err="1" smtClean="0"/>
                        <a:t>faut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que</a:t>
                      </a:r>
                      <a:r>
                        <a:rPr lang="en-US" dirty="0" smtClean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8655">
                <a:tc>
                  <a:txBody>
                    <a:bodyPr/>
                    <a:lstStyle/>
                    <a:p>
                      <a:r>
                        <a:rPr lang="en-US" dirty="0" smtClean="0"/>
                        <a:t>Je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mang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dorm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finiss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descend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8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mang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dorm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finiss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descend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804">
                <a:tc>
                  <a:txBody>
                    <a:bodyPr/>
                    <a:lstStyle/>
                    <a:p>
                      <a:r>
                        <a:rPr lang="en-US" dirty="0" smtClean="0"/>
                        <a:t>Il/</a:t>
                      </a:r>
                      <a:r>
                        <a:rPr lang="en-US" dirty="0" err="1" smtClean="0"/>
                        <a:t>elle</a:t>
                      </a:r>
                      <a:r>
                        <a:rPr lang="en-US" dirty="0" smtClean="0"/>
                        <a:t>/on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mang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dorm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finiss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descend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804">
                <a:tc>
                  <a:txBody>
                    <a:bodyPr/>
                    <a:lstStyle/>
                    <a:p>
                      <a:r>
                        <a:rPr lang="en-US" dirty="0" smtClean="0"/>
                        <a:t>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mang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ions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dorm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ions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finiss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ions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descend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ions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8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mang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iez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dorm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iez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finiss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iez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descend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iez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8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elles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mang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ent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dorm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ent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finiss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ent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descend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ent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2464" y="6096000"/>
            <a:ext cx="783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Manger, </a:t>
            </a:r>
            <a:r>
              <a:rPr lang="en-US" b="1" dirty="0" err="1" smtClean="0"/>
              <a:t>téléphoner</a:t>
            </a:r>
            <a:r>
              <a:rPr lang="en-US" b="1" dirty="0" smtClean="0"/>
              <a:t>, </a:t>
            </a:r>
            <a:r>
              <a:rPr lang="en-US" b="1" dirty="0" err="1" smtClean="0"/>
              <a:t>jouer</a:t>
            </a:r>
            <a:r>
              <a:rPr lang="en-US" b="1" dirty="0" smtClean="0"/>
              <a:t>, </a:t>
            </a:r>
            <a:r>
              <a:rPr lang="en-US" b="1" dirty="0" err="1" smtClean="0"/>
              <a:t>réserver</a:t>
            </a:r>
            <a:r>
              <a:rPr lang="en-US" b="1" dirty="0" smtClean="0"/>
              <a:t>, </a:t>
            </a:r>
            <a:r>
              <a:rPr lang="en-US" b="1" dirty="0" err="1" smtClean="0"/>
              <a:t>travailler</a:t>
            </a:r>
            <a:r>
              <a:rPr lang="en-US" b="1" dirty="0" smtClean="0"/>
              <a:t>, </a:t>
            </a:r>
            <a:r>
              <a:rPr lang="en-US" b="1" dirty="0" err="1" smtClean="0"/>
              <a:t>parler</a:t>
            </a:r>
            <a:r>
              <a:rPr lang="en-US" b="1" dirty="0" smtClean="0"/>
              <a:t>, </a:t>
            </a:r>
            <a:r>
              <a:rPr lang="en-US" b="1" dirty="0" err="1" smtClean="0"/>
              <a:t>rendre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892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r>
              <a:rPr lang="en-US" dirty="0" smtClean="0"/>
              <a:t> des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irréguliers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Faire:  </a:t>
            </a:r>
            <a:r>
              <a:rPr lang="en-US" sz="4000" b="1" dirty="0" err="1" smtClean="0">
                <a:solidFill>
                  <a:srgbClr val="FF0000"/>
                </a:solidFill>
              </a:rPr>
              <a:t>fass</a:t>
            </a:r>
            <a:r>
              <a:rPr lang="en-US" sz="40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4000" dirty="0" err="1" smtClean="0"/>
              <a:t>Pouvoir</a:t>
            </a:r>
            <a:r>
              <a:rPr lang="en-US" sz="4000" dirty="0" smtClean="0"/>
              <a:t>:  </a:t>
            </a:r>
            <a:r>
              <a:rPr lang="en-US" sz="4000" b="1" dirty="0" err="1" smtClean="0">
                <a:solidFill>
                  <a:srgbClr val="FF0000"/>
                </a:solidFill>
              </a:rPr>
              <a:t>puiss</a:t>
            </a:r>
            <a:r>
              <a:rPr lang="en-US" sz="40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4000" dirty="0" smtClean="0"/>
              <a:t>Savoir:  </a:t>
            </a:r>
            <a:r>
              <a:rPr lang="en-US" sz="4000" b="1" dirty="0" err="1" smtClean="0">
                <a:solidFill>
                  <a:srgbClr val="FF0000"/>
                </a:solidFill>
              </a:rPr>
              <a:t>sach</a:t>
            </a:r>
            <a:r>
              <a:rPr lang="en-US" sz="40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4000" dirty="0" err="1" smtClean="0"/>
              <a:t>Pleuvoir</a:t>
            </a:r>
            <a:r>
              <a:rPr lang="en-US" sz="4000" dirty="0" smtClean="0"/>
              <a:t>:  </a:t>
            </a:r>
            <a:r>
              <a:rPr lang="en-US" sz="4000" b="1" dirty="0" err="1" smtClean="0">
                <a:solidFill>
                  <a:srgbClr val="FF0000"/>
                </a:solidFill>
              </a:rPr>
              <a:t>pleuv</a:t>
            </a:r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+ </a:t>
            </a:r>
            <a:r>
              <a:rPr lang="en-US" u="sng" dirty="0" err="1" smtClean="0"/>
              <a:t>terminaisons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err="1" smtClean="0"/>
              <a:t>que</a:t>
            </a:r>
            <a:r>
              <a:rPr lang="en-US" sz="3200" dirty="0" smtClean="0"/>
              <a:t> je </a:t>
            </a:r>
            <a:r>
              <a:rPr lang="en-US" sz="3200" dirty="0" err="1" smtClean="0"/>
              <a:t>fass</a:t>
            </a:r>
            <a:r>
              <a:rPr lang="en-US" sz="3200" b="1" dirty="0" err="1" smtClean="0">
                <a:solidFill>
                  <a:srgbClr val="FF0000"/>
                </a:solidFill>
              </a:rPr>
              <a:t>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fass</a:t>
            </a:r>
            <a:r>
              <a:rPr lang="en-US" sz="3200" b="1" dirty="0" err="1" smtClean="0">
                <a:solidFill>
                  <a:srgbClr val="FF0000"/>
                </a:solidFill>
              </a:rPr>
              <a:t>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err="1" smtClean="0"/>
              <a:t>fass</a:t>
            </a:r>
            <a:r>
              <a:rPr lang="en-US" sz="3200" b="1" dirty="0" err="1" smtClean="0">
                <a:solidFill>
                  <a:srgbClr val="FF0000"/>
                </a:solidFill>
              </a:rPr>
              <a:t>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		nous </a:t>
            </a:r>
            <a:r>
              <a:rPr lang="en-US" sz="3200" dirty="0" err="1" smtClean="0"/>
              <a:t>fass</a:t>
            </a:r>
            <a:r>
              <a:rPr lang="en-US" sz="3200" b="1" dirty="0" err="1" smtClean="0">
                <a:solidFill>
                  <a:srgbClr val="FF0000"/>
                </a:solidFill>
              </a:rPr>
              <a:t>ions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dirty="0" err="1" smtClean="0"/>
              <a:t>fass</a:t>
            </a:r>
            <a:r>
              <a:rPr lang="en-US" sz="3200" b="1" dirty="0" err="1" smtClean="0">
                <a:solidFill>
                  <a:srgbClr val="FF0000"/>
                </a:solidFill>
              </a:rPr>
              <a:t>iez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err="1" smtClean="0"/>
              <a:t>ils</a:t>
            </a:r>
            <a:r>
              <a:rPr lang="en-US" sz="3200" dirty="0" smtClean="0"/>
              <a:t> </a:t>
            </a:r>
            <a:r>
              <a:rPr lang="en-US" sz="3200" dirty="0" err="1" smtClean="0"/>
              <a:t>fass</a:t>
            </a:r>
            <a:r>
              <a:rPr lang="en-US" sz="3200" b="1" dirty="0" err="1" smtClean="0">
                <a:solidFill>
                  <a:srgbClr val="FF0000"/>
                </a:solidFill>
              </a:rPr>
              <a:t>ent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3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irréguliers</a:t>
            </a:r>
            <a:r>
              <a:rPr lang="en-US" dirty="0" smtClean="0"/>
              <a:t>:  Double </a:t>
            </a:r>
            <a:r>
              <a:rPr lang="en-US" dirty="0" err="1" smtClean="0"/>
              <a:t>racines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NOUS/VOUS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u="sng" dirty="0" smtClean="0"/>
              <a:t>VENIR-</a:t>
            </a:r>
            <a:r>
              <a:rPr lang="en-US" dirty="0" smtClean="0"/>
              <a:t>---- VEN </a:t>
            </a:r>
          </a:p>
          <a:p>
            <a:pPr algn="ctr">
              <a:buNone/>
            </a:pPr>
            <a:r>
              <a:rPr lang="en-US" u="sng" dirty="0" smtClean="0"/>
              <a:t>VOIR-</a:t>
            </a:r>
            <a:r>
              <a:rPr lang="en-US" dirty="0" smtClean="0"/>
              <a:t>--VOY</a:t>
            </a:r>
          </a:p>
          <a:p>
            <a:pPr algn="ctr">
              <a:buNone/>
            </a:pPr>
            <a:r>
              <a:rPr lang="en-US" u="sng" dirty="0" smtClean="0"/>
              <a:t>DEVOIR</a:t>
            </a:r>
            <a:r>
              <a:rPr lang="en-US" dirty="0" smtClean="0"/>
              <a:t>---DEV</a:t>
            </a:r>
          </a:p>
          <a:p>
            <a:pPr algn="ctr">
              <a:buNone/>
            </a:pPr>
            <a:r>
              <a:rPr lang="en-US" u="sng" dirty="0" smtClean="0"/>
              <a:t>BOIRE</a:t>
            </a:r>
            <a:r>
              <a:rPr lang="en-US" dirty="0" smtClean="0"/>
              <a:t>---BUV</a:t>
            </a:r>
          </a:p>
          <a:p>
            <a:pPr algn="ctr">
              <a:buNone/>
            </a:pPr>
            <a:r>
              <a:rPr lang="en-US" u="sng" dirty="0" smtClean="0"/>
              <a:t>MOURIR</a:t>
            </a:r>
            <a:r>
              <a:rPr lang="en-US" dirty="0" smtClean="0"/>
              <a:t>--MOUR</a:t>
            </a:r>
          </a:p>
          <a:p>
            <a:pPr algn="ctr">
              <a:buNone/>
            </a:pPr>
            <a:r>
              <a:rPr lang="en-US" u="sng" dirty="0" smtClean="0"/>
              <a:t>CROIRE</a:t>
            </a:r>
            <a:r>
              <a:rPr lang="en-US" dirty="0" smtClean="0"/>
              <a:t>---CROY</a:t>
            </a:r>
          </a:p>
          <a:p>
            <a:pPr algn="ctr">
              <a:buNone/>
            </a:pPr>
            <a:r>
              <a:rPr lang="en-US" u="sng" dirty="0" smtClean="0"/>
              <a:t>RECEVOIR</a:t>
            </a:r>
            <a:r>
              <a:rPr lang="en-US" dirty="0" smtClean="0"/>
              <a:t>---RECEV</a:t>
            </a:r>
          </a:p>
          <a:p>
            <a:pPr algn="ctr">
              <a:buNone/>
            </a:pPr>
            <a:r>
              <a:rPr lang="en-US" u="sng" dirty="0" smtClean="0"/>
              <a:t>ALLER</a:t>
            </a:r>
            <a:r>
              <a:rPr lang="en-US" dirty="0" smtClean="0"/>
              <a:t>---ALL</a:t>
            </a:r>
          </a:p>
          <a:p>
            <a:pPr algn="ctr">
              <a:buNone/>
            </a:pPr>
            <a:r>
              <a:rPr lang="en-US" u="sng" dirty="0" smtClean="0"/>
              <a:t>VOULOIR</a:t>
            </a:r>
            <a:r>
              <a:rPr lang="en-US" dirty="0" smtClean="0"/>
              <a:t>---VOUL</a:t>
            </a:r>
          </a:p>
          <a:p>
            <a:pPr algn="ctr">
              <a:buNone/>
            </a:pPr>
            <a:r>
              <a:rPr lang="en-US" u="sng" dirty="0" smtClean="0"/>
              <a:t>PRENDRE</a:t>
            </a:r>
            <a:r>
              <a:rPr lang="en-US" dirty="0" smtClean="0"/>
              <a:t>--PREN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JE/TU/IL/ILS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VIENN</a:t>
            </a:r>
          </a:p>
          <a:p>
            <a:pPr algn="ctr">
              <a:buNone/>
            </a:pPr>
            <a:r>
              <a:rPr lang="en-US" dirty="0" smtClean="0"/>
              <a:t>VOI</a:t>
            </a:r>
          </a:p>
          <a:p>
            <a:pPr algn="ctr">
              <a:buNone/>
            </a:pPr>
            <a:r>
              <a:rPr lang="en-US" dirty="0" smtClean="0"/>
              <a:t>DOIV</a:t>
            </a:r>
          </a:p>
          <a:p>
            <a:pPr algn="ctr">
              <a:buNone/>
            </a:pPr>
            <a:r>
              <a:rPr lang="en-US" dirty="0" smtClean="0"/>
              <a:t>BOIV</a:t>
            </a:r>
          </a:p>
          <a:p>
            <a:pPr algn="ctr">
              <a:buNone/>
            </a:pPr>
            <a:r>
              <a:rPr lang="en-US" dirty="0" smtClean="0"/>
              <a:t>MEUR</a:t>
            </a:r>
          </a:p>
          <a:p>
            <a:pPr algn="ctr">
              <a:buNone/>
            </a:pPr>
            <a:r>
              <a:rPr lang="en-US" dirty="0" smtClean="0"/>
              <a:t>CROI</a:t>
            </a:r>
          </a:p>
          <a:p>
            <a:pPr algn="ctr">
              <a:buNone/>
            </a:pPr>
            <a:r>
              <a:rPr lang="en-US" dirty="0" smtClean="0"/>
              <a:t>RECOIV</a:t>
            </a:r>
          </a:p>
          <a:p>
            <a:pPr algn="ctr">
              <a:buNone/>
            </a:pPr>
            <a:r>
              <a:rPr lang="en-US" dirty="0" smtClean="0"/>
              <a:t>AILL</a:t>
            </a:r>
          </a:p>
          <a:p>
            <a:pPr algn="ctr">
              <a:buNone/>
            </a:pPr>
            <a:r>
              <a:rPr lang="en-US" dirty="0" smtClean="0"/>
              <a:t>VEUILL</a:t>
            </a:r>
          </a:p>
          <a:p>
            <a:pPr algn="ctr">
              <a:buNone/>
            </a:pPr>
            <a:r>
              <a:rPr lang="en-US" dirty="0" smtClean="0"/>
              <a:t>PRENN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3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Avoir</a:t>
            </a:r>
            <a:r>
              <a:rPr lang="en-US" dirty="0" smtClean="0"/>
              <a:t>/</a:t>
            </a:r>
            <a:r>
              <a:rPr lang="en-US" dirty="0" err="1" smtClean="0"/>
              <a:t>Être</a:t>
            </a:r>
            <a:r>
              <a:rPr lang="en-US" dirty="0" smtClean="0"/>
              <a:t> au </a:t>
            </a:r>
            <a:r>
              <a:rPr lang="en-US" dirty="0" err="1" smtClean="0"/>
              <a:t>subjonctif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Il </a:t>
            </a: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j’</a:t>
            </a:r>
            <a:r>
              <a:rPr lang="en-US" sz="3200" b="1" dirty="0" err="1" smtClean="0">
                <a:solidFill>
                  <a:srgbClr val="FF0000"/>
                </a:solidFill>
              </a:rPr>
              <a:t>aie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Il </a:t>
            </a: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aies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Il </a:t>
            </a: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qu’il</a:t>
            </a:r>
            <a:r>
              <a:rPr lang="en-US" sz="3200" dirty="0" smtClean="0"/>
              <a:t>/</a:t>
            </a:r>
            <a:r>
              <a:rPr lang="en-US" sz="3200" dirty="0" err="1" smtClean="0"/>
              <a:t>elle</a:t>
            </a:r>
            <a:r>
              <a:rPr lang="en-US" sz="3200" dirty="0" smtClean="0"/>
              <a:t>/on </a:t>
            </a:r>
            <a:r>
              <a:rPr lang="en-US" sz="3200" b="1" dirty="0" err="1" smtClean="0">
                <a:solidFill>
                  <a:srgbClr val="FF0000"/>
                </a:solidFill>
              </a:rPr>
              <a:t>ait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Il </a:t>
            </a: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nous </a:t>
            </a:r>
            <a:r>
              <a:rPr lang="en-US" sz="3200" b="1" dirty="0" err="1" smtClean="0">
                <a:solidFill>
                  <a:srgbClr val="FF0000"/>
                </a:solidFill>
              </a:rPr>
              <a:t>ayons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Il </a:t>
            </a: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ayez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Il </a:t>
            </a: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qu’ils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aient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Il </a:t>
            </a:r>
            <a:r>
              <a:rPr lang="en-US" sz="3000" dirty="0" err="1" smtClean="0"/>
              <a:t>faut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je </a:t>
            </a:r>
            <a:r>
              <a:rPr lang="en-US" sz="3000" b="1" dirty="0" err="1" smtClean="0">
                <a:solidFill>
                  <a:srgbClr val="FF0000"/>
                </a:solidFill>
              </a:rPr>
              <a:t>sois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Il </a:t>
            </a:r>
            <a:r>
              <a:rPr lang="en-US" sz="3000" dirty="0" err="1" smtClean="0"/>
              <a:t>faut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tu</a:t>
            </a: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sois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Il </a:t>
            </a:r>
            <a:r>
              <a:rPr lang="en-US" sz="3000" dirty="0" err="1" smtClean="0"/>
              <a:t>faut</a:t>
            </a:r>
            <a:r>
              <a:rPr lang="en-US" sz="3000" dirty="0" smtClean="0"/>
              <a:t> </a:t>
            </a:r>
            <a:r>
              <a:rPr lang="en-US" sz="3000" dirty="0" err="1" smtClean="0"/>
              <a:t>qu’il</a:t>
            </a:r>
            <a:r>
              <a:rPr lang="en-US" sz="3000" dirty="0" smtClean="0"/>
              <a:t>/</a:t>
            </a:r>
            <a:r>
              <a:rPr lang="en-US" sz="3000" dirty="0" err="1" smtClean="0"/>
              <a:t>elle</a:t>
            </a:r>
            <a:r>
              <a:rPr lang="en-US" sz="3000" dirty="0" smtClean="0"/>
              <a:t>/on </a:t>
            </a:r>
            <a:r>
              <a:rPr lang="en-US" sz="3000" b="1" dirty="0" err="1" smtClean="0">
                <a:solidFill>
                  <a:srgbClr val="FF0000"/>
                </a:solidFill>
              </a:rPr>
              <a:t>soit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Il </a:t>
            </a:r>
            <a:r>
              <a:rPr lang="en-US" sz="3000" dirty="0" err="1" smtClean="0"/>
              <a:t>faut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nous </a:t>
            </a:r>
            <a:r>
              <a:rPr lang="en-US" sz="3000" b="1" dirty="0" err="1" smtClean="0">
                <a:solidFill>
                  <a:srgbClr val="FF0000"/>
                </a:solidFill>
              </a:rPr>
              <a:t>soyons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Il </a:t>
            </a:r>
            <a:r>
              <a:rPr lang="en-US" sz="3000" dirty="0" err="1" smtClean="0"/>
              <a:t>faut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vous</a:t>
            </a: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soyez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Il </a:t>
            </a:r>
            <a:r>
              <a:rPr lang="en-US" sz="3000" dirty="0" err="1" smtClean="0"/>
              <a:t>faut</a:t>
            </a:r>
            <a:r>
              <a:rPr lang="en-US" sz="3000" dirty="0" smtClean="0"/>
              <a:t> </a:t>
            </a:r>
            <a:r>
              <a:rPr lang="en-US" sz="3000" dirty="0" err="1" smtClean="0"/>
              <a:t>qu’ils</a:t>
            </a: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soient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0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Infinitif</a:t>
            </a:r>
            <a:r>
              <a:rPr lang="en-US" dirty="0" smtClean="0"/>
              <a:t> vs. </a:t>
            </a:r>
            <a:r>
              <a:rPr lang="en-US" dirty="0" err="1" smtClean="0"/>
              <a:t>Subjonctif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+ </a:t>
            </a:r>
            <a:r>
              <a:rPr lang="en-US" dirty="0" err="1" smtClean="0"/>
              <a:t>sujet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+ </a:t>
            </a:r>
            <a:r>
              <a:rPr lang="en-US" dirty="0" err="1" smtClean="0"/>
              <a:t>sujet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vaut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+ </a:t>
            </a:r>
            <a:r>
              <a:rPr lang="en-US" dirty="0" err="1" smtClean="0"/>
              <a:t>sujet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préférable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+ </a:t>
            </a:r>
            <a:r>
              <a:rPr lang="en-US" dirty="0" err="1" smtClean="0"/>
              <a:t>sujet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important </a:t>
            </a:r>
            <a:r>
              <a:rPr lang="en-US" dirty="0" err="1" smtClean="0"/>
              <a:t>que</a:t>
            </a:r>
            <a:r>
              <a:rPr lang="en-US" dirty="0" smtClean="0"/>
              <a:t> + </a:t>
            </a:r>
            <a:r>
              <a:rPr lang="en-US" dirty="0" err="1" smtClean="0"/>
              <a:t>sujet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+ </a:t>
            </a:r>
            <a:r>
              <a:rPr lang="en-US" dirty="0" err="1" smtClean="0"/>
              <a:t>infinitif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</a:t>
            </a:r>
            <a:r>
              <a:rPr lang="en-US" dirty="0" smtClean="0"/>
              <a:t> + </a:t>
            </a:r>
            <a:r>
              <a:rPr lang="en-US" dirty="0" err="1" smtClean="0"/>
              <a:t>infinitif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vaut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r>
              <a:rPr lang="en-US" dirty="0" smtClean="0"/>
              <a:t> + </a:t>
            </a:r>
            <a:r>
              <a:rPr lang="en-US" dirty="0" err="1" smtClean="0"/>
              <a:t>infinitif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préférable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</a:t>
            </a:r>
            <a:r>
              <a:rPr lang="en-US" dirty="0" smtClean="0"/>
              <a:t> + </a:t>
            </a:r>
            <a:r>
              <a:rPr lang="en-US" dirty="0" err="1" smtClean="0"/>
              <a:t>infinitif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important </a:t>
            </a:r>
            <a:r>
              <a:rPr lang="en-US" b="1" dirty="0" smtClean="0">
                <a:solidFill>
                  <a:srgbClr val="FF0000"/>
                </a:solidFill>
              </a:rPr>
              <a:t>de</a:t>
            </a:r>
            <a:r>
              <a:rPr lang="en-US" dirty="0" smtClean="0"/>
              <a:t> + </a:t>
            </a:r>
            <a:r>
              <a:rPr lang="en-US" dirty="0" err="1" smtClean="0"/>
              <a:t>infinitif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5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Infinitif</a:t>
            </a:r>
            <a:r>
              <a:rPr lang="en-US" dirty="0" smtClean="0"/>
              <a:t> vs. </a:t>
            </a:r>
            <a:r>
              <a:rPr lang="en-US" dirty="0" err="1" smtClean="0"/>
              <a:t>Subjonctif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rgbClr val="00B0F0"/>
          </a:solidFill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 </a:t>
            </a:r>
            <a:r>
              <a:rPr lang="en-US" sz="3600" u="sng" dirty="0" err="1" smtClean="0">
                <a:solidFill>
                  <a:schemeClr val="bg1"/>
                </a:solidFill>
              </a:rPr>
              <a:t>L’Infinitif</a:t>
            </a:r>
            <a:r>
              <a:rPr lang="en-US" sz="3600" dirty="0" err="1" smtClean="0">
                <a:solidFill>
                  <a:schemeClr val="bg1"/>
                </a:solidFill>
              </a:rPr>
              <a:t>—même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sujet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  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>
              <a:buNone/>
            </a:pPr>
            <a:r>
              <a:rPr lang="en-US" dirty="0"/>
              <a:t>Il </a:t>
            </a:r>
            <a:r>
              <a:rPr lang="en-US" dirty="0" err="1"/>
              <a:t>veut</a:t>
            </a:r>
            <a:r>
              <a:rPr lang="en-US" dirty="0"/>
              <a:t> </a:t>
            </a:r>
            <a:r>
              <a:rPr lang="en-US" dirty="0" err="1"/>
              <a:t>acheter</a:t>
            </a:r>
            <a:r>
              <a:rPr lang="en-US" dirty="0"/>
              <a:t> un beau </a:t>
            </a:r>
            <a:r>
              <a:rPr lang="en-US" dirty="0" err="1"/>
              <a:t>cadeau</a:t>
            </a:r>
            <a:r>
              <a:rPr lang="en-US" dirty="0"/>
              <a:t> pour </a:t>
            </a:r>
            <a:r>
              <a:rPr lang="en-US" dirty="0" err="1"/>
              <a:t>sa</a:t>
            </a:r>
            <a:r>
              <a:rPr lang="en-US" dirty="0"/>
              <a:t> fiancée.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>
              <a:buNone/>
            </a:pPr>
            <a:r>
              <a:rPr lang="en-US" dirty="0"/>
              <a:t>Je </a:t>
            </a:r>
            <a:r>
              <a:rPr lang="en-US" dirty="0" err="1"/>
              <a:t>préfère</a:t>
            </a:r>
            <a:r>
              <a:rPr lang="en-US" dirty="0"/>
              <a:t> lire des </a:t>
            </a:r>
            <a:r>
              <a:rPr lang="en-US" dirty="0" err="1"/>
              <a:t>romans</a:t>
            </a:r>
            <a:r>
              <a:rPr lang="en-US" dirty="0"/>
              <a:t> </a:t>
            </a:r>
            <a:r>
              <a:rPr lang="en-US" dirty="0" err="1"/>
              <a:t>historiques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algn="ctr"/>
            <a:r>
              <a:rPr lang="en-US" sz="3100" u="sng" dirty="0" smtClean="0">
                <a:solidFill>
                  <a:schemeClr val="bg1"/>
                </a:solidFill>
              </a:rPr>
              <a:t>Le Subjonctif</a:t>
            </a:r>
            <a:r>
              <a:rPr lang="en-US" sz="3100" dirty="0" smtClean="0">
                <a:solidFill>
                  <a:schemeClr val="bg1"/>
                </a:solidFill>
              </a:rPr>
              <a:t>—2 </a:t>
            </a:r>
            <a:r>
              <a:rPr lang="en-US" sz="3100" dirty="0" err="1" smtClean="0">
                <a:solidFill>
                  <a:schemeClr val="bg1"/>
                </a:solidFill>
              </a:rPr>
              <a:t>sujets</a:t>
            </a:r>
            <a:endParaRPr lang="en-US" sz="31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Elle</a:t>
            </a:r>
            <a:r>
              <a:rPr lang="en-US" dirty="0" smtClean="0"/>
              <a:t> </a:t>
            </a:r>
            <a:r>
              <a:rPr lang="en-US" dirty="0" err="1" smtClean="0"/>
              <a:t>veut</a:t>
            </a:r>
            <a:r>
              <a:rPr lang="en-US" dirty="0" smtClean="0"/>
              <a:t> </a:t>
            </a:r>
            <a:r>
              <a:rPr lang="en-US" dirty="0" err="1" smtClean="0"/>
              <a:t>qu’</a:t>
            </a:r>
            <a:r>
              <a:rPr lang="en-US" b="1" dirty="0" err="1" smtClean="0">
                <a:solidFill>
                  <a:srgbClr val="0070C0"/>
                </a:solidFill>
              </a:rPr>
              <a:t>il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achète</a:t>
            </a:r>
            <a:r>
              <a:rPr lang="en-US" dirty="0" smtClean="0"/>
              <a:t> un beau </a:t>
            </a:r>
            <a:r>
              <a:rPr lang="en-US" dirty="0" err="1" smtClean="0"/>
              <a:t>cadeau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Je</a:t>
            </a:r>
            <a:r>
              <a:rPr lang="en-US" dirty="0" smtClean="0"/>
              <a:t> </a:t>
            </a:r>
            <a:r>
              <a:rPr lang="en-US" dirty="0" err="1" smtClean="0"/>
              <a:t>préfère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tu</a:t>
            </a:r>
            <a:r>
              <a:rPr lang="en-US" dirty="0" smtClean="0"/>
              <a:t> </a:t>
            </a:r>
            <a:r>
              <a:rPr lang="en-US" dirty="0" err="1" smtClean="0"/>
              <a:t>lises</a:t>
            </a:r>
            <a:r>
              <a:rPr lang="en-US" dirty="0" smtClean="0"/>
              <a:t> des </a:t>
            </a:r>
            <a:r>
              <a:rPr lang="en-US" dirty="0" err="1" smtClean="0"/>
              <a:t>contes</a:t>
            </a:r>
            <a:r>
              <a:rPr lang="en-US" dirty="0" smtClean="0"/>
              <a:t> de </a:t>
            </a:r>
            <a:r>
              <a:rPr lang="en-US" dirty="0" err="1" smtClean="0"/>
              <a:t>fées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8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467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Expression de </a:t>
            </a:r>
            <a:r>
              <a:rPr lang="en-US" sz="3200" b="1" dirty="0" err="1">
                <a:solidFill>
                  <a:srgbClr val="00B050"/>
                </a:solidFill>
              </a:rPr>
              <a:t>nécessité</a:t>
            </a:r>
            <a:r>
              <a:rPr lang="en-US" sz="3200" b="1" dirty="0">
                <a:solidFill>
                  <a:srgbClr val="00B050"/>
                </a:solidFill>
              </a:rPr>
              <a:t> + </a:t>
            </a:r>
            <a:r>
              <a:rPr lang="en-US" sz="3200" b="1" dirty="0" err="1">
                <a:solidFill>
                  <a:srgbClr val="00B050"/>
                </a:solidFill>
              </a:rPr>
              <a:t>subjonctif</a:t>
            </a:r>
            <a:r>
              <a:rPr lang="en-US" sz="3200" b="1" dirty="0" smtClean="0">
                <a:solidFill>
                  <a:srgbClr val="00B050"/>
                </a:solidFill>
              </a:rPr>
              <a:t>:</a:t>
            </a:r>
          </a:p>
          <a:p>
            <a:endParaRPr lang="en-US" sz="2800" b="1" u="sng" dirty="0">
              <a:solidFill>
                <a:srgbClr val="00B050"/>
              </a:solidFill>
            </a:endParaRPr>
          </a:p>
          <a:p>
            <a:r>
              <a:rPr lang="en-US" sz="2800" b="1" u="sng" dirty="0" smtClean="0">
                <a:solidFill>
                  <a:srgbClr val="00B050"/>
                </a:solidFill>
              </a:rPr>
              <a:t/>
            </a:r>
            <a:br>
              <a:rPr lang="en-US" sz="2800" b="1" u="sng" dirty="0" smtClean="0">
                <a:solidFill>
                  <a:srgbClr val="00B050"/>
                </a:solidFill>
              </a:rPr>
            </a:br>
            <a:r>
              <a:rPr lang="fr-FR" sz="2800" dirty="0" smtClean="0"/>
              <a:t>Il </a:t>
            </a:r>
            <a:r>
              <a:rPr lang="fr-FR" sz="2800" dirty="0"/>
              <a:t>vaut mieux que tu lises les petites </a:t>
            </a:r>
            <a:r>
              <a:rPr lang="fr-FR" sz="2800" dirty="0" smtClean="0"/>
              <a:t>annonces.</a:t>
            </a:r>
            <a:br>
              <a:rPr lang="fr-FR" sz="2800" dirty="0" smtClean="0"/>
            </a:br>
            <a:endParaRPr lang="en-US" sz="2800" dirty="0"/>
          </a:p>
          <a:p>
            <a:r>
              <a:rPr lang="fr-FR" sz="2800" dirty="0"/>
              <a:t>Il faut que tu achètes un costume</a:t>
            </a:r>
            <a:r>
              <a:rPr lang="fr-FR" sz="2800" dirty="0" smtClean="0"/>
              <a:t>.</a:t>
            </a:r>
            <a:br>
              <a:rPr lang="fr-FR" sz="2800" dirty="0" smtClean="0"/>
            </a:br>
            <a:endParaRPr lang="fr-FR" sz="2800" dirty="0" smtClean="0"/>
          </a:p>
          <a:p>
            <a:r>
              <a:rPr lang="fr-FR" sz="2800" dirty="0" smtClean="0"/>
              <a:t>Il </a:t>
            </a:r>
            <a:r>
              <a:rPr lang="fr-FR" sz="2800" dirty="0"/>
              <a:t>est nécessaire que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viennes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r>
              <a:rPr lang="fr-FR" sz="2800" dirty="0"/>
              <a:t>Il vaut mieux </a:t>
            </a:r>
            <a:r>
              <a:rPr lang="fr-FR" sz="2800" dirty="0" smtClean="0"/>
              <a:t>qu’elle choisisse le film.</a:t>
            </a:r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Expression de </a:t>
            </a:r>
            <a:r>
              <a:rPr lang="en-US" b="1" dirty="0" err="1">
                <a:solidFill>
                  <a:srgbClr val="00B050"/>
                </a:solidFill>
              </a:rPr>
              <a:t>volonté</a:t>
            </a:r>
            <a:r>
              <a:rPr lang="en-US" b="1" dirty="0">
                <a:solidFill>
                  <a:srgbClr val="00B050"/>
                </a:solidFill>
              </a:rPr>
              <a:t> + </a:t>
            </a:r>
            <a:r>
              <a:rPr lang="en-US" b="1" dirty="0" err="1" smtClean="0">
                <a:solidFill>
                  <a:srgbClr val="00B050"/>
                </a:solidFill>
              </a:rPr>
              <a:t>subjonctif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Common verbs of wishing or willing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aimer </a:t>
            </a:r>
            <a:r>
              <a:rPr lang="fr-FR" dirty="0"/>
              <a:t>mieux (</a:t>
            </a:r>
            <a:r>
              <a:rPr lang="fr-FR" dirty="0" smtClean="0"/>
              <a:t>que)	</a:t>
            </a:r>
          </a:p>
          <a:p>
            <a:pPr marL="0" indent="0">
              <a:buNone/>
            </a:pPr>
            <a:r>
              <a:rPr lang="fr-FR" dirty="0" smtClean="0"/>
              <a:t>désirer </a:t>
            </a:r>
            <a:r>
              <a:rPr lang="fr-FR" dirty="0"/>
              <a:t>(que)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exiger (que)		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insister </a:t>
            </a:r>
            <a:r>
              <a:rPr lang="fr-FR" dirty="0"/>
              <a:t>pour (que)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préférer (que)	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vouloir </a:t>
            </a:r>
            <a:r>
              <a:rPr lang="fr-FR" dirty="0"/>
              <a:t>(que)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Je </a:t>
            </a:r>
            <a:r>
              <a:rPr lang="fr-FR" b="1" dirty="0"/>
              <a:t>préfère que tu fasses</a:t>
            </a:r>
            <a:r>
              <a:rPr lang="fr-FR" dirty="0"/>
              <a:t> un stage au Québec</a:t>
            </a:r>
            <a:r>
              <a:rPr lang="fr-FR" dirty="0" smtClean="0"/>
              <a:t>.</a:t>
            </a:r>
            <a:br>
              <a:rPr lang="fr-FR" dirty="0" smtClean="0"/>
            </a:br>
            <a:endParaRPr lang="en-US" dirty="0"/>
          </a:p>
          <a:p>
            <a:pPr marL="0" indent="0">
              <a:buNone/>
            </a:pPr>
            <a:r>
              <a:rPr lang="fr-FR" b="1" dirty="0"/>
              <a:t>Le patron veut que </a:t>
            </a:r>
            <a:r>
              <a:rPr lang="fr-FR" dirty="0"/>
              <a:t>vous restiez ici après l’entretien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Maman exige que </a:t>
            </a:r>
            <a:r>
              <a:rPr lang="fr-FR" dirty="0"/>
              <a:t>j’aille</a:t>
            </a:r>
            <a:r>
              <a:rPr lang="fr-FR" b="1" dirty="0"/>
              <a:t> </a:t>
            </a:r>
            <a:r>
              <a:rPr lang="fr-FR" dirty="0"/>
              <a:t>au poste.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73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L’emploi </a:t>
            </a:r>
            <a:r>
              <a:rPr lang="fr-FR" sz="3600" b="1" dirty="0" smtClean="0">
                <a:solidFill>
                  <a:srgbClr val="0070C0"/>
                </a:solidFill>
              </a:rPr>
              <a:t>du </a:t>
            </a:r>
            <a:r>
              <a:rPr lang="fr-FR" sz="3600" b="1" dirty="0">
                <a:solidFill>
                  <a:srgbClr val="0070C0"/>
                </a:solidFill>
              </a:rPr>
              <a:t>subjonctif pour exprimer </a:t>
            </a:r>
            <a:r>
              <a:rPr lang="fr-FR" sz="3600" b="1" dirty="0" smtClean="0">
                <a:solidFill>
                  <a:srgbClr val="0070C0"/>
                </a:solidFill>
              </a:rPr>
              <a:t>l’émotion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fr-FR" b="1" dirty="0"/>
              <a:t>Je suis contente </a:t>
            </a:r>
            <a:r>
              <a:rPr lang="fr-FR" b="1" dirty="0" smtClean="0"/>
              <a:t>que vous travailliez </a:t>
            </a:r>
            <a:r>
              <a:rPr lang="fr-FR" dirty="0" smtClean="0"/>
              <a:t>pour </a:t>
            </a:r>
            <a:r>
              <a:rPr lang="fr-FR" dirty="0"/>
              <a:t>Xerox</a:t>
            </a:r>
            <a:r>
              <a:rPr lang="fr-FR" dirty="0" smtClean="0"/>
              <a:t>.</a:t>
            </a:r>
          </a:p>
          <a:p>
            <a:endParaRPr lang="en-US" dirty="0"/>
          </a:p>
          <a:p>
            <a:r>
              <a:rPr lang="fr-FR" b="1" dirty="0"/>
              <a:t>Je suis surprise/s qu</a:t>
            </a:r>
            <a:r>
              <a:rPr lang="fr-FR" dirty="0"/>
              <a:t>’il y </a:t>
            </a:r>
            <a:r>
              <a:rPr lang="fr-FR" b="1" dirty="0"/>
              <a:t>ait</a:t>
            </a:r>
            <a:r>
              <a:rPr lang="fr-FR" dirty="0"/>
              <a:t> si peu de postes.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fr-FR" b="1" dirty="0" smtClean="0"/>
              <a:t>Nous </a:t>
            </a:r>
            <a:r>
              <a:rPr lang="fr-FR" b="1" dirty="0"/>
              <a:t>sommes heureux que vous fassiez</a:t>
            </a:r>
            <a:r>
              <a:rPr lang="fr-FR" dirty="0"/>
              <a:t> un stage chez nous.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791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 associations </a:t>
            </a:r>
            <a:r>
              <a:rPr lang="en-US" dirty="0" err="1" smtClean="0"/>
              <a:t>bénévoles</a:t>
            </a:r>
            <a:endParaRPr lang="en-US" dirty="0"/>
          </a:p>
        </p:txBody>
      </p:sp>
      <p:pic>
        <p:nvPicPr>
          <p:cNvPr id="4" name="Picture 3" descr="Les-Restos-du-Coeur-en-chiff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4096476" cy="5460427"/>
          </a:xfrm>
          <a:prstGeom prst="rect">
            <a:avLst/>
          </a:prstGeom>
        </p:spPr>
      </p:pic>
      <p:pic>
        <p:nvPicPr>
          <p:cNvPr id="5" name="Picture 4" descr="banque alimenta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838200"/>
            <a:ext cx="1676400" cy="1709928"/>
          </a:xfrm>
          <a:prstGeom prst="rect">
            <a:avLst/>
          </a:prstGeom>
        </p:spPr>
      </p:pic>
      <p:pic>
        <p:nvPicPr>
          <p:cNvPr id="6" name="Picture 5" descr="SOS Amit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724400"/>
            <a:ext cx="4275971" cy="1857375"/>
          </a:xfrm>
          <a:prstGeom prst="rect">
            <a:avLst/>
          </a:prstGeom>
        </p:spPr>
      </p:pic>
      <p:pic>
        <p:nvPicPr>
          <p:cNvPr id="7" name="Picture 6" descr="benev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28600"/>
            <a:ext cx="3105149" cy="43472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Expressions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d’émotion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19200"/>
            <a:ext cx="350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Regret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fr-FR" sz="2000" dirty="0"/>
              <a:t>être désolé/e que (de)</a:t>
            </a:r>
            <a:endParaRPr lang="en-US" sz="2000" dirty="0"/>
          </a:p>
          <a:p>
            <a:r>
              <a:rPr lang="fr-FR" sz="2000" dirty="0"/>
              <a:t>il est dommage que (de)</a:t>
            </a:r>
            <a:endParaRPr lang="en-US" sz="2000" dirty="0"/>
          </a:p>
          <a:p>
            <a:r>
              <a:rPr lang="fr-FR" sz="2000" dirty="0"/>
              <a:t>être navré/e que (de)</a:t>
            </a:r>
            <a:endParaRPr lang="en-US" sz="2000" dirty="0"/>
          </a:p>
          <a:p>
            <a:r>
              <a:rPr lang="fr-FR" sz="2000" dirty="0"/>
              <a:t>regretter que (de)</a:t>
            </a:r>
            <a:endParaRPr lang="en-US" sz="2000" dirty="0"/>
          </a:p>
          <a:p>
            <a:r>
              <a:rPr lang="fr-FR" sz="2000" dirty="0"/>
              <a:t>être triste que (de</a:t>
            </a:r>
            <a:r>
              <a:rPr lang="fr-FR" sz="2000" dirty="0" smtClean="0"/>
              <a:t>)</a:t>
            </a:r>
          </a:p>
          <a:p>
            <a:endParaRPr lang="en-US" sz="2000" dirty="0"/>
          </a:p>
          <a:p>
            <a:r>
              <a:rPr lang="fr-FR" sz="2000" b="1" dirty="0"/>
              <a:t> </a:t>
            </a:r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Surprise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fr-FR" sz="2000" dirty="0"/>
              <a:t>être étonné/e que (de)</a:t>
            </a:r>
            <a:endParaRPr lang="en-US" sz="2000" dirty="0"/>
          </a:p>
          <a:p>
            <a:r>
              <a:rPr lang="fr-FR" sz="2000" dirty="0"/>
              <a:t>être surprise/e que (de)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219200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Soulagement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fr-FR" sz="2000" dirty="0"/>
              <a:t>être soulagé/e que (de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70C0"/>
                </a:solidFill>
              </a:rPr>
              <a:t>Bonheur/Joie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fr-FR" sz="2000" dirty="0"/>
              <a:t>être content/e que (de)</a:t>
            </a:r>
            <a:endParaRPr lang="en-US" sz="2000" dirty="0"/>
          </a:p>
          <a:p>
            <a:r>
              <a:rPr lang="fr-FR" sz="2000" dirty="0"/>
              <a:t>être heureux/se que (de)</a:t>
            </a:r>
            <a:endParaRPr lang="en-US" sz="2000" dirty="0"/>
          </a:p>
          <a:p>
            <a:r>
              <a:rPr lang="fr-FR" sz="2000" dirty="0"/>
              <a:t>être ravi/e que (de)</a:t>
            </a:r>
            <a:endParaRPr lang="en-US" sz="2000" dirty="0"/>
          </a:p>
          <a:p>
            <a:r>
              <a:rPr lang="en-US" sz="2000" dirty="0" err="1"/>
              <a:t>c’est</a:t>
            </a:r>
            <a:r>
              <a:rPr lang="en-US" sz="2000" dirty="0"/>
              <a:t> </a:t>
            </a:r>
            <a:r>
              <a:rPr lang="en-US" sz="2000" dirty="0" err="1"/>
              <a:t>bien</a:t>
            </a:r>
            <a:r>
              <a:rPr lang="en-US" sz="2000" dirty="0"/>
              <a:t> que (de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Colère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/>
              <a:t>être fâché/e que (de)</a:t>
            </a:r>
            <a:endParaRPr lang="en-US" sz="2000" dirty="0"/>
          </a:p>
          <a:p>
            <a:r>
              <a:rPr lang="fr-FR" sz="2000" dirty="0"/>
              <a:t>être furieux/se que (de</a:t>
            </a:r>
            <a:r>
              <a:rPr lang="fr-FR" sz="2000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Le </a:t>
            </a:r>
            <a:r>
              <a:rPr lang="en-US" sz="3200" b="1" u="sng" dirty="0" err="1"/>
              <a:t>subjonctif</a:t>
            </a:r>
            <a:r>
              <a:rPr lang="en-US" sz="3200" b="1" u="sng" dirty="0"/>
              <a:t> avec les expressions </a:t>
            </a:r>
            <a:r>
              <a:rPr lang="en-US" sz="3200" b="1" u="sng" dirty="0" err="1"/>
              <a:t>d’émotion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Je </a:t>
            </a:r>
            <a:r>
              <a:rPr lang="en-US" dirty="0" err="1"/>
              <a:t>regrette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…</a:t>
            </a:r>
          </a:p>
          <a:p>
            <a:pPr>
              <a:buNone/>
            </a:pPr>
            <a:r>
              <a:rPr lang="fr-FR" dirty="0"/>
              <a:t>Je suis	content/e	</a:t>
            </a:r>
            <a:r>
              <a:rPr lang="fr-FR" dirty="0" smtClean="0"/>
              <a:t>que…</a:t>
            </a:r>
            <a:endParaRPr lang="en-US" dirty="0"/>
          </a:p>
          <a:p>
            <a:pPr>
              <a:buNone/>
            </a:pPr>
            <a:r>
              <a:rPr lang="fr-FR" dirty="0"/>
              <a:t>		enchanté/e</a:t>
            </a:r>
            <a:endParaRPr lang="en-US" dirty="0"/>
          </a:p>
          <a:p>
            <a:pPr>
              <a:buNone/>
            </a:pPr>
            <a:r>
              <a:rPr lang="fr-FR" dirty="0"/>
              <a:t>		heureux/</a:t>
            </a:r>
            <a:r>
              <a:rPr lang="fr-FR" dirty="0" err="1"/>
              <a:t>euse</a:t>
            </a:r>
            <a:endParaRPr lang="en-US" dirty="0"/>
          </a:p>
          <a:p>
            <a:pPr>
              <a:buNone/>
            </a:pPr>
            <a:r>
              <a:rPr lang="fr-FR" dirty="0"/>
              <a:t>		ravi/e</a:t>
            </a:r>
            <a:endParaRPr lang="en-US" dirty="0"/>
          </a:p>
          <a:p>
            <a:pPr>
              <a:buNone/>
            </a:pPr>
            <a:r>
              <a:rPr lang="fr-FR" dirty="0" smtClean="0"/>
              <a:t>Je </a:t>
            </a:r>
            <a:r>
              <a:rPr lang="fr-FR" dirty="0"/>
              <a:t>suis déçu/e que…</a:t>
            </a:r>
            <a:endParaRPr lang="en-US" dirty="0"/>
          </a:p>
          <a:p>
            <a:pPr>
              <a:buNone/>
            </a:pPr>
            <a:r>
              <a:rPr lang="fr-FR" dirty="0"/>
              <a:t>Je suis 	étonné/e	</a:t>
            </a:r>
            <a:r>
              <a:rPr lang="fr-FR" dirty="0" smtClean="0"/>
              <a:t>que</a:t>
            </a:r>
            <a:r>
              <a:rPr lang="fr-FR" dirty="0"/>
              <a:t>…		</a:t>
            </a:r>
            <a:r>
              <a:rPr lang="en-US" dirty="0"/>
              <a:t>+ </a:t>
            </a:r>
            <a:r>
              <a:rPr lang="en-US" u="sng" dirty="0"/>
              <a:t>SUJET DIFFÉRENT</a:t>
            </a:r>
            <a:endParaRPr lang="en-US" dirty="0"/>
          </a:p>
          <a:p>
            <a:pPr>
              <a:buNone/>
            </a:pPr>
            <a:r>
              <a:rPr lang="en-US" dirty="0"/>
              <a:t>	  	</a:t>
            </a:r>
            <a:r>
              <a:rPr lang="fr-FR" dirty="0"/>
              <a:t>surprise/e</a:t>
            </a:r>
            <a:endParaRPr lang="en-US" dirty="0"/>
          </a:p>
          <a:p>
            <a:pPr>
              <a:buNone/>
            </a:pPr>
            <a:r>
              <a:rPr lang="fr-FR" dirty="0"/>
              <a:t>Il est étonnant que…</a:t>
            </a:r>
            <a:endParaRPr lang="en-US" dirty="0"/>
          </a:p>
          <a:p>
            <a:pPr>
              <a:buNone/>
            </a:pPr>
            <a:r>
              <a:rPr lang="fr-FR" dirty="0"/>
              <a:t>Je suis triste que…</a:t>
            </a:r>
            <a:endParaRPr lang="en-US" dirty="0"/>
          </a:p>
          <a:p>
            <a:pPr>
              <a:buNone/>
            </a:pPr>
            <a:r>
              <a:rPr lang="fr-FR" dirty="0"/>
              <a:t>Il est dommage que…</a:t>
            </a:r>
            <a:endParaRPr lang="en-US" dirty="0"/>
          </a:p>
          <a:p>
            <a:pPr>
              <a:buNone/>
            </a:pP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peur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…</a:t>
            </a:r>
          </a:p>
          <a:p>
            <a:pPr>
              <a:buNone/>
            </a:pPr>
            <a:r>
              <a:rPr lang="fr-FR" dirty="0"/>
              <a:t>Je suis inquiet/</a:t>
            </a:r>
            <a:r>
              <a:rPr lang="fr-FR" dirty="0" err="1"/>
              <a:t>iète</a:t>
            </a:r>
            <a:r>
              <a:rPr lang="fr-FR" dirty="0"/>
              <a:t> que…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MAIS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>
              <a:buNone/>
            </a:pPr>
            <a:r>
              <a:rPr lang="fr-FR" dirty="0" smtClean="0"/>
              <a:t>	Je </a:t>
            </a:r>
            <a:r>
              <a:rPr lang="fr-FR" dirty="0"/>
              <a:t>regrette de ne pas pouvoir venir.</a:t>
            </a:r>
            <a:endParaRPr lang="en-US" dirty="0"/>
          </a:p>
          <a:p>
            <a:pPr>
              <a:buNone/>
            </a:pPr>
            <a:r>
              <a:rPr lang="fr-FR" dirty="0" smtClean="0"/>
              <a:t>	Je </a:t>
            </a:r>
            <a:r>
              <a:rPr lang="fr-FR" dirty="0"/>
              <a:t>suis content/e d’aller.</a:t>
            </a:r>
            <a:endParaRPr lang="en-US" dirty="0"/>
          </a:p>
          <a:p>
            <a:pPr>
              <a:buNone/>
            </a:pPr>
            <a:r>
              <a:rPr lang="fr-FR" dirty="0" smtClean="0"/>
              <a:t>	Il </a:t>
            </a:r>
            <a:r>
              <a:rPr lang="fr-FR" dirty="0"/>
              <a:t>est surprise de nous voir</a:t>
            </a:r>
            <a:r>
              <a:rPr lang="fr-FR" dirty="0" smtClean="0"/>
              <a:t>.</a:t>
            </a:r>
            <a:r>
              <a:rPr lang="fr-FR" dirty="0"/>
              <a:t>	</a:t>
            </a:r>
            <a:r>
              <a:rPr lang="en-US" dirty="0" smtClean="0"/>
              <a:t>…</a:t>
            </a:r>
            <a:r>
              <a:rPr lang="en-US" dirty="0" err="1"/>
              <a:t>Parce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n’y</a:t>
            </a:r>
            <a:r>
              <a:rPr lang="en-US" dirty="0"/>
              <a:t> a </a:t>
            </a:r>
            <a:r>
              <a:rPr lang="en-US" dirty="0" err="1"/>
              <a:t>qu’un</a:t>
            </a:r>
            <a:r>
              <a:rPr lang="en-US" dirty="0"/>
              <a:t> </a:t>
            </a:r>
            <a:r>
              <a:rPr lang="en-US" dirty="0" err="1"/>
              <a:t>seul</a:t>
            </a:r>
            <a:r>
              <a:rPr lang="en-US" dirty="0"/>
              <a:t> </a:t>
            </a:r>
            <a:r>
              <a:rPr lang="en-US" dirty="0" err="1"/>
              <a:t>sujet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886200" y="1066800"/>
            <a:ext cx="533400" cy="3505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uble Brace 4"/>
          <p:cNvSpPr/>
          <p:nvPr/>
        </p:nvSpPr>
        <p:spPr>
          <a:xfrm>
            <a:off x="990600" y="1143000"/>
            <a:ext cx="2057400" cy="1219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e 5"/>
          <p:cNvSpPr/>
          <p:nvPr/>
        </p:nvSpPr>
        <p:spPr>
          <a:xfrm>
            <a:off x="1066800" y="2667000"/>
            <a:ext cx="1600200" cy="6858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fr-FR" sz="2800" dirty="0"/>
              <a:t>Quelles sont vos réactions aux positions prises </a:t>
            </a:r>
            <a:r>
              <a:rPr lang="fr-FR" sz="2800" dirty="0" smtClean="0"/>
              <a:t>(hypothétiques) par </a:t>
            </a:r>
            <a:r>
              <a:rPr lang="fr-FR" sz="2800" dirty="0"/>
              <a:t>le maire </a:t>
            </a:r>
            <a:r>
              <a:rPr lang="fr-FR" sz="2800" dirty="0" smtClean="0"/>
              <a:t>de </a:t>
            </a:r>
            <a:r>
              <a:rPr lang="fr-FR" sz="2800" dirty="0"/>
              <a:t>Mount Vernon</a:t>
            </a:r>
            <a:r>
              <a:rPr lang="fr-FR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fr-FR" b="1" dirty="0"/>
              <a:t>Je veux interdire l’utilisation de voitures en ville.</a:t>
            </a:r>
            <a:endParaRPr lang="en-US" dirty="0"/>
          </a:p>
          <a:p>
            <a:pPr>
              <a:buNone/>
            </a:pPr>
            <a:r>
              <a:rPr lang="fr-FR" b="1" dirty="0"/>
              <a:t> </a:t>
            </a:r>
            <a:endParaRPr lang="en-US" dirty="0"/>
          </a:p>
          <a:p>
            <a:pPr lvl="0"/>
            <a:r>
              <a:rPr lang="fr-FR" b="1" dirty="0"/>
              <a:t>Il </a:t>
            </a:r>
            <a:r>
              <a:rPr lang="fr-FR" b="1" dirty="0" smtClean="0"/>
              <a:t>est essentiel d’utiliser </a:t>
            </a:r>
            <a:r>
              <a:rPr lang="fr-FR" b="1" dirty="0"/>
              <a:t>l’énergie nucléaire pour satisfaire le besoin des consommateurs.</a:t>
            </a:r>
            <a:endParaRPr lang="en-US" dirty="0"/>
          </a:p>
          <a:p>
            <a:endParaRPr lang="en-US" dirty="0"/>
          </a:p>
          <a:p>
            <a:pPr lvl="0"/>
            <a:r>
              <a:rPr lang="fr-FR" b="1" dirty="0"/>
              <a:t>Sur le campus de Cornell, </a:t>
            </a:r>
            <a:r>
              <a:rPr lang="fr-FR" b="1" dirty="0" smtClean="0"/>
              <a:t>il </a:t>
            </a:r>
            <a:r>
              <a:rPr lang="fr-FR" b="1" dirty="0"/>
              <a:t>est </a:t>
            </a:r>
            <a:r>
              <a:rPr lang="fr-FR" b="1" dirty="0" smtClean="0"/>
              <a:t>nécessaire de recycler </a:t>
            </a:r>
            <a:r>
              <a:rPr lang="fr-FR" b="1" dirty="0"/>
              <a:t>le plastique, le verre et le papier.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lvl="0"/>
            <a:r>
              <a:rPr lang="fr-FR" b="1" dirty="0" smtClean="0"/>
              <a:t>Je ne veux pas interdire </a:t>
            </a:r>
            <a:r>
              <a:rPr lang="fr-FR" b="1" dirty="0"/>
              <a:t>le bruit dans les résidences après 10h du soir.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lvl="0"/>
            <a:r>
              <a:rPr lang="fr-FR" b="1" dirty="0" smtClean="0"/>
              <a:t>On doit utiliser les </a:t>
            </a:r>
            <a:r>
              <a:rPr lang="fr-FR" b="1" dirty="0"/>
              <a:t>déchets biodégradables de </a:t>
            </a:r>
            <a:r>
              <a:rPr lang="fr-FR" b="1" dirty="0" smtClean="0"/>
              <a:t>Bon Appétit pour </a:t>
            </a:r>
            <a:r>
              <a:rPr lang="fr-FR" b="1" dirty="0"/>
              <a:t>faire du compost.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lvl="0"/>
            <a:r>
              <a:rPr lang="fr-FR" b="1" dirty="0" smtClean="0"/>
              <a:t>Il est important de motiver les </a:t>
            </a:r>
            <a:r>
              <a:rPr lang="fr-FR" b="1" dirty="0" err="1" smtClean="0"/>
              <a:t>Cornelliens</a:t>
            </a:r>
            <a:r>
              <a:rPr lang="fr-FR" b="1" dirty="0" smtClean="0"/>
              <a:t> à être </a:t>
            </a:r>
            <a:r>
              <a:rPr lang="fr-FR" b="1" dirty="0"/>
              <a:t>plus écologiques</a:t>
            </a:r>
            <a:r>
              <a:rPr lang="fr-FR" b="1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fr-FR" b="1" dirty="0"/>
              <a:t>On doit interdire les bains à Mount Vernon.  Il faut que les gens prennent des douches</a:t>
            </a:r>
            <a:r>
              <a:rPr lang="fr-FR" b="1" dirty="0" smtClean="0"/>
              <a:t>!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fr-FR" b="1" dirty="0"/>
              <a:t>Nous devons élargir le Parc de </a:t>
            </a:r>
            <a:r>
              <a:rPr lang="fr-FR" b="1" dirty="0" err="1"/>
              <a:t>Palisades</a:t>
            </a:r>
            <a:r>
              <a:rPr lang="fr-FR" b="1" dirty="0"/>
              <a:t> pour sauvegarder les plantes et les animaux locaux</a:t>
            </a:r>
            <a:r>
              <a:rPr lang="fr-FR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i="1" dirty="0">
                <a:solidFill>
                  <a:schemeClr val="accent2">
                    <a:lumMod val="75000"/>
                  </a:schemeClr>
                </a:solidFill>
              </a:rPr>
              <a:t>L’emploi du subjonctif pour exprimer le doute et </a:t>
            </a:r>
            <a:r>
              <a:rPr lang="fr-FR" sz="3600" i="1" dirty="0" smtClean="0">
                <a:solidFill>
                  <a:schemeClr val="accent2">
                    <a:lumMod val="75000"/>
                  </a:schemeClr>
                </a:solidFill>
              </a:rPr>
              <a:t>l’incertitude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est</a:t>
            </a:r>
            <a:r>
              <a:rPr lang="en-US" b="1" dirty="0" smtClean="0"/>
              <a:t> impossible </a:t>
            </a:r>
            <a:r>
              <a:rPr lang="en-US" b="1" dirty="0" smtClean="0"/>
              <a:t>que</a:t>
            </a:r>
            <a:endParaRPr lang="en-US" b="1" dirty="0"/>
          </a:p>
          <a:p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/>
              <a:t>n’est</a:t>
            </a:r>
            <a:r>
              <a:rPr lang="en-US" b="1" dirty="0"/>
              <a:t> pas possible </a:t>
            </a:r>
            <a:r>
              <a:rPr lang="en-US" b="1" dirty="0" smtClean="0"/>
              <a:t>que</a:t>
            </a:r>
            <a:endParaRPr lang="en-US" dirty="0" smtClean="0"/>
          </a:p>
          <a:p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/>
              <a:t>se </a:t>
            </a:r>
            <a:r>
              <a:rPr lang="en-US" b="1" dirty="0" err="1"/>
              <a:t>peut</a:t>
            </a:r>
            <a:r>
              <a:rPr lang="en-US" b="1" dirty="0"/>
              <a:t> que</a:t>
            </a:r>
            <a:endParaRPr lang="en-US" dirty="0"/>
          </a:p>
          <a:p>
            <a:pPr lvl="0"/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est</a:t>
            </a:r>
            <a:r>
              <a:rPr lang="en-US" b="1" dirty="0"/>
              <a:t> possible </a:t>
            </a:r>
            <a:r>
              <a:rPr lang="en-US" b="1" dirty="0" smtClean="0"/>
              <a:t>que</a:t>
            </a:r>
          </a:p>
          <a:p>
            <a:pPr lvl="0"/>
            <a:endParaRPr lang="en-US" b="1" dirty="0"/>
          </a:p>
          <a:p>
            <a:pPr lvl="0"/>
            <a:endParaRPr lang="en-US" dirty="0"/>
          </a:p>
          <a:p>
            <a:pPr lvl="0"/>
            <a:r>
              <a:rPr lang="en-US" b="1" dirty="0"/>
              <a:t>ne pas </a:t>
            </a:r>
            <a:r>
              <a:rPr lang="en-US" b="1" dirty="0" err="1"/>
              <a:t>penser</a:t>
            </a:r>
            <a:r>
              <a:rPr lang="en-US" b="1" dirty="0"/>
              <a:t> </a:t>
            </a:r>
            <a:r>
              <a:rPr lang="en-US" b="1" dirty="0" smtClean="0"/>
              <a:t>que</a:t>
            </a:r>
          </a:p>
          <a:p>
            <a:pPr lvl="0"/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/>
              <a:t>est</a:t>
            </a:r>
            <a:r>
              <a:rPr lang="en-US" b="1" dirty="0"/>
              <a:t> </a:t>
            </a:r>
            <a:r>
              <a:rPr lang="en-US" b="1" dirty="0" err="1"/>
              <a:t>peu</a:t>
            </a:r>
            <a:r>
              <a:rPr lang="en-US" b="1" dirty="0"/>
              <a:t> probable </a:t>
            </a:r>
            <a:r>
              <a:rPr lang="en-US" b="1" dirty="0" smtClean="0"/>
              <a:t>que</a:t>
            </a:r>
          </a:p>
          <a:p>
            <a:pPr lvl="0"/>
            <a:r>
              <a:rPr lang="en-US" b="1" dirty="0" err="1" smtClean="0"/>
              <a:t>douter</a:t>
            </a:r>
            <a:r>
              <a:rPr lang="en-US" b="1" dirty="0" smtClean="0"/>
              <a:t> </a:t>
            </a:r>
            <a:r>
              <a:rPr lang="en-US" b="1" dirty="0"/>
              <a:t>que</a:t>
            </a:r>
            <a:endParaRPr lang="en-US" dirty="0"/>
          </a:p>
          <a:p>
            <a:endParaRPr lang="en-US" dirty="0"/>
          </a:p>
          <a:p>
            <a:pPr marL="0" lv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endParaRPr lang="en-US" dirty="0"/>
          </a:p>
          <a:p>
            <a:r>
              <a:rPr lang="fr-FR" b="1" dirty="0"/>
              <a:t>Il n’est pas possible</a:t>
            </a:r>
            <a:r>
              <a:rPr lang="fr-FR" dirty="0"/>
              <a:t> </a:t>
            </a:r>
            <a:r>
              <a:rPr lang="fr-FR" b="1" dirty="0"/>
              <a:t>que</a:t>
            </a:r>
            <a:r>
              <a:rPr lang="fr-FR" dirty="0"/>
              <a:t> Elvis </a:t>
            </a:r>
            <a:r>
              <a:rPr lang="fr-FR" b="1" dirty="0"/>
              <a:t>soit</a:t>
            </a:r>
            <a:r>
              <a:rPr lang="fr-FR" dirty="0"/>
              <a:t> à Mount Vernon.</a:t>
            </a:r>
            <a:endParaRPr lang="en-US" dirty="0"/>
          </a:p>
          <a:p>
            <a:r>
              <a:rPr lang="fr-FR" b="1" dirty="0"/>
              <a:t>Notre prof doute que</a:t>
            </a:r>
            <a:r>
              <a:rPr lang="fr-FR" dirty="0"/>
              <a:t> les étudiants </a:t>
            </a:r>
            <a:r>
              <a:rPr lang="fr-FR" dirty="0" smtClean="0"/>
              <a:t>fassent des devoirs le vendredi soir.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97363"/>
          </a:xfrm>
        </p:spPr>
        <p:txBody>
          <a:bodyPr>
            <a:normAutofit fontScale="62500" lnSpcReduction="20000"/>
          </a:bodyPr>
          <a:lstStyle/>
          <a:p>
            <a:r>
              <a:rPr lang="en-US" sz="6400" dirty="0" err="1" smtClean="0">
                <a:solidFill>
                  <a:srgbClr val="00B050"/>
                </a:solidFill>
              </a:rPr>
              <a:t>Possibilité</a:t>
            </a:r>
            <a:endParaRPr lang="en-US" sz="6400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5800" dirty="0" err="1" smtClean="0">
                <a:solidFill>
                  <a:srgbClr val="FF0000"/>
                </a:solidFill>
              </a:rPr>
              <a:t>Doute</a:t>
            </a:r>
            <a:endParaRPr lang="en-US" sz="5800" dirty="0">
              <a:solidFill>
                <a:srgbClr val="FF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352800" y="17526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2895600" y="3276600"/>
            <a:ext cx="4572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0026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Probabilité</a:t>
            </a:r>
            <a:r>
              <a:rPr lang="en-US" sz="2400" b="1" dirty="0"/>
              <a:t> / </a:t>
            </a:r>
            <a:r>
              <a:rPr lang="en-US" sz="2400" b="1" dirty="0" err="1"/>
              <a:t>possibilité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fr-FR" sz="2400" dirty="0"/>
              <a:t>Il est possible que</a:t>
            </a:r>
            <a:endParaRPr lang="en-US" sz="2400" dirty="0"/>
          </a:p>
          <a:p>
            <a:r>
              <a:rPr lang="fr-FR" sz="2400" dirty="0"/>
              <a:t>Il se peut que</a:t>
            </a:r>
            <a:endParaRPr lang="en-US" sz="2400" dirty="0"/>
          </a:p>
          <a:p>
            <a:r>
              <a:rPr lang="fr-FR" sz="2400" dirty="0"/>
              <a:t>Il est peu probable </a:t>
            </a:r>
            <a:r>
              <a:rPr lang="fr-FR" sz="2400" dirty="0" smtClean="0"/>
              <a:t>que				+ subjonctif</a:t>
            </a:r>
            <a:endParaRPr lang="en-US" sz="2400" dirty="0"/>
          </a:p>
          <a:p>
            <a:r>
              <a:rPr lang="fr-FR" sz="2400" dirty="0"/>
              <a:t>“croire” in </a:t>
            </a:r>
            <a:r>
              <a:rPr lang="fr-FR" sz="2400" dirty="0" err="1"/>
              <a:t>negation</a:t>
            </a:r>
            <a:r>
              <a:rPr lang="fr-FR" sz="2400" dirty="0"/>
              <a:t> (je ne crois pas que)</a:t>
            </a:r>
            <a:endParaRPr lang="en-US" sz="2400" dirty="0"/>
          </a:p>
          <a:p>
            <a:r>
              <a:rPr lang="fr-FR" sz="2400" dirty="0"/>
              <a:t>“penser” in </a:t>
            </a:r>
            <a:r>
              <a:rPr lang="fr-FR" sz="2400" dirty="0" err="1"/>
              <a:t>negation</a:t>
            </a:r>
            <a:r>
              <a:rPr lang="fr-FR" sz="2400" dirty="0"/>
              <a:t> (je ne pense pas que)</a:t>
            </a:r>
            <a:endParaRPr lang="en-US" sz="2400" dirty="0"/>
          </a:p>
          <a:p>
            <a:r>
              <a:rPr lang="fr-FR" sz="2400" dirty="0"/>
              <a:t> </a:t>
            </a:r>
            <a:endParaRPr lang="en-US" sz="2400" dirty="0"/>
          </a:p>
          <a:p>
            <a:r>
              <a:rPr lang="en-US" sz="2400" b="1" dirty="0"/>
              <a:t>MAIS</a:t>
            </a:r>
            <a:endParaRPr lang="en-US" sz="2400" dirty="0"/>
          </a:p>
          <a:p>
            <a:r>
              <a:rPr lang="fr-FR" sz="2400" dirty="0"/>
              <a:t>Il est probable que + INDICATIF</a:t>
            </a:r>
            <a:endParaRPr lang="en-US" sz="2400" dirty="0"/>
          </a:p>
          <a:p>
            <a:r>
              <a:rPr lang="fr-FR" sz="2400" dirty="0"/>
              <a:t>“espérer” + INDICATIF</a:t>
            </a:r>
            <a:endParaRPr lang="en-US" sz="2400" dirty="0"/>
          </a:p>
          <a:p>
            <a:r>
              <a:rPr lang="fr-FR" sz="2400" dirty="0"/>
              <a:t>“croire” in the affirmative (je crois que) + INDICATIF</a:t>
            </a:r>
            <a:endParaRPr lang="en-US" sz="2400" dirty="0"/>
          </a:p>
          <a:p>
            <a:r>
              <a:rPr lang="fr-FR" sz="2400" dirty="0"/>
              <a:t>“penser” in the affirmative (je pense que) + INDICATIF</a:t>
            </a:r>
            <a:endParaRPr lang="en-US" sz="2400" dirty="0"/>
          </a:p>
          <a:p>
            <a:r>
              <a:rPr lang="fr-FR" sz="2400" dirty="0"/>
              <a:t> </a:t>
            </a:r>
            <a:endParaRPr lang="en-US" sz="2400" dirty="0"/>
          </a:p>
          <a:p>
            <a:r>
              <a:rPr lang="fr-FR" sz="2400" b="1" dirty="0"/>
              <a:t>Nous pensons que</a:t>
            </a:r>
            <a:r>
              <a:rPr lang="fr-FR" sz="2400" dirty="0"/>
              <a:t> le prince peut trouver une belle princesse.</a:t>
            </a:r>
            <a:endParaRPr lang="en-US" sz="2400" dirty="0"/>
          </a:p>
          <a:p>
            <a:r>
              <a:rPr lang="fr-FR" sz="2400" b="1" dirty="0"/>
              <a:t>Il ne croit pas qu</a:t>
            </a:r>
            <a:r>
              <a:rPr lang="fr-FR" sz="2400" dirty="0"/>
              <a:t>’elle </a:t>
            </a:r>
            <a:r>
              <a:rPr lang="fr-FR" sz="2400" b="1" dirty="0"/>
              <a:t>aille</a:t>
            </a:r>
            <a:r>
              <a:rPr lang="fr-FR" sz="2400" dirty="0"/>
              <a:t> au bal avec lui.  </a:t>
            </a:r>
            <a:r>
              <a:rPr lang="en-US" sz="2400" dirty="0"/>
              <a:t>(emphasizes doubt / uncertainty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334000" y="838200"/>
            <a:ext cx="12954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286000"/>
            <a:ext cx="234315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76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subjunctive is not </a:t>
            </a:r>
            <a:r>
              <a:rPr lang="en-US" sz="2400" dirty="0" smtClean="0"/>
              <a:t>used with expressions of certitude:</a:t>
            </a:r>
          </a:p>
          <a:p>
            <a:endParaRPr lang="en-US" sz="2400" dirty="0"/>
          </a:p>
          <a:p>
            <a:pPr lvl="0"/>
            <a:r>
              <a:rPr lang="fr-FR" sz="2400" b="1" dirty="0"/>
              <a:t>Il est clair / évident / vrai que…</a:t>
            </a:r>
            <a:endParaRPr lang="en-US" sz="2400" dirty="0"/>
          </a:p>
          <a:p>
            <a:r>
              <a:rPr lang="fr-FR" sz="2400" b="1" dirty="0"/>
              <a:t>Il est vrai</a:t>
            </a:r>
            <a:r>
              <a:rPr lang="fr-FR" sz="2400" dirty="0"/>
              <a:t> </a:t>
            </a:r>
            <a:r>
              <a:rPr lang="fr-FR" sz="2400" b="1" dirty="0"/>
              <a:t>que</a:t>
            </a:r>
            <a:r>
              <a:rPr lang="fr-FR" sz="2400" dirty="0"/>
              <a:t> les ours blancs </a:t>
            </a:r>
            <a:r>
              <a:rPr lang="fr-FR" sz="2400" b="1" dirty="0"/>
              <a:t>sont</a:t>
            </a:r>
            <a:r>
              <a:rPr lang="fr-FR" sz="2400" dirty="0"/>
              <a:t> en danger.</a:t>
            </a:r>
            <a:endParaRPr lang="en-US" sz="2400" dirty="0"/>
          </a:p>
          <a:p>
            <a:r>
              <a:rPr lang="fr-FR" sz="2400" b="1" dirty="0"/>
              <a:t>Il est évident</a:t>
            </a:r>
            <a:r>
              <a:rPr lang="fr-FR" sz="2400" dirty="0"/>
              <a:t> </a:t>
            </a:r>
            <a:r>
              <a:rPr lang="fr-FR" sz="2400" b="1" dirty="0"/>
              <a:t>qu</a:t>
            </a:r>
            <a:r>
              <a:rPr lang="fr-FR" sz="2400" dirty="0"/>
              <a:t>’il </a:t>
            </a:r>
            <a:r>
              <a:rPr lang="fr-FR" sz="2400" b="1" dirty="0"/>
              <a:t>a</a:t>
            </a:r>
            <a:r>
              <a:rPr lang="fr-FR" sz="2400" dirty="0"/>
              <a:t> raison.</a:t>
            </a:r>
            <a:endParaRPr lang="en-US" sz="2400" dirty="0"/>
          </a:p>
          <a:p>
            <a:r>
              <a:rPr lang="fr-FR" sz="2400" b="1" dirty="0"/>
              <a:t>Il est clair</a:t>
            </a:r>
            <a:r>
              <a:rPr lang="fr-FR" sz="2400" dirty="0"/>
              <a:t> </a:t>
            </a:r>
            <a:r>
              <a:rPr lang="fr-FR" sz="2400" b="1" dirty="0"/>
              <a:t>que</a:t>
            </a:r>
            <a:r>
              <a:rPr lang="fr-FR" sz="2400" dirty="0"/>
              <a:t> vous </a:t>
            </a:r>
            <a:r>
              <a:rPr lang="fr-FR" sz="2400" b="1" dirty="0"/>
              <a:t>avez</a:t>
            </a:r>
            <a:r>
              <a:rPr lang="fr-FR" sz="2400" dirty="0"/>
              <a:t> tort.</a:t>
            </a:r>
            <a:endParaRPr lang="en-US" sz="2400" dirty="0"/>
          </a:p>
          <a:p>
            <a:r>
              <a:rPr lang="fr-FR" sz="2400" dirty="0"/>
              <a:t> </a:t>
            </a:r>
            <a:endParaRPr lang="en-US" sz="2400" dirty="0"/>
          </a:p>
          <a:p>
            <a:r>
              <a:rPr lang="en-US" sz="2400" dirty="0"/>
              <a:t>BUT  When these same expressions are negated, there is no longer certitude:</a:t>
            </a:r>
          </a:p>
          <a:p>
            <a:r>
              <a:rPr lang="fr-FR" sz="2400" dirty="0" smtClean="0"/>
              <a:t>	Il </a:t>
            </a:r>
            <a:r>
              <a:rPr lang="fr-FR" sz="2400" dirty="0"/>
              <a:t>n’est pas vrai que</a:t>
            </a:r>
            <a:r>
              <a:rPr lang="fr-FR" sz="2400" dirty="0" smtClean="0"/>
              <a:t>… </a:t>
            </a:r>
            <a:endParaRPr lang="en-US" sz="2400" dirty="0"/>
          </a:p>
          <a:p>
            <a:r>
              <a:rPr lang="fr-FR" sz="2400" dirty="0" smtClean="0"/>
              <a:t>	Il </a:t>
            </a:r>
            <a:r>
              <a:rPr lang="fr-FR" sz="2400" dirty="0"/>
              <a:t>n’est pas évident que</a:t>
            </a:r>
            <a:r>
              <a:rPr lang="fr-FR" sz="2400" dirty="0" smtClean="0"/>
              <a:t>…	+ subjonctif</a:t>
            </a:r>
            <a:endParaRPr lang="en-US" sz="2400" dirty="0"/>
          </a:p>
          <a:p>
            <a:r>
              <a:rPr lang="fr-FR" sz="2400" dirty="0" smtClean="0"/>
              <a:t>	Il </a:t>
            </a:r>
            <a:r>
              <a:rPr lang="fr-FR" sz="2400" dirty="0"/>
              <a:t>n’est pas clair que</a:t>
            </a:r>
            <a:r>
              <a:rPr lang="fr-FR" sz="2400" dirty="0" smtClean="0"/>
              <a:t>…</a:t>
            </a:r>
          </a:p>
          <a:p>
            <a:endParaRPr lang="fr-FR" sz="2400" dirty="0"/>
          </a:p>
          <a:p>
            <a:r>
              <a:rPr lang="fr-FR" sz="2400" dirty="0" smtClean="0"/>
              <a:t>You </a:t>
            </a:r>
            <a:r>
              <a:rPr lang="fr-FR" sz="2400" dirty="0" err="1" smtClean="0"/>
              <a:t>also</a:t>
            </a:r>
            <a:r>
              <a:rPr lang="fr-FR" sz="2400" dirty="0" smtClean="0"/>
              <a:t> must use the </a:t>
            </a:r>
            <a:r>
              <a:rPr lang="fr-FR" sz="2400" dirty="0" err="1" smtClean="0"/>
              <a:t>subjunctive</a:t>
            </a:r>
            <a:r>
              <a:rPr lang="fr-FR" sz="2400" dirty="0" smtClean="0"/>
              <a:t> </a:t>
            </a:r>
            <a:r>
              <a:rPr lang="fr-FR" sz="2400" dirty="0" err="1" smtClean="0"/>
              <a:t>when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verbs</a:t>
            </a:r>
            <a:r>
              <a:rPr lang="fr-FR" sz="2400" dirty="0" smtClean="0"/>
              <a:t> of opinion and </a:t>
            </a:r>
            <a:r>
              <a:rPr lang="fr-FR" sz="2400" dirty="0" err="1" smtClean="0"/>
              <a:t>impersonal</a:t>
            </a:r>
            <a:r>
              <a:rPr lang="fr-FR" sz="2400" dirty="0" smtClean="0"/>
              <a:t> expressions in questions:</a:t>
            </a:r>
          </a:p>
          <a:p>
            <a:r>
              <a:rPr lang="fr-FR" sz="2400" dirty="0" smtClean="0"/>
              <a:t>	Est-ce que vous pensez qu’elle </a:t>
            </a:r>
            <a:r>
              <a:rPr lang="fr-FR" sz="2400" b="1" dirty="0" smtClean="0"/>
              <a:t>puisse</a:t>
            </a:r>
            <a:r>
              <a:rPr lang="fr-FR" sz="2400" dirty="0" smtClean="0"/>
              <a:t> gagner cette </a:t>
            </a:r>
            <a:r>
              <a:rPr lang="fr-FR" sz="2400" dirty="0"/>
              <a:t>é</a:t>
            </a:r>
            <a:r>
              <a:rPr lang="fr-FR" sz="2400" dirty="0" smtClean="0"/>
              <a:t>lection?</a:t>
            </a:r>
          </a:p>
          <a:p>
            <a:r>
              <a:rPr lang="fr-FR" sz="2400" dirty="0" smtClean="0"/>
              <a:t>	Est-ce que vous trouvez que le réchauffement climatique </a:t>
            </a:r>
            <a:r>
              <a:rPr lang="fr-FR" sz="2400" b="1" dirty="0" smtClean="0"/>
              <a:t>soit</a:t>
            </a:r>
            <a:r>
              <a:rPr lang="fr-FR" sz="2400" dirty="0" smtClean="0"/>
              <a:t> 	une priorité?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962400" y="3352800"/>
            <a:ext cx="7620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286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Le </a:t>
            </a:r>
            <a:r>
              <a:rPr lang="en-US" sz="2400" u="sng" dirty="0" err="1"/>
              <a:t>subjonctif</a:t>
            </a:r>
            <a:r>
              <a:rPr lang="en-US" sz="2400" u="sng" dirty="0"/>
              <a:t> avec les expressions de </a:t>
            </a:r>
            <a:r>
              <a:rPr lang="en-US" sz="2400" u="sng" dirty="0" err="1"/>
              <a:t>doute</a:t>
            </a:r>
            <a:endParaRPr lang="en-US" sz="2400" dirty="0"/>
          </a:p>
          <a:p>
            <a:r>
              <a:rPr lang="fr-FR" sz="2400" dirty="0"/>
              <a:t>Je doute que nous ayons une solution à ce problème.</a:t>
            </a:r>
            <a:endParaRPr lang="en-US" sz="2400" dirty="0"/>
          </a:p>
          <a:p>
            <a:endParaRPr lang="en-US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219200" y="1371600"/>
            <a:ext cx="2365375" cy="44422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Indicatif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pense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J’estime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trouve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Je suis sûr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Il est clair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Il est évident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Il est vrai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sûr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419600" y="1143000"/>
            <a:ext cx="3200400" cy="34470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Subjonctif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Je 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pense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pas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Je 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trouve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pas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Je ne suis pas sûr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Il n’est pas évident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Il n’est pas vrai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n’est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pas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sûr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46482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Au </a:t>
            </a:r>
            <a:r>
              <a:rPr lang="en-US" sz="2400" u="sng" dirty="0" err="1"/>
              <a:t>subjonctif</a:t>
            </a:r>
            <a:r>
              <a:rPr lang="en-US" sz="2400" u="sng" dirty="0"/>
              <a:t>:</a:t>
            </a:r>
            <a:endParaRPr lang="en-US" sz="2400" dirty="0"/>
          </a:p>
          <a:p>
            <a:pPr lvl="0"/>
            <a:r>
              <a:rPr lang="en-US" sz="2400" dirty="0" err="1"/>
              <a:t>Est-ce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penses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…?</a:t>
            </a:r>
          </a:p>
          <a:p>
            <a:pPr lvl="0"/>
            <a:r>
              <a:rPr lang="en-US" sz="2400" dirty="0" err="1"/>
              <a:t>Est-ce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estimes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…?</a:t>
            </a:r>
          </a:p>
          <a:p>
            <a:pPr lvl="0"/>
            <a:r>
              <a:rPr lang="en-US" sz="2400" dirty="0" err="1"/>
              <a:t>Est-ce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trouves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…?</a:t>
            </a:r>
          </a:p>
          <a:p>
            <a:pPr lvl="0"/>
            <a:r>
              <a:rPr lang="en-US" sz="2400" dirty="0" err="1"/>
              <a:t>Est-ce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sûr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 smtClean="0"/>
              <a:t>…?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rvice-civique.gouv.fr/uploads/content/images/5dab65dc801283778531d4e8de1890171125d6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060708" cy="56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9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veautos.com/wp-content/uploads/2017/01/Screen-Shot-2017-01-18-at-17.53.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2" y="-457200"/>
            <a:ext cx="912495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0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responsabilités</a:t>
            </a:r>
            <a:r>
              <a:rPr lang="en-US" dirty="0" smtClean="0"/>
              <a:t> </a:t>
            </a:r>
            <a:r>
              <a:rPr lang="en-US" dirty="0" err="1" smtClean="0"/>
              <a:t>civiques</a:t>
            </a:r>
            <a:endParaRPr lang="en-US" dirty="0"/>
          </a:p>
        </p:txBody>
      </p:sp>
      <p:pic>
        <p:nvPicPr>
          <p:cNvPr id="4" name="Picture 3" descr="carte elector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447800"/>
            <a:ext cx="2977213" cy="1981200"/>
          </a:xfrm>
          <a:prstGeom prst="rect">
            <a:avLst/>
          </a:prstGeom>
        </p:spPr>
      </p:pic>
      <p:pic>
        <p:nvPicPr>
          <p:cNvPr id="5" name="Picture 4" descr="Francois Holla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962400"/>
            <a:ext cx="3000375" cy="2247385"/>
          </a:xfrm>
          <a:prstGeom prst="rect">
            <a:avLst/>
          </a:prstGeom>
        </p:spPr>
      </p:pic>
      <p:pic>
        <p:nvPicPr>
          <p:cNvPr id="6" name="Picture 5" descr="parite ch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90600"/>
            <a:ext cx="5562600" cy="57052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“mode” de </a:t>
            </a:r>
            <a:r>
              <a:rPr lang="en-US" dirty="0" err="1" smtClean="0"/>
              <a:t>verbe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Un “mode” </a:t>
            </a:r>
            <a:r>
              <a:rPr lang="en-US" dirty="0" err="1" smtClean="0"/>
              <a:t>n’est</a:t>
            </a:r>
            <a:r>
              <a:rPr lang="en-US" dirty="0" smtClean="0"/>
              <a:t> pas un “temps” de </a:t>
            </a:r>
            <a:r>
              <a:rPr lang="en-US" dirty="0" err="1" smtClean="0"/>
              <a:t>verbe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(mode = mood, temps = tense)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Verb tenses situate statements in reference to time frames.  Verbal moods color the meaning of statements in different ways.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u="sng" dirty="0" err="1" smtClean="0"/>
              <a:t>Exemples</a:t>
            </a:r>
            <a:r>
              <a:rPr lang="en-US" u="sng" dirty="0" smtClean="0"/>
              <a:t> de temps de </a:t>
            </a:r>
            <a:r>
              <a:rPr lang="en-US" u="sng" dirty="0" err="1" smtClean="0"/>
              <a:t>verbes</a:t>
            </a:r>
            <a:r>
              <a:rPr lang="en-US" u="sng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 </a:t>
            </a:r>
            <a:r>
              <a:rPr lang="en-US" dirty="0" err="1" smtClean="0"/>
              <a:t>présent</a:t>
            </a:r>
            <a:r>
              <a:rPr lang="en-US" dirty="0" smtClean="0"/>
              <a:t>, </a:t>
            </a:r>
            <a:r>
              <a:rPr lang="en-US" dirty="0" err="1" smtClean="0"/>
              <a:t>l’imparfait</a:t>
            </a:r>
            <a:r>
              <a:rPr lang="en-US" dirty="0" smtClean="0"/>
              <a:t>, le passé </a:t>
            </a:r>
            <a:r>
              <a:rPr lang="en-US" dirty="0" err="1" smtClean="0"/>
              <a:t>composé</a:t>
            </a:r>
            <a:r>
              <a:rPr lang="en-US" dirty="0" smtClean="0"/>
              <a:t>, le </a:t>
            </a:r>
            <a:r>
              <a:rPr lang="en-US" dirty="0" err="1" smtClean="0"/>
              <a:t>futur</a:t>
            </a:r>
            <a:r>
              <a:rPr lang="en-US" dirty="0" smtClean="0"/>
              <a:t> simple, le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proche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5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Exemples</a:t>
            </a:r>
            <a:r>
              <a:rPr lang="en-US" dirty="0" smtClean="0"/>
              <a:t> de “modes” de </a:t>
            </a:r>
            <a:r>
              <a:rPr lang="en-US" dirty="0" err="1" smtClean="0"/>
              <a:t>verbe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err="1" smtClean="0">
                <a:solidFill>
                  <a:srgbClr val="0070C0"/>
                </a:solidFill>
              </a:rPr>
              <a:t>L’Indicatif</a:t>
            </a:r>
            <a:r>
              <a:rPr lang="en-US" b="1" u="sng" dirty="0" smtClean="0">
                <a:solidFill>
                  <a:srgbClr val="0070C0"/>
                </a:solidFill>
              </a:rPr>
              <a:t>:  </a:t>
            </a:r>
            <a:r>
              <a:rPr lang="en-US" dirty="0" smtClean="0"/>
              <a:t>The most common mood;  used to express facts and opinions or to make inquiries. Most of the statements you make or you read will be in the indicative mood.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err="1" smtClean="0">
                <a:solidFill>
                  <a:srgbClr val="0070C0"/>
                </a:solidFill>
              </a:rPr>
              <a:t>L’Impératif</a:t>
            </a:r>
            <a:r>
              <a:rPr lang="en-US" dirty="0" smtClean="0"/>
              <a:t>:  for commands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>
                <a:solidFill>
                  <a:srgbClr val="0070C0"/>
                </a:solidFill>
              </a:rPr>
              <a:t>Le </a:t>
            </a:r>
            <a:r>
              <a:rPr lang="en-US" b="1" u="sng" dirty="0" err="1" smtClean="0">
                <a:solidFill>
                  <a:srgbClr val="0070C0"/>
                </a:solidFill>
              </a:rPr>
              <a:t>Conditionnel</a:t>
            </a:r>
            <a:r>
              <a:rPr lang="en-US" b="1" u="sng" dirty="0" smtClean="0">
                <a:solidFill>
                  <a:srgbClr val="0070C0"/>
                </a:solidFill>
              </a:rPr>
              <a:t>:  </a:t>
            </a:r>
            <a:r>
              <a:rPr lang="en-US" dirty="0" smtClean="0"/>
              <a:t>for polite requests, hypothetical situations, suggestions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0070C0"/>
                </a:solidFill>
              </a:rPr>
              <a:t>Le </a:t>
            </a:r>
            <a:r>
              <a:rPr lang="en-US" b="1" u="sng" dirty="0" err="1" smtClean="0">
                <a:solidFill>
                  <a:srgbClr val="0070C0"/>
                </a:solidFill>
              </a:rPr>
              <a:t>Subjonctif</a:t>
            </a:r>
            <a:r>
              <a:rPr lang="en-US" b="1" dirty="0" smtClean="0">
                <a:solidFill>
                  <a:srgbClr val="0070C0"/>
                </a:solidFill>
              </a:rPr>
              <a:t>  ?</a:t>
            </a:r>
            <a:endParaRPr lang="en-US" b="1" u="sng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2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emploie</a:t>
            </a:r>
            <a:r>
              <a:rPr lang="en-US" dirty="0" smtClean="0"/>
              <a:t> le </a:t>
            </a:r>
            <a:r>
              <a:rPr lang="en-US" dirty="0" err="1" smtClean="0"/>
              <a:t>subjonctif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Pour </a:t>
            </a:r>
            <a:r>
              <a:rPr lang="en-US" dirty="0" err="1" smtClean="0"/>
              <a:t>exprimer</a:t>
            </a:r>
            <a:r>
              <a:rPr lang="en-US" dirty="0" smtClean="0"/>
              <a:t> </a:t>
            </a:r>
            <a:r>
              <a:rPr lang="en-US" dirty="0" err="1" smtClean="0"/>
              <a:t>l’obligation</a:t>
            </a:r>
            <a:r>
              <a:rPr lang="en-US" dirty="0" smtClean="0"/>
              <a:t>, la </a:t>
            </a:r>
            <a:r>
              <a:rPr lang="en-US" dirty="0" err="1" smtClean="0"/>
              <a:t>volonté</a:t>
            </a:r>
            <a:r>
              <a:rPr lang="en-US" dirty="0" smtClean="0"/>
              <a:t> (desires/wishes), les </a:t>
            </a:r>
            <a:r>
              <a:rPr lang="en-US" dirty="0" err="1" smtClean="0"/>
              <a:t>émotions</a:t>
            </a:r>
            <a:r>
              <a:rPr lang="en-US" dirty="0" smtClean="0"/>
              <a:t>, les </a:t>
            </a:r>
            <a:r>
              <a:rPr lang="en-US" dirty="0" err="1" smtClean="0"/>
              <a:t>doutes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phrase avec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sujets</a:t>
            </a:r>
            <a:r>
              <a:rPr lang="en-US" dirty="0" smtClean="0"/>
              <a:t> (ex: </a:t>
            </a:r>
            <a:r>
              <a:rPr lang="en-US" dirty="0" err="1" smtClean="0"/>
              <a:t>il</a:t>
            </a:r>
            <a:r>
              <a:rPr lang="en-US" dirty="0" smtClean="0"/>
              <a:t>/je/</a:t>
            </a:r>
            <a:r>
              <a:rPr lang="en-US" dirty="0" err="1" smtClean="0"/>
              <a:t>tu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phrase avec </a:t>
            </a:r>
            <a:r>
              <a:rPr lang="en-US" dirty="0" err="1" smtClean="0"/>
              <a:t>deux</a:t>
            </a:r>
            <a:r>
              <a:rPr lang="en-US" dirty="0" smtClean="0"/>
              <a:t> propositions (clauses)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1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811</Words>
  <Application>Microsoft Office PowerPoint</Application>
  <PresentationFormat>On-screen Show (4:3)</PresentationFormat>
  <Paragraphs>319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Français 103</vt:lpstr>
      <vt:lpstr>Les associations bénévoles</vt:lpstr>
      <vt:lpstr>PowerPoint Presentation</vt:lpstr>
      <vt:lpstr>PowerPoint Presentation</vt:lpstr>
      <vt:lpstr>Les responsabilités civiques</vt:lpstr>
      <vt:lpstr>Le subjonctif</vt:lpstr>
      <vt:lpstr>Qu’est-ce que c’est qu’un “mode” de verbe?</vt:lpstr>
      <vt:lpstr>Exemples de “modes” de verbe</vt:lpstr>
      <vt:lpstr>Quand est-ce qu’on emploie le subjonctif?</vt:lpstr>
      <vt:lpstr>Exemples:</vt:lpstr>
      <vt:lpstr>Le subjonctif: formation des verbes réguliers</vt:lpstr>
      <vt:lpstr>Le subjonctif des verbes irréguliers</vt:lpstr>
      <vt:lpstr>Verbes irréguliers:  Double racines</vt:lpstr>
      <vt:lpstr>Avoir/Être au subjonctif</vt:lpstr>
      <vt:lpstr>Infinitif vs. Subjonctif</vt:lpstr>
      <vt:lpstr>Infinitif vs. Subjonctif</vt:lpstr>
      <vt:lpstr>PowerPoint Presentation</vt:lpstr>
      <vt:lpstr>Expression de volonté + subjonctif</vt:lpstr>
      <vt:lpstr>L’emploi du subjonctif pour exprimer l’émotion</vt:lpstr>
      <vt:lpstr> Expressions d’émotion </vt:lpstr>
      <vt:lpstr>Le subjonctif avec les expressions d’émotion</vt:lpstr>
      <vt:lpstr>Quelles sont vos réactions aux positions prises (hypothétiques) par le maire de Mount Vernon?</vt:lpstr>
      <vt:lpstr>L’emploi du subjonctif pour exprimer le doute et l’incertitude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103</dc:title>
  <dc:creator>rwines</dc:creator>
  <cp:lastModifiedBy>Devan Baty</cp:lastModifiedBy>
  <cp:revision>15</cp:revision>
  <dcterms:created xsi:type="dcterms:W3CDTF">2013-04-23T22:24:25Z</dcterms:created>
  <dcterms:modified xsi:type="dcterms:W3CDTF">2017-11-08T22:22:57Z</dcterms:modified>
</cp:coreProperties>
</file>