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6" r:id="rId3"/>
    <p:sldId id="277" r:id="rId4"/>
    <p:sldId id="279" r:id="rId5"/>
    <p:sldId id="257" r:id="rId6"/>
    <p:sldId id="258" r:id="rId7"/>
    <p:sldId id="259" r:id="rId8"/>
    <p:sldId id="260" r:id="rId9"/>
    <p:sldId id="262" r:id="rId10"/>
    <p:sldId id="261" r:id="rId11"/>
    <p:sldId id="263" r:id="rId12"/>
    <p:sldId id="264" r:id="rId13"/>
    <p:sldId id="273" r:id="rId14"/>
    <p:sldId id="274" r:id="rId15"/>
    <p:sldId id="28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138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D944-E1B4-457F-AEF3-866D0CB8DFBB}" type="datetimeFigureOut">
              <a:rPr lang="en-US" smtClean="0"/>
              <a:pPr/>
              <a:t>2/13/2018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9936A-FB16-4B82-AA93-057346DC70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D944-E1B4-457F-AEF3-866D0CB8DFBB}" type="datetimeFigureOut">
              <a:rPr lang="en-US" smtClean="0"/>
              <a:pPr/>
              <a:t>2/13/2018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9936A-FB16-4B82-AA93-057346DC70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D944-E1B4-457F-AEF3-866D0CB8DFBB}" type="datetimeFigureOut">
              <a:rPr lang="en-US" smtClean="0"/>
              <a:pPr/>
              <a:t>2/13/2018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9936A-FB16-4B82-AA93-057346DC70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D944-E1B4-457F-AEF3-866D0CB8DFBB}" type="datetimeFigureOut">
              <a:rPr lang="en-US" smtClean="0"/>
              <a:pPr/>
              <a:t>2/13/2018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9936A-FB16-4B82-AA93-057346DC70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D944-E1B4-457F-AEF3-866D0CB8DFBB}" type="datetimeFigureOut">
              <a:rPr lang="en-US" smtClean="0"/>
              <a:pPr/>
              <a:t>2/13/2018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9936A-FB16-4B82-AA93-057346DC70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D944-E1B4-457F-AEF3-866D0CB8DFBB}" type="datetimeFigureOut">
              <a:rPr lang="en-US" smtClean="0"/>
              <a:pPr/>
              <a:t>2/13/2018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9936A-FB16-4B82-AA93-057346DC70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D944-E1B4-457F-AEF3-866D0CB8DFBB}" type="datetimeFigureOut">
              <a:rPr lang="en-US" smtClean="0"/>
              <a:pPr/>
              <a:t>2/13/2018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9936A-FB16-4B82-AA93-057346DC70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D944-E1B4-457F-AEF3-866D0CB8DFBB}" type="datetimeFigureOut">
              <a:rPr lang="en-US" smtClean="0"/>
              <a:pPr/>
              <a:t>2/13/2018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9936A-FB16-4B82-AA93-057346DC70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D944-E1B4-457F-AEF3-866D0CB8DFBB}" type="datetimeFigureOut">
              <a:rPr lang="en-US" smtClean="0"/>
              <a:pPr/>
              <a:t>2/13/2018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9936A-FB16-4B82-AA93-057346DC70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D944-E1B4-457F-AEF3-866D0CB8DFBB}" type="datetimeFigureOut">
              <a:rPr lang="en-US" smtClean="0"/>
              <a:pPr/>
              <a:t>2/13/2018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9936A-FB16-4B82-AA93-057346DC70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D944-E1B4-457F-AEF3-866D0CB8DFBB}" type="datetimeFigureOut">
              <a:rPr lang="en-US" smtClean="0"/>
              <a:pPr/>
              <a:t>2/13/2018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9936A-FB16-4B82-AA93-057346DC70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62D944-E1B4-457F-AEF3-866D0CB8DFBB}" type="datetimeFigureOut">
              <a:rPr lang="en-US" smtClean="0"/>
              <a:pPr/>
              <a:t>2/13/2018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79936A-FB16-4B82-AA93-057346DC70F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Ch. 5, </a:t>
            </a:r>
            <a:r>
              <a:rPr lang="en-US" dirty="0" err="1" smtClean="0"/>
              <a:t>leçon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 err="1" smtClean="0"/>
              <a:t>L’article</a:t>
            </a:r>
            <a:r>
              <a:rPr lang="en-US" dirty="0" smtClean="0"/>
              <a:t> </a:t>
            </a:r>
            <a:r>
              <a:rPr lang="en-US" dirty="0" err="1" smtClean="0"/>
              <a:t>indéfini</a:t>
            </a:r>
            <a:r>
              <a:rPr lang="en-US" dirty="0" smtClean="0"/>
              <a:t> vs. </a:t>
            </a:r>
            <a:r>
              <a:rPr lang="en-US" dirty="0" err="1" smtClean="0"/>
              <a:t>l’article</a:t>
            </a:r>
            <a:r>
              <a:rPr lang="en-US" dirty="0" smtClean="0"/>
              <a:t> </a:t>
            </a:r>
            <a:r>
              <a:rPr lang="en-US" dirty="0" err="1" smtClean="0"/>
              <a:t>partitif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Indéfini</a:t>
            </a:r>
            <a:r>
              <a:rPr lang="en-US" dirty="0" smtClean="0"/>
              <a:t>:  countable nouns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Un sandwich (2, 3, 4)</a:t>
            </a:r>
          </a:p>
          <a:p>
            <a:r>
              <a:rPr lang="en-US" dirty="0" err="1" smtClean="0"/>
              <a:t>Une</a:t>
            </a:r>
            <a:r>
              <a:rPr lang="en-US" dirty="0" smtClean="0"/>
              <a:t> </a:t>
            </a:r>
            <a:r>
              <a:rPr lang="en-US" dirty="0" err="1" smtClean="0"/>
              <a:t>pomme</a:t>
            </a:r>
            <a:endParaRPr lang="en-US" dirty="0" smtClean="0"/>
          </a:p>
          <a:p>
            <a:r>
              <a:rPr lang="en-US" dirty="0" smtClean="0"/>
              <a:t>Des croissants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err="1" smtClean="0"/>
              <a:t>Partitif</a:t>
            </a:r>
            <a:r>
              <a:rPr lang="en-US" dirty="0" smtClean="0"/>
              <a:t>:  mass nouns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Du coca</a:t>
            </a:r>
          </a:p>
          <a:p>
            <a:r>
              <a:rPr lang="en-US" dirty="0" smtClean="0"/>
              <a:t>De la glace</a:t>
            </a:r>
          </a:p>
          <a:p>
            <a:r>
              <a:rPr lang="en-US" dirty="0" smtClean="0"/>
              <a:t>De </a:t>
            </a:r>
            <a:r>
              <a:rPr lang="en-US" dirty="0" err="1" smtClean="0"/>
              <a:t>l’eau</a:t>
            </a:r>
            <a:r>
              <a:rPr lang="en-US" dirty="0" smtClean="0"/>
              <a:t> </a:t>
            </a:r>
            <a:r>
              <a:rPr lang="en-US" dirty="0" err="1" smtClean="0"/>
              <a:t>minérale</a:t>
            </a:r>
            <a:endParaRPr lang="en-US" dirty="0" smtClean="0"/>
          </a:p>
          <a:p>
            <a:r>
              <a:rPr lang="en-US" dirty="0" smtClean="0"/>
              <a:t>Du </a:t>
            </a:r>
            <a:r>
              <a:rPr lang="en-US" dirty="0" err="1" smtClean="0"/>
              <a:t>riz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 smtClean="0"/>
              <a:t>Some nouns are either mass or countable nouns: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Je </a:t>
            </a:r>
            <a:r>
              <a:rPr lang="en-US" dirty="0" err="1" smtClean="0"/>
              <a:t>veux</a:t>
            </a:r>
            <a:r>
              <a:rPr lang="en-US" dirty="0" smtClean="0"/>
              <a:t> </a:t>
            </a:r>
            <a:r>
              <a:rPr lang="en-US" dirty="0" err="1" smtClean="0"/>
              <a:t>une</a:t>
            </a:r>
            <a:r>
              <a:rPr lang="en-US" dirty="0" smtClean="0"/>
              <a:t> pizza.</a:t>
            </a:r>
          </a:p>
          <a:p>
            <a:r>
              <a:rPr lang="en-US" dirty="0" smtClean="0"/>
              <a:t>Je mange de la pizza.</a:t>
            </a:r>
          </a:p>
          <a:p>
            <a:r>
              <a:rPr lang="en-US" dirty="0" smtClean="0"/>
              <a:t>Je </a:t>
            </a:r>
            <a:r>
              <a:rPr lang="en-US" dirty="0" err="1" smtClean="0"/>
              <a:t>prends</a:t>
            </a:r>
            <a:r>
              <a:rPr lang="en-US" dirty="0" smtClean="0"/>
              <a:t> un café.</a:t>
            </a:r>
          </a:p>
          <a:p>
            <a:r>
              <a:rPr lang="en-US" dirty="0" smtClean="0"/>
              <a:t>Je bois du café.</a:t>
            </a:r>
          </a:p>
          <a:p>
            <a:r>
              <a:rPr lang="en-US" dirty="0" err="1" smtClean="0"/>
              <a:t>Tu</a:t>
            </a:r>
            <a:r>
              <a:rPr lang="en-US" dirty="0" smtClean="0"/>
              <a:t> </a:t>
            </a:r>
            <a:r>
              <a:rPr lang="en-US" dirty="0" err="1" smtClean="0"/>
              <a:t>veux</a:t>
            </a:r>
            <a:r>
              <a:rPr lang="en-US" dirty="0" smtClean="0"/>
              <a:t> du </a:t>
            </a:r>
            <a:r>
              <a:rPr lang="en-US" dirty="0" err="1" smtClean="0"/>
              <a:t>thé</a:t>
            </a:r>
            <a:r>
              <a:rPr lang="en-US" dirty="0" smtClean="0"/>
              <a:t>?</a:t>
            </a:r>
          </a:p>
          <a:p>
            <a:r>
              <a:rPr lang="en-US" dirty="0" smtClean="0"/>
              <a:t>Je </a:t>
            </a:r>
            <a:r>
              <a:rPr lang="en-US" dirty="0" err="1" smtClean="0"/>
              <a:t>veux</a:t>
            </a:r>
            <a:r>
              <a:rPr lang="en-US" dirty="0" smtClean="0"/>
              <a:t> </a:t>
            </a:r>
            <a:r>
              <a:rPr lang="en-US" dirty="0" err="1" smtClean="0"/>
              <a:t>trois</a:t>
            </a:r>
            <a:r>
              <a:rPr lang="en-US" dirty="0" smtClean="0"/>
              <a:t> </a:t>
            </a:r>
            <a:r>
              <a:rPr lang="en-US" dirty="0" err="1" smtClean="0"/>
              <a:t>thés</a:t>
            </a:r>
            <a:r>
              <a:rPr lang="en-US" dirty="0" smtClean="0"/>
              <a:t>, </a:t>
            </a:r>
            <a:r>
              <a:rPr lang="en-US" dirty="0" err="1" smtClean="0"/>
              <a:t>deux</a:t>
            </a:r>
            <a:r>
              <a:rPr lang="en-US" dirty="0" smtClean="0"/>
              <a:t> cafés et un citron </a:t>
            </a:r>
            <a:r>
              <a:rPr lang="en-US" dirty="0" err="1" smtClean="0"/>
              <a:t>pressé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 smtClean="0"/>
              <a:t>La </a:t>
            </a:r>
            <a:r>
              <a:rPr lang="en-US" dirty="0" err="1" smtClean="0"/>
              <a:t>négation</a:t>
            </a:r>
            <a:r>
              <a:rPr lang="en-US" dirty="0" smtClean="0"/>
              <a:t> et les articles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L’article</a:t>
            </a:r>
            <a:r>
              <a:rPr lang="en-US" dirty="0" smtClean="0"/>
              <a:t> </a:t>
            </a:r>
            <a:r>
              <a:rPr lang="en-US" dirty="0" err="1" smtClean="0"/>
              <a:t>défini</a:t>
            </a:r>
            <a:r>
              <a:rPr lang="en-US" dirty="0" smtClean="0"/>
              <a:t>:</a:t>
            </a:r>
          </a:p>
          <a:p>
            <a:pPr lvl="2"/>
            <a:r>
              <a:rPr lang="en-US" dirty="0" err="1" smtClean="0"/>
              <a:t>J’aime</a:t>
            </a:r>
            <a:r>
              <a:rPr lang="en-US" dirty="0" smtClean="0"/>
              <a:t> le </a:t>
            </a:r>
            <a:r>
              <a:rPr lang="en-US" dirty="0" err="1" smtClean="0"/>
              <a:t>chocolat</a:t>
            </a:r>
            <a:r>
              <a:rPr lang="en-US" dirty="0" smtClean="0"/>
              <a:t>!  Je </a:t>
            </a:r>
            <a:r>
              <a:rPr lang="en-US" dirty="0" err="1" smtClean="0"/>
              <a:t>n’aime</a:t>
            </a:r>
            <a:r>
              <a:rPr lang="en-US" dirty="0" smtClean="0"/>
              <a:t> pas le </a:t>
            </a:r>
            <a:r>
              <a:rPr lang="en-US" dirty="0" err="1" smtClean="0"/>
              <a:t>chocolat</a:t>
            </a:r>
            <a:r>
              <a:rPr lang="en-US" dirty="0" smtClean="0"/>
              <a:t>.</a:t>
            </a:r>
          </a:p>
          <a:p>
            <a:pPr lvl="2"/>
            <a:r>
              <a:rPr lang="en-US" dirty="0" smtClean="0"/>
              <a:t>Je </a:t>
            </a:r>
            <a:r>
              <a:rPr lang="en-US" dirty="0" err="1" smtClean="0"/>
              <a:t>préfère</a:t>
            </a:r>
            <a:r>
              <a:rPr lang="en-US" dirty="0" smtClean="0"/>
              <a:t> le </a:t>
            </a:r>
            <a:r>
              <a:rPr lang="en-US" dirty="0" err="1" smtClean="0"/>
              <a:t>thé</a:t>
            </a:r>
            <a:r>
              <a:rPr lang="en-US" dirty="0" smtClean="0"/>
              <a:t>.  Je ne </a:t>
            </a:r>
            <a:r>
              <a:rPr lang="en-US" dirty="0" err="1" smtClean="0"/>
              <a:t>préfère</a:t>
            </a:r>
            <a:r>
              <a:rPr lang="en-US" dirty="0" smtClean="0"/>
              <a:t> pas le café.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err="1" smtClean="0"/>
              <a:t>L’article</a:t>
            </a:r>
            <a:r>
              <a:rPr lang="en-US" dirty="0" smtClean="0"/>
              <a:t> </a:t>
            </a:r>
            <a:r>
              <a:rPr lang="en-US" dirty="0" err="1" smtClean="0"/>
              <a:t>indéfini</a:t>
            </a:r>
            <a:r>
              <a:rPr lang="en-US" dirty="0" smtClean="0"/>
              <a:t>:</a:t>
            </a:r>
          </a:p>
          <a:p>
            <a:pPr lvl="2"/>
            <a:r>
              <a:rPr lang="en-US" dirty="0" smtClean="0"/>
              <a:t>Je </a:t>
            </a:r>
            <a:r>
              <a:rPr lang="en-US" dirty="0" err="1" smtClean="0"/>
              <a:t>veux</a:t>
            </a:r>
            <a:r>
              <a:rPr lang="en-US" dirty="0" smtClean="0"/>
              <a:t> un café.  Je ne </a:t>
            </a:r>
            <a:r>
              <a:rPr lang="en-US" dirty="0" err="1" smtClean="0"/>
              <a:t>veux</a:t>
            </a:r>
            <a:r>
              <a:rPr lang="en-US" dirty="0" smtClean="0"/>
              <a:t> pas </a:t>
            </a:r>
            <a:r>
              <a:rPr lang="en-US" b="1" dirty="0" smtClean="0">
                <a:solidFill>
                  <a:srgbClr val="FF0000"/>
                </a:solidFill>
              </a:rPr>
              <a:t>de</a:t>
            </a:r>
            <a:r>
              <a:rPr lang="en-US" dirty="0" smtClean="0"/>
              <a:t> café.</a:t>
            </a:r>
          </a:p>
          <a:p>
            <a:pPr lvl="2"/>
            <a:r>
              <a:rPr lang="en-US" dirty="0" smtClean="0"/>
              <a:t>Il </a:t>
            </a:r>
            <a:r>
              <a:rPr lang="en-US" dirty="0" err="1" smtClean="0"/>
              <a:t>prend</a:t>
            </a:r>
            <a:r>
              <a:rPr lang="en-US" dirty="0" smtClean="0"/>
              <a:t> </a:t>
            </a:r>
            <a:r>
              <a:rPr lang="en-US" dirty="0" err="1" smtClean="0"/>
              <a:t>une</a:t>
            </a:r>
            <a:r>
              <a:rPr lang="en-US" dirty="0" smtClean="0"/>
              <a:t> pizza.  Il ne </a:t>
            </a:r>
            <a:r>
              <a:rPr lang="en-US" dirty="0" err="1" smtClean="0"/>
              <a:t>prend</a:t>
            </a:r>
            <a:r>
              <a:rPr lang="en-US" dirty="0" smtClean="0"/>
              <a:t> pas </a:t>
            </a:r>
            <a:r>
              <a:rPr lang="en-US" b="1" dirty="0" smtClean="0">
                <a:solidFill>
                  <a:srgbClr val="FF0000"/>
                </a:solidFill>
              </a:rPr>
              <a:t>de</a:t>
            </a:r>
            <a:r>
              <a:rPr lang="en-US" dirty="0" smtClean="0"/>
              <a:t> pizza.</a:t>
            </a:r>
          </a:p>
          <a:p>
            <a:pPr lvl="1"/>
            <a:endParaRPr lang="en-US" dirty="0" smtClean="0"/>
          </a:p>
          <a:p>
            <a:r>
              <a:rPr lang="en-US" dirty="0" err="1" smtClean="0"/>
              <a:t>L’article</a:t>
            </a:r>
            <a:r>
              <a:rPr lang="en-US" dirty="0" smtClean="0"/>
              <a:t> </a:t>
            </a:r>
            <a:r>
              <a:rPr lang="en-US" dirty="0" err="1" smtClean="0"/>
              <a:t>partitif</a:t>
            </a:r>
            <a:r>
              <a:rPr lang="en-US" dirty="0" smtClean="0"/>
              <a:t>:</a:t>
            </a:r>
          </a:p>
          <a:p>
            <a:pPr lvl="2"/>
            <a:r>
              <a:rPr lang="en-US" dirty="0" err="1" smtClean="0"/>
              <a:t>Tu</a:t>
            </a:r>
            <a:r>
              <a:rPr lang="en-US" dirty="0" smtClean="0"/>
              <a:t> bois de </a:t>
            </a:r>
            <a:r>
              <a:rPr lang="en-US" dirty="0" err="1" smtClean="0"/>
              <a:t>l’Orangina</a:t>
            </a:r>
            <a:r>
              <a:rPr lang="en-US" dirty="0" smtClean="0"/>
              <a:t>?  Non, je ne bois pas </a:t>
            </a:r>
            <a:r>
              <a:rPr lang="en-US" b="1" dirty="0" err="1" smtClean="0">
                <a:solidFill>
                  <a:srgbClr val="FF0000"/>
                </a:solidFill>
              </a:rPr>
              <a:t>d</a:t>
            </a:r>
            <a:r>
              <a:rPr lang="en-US" dirty="0" err="1" smtClean="0"/>
              <a:t>’Orangina</a:t>
            </a:r>
            <a:r>
              <a:rPr lang="en-US" dirty="0" smtClean="0"/>
              <a:t>.</a:t>
            </a:r>
          </a:p>
          <a:p>
            <a:pPr lvl="2"/>
            <a:r>
              <a:rPr lang="en-US" dirty="0" err="1" smtClean="0"/>
              <a:t>Tu</a:t>
            </a:r>
            <a:r>
              <a:rPr lang="en-US" dirty="0" smtClean="0"/>
              <a:t> </a:t>
            </a:r>
            <a:r>
              <a:rPr lang="en-US" dirty="0" err="1" smtClean="0"/>
              <a:t>prends</a:t>
            </a:r>
            <a:r>
              <a:rPr lang="en-US" dirty="0" smtClean="0"/>
              <a:t> du </a:t>
            </a:r>
            <a:r>
              <a:rPr lang="en-US" dirty="0" err="1" smtClean="0"/>
              <a:t>sucre</a:t>
            </a:r>
            <a:r>
              <a:rPr lang="en-US" dirty="0" smtClean="0"/>
              <a:t> </a:t>
            </a:r>
            <a:r>
              <a:rPr lang="en-US" dirty="0" err="1" smtClean="0"/>
              <a:t>dans</a:t>
            </a:r>
            <a:r>
              <a:rPr lang="en-US" dirty="0" smtClean="0"/>
              <a:t> ton café?  Non, je ne </a:t>
            </a:r>
            <a:r>
              <a:rPr lang="en-US" dirty="0" err="1" smtClean="0"/>
              <a:t>prends</a:t>
            </a:r>
            <a:r>
              <a:rPr lang="en-US" dirty="0" smtClean="0"/>
              <a:t> pas </a:t>
            </a:r>
            <a:r>
              <a:rPr lang="en-US" b="1" dirty="0" smtClean="0">
                <a:solidFill>
                  <a:srgbClr val="FF0000"/>
                </a:solidFill>
              </a:rPr>
              <a:t>de</a:t>
            </a:r>
            <a:r>
              <a:rPr lang="en-US" dirty="0" smtClean="0"/>
              <a:t> </a:t>
            </a:r>
            <a:r>
              <a:rPr lang="en-US" dirty="0" err="1" smtClean="0"/>
              <a:t>sucre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 smtClean="0"/>
              <a:t>Les expressions de </a:t>
            </a:r>
            <a:r>
              <a:rPr lang="en-US" dirty="0" err="1" smtClean="0"/>
              <a:t>quantité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Un </a:t>
            </a:r>
            <a:r>
              <a:rPr lang="en-US" dirty="0" err="1" smtClean="0"/>
              <a:t>bol</a:t>
            </a:r>
            <a:r>
              <a:rPr lang="en-US" dirty="0" smtClean="0"/>
              <a:t> de</a:t>
            </a:r>
          </a:p>
          <a:p>
            <a:r>
              <a:rPr lang="en-US" dirty="0" err="1" smtClean="0"/>
              <a:t>Une</a:t>
            </a:r>
            <a:r>
              <a:rPr lang="en-US" dirty="0" smtClean="0"/>
              <a:t> </a:t>
            </a:r>
            <a:r>
              <a:rPr lang="en-US" dirty="0" err="1" smtClean="0"/>
              <a:t>tasse</a:t>
            </a:r>
            <a:r>
              <a:rPr lang="en-US" dirty="0" smtClean="0"/>
              <a:t> de</a:t>
            </a:r>
          </a:p>
          <a:p>
            <a:r>
              <a:rPr lang="en-US" dirty="0" smtClean="0"/>
              <a:t>Un </a:t>
            </a:r>
            <a:r>
              <a:rPr lang="en-US" dirty="0" err="1" smtClean="0"/>
              <a:t>verre</a:t>
            </a:r>
            <a:r>
              <a:rPr lang="en-US" dirty="0" smtClean="0"/>
              <a:t> de</a:t>
            </a:r>
          </a:p>
          <a:p>
            <a:r>
              <a:rPr lang="en-US" dirty="0" err="1" smtClean="0"/>
              <a:t>Une</a:t>
            </a:r>
            <a:r>
              <a:rPr lang="en-US" dirty="0" smtClean="0"/>
              <a:t> </a:t>
            </a:r>
            <a:r>
              <a:rPr lang="en-US" dirty="0" err="1" smtClean="0"/>
              <a:t>cannette</a:t>
            </a:r>
            <a:r>
              <a:rPr lang="en-US" dirty="0" smtClean="0"/>
              <a:t> de</a:t>
            </a:r>
          </a:p>
          <a:p>
            <a:r>
              <a:rPr lang="en-US" dirty="0" err="1" smtClean="0"/>
              <a:t>Une</a:t>
            </a:r>
            <a:r>
              <a:rPr lang="en-US" dirty="0" smtClean="0"/>
              <a:t> </a:t>
            </a:r>
            <a:r>
              <a:rPr lang="en-US" dirty="0" err="1" smtClean="0"/>
              <a:t>bouteille</a:t>
            </a:r>
            <a:r>
              <a:rPr lang="en-US" dirty="0" smtClean="0"/>
              <a:t> de</a:t>
            </a:r>
          </a:p>
          <a:p>
            <a:r>
              <a:rPr lang="en-US" dirty="0" err="1" smtClean="0"/>
              <a:t>Une</a:t>
            </a:r>
            <a:r>
              <a:rPr lang="en-US" dirty="0" smtClean="0"/>
              <a:t> tranche de</a:t>
            </a:r>
          </a:p>
          <a:p>
            <a:r>
              <a:rPr lang="en-US" dirty="0" err="1" smtClean="0"/>
              <a:t>Une</a:t>
            </a:r>
            <a:r>
              <a:rPr lang="en-US" dirty="0" smtClean="0"/>
              <a:t> carafe de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b="1" u="sng" dirty="0" smtClean="0">
                <a:solidFill>
                  <a:srgbClr val="FF0000"/>
                </a:solidFill>
              </a:rPr>
              <a:t>General Rule</a:t>
            </a:r>
            <a:r>
              <a:rPr lang="en-US" dirty="0" smtClean="0"/>
              <a:t>: </a:t>
            </a:r>
            <a:br>
              <a:rPr lang="en-US" dirty="0" smtClean="0"/>
            </a:br>
            <a:r>
              <a:rPr lang="en-US" dirty="0" smtClean="0"/>
              <a:t>These expressions </a:t>
            </a:r>
            <a:r>
              <a:rPr lang="en-US" b="1" u="sng" dirty="0" smtClean="0"/>
              <a:t>do not </a:t>
            </a:r>
            <a:r>
              <a:rPr lang="en-US" dirty="0" smtClean="0"/>
              <a:t>contract with the following noun: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	The “de” </a:t>
            </a:r>
            <a:r>
              <a:rPr lang="en-US" b="1" u="sng" dirty="0" smtClean="0"/>
              <a:t>does not </a:t>
            </a:r>
            <a:r>
              <a:rPr lang="en-US" dirty="0" smtClean="0"/>
              <a:t>change: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EX:</a:t>
            </a:r>
          </a:p>
          <a:p>
            <a:r>
              <a:rPr lang="en-US" dirty="0" err="1" smtClean="0"/>
              <a:t>Une</a:t>
            </a:r>
            <a:r>
              <a:rPr lang="en-US" dirty="0" smtClean="0"/>
              <a:t> </a:t>
            </a:r>
            <a:r>
              <a:rPr lang="en-US" dirty="0" err="1" smtClean="0"/>
              <a:t>cannette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de </a:t>
            </a:r>
            <a:r>
              <a:rPr lang="en-US" dirty="0" err="1" smtClean="0"/>
              <a:t>limonade</a:t>
            </a:r>
            <a:endParaRPr lang="en-US" dirty="0" smtClean="0"/>
          </a:p>
          <a:p>
            <a:r>
              <a:rPr lang="en-US" dirty="0" err="1" smtClean="0"/>
              <a:t>Une</a:t>
            </a:r>
            <a:r>
              <a:rPr lang="en-US" dirty="0" smtClean="0"/>
              <a:t> </a:t>
            </a:r>
            <a:r>
              <a:rPr lang="en-US" dirty="0" err="1" smtClean="0"/>
              <a:t>bouteille</a:t>
            </a:r>
            <a:r>
              <a:rPr lang="en-US" dirty="0" smtClean="0"/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d</a:t>
            </a:r>
            <a:r>
              <a:rPr lang="en-US" dirty="0" err="1" smtClean="0"/>
              <a:t>’eau</a:t>
            </a:r>
            <a:endParaRPr lang="en-US" dirty="0" smtClean="0"/>
          </a:p>
          <a:p>
            <a:r>
              <a:rPr lang="en-US" dirty="0" smtClean="0"/>
              <a:t>Un </a:t>
            </a:r>
            <a:r>
              <a:rPr lang="en-US" dirty="0" err="1" smtClean="0"/>
              <a:t>bol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de</a:t>
            </a:r>
            <a:r>
              <a:rPr lang="en-US" dirty="0" smtClean="0"/>
              <a:t> café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dirty="0" smtClean="0"/>
              <a:t>A helpful distinction: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Verbes</a:t>
            </a:r>
            <a:r>
              <a:rPr lang="en-US" dirty="0" smtClean="0"/>
              <a:t> de </a:t>
            </a:r>
            <a:r>
              <a:rPr lang="en-US" dirty="0" err="1" smtClean="0"/>
              <a:t>préférence</a:t>
            </a:r>
            <a:r>
              <a:rPr lang="en-US" dirty="0" smtClean="0"/>
              <a:t> (used when talking about your likes/dislikes)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Aimer</a:t>
            </a:r>
          </a:p>
          <a:p>
            <a:r>
              <a:rPr lang="en-US" dirty="0" err="1" smtClean="0"/>
              <a:t>Préférer</a:t>
            </a:r>
            <a:endParaRPr lang="en-US" dirty="0" smtClean="0"/>
          </a:p>
          <a:p>
            <a:r>
              <a:rPr lang="en-US" dirty="0" err="1" smtClean="0"/>
              <a:t>Détester</a:t>
            </a:r>
            <a:endParaRPr lang="en-US" dirty="0" smtClean="0"/>
          </a:p>
          <a:p>
            <a:r>
              <a:rPr lang="en-US" dirty="0" smtClean="0"/>
              <a:t>Ne pas aimer</a:t>
            </a:r>
          </a:p>
          <a:p>
            <a:r>
              <a:rPr lang="en-US" dirty="0" smtClean="0"/>
              <a:t>Adorer</a:t>
            </a:r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Verbes</a:t>
            </a:r>
            <a:r>
              <a:rPr lang="en-US" dirty="0" smtClean="0"/>
              <a:t> de </a:t>
            </a:r>
            <a:r>
              <a:rPr lang="en-US" dirty="0" err="1" smtClean="0"/>
              <a:t>consommation</a:t>
            </a:r>
            <a:r>
              <a:rPr lang="en-US" dirty="0" smtClean="0"/>
              <a:t> (used to express the consumption of things)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 smtClean="0"/>
              <a:t>Prendre</a:t>
            </a:r>
            <a:r>
              <a:rPr lang="en-US" dirty="0" smtClean="0"/>
              <a:t>  </a:t>
            </a:r>
          </a:p>
          <a:p>
            <a:r>
              <a:rPr lang="en-US" dirty="0" err="1" smtClean="0"/>
              <a:t>Acheter</a:t>
            </a:r>
            <a:endParaRPr lang="en-US" dirty="0" smtClean="0"/>
          </a:p>
          <a:p>
            <a:r>
              <a:rPr lang="en-US" dirty="0" smtClean="0"/>
              <a:t>Manger</a:t>
            </a:r>
          </a:p>
          <a:p>
            <a:r>
              <a:rPr lang="en-US" dirty="0" err="1" smtClean="0"/>
              <a:t>Boire</a:t>
            </a:r>
            <a:endParaRPr lang="en-US" dirty="0" smtClean="0"/>
          </a:p>
          <a:p>
            <a:endParaRPr lang="en-US" dirty="0" smtClean="0"/>
          </a:p>
          <a:p>
            <a:pPr lvl="1"/>
            <a:r>
              <a:rPr lang="en-US" dirty="0" smtClean="0"/>
              <a:t>Other verbs which will frequently, but not always, be used with the </a:t>
            </a:r>
            <a:r>
              <a:rPr lang="en-US" dirty="0" err="1" smtClean="0"/>
              <a:t>partitive</a:t>
            </a:r>
            <a:r>
              <a:rPr lang="en-US" dirty="0" smtClean="0"/>
              <a:t> and/or indefinite articles: </a:t>
            </a:r>
          </a:p>
          <a:p>
            <a:pPr lvl="1"/>
            <a:r>
              <a:rPr lang="en-US" dirty="0" err="1" smtClean="0"/>
              <a:t>Mettre</a:t>
            </a:r>
            <a:r>
              <a:rPr lang="en-US" dirty="0" smtClean="0"/>
              <a:t>, </a:t>
            </a:r>
            <a:r>
              <a:rPr lang="en-US" dirty="0" err="1" smtClean="0"/>
              <a:t>avoir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lvl="1"/>
            <a:r>
              <a:rPr lang="en-US" dirty="0" smtClean="0"/>
              <a:t>“Avec” is often followed by the </a:t>
            </a:r>
            <a:r>
              <a:rPr lang="en-US" dirty="0" err="1" smtClean="0"/>
              <a:t>partitive</a:t>
            </a:r>
            <a:r>
              <a:rPr lang="en-US" dirty="0" smtClean="0"/>
              <a:t> and/or indefinite article:  Ex:  “Avec du </a:t>
            </a:r>
            <a:r>
              <a:rPr lang="en-US" dirty="0" err="1" smtClean="0"/>
              <a:t>sucre</a:t>
            </a:r>
            <a:r>
              <a:rPr lang="en-US" dirty="0" smtClean="0"/>
              <a:t>.”</a:t>
            </a:r>
          </a:p>
          <a:p>
            <a:pPr lvl="3"/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ortu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77000" y="228600"/>
            <a:ext cx="2505075" cy="2524125"/>
          </a:xfrm>
          <a:prstGeom prst="rect">
            <a:avLst/>
          </a:prstGeom>
        </p:spPr>
      </p:pic>
      <p:pic>
        <p:nvPicPr>
          <p:cNvPr id="4" name="Picture 3" descr="tatou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8600" y="-762000"/>
            <a:ext cx="2552700" cy="2857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smtClean="0"/>
              <a:t>Un </a:t>
            </a:r>
            <a:r>
              <a:rPr lang="en-US" dirty="0" err="1" smtClean="0"/>
              <a:t>virelangue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0292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fr-FR" b="1" dirty="0" smtClean="0"/>
              <a:t>"Tonton, ton thé t'a-t-il ôté ta toux,"</a:t>
            </a:r>
            <a:br>
              <a:rPr lang="fr-FR" b="1" dirty="0" smtClean="0"/>
            </a:br>
            <a:r>
              <a:rPr lang="fr-FR" b="1" dirty="0" smtClean="0"/>
              <a:t>disait la tortue au tatou.</a:t>
            </a:r>
            <a:br>
              <a:rPr lang="fr-FR" b="1" dirty="0" smtClean="0"/>
            </a:br>
            <a:r>
              <a:rPr lang="fr-FR" b="1" dirty="0" smtClean="0"/>
              <a:t>"Mais pas du tout," dit le tatou,</a:t>
            </a:r>
            <a:br>
              <a:rPr lang="fr-FR" b="1" dirty="0" smtClean="0"/>
            </a:br>
            <a:r>
              <a:rPr lang="fr-FR" b="1" dirty="0" smtClean="0"/>
              <a:t>"Je tousse tant que l'on m'entend de Tahiti à Tombouctou."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en-US" i="1" dirty="0" smtClean="0"/>
              <a:t>"Uncle, your tea has cured your cough," said the tortoise to the armadillo. </a:t>
            </a:r>
            <a:br>
              <a:rPr lang="en-US" i="1" dirty="0" smtClean="0"/>
            </a:br>
            <a:r>
              <a:rPr lang="en-US" i="1" dirty="0" smtClean="0"/>
              <a:t>"Not at all," said the armadillo. "I cough so much that you can hear me from Tahiti to Timbuktu."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4211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921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Les cafés et la </a:t>
            </a:r>
            <a:r>
              <a:rPr lang="en-US" dirty="0" err="1" smtClean="0"/>
              <a:t>restauration</a:t>
            </a:r>
            <a:r>
              <a:rPr lang="en-US" dirty="0" smtClean="0"/>
              <a:t> à la </a:t>
            </a:r>
            <a:r>
              <a:rPr lang="en-US" dirty="0" err="1" smtClean="0"/>
              <a:t>chaîne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63880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sz="4000" dirty="0" smtClean="0"/>
              <a:t>1.  </a:t>
            </a:r>
            <a:r>
              <a:rPr lang="en-US" sz="4000" dirty="0" err="1" smtClean="0"/>
              <a:t>Quelles</a:t>
            </a:r>
            <a:r>
              <a:rPr lang="en-US" sz="4000" dirty="0" smtClean="0"/>
              <a:t> </a:t>
            </a:r>
            <a:r>
              <a:rPr lang="en-US" sz="4000" dirty="0" err="1" smtClean="0"/>
              <a:t>sont</a:t>
            </a:r>
            <a:r>
              <a:rPr lang="en-US" sz="4000" dirty="0" smtClean="0"/>
              <a:t> les </a:t>
            </a:r>
            <a:r>
              <a:rPr lang="en-US" sz="4000" dirty="0" err="1" smtClean="0"/>
              <a:t>différences</a:t>
            </a:r>
            <a:r>
              <a:rPr lang="en-US" sz="4000" dirty="0" smtClean="0"/>
              <a:t> entre un café </a:t>
            </a:r>
            <a:r>
              <a:rPr lang="en-US" sz="4000" dirty="0" err="1" smtClean="0"/>
              <a:t>français</a:t>
            </a:r>
            <a:r>
              <a:rPr lang="en-US" sz="4000" dirty="0" smtClean="0"/>
              <a:t> et un café </a:t>
            </a:r>
            <a:r>
              <a:rPr lang="en-US" sz="4000" dirty="0" err="1" smtClean="0"/>
              <a:t>américain</a:t>
            </a:r>
            <a:r>
              <a:rPr lang="en-US" sz="4000" dirty="0" smtClean="0"/>
              <a:t>?</a:t>
            </a:r>
          </a:p>
          <a:p>
            <a:pPr>
              <a:buNone/>
            </a:pPr>
            <a:r>
              <a:rPr lang="en-US" sz="4000" dirty="0" smtClean="0"/>
              <a:t> </a:t>
            </a:r>
          </a:p>
          <a:p>
            <a:pPr>
              <a:buNone/>
            </a:pPr>
            <a:r>
              <a:rPr lang="en-US" sz="4000" dirty="0" smtClean="0"/>
              <a:t>2.  </a:t>
            </a:r>
            <a:r>
              <a:rPr lang="en-US" sz="4000" dirty="0" err="1" smtClean="0"/>
              <a:t>Est-ce</a:t>
            </a:r>
            <a:r>
              <a:rPr lang="en-US" sz="4000" dirty="0" smtClean="0"/>
              <a:t> </a:t>
            </a:r>
            <a:r>
              <a:rPr lang="en-US" sz="4000" dirty="0" err="1" smtClean="0"/>
              <a:t>qu’il</a:t>
            </a:r>
            <a:r>
              <a:rPr lang="en-US" sz="4000" dirty="0" smtClean="0"/>
              <a:t> y a beaucoup de cafés en </a:t>
            </a:r>
            <a:r>
              <a:rPr lang="en-US" sz="4000" dirty="0" err="1" smtClean="0"/>
              <a:t>Amérique</a:t>
            </a:r>
            <a:r>
              <a:rPr lang="en-US" sz="4000" dirty="0" smtClean="0"/>
              <a:t> du Nord?  </a:t>
            </a:r>
            <a:r>
              <a:rPr lang="en-US" sz="4000" dirty="0" err="1" smtClean="0"/>
              <a:t>Pourquoi</a:t>
            </a:r>
            <a:r>
              <a:rPr lang="en-US" sz="4000" dirty="0" smtClean="0"/>
              <a:t> </a:t>
            </a:r>
            <a:r>
              <a:rPr lang="en-US" sz="4000" dirty="0" err="1" smtClean="0"/>
              <a:t>ou</a:t>
            </a:r>
            <a:r>
              <a:rPr lang="en-US" sz="4000" dirty="0" smtClean="0"/>
              <a:t> </a:t>
            </a:r>
            <a:r>
              <a:rPr lang="en-US" sz="4000" dirty="0" err="1" smtClean="0"/>
              <a:t>pourquoi</a:t>
            </a:r>
            <a:r>
              <a:rPr lang="en-US" sz="4000" dirty="0" smtClean="0"/>
              <a:t> pas?  </a:t>
            </a:r>
          </a:p>
          <a:p>
            <a:pPr>
              <a:buNone/>
            </a:pPr>
            <a:r>
              <a:rPr lang="en-US" sz="4000" dirty="0" smtClean="0"/>
              <a:t> </a:t>
            </a:r>
          </a:p>
          <a:p>
            <a:pPr>
              <a:buNone/>
            </a:pPr>
            <a:r>
              <a:rPr lang="en-US" sz="4000" dirty="0" smtClean="0"/>
              <a:t>3.  Qui </a:t>
            </a:r>
            <a:r>
              <a:rPr lang="en-US" sz="4000" dirty="0" err="1" smtClean="0"/>
              <a:t>est-ce</a:t>
            </a:r>
            <a:r>
              <a:rPr lang="en-US" sz="4000" dirty="0" smtClean="0"/>
              <a:t> </a:t>
            </a:r>
            <a:r>
              <a:rPr lang="en-US" sz="4000" dirty="0" err="1" smtClean="0"/>
              <a:t>qu’on</a:t>
            </a:r>
            <a:r>
              <a:rPr lang="en-US" sz="4000" dirty="0" smtClean="0"/>
              <a:t> </a:t>
            </a:r>
            <a:r>
              <a:rPr lang="en-US" sz="4000" dirty="0" err="1" smtClean="0"/>
              <a:t>voit</a:t>
            </a:r>
            <a:r>
              <a:rPr lang="en-US" sz="4000" dirty="0" smtClean="0"/>
              <a:t> aux cafés </a:t>
            </a:r>
            <a:r>
              <a:rPr lang="en-US" sz="4000" dirty="0" err="1" smtClean="0"/>
              <a:t>ici</a:t>
            </a:r>
            <a:r>
              <a:rPr lang="en-US" sz="4000" dirty="0" smtClean="0"/>
              <a:t>?  </a:t>
            </a:r>
            <a:r>
              <a:rPr lang="fr-FR" sz="4000" dirty="0" smtClean="0"/>
              <a:t>Comment est l’ambiance?  Qu’est-ce qu’on prend?</a:t>
            </a:r>
            <a:endParaRPr lang="en-US" sz="4000" dirty="0" smtClean="0"/>
          </a:p>
          <a:p>
            <a:pPr>
              <a:buNone/>
            </a:pPr>
            <a:r>
              <a:rPr lang="fr-FR" sz="4000" dirty="0" smtClean="0"/>
              <a:t> </a:t>
            </a:r>
            <a:endParaRPr lang="en-US" sz="4000" dirty="0" smtClean="0"/>
          </a:p>
          <a:p>
            <a:pPr>
              <a:buNone/>
            </a:pPr>
            <a:r>
              <a:rPr lang="en-US" sz="4000" dirty="0" smtClean="0"/>
              <a:t>4.  </a:t>
            </a:r>
            <a:r>
              <a:rPr lang="en-US" sz="4000" dirty="0" err="1" smtClean="0"/>
              <a:t>Est-ce</a:t>
            </a:r>
            <a:r>
              <a:rPr lang="en-US" sz="4000" dirty="0" smtClean="0"/>
              <a:t> </a:t>
            </a:r>
            <a:r>
              <a:rPr lang="en-US" sz="4000" dirty="0" err="1" smtClean="0"/>
              <a:t>que</a:t>
            </a:r>
            <a:r>
              <a:rPr lang="en-US" sz="4000" dirty="0" smtClean="0"/>
              <a:t> </a:t>
            </a:r>
            <a:r>
              <a:rPr lang="en-US" sz="4000" dirty="0" err="1" smtClean="0"/>
              <a:t>vous</a:t>
            </a:r>
            <a:r>
              <a:rPr lang="en-US" sz="4000" dirty="0" smtClean="0"/>
              <a:t> </a:t>
            </a:r>
            <a:r>
              <a:rPr lang="en-US" sz="4000" dirty="0" err="1" smtClean="0"/>
              <a:t>allez</a:t>
            </a:r>
            <a:r>
              <a:rPr lang="en-US" sz="4000" dirty="0" smtClean="0"/>
              <a:t> </a:t>
            </a:r>
            <a:r>
              <a:rPr lang="en-US" sz="4000" dirty="0" err="1" smtClean="0"/>
              <a:t>habituellement</a:t>
            </a:r>
            <a:r>
              <a:rPr lang="en-US" sz="4000" dirty="0" smtClean="0"/>
              <a:t> au café pour </a:t>
            </a:r>
            <a:r>
              <a:rPr lang="en-US" sz="4000" dirty="0" err="1" smtClean="0"/>
              <a:t>discuter</a:t>
            </a:r>
            <a:r>
              <a:rPr lang="en-US" sz="4000" dirty="0" smtClean="0"/>
              <a:t> avec </a:t>
            </a:r>
            <a:r>
              <a:rPr lang="en-US" sz="4000" dirty="0" err="1" smtClean="0"/>
              <a:t>vos</a:t>
            </a:r>
            <a:r>
              <a:rPr lang="en-US" sz="4000" dirty="0" smtClean="0"/>
              <a:t> </a:t>
            </a:r>
            <a:r>
              <a:rPr lang="en-US" sz="4000" dirty="0" err="1" smtClean="0"/>
              <a:t>amis</a:t>
            </a:r>
            <a:r>
              <a:rPr lang="en-US" sz="4000" dirty="0" smtClean="0"/>
              <a:t>?  </a:t>
            </a:r>
            <a:r>
              <a:rPr lang="en-US" sz="4000" dirty="0" err="1" smtClean="0"/>
              <a:t>Expliquez</a:t>
            </a:r>
            <a:r>
              <a:rPr lang="en-US" sz="4000" dirty="0" smtClean="0"/>
              <a:t> </a:t>
            </a:r>
            <a:r>
              <a:rPr lang="en-US" sz="4000" dirty="0" err="1" smtClean="0"/>
              <a:t>votre</a:t>
            </a:r>
            <a:r>
              <a:rPr lang="en-US" sz="4000" dirty="0" smtClean="0"/>
              <a:t> </a:t>
            </a:r>
            <a:r>
              <a:rPr lang="en-US" sz="4000" dirty="0" err="1" smtClean="0"/>
              <a:t>réponse</a:t>
            </a:r>
            <a:r>
              <a:rPr lang="en-US" sz="4000" dirty="0" smtClean="0"/>
              <a:t>.</a:t>
            </a:r>
          </a:p>
          <a:p>
            <a:pPr>
              <a:buNone/>
            </a:pPr>
            <a:r>
              <a:rPr lang="en-US" sz="4000" dirty="0" smtClean="0"/>
              <a:t> </a:t>
            </a:r>
          </a:p>
          <a:p>
            <a:pPr>
              <a:buNone/>
            </a:pPr>
            <a:r>
              <a:rPr lang="en-US" sz="4000" dirty="0" smtClean="0"/>
              <a:t>5.  </a:t>
            </a:r>
            <a:r>
              <a:rPr lang="en-US" sz="4000" dirty="0" err="1" smtClean="0"/>
              <a:t>Est-ce</a:t>
            </a:r>
            <a:r>
              <a:rPr lang="en-US" sz="4000" dirty="0" smtClean="0"/>
              <a:t> </a:t>
            </a:r>
            <a:r>
              <a:rPr lang="en-US" sz="4000" dirty="0" err="1" smtClean="0"/>
              <a:t>qu’il</a:t>
            </a:r>
            <a:r>
              <a:rPr lang="en-US" sz="4000" dirty="0" smtClean="0"/>
              <a:t> y a beaucoup de </a:t>
            </a:r>
            <a:r>
              <a:rPr lang="en-US" sz="4000" dirty="0" err="1" smtClean="0"/>
              <a:t>chaînes</a:t>
            </a:r>
            <a:r>
              <a:rPr lang="en-US" sz="4000" dirty="0" smtClean="0"/>
              <a:t> de </a:t>
            </a:r>
            <a:r>
              <a:rPr lang="en-US" sz="4000" dirty="0" err="1" smtClean="0"/>
              <a:t>restauration</a:t>
            </a:r>
            <a:r>
              <a:rPr lang="en-US" sz="4000" dirty="0" smtClean="0"/>
              <a:t> chez </a:t>
            </a:r>
            <a:r>
              <a:rPr lang="en-US" sz="4000" dirty="0" err="1" smtClean="0"/>
              <a:t>vous</a:t>
            </a:r>
            <a:r>
              <a:rPr lang="en-US" sz="4000" dirty="0" smtClean="0"/>
              <a:t>?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26551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95600" y="1447800"/>
            <a:ext cx="3276600" cy="3810000"/>
          </a:xfrm>
        </p:spPr>
        <p:txBody>
          <a:bodyPr/>
          <a:lstStyle/>
          <a:p>
            <a:pPr algn="ctr"/>
            <a:r>
              <a:rPr lang="fr-FR" dirty="0" smtClean="0"/>
              <a:t>la brasserie</a:t>
            </a:r>
            <a:endParaRPr lang="en-US" dirty="0" smtClean="0"/>
          </a:p>
          <a:p>
            <a:pPr algn="ctr"/>
            <a:r>
              <a:rPr lang="fr-FR" dirty="0" smtClean="0"/>
              <a:t>le restaurant</a:t>
            </a:r>
            <a:endParaRPr lang="en-US" dirty="0" smtClean="0"/>
          </a:p>
          <a:p>
            <a:pPr algn="ctr"/>
            <a:r>
              <a:rPr lang="fr-FR" dirty="0" smtClean="0"/>
              <a:t>le café</a:t>
            </a:r>
            <a:endParaRPr lang="en-US" dirty="0" smtClean="0"/>
          </a:p>
          <a:p>
            <a:pPr algn="ctr"/>
            <a:r>
              <a:rPr lang="fr-FR" dirty="0" smtClean="0"/>
              <a:t>le bistro</a:t>
            </a:r>
            <a:endParaRPr lang="en-US" dirty="0" smtClean="0"/>
          </a:p>
          <a:p>
            <a:pPr algn="ctr"/>
            <a:r>
              <a:rPr lang="fr-FR" dirty="0" smtClean="0"/>
              <a:t>le bar</a:t>
            </a:r>
            <a:endParaRPr lang="en-US" dirty="0" smtClean="0"/>
          </a:p>
          <a:p>
            <a:pPr algn="ctr"/>
            <a:r>
              <a:rPr lang="fr-FR" dirty="0" smtClean="0"/>
              <a:t>la boîte de nuit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4" name="Picture 3" descr="bistro Pari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96000" y="152400"/>
            <a:ext cx="2857500" cy="2133600"/>
          </a:xfrm>
          <a:prstGeom prst="rect">
            <a:avLst/>
          </a:prstGeom>
          <a:ln w="3175">
            <a:solidFill>
              <a:schemeClr val="tx1"/>
            </a:solidFill>
          </a:ln>
        </p:spPr>
      </p:pic>
      <p:pic>
        <p:nvPicPr>
          <p:cNvPr id="5" name="Picture 4" descr="boite de nuit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096000" y="4572000"/>
            <a:ext cx="2857500" cy="2124075"/>
          </a:xfrm>
          <a:prstGeom prst="rect">
            <a:avLst/>
          </a:prstGeom>
          <a:ln w="3175">
            <a:solidFill>
              <a:schemeClr val="tx1"/>
            </a:solidFill>
          </a:ln>
        </p:spPr>
      </p:pic>
      <p:pic>
        <p:nvPicPr>
          <p:cNvPr id="6" name="Picture 5" descr="Brasserie Balzac a Paris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04800" y="152400"/>
            <a:ext cx="2857500" cy="2028825"/>
          </a:xfrm>
          <a:prstGeom prst="rect">
            <a:avLst/>
          </a:prstGeom>
          <a:ln w="3175">
            <a:solidFill>
              <a:schemeClr val="tx1"/>
            </a:solidFill>
          </a:ln>
        </p:spPr>
      </p:pic>
      <p:pic>
        <p:nvPicPr>
          <p:cNvPr id="7" name="Picture 6" descr="Cafe de Flore Paris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28600" y="4572000"/>
            <a:ext cx="2857500" cy="2143125"/>
          </a:xfrm>
          <a:prstGeom prst="rect">
            <a:avLst/>
          </a:prstGeom>
          <a:ln w="3175">
            <a:solidFill>
              <a:schemeClr val="tx1"/>
            </a:solidFill>
          </a:ln>
        </p:spPr>
      </p:pic>
      <p:pic>
        <p:nvPicPr>
          <p:cNvPr id="8" name="Picture 7" descr="Express Bar PAris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096000" y="2362200"/>
            <a:ext cx="2857500" cy="2038350"/>
          </a:xfrm>
          <a:prstGeom prst="rect">
            <a:avLst/>
          </a:prstGeom>
          <a:ln w="3175">
            <a:solidFill>
              <a:schemeClr val="tx1"/>
            </a:solidFill>
          </a:ln>
        </p:spPr>
      </p:pic>
      <p:pic>
        <p:nvPicPr>
          <p:cNvPr id="9" name="Picture 8" descr="Fouquets Paris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33400" y="2209800"/>
            <a:ext cx="2328862" cy="2352386"/>
          </a:xfrm>
          <a:prstGeom prst="rect">
            <a:avLst/>
          </a:prstGeom>
          <a:ln w="31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6192171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jus de fruit 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953000" y="914400"/>
            <a:ext cx="3352800" cy="2514600"/>
          </a:xfrm>
          <a:prstGeom prst="rect">
            <a:avLst/>
          </a:prstGeom>
        </p:spPr>
      </p:pic>
      <p:pic>
        <p:nvPicPr>
          <p:cNvPr id="4" name="Picture 3" descr="cafe crem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38200" y="4876800"/>
            <a:ext cx="2209800" cy="165735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477000"/>
          </a:xfrm>
        </p:spPr>
        <p:txBody>
          <a:bodyPr/>
          <a:lstStyle/>
          <a:p>
            <a:pPr algn="ctr">
              <a:buNone/>
            </a:pPr>
            <a:r>
              <a:rPr lang="en-US" b="1" dirty="0" smtClean="0"/>
              <a:t>Et </a:t>
            </a:r>
            <a:r>
              <a:rPr lang="en-US" b="1" dirty="0" err="1" smtClean="0"/>
              <a:t>vous</a:t>
            </a:r>
            <a:r>
              <a:rPr lang="en-US" b="1" dirty="0" smtClean="0"/>
              <a:t>?</a:t>
            </a:r>
          </a:p>
          <a:p>
            <a:pPr>
              <a:buNone/>
            </a:pPr>
            <a:r>
              <a:rPr lang="en-US" dirty="0" err="1" smtClean="0"/>
              <a:t>Quelle</a:t>
            </a:r>
            <a:r>
              <a:rPr lang="en-US" dirty="0" smtClean="0"/>
              <a:t> </a:t>
            </a:r>
            <a:r>
              <a:rPr lang="en-US" u="sng" dirty="0" err="1" smtClean="0">
                <a:solidFill>
                  <a:srgbClr val="0070C0"/>
                </a:solidFill>
              </a:rPr>
              <a:t>boisson</a:t>
            </a:r>
            <a:r>
              <a:rPr lang="en-US" u="sng" dirty="0" smtClean="0">
                <a:solidFill>
                  <a:srgbClr val="0070C0"/>
                </a:solidFill>
              </a:rPr>
              <a:t> </a:t>
            </a:r>
            <a:r>
              <a:rPr lang="en-US" u="sng" dirty="0" err="1" smtClean="0">
                <a:solidFill>
                  <a:srgbClr val="0070C0"/>
                </a:solidFill>
              </a:rPr>
              <a:t>froide</a:t>
            </a:r>
            <a:r>
              <a:rPr lang="en-US" dirty="0" smtClean="0"/>
              <a:t> </a:t>
            </a:r>
            <a:r>
              <a:rPr lang="en-US" dirty="0" err="1" smtClean="0"/>
              <a:t>est-ce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vous</a:t>
            </a:r>
            <a:r>
              <a:rPr lang="en-US" dirty="0" smtClean="0"/>
              <a:t> </a:t>
            </a:r>
            <a:r>
              <a:rPr lang="en-US" dirty="0" err="1" smtClean="0"/>
              <a:t>buvez</a:t>
            </a:r>
            <a:r>
              <a:rPr lang="en-US" dirty="0" smtClean="0"/>
              <a:t> pour le petit </a:t>
            </a:r>
            <a:r>
              <a:rPr lang="en-US" dirty="0" err="1" smtClean="0"/>
              <a:t>déjeuner</a:t>
            </a:r>
            <a:r>
              <a:rPr lang="en-US" dirty="0" smtClean="0"/>
              <a:t>?</a:t>
            </a:r>
          </a:p>
          <a:p>
            <a:pPr>
              <a:buNone/>
            </a:pPr>
            <a:r>
              <a:rPr lang="en-US" dirty="0" smtClean="0"/>
              <a:t>		un jus de fruits?</a:t>
            </a:r>
          </a:p>
          <a:p>
            <a:pPr>
              <a:buNone/>
            </a:pPr>
            <a:r>
              <a:rPr lang="en-US" dirty="0" smtClean="0"/>
              <a:t>		de </a:t>
            </a:r>
            <a:r>
              <a:rPr lang="en-US" dirty="0" err="1" smtClean="0"/>
              <a:t>l’eau</a:t>
            </a:r>
            <a:r>
              <a:rPr lang="en-US" dirty="0" smtClean="0"/>
              <a:t> </a:t>
            </a:r>
            <a:r>
              <a:rPr lang="en-US" dirty="0" err="1" smtClean="0"/>
              <a:t>minérale</a:t>
            </a:r>
            <a:r>
              <a:rPr lang="en-US" dirty="0" smtClean="0"/>
              <a:t>?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une</a:t>
            </a:r>
            <a:r>
              <a:rPr lang="en-US" dirty="0" smtClean="0"/>
              <a:t> </a:t>
            </a:r>
            <a:r>
              <a:rPr lang="en-US" dirty="0" err="1" smtClean="0"/>
              <a:t>boisson</a:t>
            </a:r>
            <a:r>
              <a:rPr lang="en-US" dirty="0" smtClean="0"/>
              <a:t> </a:t>
            </a:r>
            <a:r>
              <a:rPr lang="en-US" dirty="0" err="1" smtClean="0"/>
              <a:t>gazeuse</a:t>
            </a:r>
            <a:r>
              <a:rPr lang="en-US" dirty="0" smtClean="0"/>
              <a:t> (du coca, etc.)?</a:t>
            </a:r>
          </a:p>
          <a:p>
            <a:pPr>
              <a:buNone/>
            </a:pPr>
            <a:r>
              <a:rPr lang="en-US" dirty="0" err="1" smtClean="0"/>
              <a:t>Quelle</a:t>
            </a:r>
            <a:r>
              <a:rPr lang="en-US" dirty="0" smtClean="0"/>
              <a:t> </a:t>
            </a:r>
            <a:r>
              <a:rPr lang="en-US" u="sng" dirty="0" err="1" smtClean="0">
                <a:solidFill>
                  <a:srgbClr val="FF0000"/>
                </a:solidFill>
              </a:rPr>
              <a:t>boisson</a:t>
            </a:r>
            <a:r>
              <a:rPr lang="en-US" u="sng" dirty="0" smtClean="0">
                <a:solidFill>
                  <a:srgbClr val="FF0000"/>
                </a:solidFill>
              </a:rPr>
              <a:t> </a:t>
            </a:r>
            <a:r>
              <a:rPr lang="en-US" u="sng" dirty="0" err="1" smtClean="0">
                <a:solidFill>
                  <a:srgbClr val="FF0000"/>
                </a:solidFill>
              </a:rPr>
              <a:t>chaude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/>
              <a:t>est-ce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vous</a:t>
            </a:r>
            <a:r>
              <a:rPr lang="en-US" dirty="0" smtClean="0"/>
              <a:t> </a:t>
            </a:r>
            <a:r>
              <a:rPr lang="en-US" dirty="0" err="1" smtClean="0"/>
              <a:t>buvez</a:t>
            </a:r>
            <a:r>
              <a:rPr lang="en-US" dirty="0" smtClean="0"/>
              <a:t> pour le petit </a:t>
            </a:r>
            <a:r>
              <a:rPr lang="en-US" dirty="0" err="1" smtClean="0"/>
              <a:t>déjeuner</a:t>
            </a:r>
            <a:r>
              <a:rPr lang="en-US" dirty="0" smtClean="0"/>
              <a:t>?</a:t>
            </a:r>
          </a:p>
          <a:p>
            <a:pPr>
              <a:buNone/>
            </a:pPr>
            <a:r>
              <a:rPr lang="en-US" dirty="0" smtClean="0"/>
              <a:t>				un café (au </a:t>
            </a:r>
            <a:r>
              <a:rPr lang="en-US" dirty="0" err="1" smtClean="0"/>
              <a:t>lait</a:t>
            </a:r>
            <a:r>
              <a:rPr lang="en-US" dirty="0" smtClean="0"/>
              <a:t>, crème, noir)?</a:t>
            </a:r>
          </a:p>
          <a:p>
            <a:pPr>
              <a:buNone/>
            </a:pPr>
            <a:r>
              <a:rPr lang="en-US" dirty="0" smtClean="0"/>
              <a:t>				un </a:t>
            </a:r>
            <a:r>
              <a:rPr lang="en-US" dirty="0" err="1" smtClean="0"/>
              <a:t>thé</a:t>
            </a:r>
            <a:r>
              <a:rPr lang="en-US" dirty="0" smtClean="0"/>
              <a:t> (nature, au </a:t>
            </a:r>
            <a:r>
              <a:rPr lang="en-US" dirty="0" err="1" smtClean="0"/>
              <a:t>lait</a:t>
            </a:r>
            <a:r>
              <a:rPr lang="en-US" dirty="0" smtClean="0"/>
              <a:t>, citron)?</a:t>
            </a:r>
          </a:p>
          <a:p>
            <a:pPr>
              <a:buNone/>
            </a:pPr>
            <a:r>
              <a:rPr lang="en-US" dirty="0" smtClean="0"/>
              <a:t>				un </a:t>
            </a:r>
            <a:r>
              <a:rPr lang="en-US" dirty="0" err="1" smtClean="0"/>
              <a:t>chocolat</a:t>
            </a:r>
            <a:r>
              <a:rPr lang="en-US" dirty="0" smtClean="0"/>
              <a:t> au </a:t>
            </a:r>
            <a:r>
              <a:rPr lang="en-US" dirty="0" err="1" smtClean="0"/>
              <a:t>lait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6253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 err="1" smtClean="0"/>
              <a:t>Prendre</a:t>
            </a:r>
            <a:r>
              <a:rPr lang="en-US" dirty="0" smtClean="0"/>
              <a:t>:  to take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4000" dirty="0" smtClean="0"/>
              <a:t>Je </a:t>
            </a:r>
            <a:r>
              <a:rPr lang="en-US" sz="4000" dirty="0" err="1" smtClean="0"/>
              <a:t>prends</a:t>
            </a:r>
            <a:endParaRPr lang="en-US" sz="4000" dirty="0" smtClean="0"/>
          </a:p>
          <a:p>
            <a:r>
              <a:rPr lang="en-US" sz="4000" dirty="0" err="1" smtClean="0"/>
              <a:t>Tu</a:t>
            </a:r>
            <a:r>
              <a:rPr lang="en-US" sz="4000" dirty="0" smtClean="0"/>
              <a:t> </a:t>
            </a:r>
            <a:r>
              <a:rPr lang="en-US" sz="4000" dirty="0" err="1" smtClean="0"/>
              <a:t>prends</a:t>
            </a:r>
            <a:endParaRPr lang="en-US" sz="4000" dirty="0" smtClean="0"/>
          </a:p>
          <a:p>
            <a:r>
              <a:rPr lang="en-US" sz="4000" dirty="0" smtClean="0"/>
              <a:t>Il </a:t>
            </a:r>
            <a:r>
              <a:rPr lang="en-US" sz="4000" dirty="0" err="1" smtClean="0"/>
              <a:t>prend</a:t>
            </a:r>
            <a:endParaRPr lang="en-US" sz="40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4000" dirty="0" smtClean="0"/>
              <a:t>Nous </a:t>
            </a:r>
            <a:r>
              <a:rPr lang="en-US" sz="4000" dirty="0" err="1" smtClean="0"/>
              <a:t>prenons</a:t>
            </a:r>
            <a:endParaRPr lang="en-US" sz="4000" dirty="0" smtClean="0"/>
          </a:p>
          <a:p>
            <a:r>
              <a:rPr lang="en-US" sz="4000" dirty="0" err="1" smtClean="0"/>
              <a:t>Vous</a:t>
            </a:r>
            <a:r>
              <a:rPr lang="en-US" sz="4000" dirty="0" smtClean="0"/>
              <a:t> </a:t>
            </a:r>
            <a:r>
              <a:rPr lang="en-US" sz="4000" dirty="0" err="1" smtClean="0"/>
              <a:t>prenez</a:t>
            </a:r>
            <a:endParaRPr lang="en-US" sz="4000" dirty="0" smtClean="0"/>
          </a:p>
          <a:p>
            <a:r>
              <a:rPr lang="en-US" sz="4000" dirty="0" err="1" smtClean="0"/>
              <a:t>Ils</a:t>
            </a:r>
            <a:r>
              <a:rPr lang="en-US" sz="4000" dirty="0" smtClean="0"/>
              <a:t> </a:t>
            </a:r>
            <a:r>
              <a:rPr lang="en-US" sz="4000" dirty="0" err="1" smtClean="0"/>
              <a:t>prennent</a:t>
            </a:r>
            <a:endParaRPr lang="en-US" sz="4000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u="sng" dirty="0" err="1" smtClean="0"/>
              <a:t>Impératif</a:t>
            </a:r>
            <a:r>
              <a:rPr lang="en-US" u="sng" dirty="0" smtClean="0"/>
              <a:t>:</a:t>
            </a:r>
          </a:p>
          <a:p>
            <a:pPr lvl="1"/>
            <a:r>
              <a:rPr lang="en-US" dirty="0" err="1" smtClean="0"/>
              <a:t>Prends</a:t>
            </a:r>
            <a:r>
              <a:rPr lang="en-US" dirty="0" smtClean="0"/>
              <a:t> un café!</a:t>
            </a:r>
          </a:p>
          <a:p>
            <a:pPr lvl="1"/>
            <a:r>
              <a:rPr lang="en-US" dirty="0" err="1" smtClean="0"/>
              <a:t>Prenez</a:t>
            </a:r>
            <a:r>
              <a:rPr lang="en-US" dirty="0" smtClean="0"/>
              <a:t> du </a:t>
            </a:r>
            <a:r>
              <a:rPr lang="en-US" dirty="0" err="1" smtClean="0"/>
              <a:t>vin</a:t>
            </a:r>
            <a:r>
              <a:rPr lang="en-US" dirty="0" smtClean="0"/>
              <a:t>!</a:t>
            </a:r>
          </a:p>
          <a:p>
            <a:pPr lvl="1"/>
            <a:r>
              <a:rPr lang="en-US" dirty="0" err="1" smtClean="0"/>
              <a:t>Prenons</a:t>
            </a:r>
            <a:r>
              <a:rPr lang="en-US" dirty="0" smtClean="0"/>
              <a:t> </a:t>
            </a:r>
            <a:r>
              <a:rPr lang="en-US" dirty="0" err="1" smtClean="0"/>
              <a:t>une</a:t>
            </a:r>
            <a:r>
              <a:rPr lang="en-US" dirty="0" smtClean="0"/>
              <a:t> pizza!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 err="1" smtClean="0"/>
              <a:t>Prendre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With food/beverages:</a:t>
            </a:r>
          </a:p>
          <a:p>
            <a:pPr lvl="1"/>
            <a:r>
              <a:rPr lang="en-US" dirty="0" smtClean="0"/>
              <a:t>Je </a:t>
            </a:r>
            <a:r>
              <a:rPr lang="en-US" dirty="0" err="1" smtClean="0"/>
              <a:t>prends</a:t>
            </a:r>
            <a:r>
              <a:rPr lang="en-US" dirty="0" smtClean="0"/>
              <a:t> un citron </a:t>
            </a:r>
            <a:r>
              <a:rPr lang="en-US" dirty="0" err="1" smtClean="0"/>
              <a:t>pressé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Qu’est-ce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vous</a:t>
            </a:r>
            <a:r>
              <a:rPr lang="en-US" dirty="0" smtClean="0"/>
              <a:t> </a:t>
            </a:r>
            <a:r>
              <a:rPr lang="en-US" dirty="0" err="1" smtClean="0"/>
              <a:t>prenez</a:t>
            </a:r>
            <a:r>
              <a:rPr lang="en-US" dirty="0" smtClean="0"/>
              <a:t>?  Un coca.</a:t>
            </a:r>
          </a:p>
          <a:p>
            <a:pPr lvl="1"/>
            <a:endParaRPr lang="en-US" dirty="0" smtClean="0"/>
          </a:p>
          <a:p>
            <a:pPr marL="342900" lvl="1" indent="-342900">
              <a:buNone/>
            </a:pPr>
            <a:r>
              <a:rPr lang="en-US" dirty="0" smtClean="0"/>
              <a:t>“To take”—other contexts:</a:t>
            </a:r>
          </a:p>
          <a:p>
            <a:pPr marL="342900" lvl="1" indent="-342900">
              <a:buNone/>
            </a:pPr>
            <a:r>
              <a:rPr lang="en-US" dirty="0"/>
              <a:t>	</a:t>
            </a:r>
            <a:r>
              <a:rPr lang="en-US" dirty="0" smtClean="0"/>
              <a:t>	On </a:t>
            </a:r>
            <a:r>
              <a:rPr lang="en-US" dirty="0" err="1" smtClean="0"/>
              <a:t>prend</a:t>
            </a:r>
            <a:r>
              <a:rPr lang="en-US" dirty="0" smtClean="0"/>
              <a:t> le bus </a:t>
            </a:r>
            <a:r>
              <a:rPr lang="en-US" dirty="0" err="1" smtClean="0"/>
              <a:t>ou</a:t>
            </a:r>
            <a:r>
              <a:rPr lang="en-US" dirty="0" smtClean="0"/>
              <a:t> un taxi?</a:t>
            </a:r>
          </a:p>
          <a:p>
            <a:pPr marL="342900" lvl="1" indent="-342900"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 err="1" smtClean="0"/>
              <a:t>Tu</a:t>
            </a:r>
            <a:r>
              <a:rPr lang="en-US" dirty="0" smtClean="0"/>
              <a:t> </a:t>
            </a:r>
            <a:r>
              <a:rPr lang="en-US" dirty="0" err="1" smtClean="0"/>
              <a:t>prends</a:t>
            </a:r>
            <a:r>
              <a:rPr lang="en-US" dirty="0" smtClean="0"/>
              <a:t> ton sac?</a:t>
            </a:r>
          </a:p>
          <a:p>
            <a:pPr marL="342900" lvl="1" indent="-342900">
              <a:buNone/>
            </a:pPr>
            <a:r>
              <a:rPr lang="en-US" dirty="0"/>
              <a:t>	</a:t>
            </a:r>
            <a:r>
              <a:rPr lang="en-US" dirty="0" smtClean="0"/>
              <a:t>	Elle </a:t>
            </a:r>
            <a:r>
              <a:rPr lang="en-US" dirty="0" err="1" smtClean="0"/>
              <a:t>prend</a:t>
            </a:r>
            <a:r>
              <a:rPr lang="en-US" dirty="0" smtClean="0"/>
              <a:t> </a:t>
            </a:r>
            <a:r>
              <a:rPr lang="en-US" dirty="0" err="1" smtClean="0"/>
              <a:t>une</a:t>
            </a:r>
            <a:r>
              <a:rPr lang="en-US" dirty="0" smtClean="0"/>
              <a:t> douche.</a:t>
            </a:r>
          </a:p>
          <a:p>
            <a:pPr marL="742950" lvl="2" indent="-342900"/>
            <a:endParaRPr lang="en-US" dirty="0" smtClean="0"/>
          </a:p>
          <a:p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 err="1" smtClean="0"/>
              <a:t>Boire</a:t>
            </a:r>
            <a:r>
              <a:rPr lang="en-US" dirty="0" smtClean="0"/>
              <a:t>:  to drink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Je bois</a:t>
            </a:r>
          </a:p>
          <a:p>
            <a:r>
              <a:rPr lang="en-US" sz="4000" dirty="0" err="1" smtClean="0"/>
              <a:t>Tu</a:t>
            </a:r>
            <a:r>
              <a:rPr lang="en-US" sz="4000" dirty="0" smtClean="0"/>
              <a:t> bois</a:t>
            </a:r>
          </a:p>
          <a:p>
            <a:r>
              <a:rPr lang="en-US" sz="4000" dirty="0" smtClean="0"/>
              <a:t>Il </a:t>
            </a:r>
            <a:r>
              <a:rPr lang="en-US" sz="4000" dirty="0" err="1" smtClean="0"/>
              <a:t>boit</a:t>
            </a:r>
            <a:endParaRPr lang="en-US" sz="40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4000" dirty="0" smtClean="0"/>
              <a:t>Nous </a:t>
            </a:r>
            <a:r>
              <a:rPr lang="en-US" sz="4000" dirty="0" err="1" smtClean="0"/>
              <a:t>buvons</a:t>
            </a:r>
            <a:endParaRPr lang="en-US" sz="4000" dirty="0" smtClean="0"/>
          </a:p>
          <a:p>
            <a:r>
              <a:rPr lang="en-US" sz="4000" dirty="0" err="1" smtClean="0"/>
              <a:t>Vous</a:t>
            </a:r>
            <a:r>
              <a:rPr lang="en-US" sz="4000" dirty="0" smtClean="0"/>
              <a:t> </a:t>
            </a:r>
            <a:r>
              <a:rPr lang="en-US" sz="4000" dirty="0" err="1" smtClean="0"/>
              <a:t>buvez</a:t>
            </a:r>
            <a:endParaRPr lang="en-US" sz="4000" dirty="0" smtClean="0"/>
          </a:p>
          <a:p>
            <a:r>
              <a:rPr lang="en-US" sz="4000" dirty="0" err="1" smtClean="0"/>
              <a:t>Ils</a:t>
            </a:r>
            <a:r>
              <a:rPr lang="en-US" sz="4000" dirty="0" smtClean="0"/>
              <a:t> </a:t>
            </a:r>
            <a:r>
              <a:rPr lang="en-US" sz="4000" dirty="0" err="1" smtClean="0"/>
              <a:t>boivent</a:t>
            </a:r>
            <a:endParaRPr lang="en-US" sz="4000" dirty="0" smtClean="0"/>
          </a:p>
          <a:p>
            <a:endParaRPr lang="en-US" dirty="0" smtClean="0"/>
          </a:p>
          <a:p>
            <a:r>
              <a:rPr lang="en-US" dirty="0" err="1" smtClean="0"/>
              <a:t>Impératif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Ne bois pas </a:t>
            </a:r>
            <a:r>
              <a:rPr lang="en-US" dirty="0" err="1" smtClean="0"/>
              <a:t>ça</a:t>
            </a:r>
            <a:r>
              <a:rPr lang="en-US" dirty="0" smtClean="0"/>
              <a:t>!</a:t>
            </a:r>
          </a:p>
          <a:p>
            <a:pPr lvl="1"/>
            <a:r>
              <a:rPr lang="en-US" dirty="0" err="1" smtClean="0"/>
              <a:t>Buvez</a:t>
            </a:r>
            <a:r>
              <a:rPr lang="en-US" dirty="0" smtClean="0"/>
              <a:t> de </a:t>
            </a:r>
            <a:r>
              <a:rPr lang="en-US" dirty="0" err="1" smtClean="0"/>
              <a:t>l’eau</a:t>
            </a:r>
            <a:r>
              <a:rPr lang="en-US" dirty="0" smtClean="0"/>
              <a:t>!</a:t>
            </a:r>
          </a:p>
          <a:p>
            <a:pPr lvl="1"/>
            <a:r>
              <a:rPr lang="en-US" dirty="0" smtClean="0"/>
              <a:t>Ne </a:t>
            </a:r>
            <a:r>
              <a:rPr lang="en-US" dirty="0" err="1" smtClean="0"/>
              <a:t>buvons</a:t>
            </a:r>
            <a:r>
              <a:rPr lang="en-US" dirty="0" smtClean="0"/>
              <a:t> pas </a:t>
            </a:r>
            <a:r>
              <a:rPr lang="en-US" dirty="0" err="1" smtClean="0"/>
              <a:t>trop</a:t>
            </a:r>
            <a:r>
              <a:rPr lang="en-US" dirty="0" smtClean="0"/>
              <a:t>!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 err="1" smtClean="0"/>
              <a:t>L’article</a:t>
            </a:r>
            <a:r>
              <a:rPr lang="en-US" dirty="0" smtClean="0"/>
              <a:t>:  </a:t>
            </a:r>
            <a:r>
              <a:rPr lang="en-US" dirty="0" err="1" smtClean="0"/>
              <a:t>Révision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 err="1" smtClean="0"/>
              <a:t>Défini</a:t>
            </a:r>
            <a:r>
              <a:rPr lang="en-US" dirty="0" smtClean="0"/>
              <a:t>:  LE/LA/LES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b="1" dirty="0" smtClean="0"/>
              <a:t>Used when speaking about general concepts/talking about things in a generic/general sense:  </a:t>
            </a:r>
          </a:p>
          <a:p>
            <a:pPr lvl="1">
              <a:buNone/>
            </a:pPr>
            <a:r>
              <a:rPr lang="en-US" dirty="0" smtClean="0"/>
              <a:t>Cats are intelligent. </a:t>
            </a:r>
          </a:p>
          <a:p>
            <a:pPr lvl="1">
              <a:buNone/>
            </a:pPr>
            <a:r>
              <a:rPr lang="en-US" b="1" dirty="0" smtClean="0">
                <a:solidFill>
                  <a:srgbClr val="00B050"/>
                </a:solidFill>
              </a:rPr>
              <a:t>Les chats </a:t>
            </a:r>
            <a:r>
              <a:rPr lang="en-US" b="1" dirty="0" err="1" smtClean="0">
                <a:solidFill>
                  <a:srgbClr val="00B050"/>
                </a:solidFill>
              </a:rPr>
              <a:t>sont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intelligents</a:t>
            </a:r>
            <a:r>
              <a:rPr lang="en-US" b="1" dirty="0" smtClean="0">
                <a:solidFill>
                  <a:srgbClr val="00B050"/>
                </a:solidFill>
              </a:rPr>
              <a:t>.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b="1" dirty="0" smtClean="0"/>
              <a:t>Used when speaking about something specific:</a:t>
            </a:r>
          </a:p>
          <a:p>
            <a:pPr>
              <a:buNone/>
            </a:pPr>
            <a:r>
              <a:rPr lang="en-US" b="1" dirty="0" smtClean="0"/>
              <a:t>	</a:t>
            </a:r>
            <a:r>
              <a:rPr lang="en-US" dirty="0" smtClean="0"/>
              <a:t>I want the pizza.  (a specific pizza which both the person speaking and the person being spoken to recognize)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b="1" dirty="0" smtClean="0">
                <a:solidFill>
                  <a:srgbClr val="00B050"/>
                </a:solidFill>
              </a:rPr>
              <a:t>Je </a:t>
            </a:r>
            <a:r>
              <a:rPr lang="en-US" b="1" dirty="0" err="1" smtClean="0">
                <a:solidFill>
                  <a:srgbClr val="00B050"/>
                </a:solidFill>
              </a:rPr>
              <a:t>veux</a:t>
            </a:r>
            <a:r>
              <a:rPr lang="en-US" b="1" dirty="0" smtClean="0">
                <a:solidFill>
                  <a:srgbClr val="00B050"/>
                </a:solidFill>
              </a:rPr>
              <a:t> la pizza!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b="1" dirty="0" smtClean="0"/>
              <a:t>Used with verbs of preference---when you are stating your preference of the thing in general:</a:t>
            </a:r>
            <a:br>
              <a:rPr lang="en-US" b="1" dirty="0" smtClean="0"/>
            </a:br>
            <a:endParaRPr lang="en-US" b="1" dirty="0" smtClean="0"/>
          </a:p>
          <a:p>
            <a:pPr>
              <a:buNone/>
            </a:pPr>
            <a:r>
              <a:rPr lang="en-US" b="1" dirty="0"/>
              <a:t>	</a:t>
            </a:r>
            <a:r>
              <a:rPr lang="en-US" dirty="0" smtClean="0"/>
              <a:t>I like chocolate.</a:t>
            </a:r>
          </a:p>
          <a:p>
            <a:pPr>
              <a:buNone/>
            </a:pPr>
            <a:r>
              <a:rPr lang="en-US" b="1" dirty="0"/>
              <a:t>	</a:t>
            </a:r>
            <a:r>
              <a:rPr lang="en-US" b="1" dirty="0" err="1" smtClean="0">
                <a:solidFill>
                  <a:srgbClr val="00B050"/>
                </a:solidFill>
              </a:rPr>
              <a:t>J’aime</a:t>
            </a:r>
            <a:r>
              <a:rPr lang="en-US" b="1" dirty="0" smtClean="0">
                <a:solidFill>
                  <a:srgbClr val="00B050"/>
                </a:solidFill>
              </a:rPr>
              <a:t> le </a:t>
            </a:r>
            <a:r>
              <a:rPr lang="en-US" b="1" dirty="0" err="1" smtClean="0">
                <a:solidFill>
                  <a:srgbClr val="00B050"/>
                </a:solidFill>
              </a:rPr>
              <a:t>chocolat</a:t>
            </a:r>
            <a:r>
              <a:rPr lang="en-US" b="1" dirty="0" smtClean="0">
                <a:solidFill>
                  <a:srgbClr val="00B050"/>
                </a:solidFill>
              </a:rPr>
              <a:t>.</a:t>
            </a:r>
          </a:p>
          <a:p>
            <a:pPr lvl="2"/>
            <a:endParaRPr lang="en-US" dirty="0" smtClean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US" dirty="0" err="1" smtClean="0"/>
              <a:t>Indéfini</a:t>
            </a:r>
            <a:r>
              <a:rPr lang="en-US" dirty="0" smtClean="0"/>
              <a:t>:  UN/UNE/DES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40000" lnSpcReduction="20000"/>
          </a:bodyPr>
          <a:lstStyle/>
          <a:p>
            <a:r>
              <a:rPr lang="en-US" sz="3400" b="1" dirty="0" smtClean="0"/>
              <a:t>Used when speaking about things in a non-generic sense:</a:t>
            </a:r>
          </a:p>
          <a:p>
            <a:pPr lvl="1"/>
            <a:r>
              <a:rPr lang="en-US" sz="2900" dirty="0" smtClean="0"/>
              <a:t>I see cats in the classroom!</a:t>
            </a:r>
          </a:p>
          <a:p>
            <a:pPr lvl="1"/>
            <a:r>
              <a:rPr lang="en-US" sz="2900" b="1" dirty="0" smtClean="0">
                <a:solidFill>
                  <a:srgbClr val="00B050"/>
                </a:solidFill>
              </a:rPr>
              <a:t>Je </a:t>
            </a:r>
            <a:r>
              <a:rPr lang="en-US" sz="2900" b="1" dirty="0" err="1" smtClean="0">
                <a:solidFill>
                  <a:srgbClr val="00B050"/>
                </a:solidFill>
              </a:rPr>
              <a:t>vois</a:t>
            </a:r>
            <a:r>
              <a:rPr lang="en-US" sz="2900" b="1" dirty="0" smtClean="0">
                <a:solidFill>
                  <a:srgbClr val="00B050"/>
                </a:solidFill>
              </a:rPr>
              <a:t> des chats </a:t>
            </a:r>
            <a:r>
              <a:rPr lang="en-US" sz="2900" b="1" dirty="0" err="1" smtClean="0">
                <a:solidFill>
                  <a:srgbClr val="00B050"/>
                </a:solidFill>
              </a:rPr>
              <a:t>dans</a:t>
            </a:r>
            <a:r>
              <a:rPr lang="en-US" sz="2900" b="1" dirty="0" smtClean="0">
                <a:solidFill>
                  <a:srgbClr val="00B050"/>
                </a:solidFill>
              </a:rPr>
              <a:t> la </a:t>
            </a:r>
            <a:r>
              <a:rPr lang="en-US" sz="2900" b="1" dirty="0" err="1" smtClean="0">
                <a:solidFill>
                  <a:srgbClr val="00B050"/>
                </a:solidFill>
              </a:rPr>
              <a:t>salle</a:t>
            </a:r>
            <a:r>
              <a:rPr lang="en-US" sz="2900" b="1" dirty="0" smtClean="0">
                <a:solidFill>
                  <a:srgbClr val="00B050"/>
                </a:solidFill>
              </a:rPr>
              <a:t> de </a:t>
            </a:r>
            <a:r>
              <a:rPr lang="en-US" sz="2900" b="1" dirty="0" err="1" smtClean="0">
                <a:solidFill>
                  <a:srgbClr val="00B050"/>
                </a:solidFill>
              </a:rPr>
              <a:t>classe</a:t>
            </a:r>
            <a:r>
              <a:rPr lang="en-US" sz="2900" b="1" dirty="0" smtClean="0">
                <a:solidFill>
                  <a:srgbClr val="00B050"/>
                </a:solidFill>
              </a:rPr>
              <a:t>!</a:t>
            </a:r>
          </a:p>
          <a:p>
            <a:pPr lvl="1"/>
            <a:r>
              <a:rPr lang="en-US" sz="2900" dirty="0" smtClean="0"/>
              <a:t>There’s a book on the table.</a:t>
            </a:r>
          </a:p>
          <a:p>
            <a:pPr lvl="1"/>
            <a:r>
              <a:rPr lang="en-US" sz="2900" b="1" dirty="0" smtClean="0">
                <a:solidFill>
                  <a:srgbClr val="00B050"/>
                </a:solidFill>
              </a:rPr>
              <a:t>Il y a un </a:t>
            </a:r>
            <a:r>
              <a:rPr lang="en-US" sz="2900" b="1" dirty="0" err="1" smtClean="0">
                <a:solidFill>
                  <a:srgbClr val="00B050"/>
                </a:solidFill>
              </a:rPr>
              <a:t>livre</a:t>
            </a:r>
            <a:r>
              <a:rPr lang="en-US" sz="2900" b="1" dirty="0" smtClean="0">
                <a:solidFill>
                  <a:srgbClr val="00B050"/>
                </a:solidFill>
              </a:rPr>
              <a:t> </a:t>
            </a:r>
            <a:r>
              <a:rPr lang="en-US" sz="2900" b="1" dirty="0" err="1" smtClean="0">
                <a:solidFill>
                  <a:srgbClr val="00B050"/>
                </a:solidFill>
              </a:rPr>
              <a:t>sur</a:t>
            </a:r>
            <a:r>
              <a:rPr lang="en-US" sz="2900" b="1" dirty="0" smtClean="0">
                <a:solidFill>
                  <a:srgbClr val="00B050"/>
                </a:solidFill>
              </a:rPr>
              <a:t> la table.</a:t>
            </a:r>
          </a:p>
          <a:p>
            <a:pPr lvl="1"/>
            <a:endParaRPr lang="en-US" dirty="0" smtClean="0"/>
          </a:p>
          <a:p>
            <a:r>
              <a:rPr lang="en-US" sz="3600" b="1" dirty="0" smtClean="0"/>
              <a:t>Used when speaking about something that is not known to both the speaker and the person being spoken to:</a:t>
            </a:r>
          </a:p>
          <a:p>
            <a:pPr lvl="1"/>
            <a:r>
              <a:rPr lang="en-US" sz="2900" dirty="0" smtClean="0"/>
              <a:t>I see a cat in the classroom!  (the cat is not a previously known or identified cat)</a:t>
            </a:r>
          </a:p>
          <a:p>
            <a:pPr lvl="1"/>
            <a:r>
              <a:rPr lang="en-US" sz="2900" b="1" dirty="0" smtClean="0">
                <a:solidFill>
                  <a:srgbClr val="00B050"/>
                </a:solidFill>
              </a:rPr>
              <a:t>Je </a:t>
            </a:r>
            <a:r>
              <a:rPr lang="en-US" sz="2900" b="1" dirty="0" err="1" smtClean="0">
                <a:solidFill>
                  <a:srgbClr val="00B050"/>
                </a:solidFill>
              </a:rPr>
              <a:t>vois</a:t>
            </a:r>
            <a:r>
              <a:rPr lang="en-US" sz="2900" b="1" dirty="0" smtClean="0">
                <a:solidFill>
                  <a:srgbClr val="00B050"/>
                </a:solidFill>
              </a:rPr>
              <a:t> un chat </a:t>
            </a:r>
            <a:r>
              <a:rPr lang="en-US" sz="2900" b="1" dirty="0" err="1" smtClean="0">
                <a:solidFill>
                  <a:srgbClr val="00B050"/>
                </a:solidFill>
              </a:rPr>
              <a:t>dans</a:t>
            </a:r>
            <a:r>
              <a:rPr lang="en-US" sz="2900" b="1" dirty="0" smtClean="0">
                <a:solidFill>
                  <a:srgbClr val="00B050"/>
                </a:solidFill>
              </a:rPr>
              <a:t> la </a:t>
            </a:r>
            <a:r>
              <a:rPr lang="en-US" sz="2900" b="1" dirty="0" err="1" smtClean="0">
                <a:solidFill>
                  <a:srgbClr val="00B050"/>
                </a:solidFill>
              </a:rPr>
              <a:t>salle</a:t>
            </a:r>
            <a:r>
              <a:rPr lang="en-US" sz="2900" b="1" dirty="0" smtClean="0">
                <a:solidFill>
                  <a:srgbClr val="00B050"/>
                </a:solidFill>
              </a:rPr>
              <a:t>!</a:t>
            </a:r>
          </a:p>
          <a:p>
            <a:pPr lvl="1">
              <a:buNone/>
            </a:pPr>
            <a:endParaRPr lang="en-US" sz="3400" dirty="0" smtClean="0"/>
          </a:p>
          <a:p>
            <a:r>
              <a:rPr lang="en-US" sz="3400" b="1" dirty="0" smtClean="0"/>
              <a:t>Used with verbs of consumption---</a:t>
            </a:r>
            <a:r>
              <a:rPr lang="en-US" sz="3400" b="1" dirty="0" err="1" smtClean="0"/>
              <a:t>prendre</a:t>
            </a:r>
            <a:r>
              <a:rPr lang="en-US" sz="3400" b="1" dirty="0" smtClean="0"/>
              <a:t>/</a:t>
            </a:r>
            <a:r>
              <a:rPr lang="en-US" sz="3400" b="1" dirty="0" err="1" smtClean="0"/>
              <a:t>boire</a:t>
            </a:r>
            <a:r>
              <a:rPr lang="en-US" sz="3400" b="1" dirty="0" smtClean="0"/>
              <a:t>/manger:</a:t>
            </a:r>
          </a:p>
          <a:p>
            <a:pPr lvl="1"/>
            <a:r>
              <a:rPr lang="en-US" sz="3500" dirty="0" smtClean="0"/>
              <a:t>I’ll take a coffee.</a:t>
            </a:r>
          </a:p>
          <a:p>
            <a:pPr lvl="1"/>
            <a:r>
              <a:rPr lang="en-US" sz="3500" b="1" dirty="0" smtClean="0">
                <a:solidFill>
                  <a:srgbClr val="00B050"/>
                </a:solidFill>
              </a:rPr>
              <a:t>Je </a:t>
            </a:r>
            <a:r>
              <a:rPr lang="en-US" sz="3500" b="1" dirty="0" err="1" smtClean="0">
                <a:solidFill>
                  <a:srgbClr val="00B050"/>
                </a:solidFill>
              </a:rPr>
              <a:t>prends</a:t>
            </a:r>
            <a:r>
              <a:rPr lang="en-US" sz="3500" b="1" dirty="0" smtClean="0">
                <a:solidFill>
                  <a:srgbClr val="00B050"/>
                </a:solidFill>
              </a:rPr>
              <a:t> un café.</a:t>
            </a:r>
          </a:p>
          <a:p>
            <a:pPr lvl="1"/>
            <a:r>
              <a:rPr lang="en-US" sz="3500" dirty="0" smtClean="0"/>
              <a:t>I’m eating a </a:t>
            </a:r>
            <a:r>
              <a:rPr lang="en-US" sz="3500" dirty="0" err="1" smtClean="0"/>
              <a:t>croque</a:t>
            </a:r>
            <a:r>
              <a:rPr lang="en-US" sz="3500" dirty="0" smtClean="0"/>
              <a:t>-monsieur.</a:t>
            </a:r>
          </a:p>
          <a:p>
            <a:pPr lvl="1"/>
            <a:r>
              <a:rPr lang="en-US" sz="3500" b="1" dirty="0" smtClean="0">
                <a:solidFill>
                  <a:srgbClr val="00B050"/>
                </a:solidFill>
              </a:rPr>
              <a:t>Je mange un </a:t>
            </a:r>
            <a:r>
              <a:rPr lang="en-US" sz="3500" b="1" dirty="0" err="1" smtClean="0">
                <a:solidFill>
                  <a:srgbClr val="00B050"/>
                </a:solidFill>
              </a:rPr>
              <a:t>croque</a:t>
            </a:r>
            <a:r>
              <a:rPr lang="en-US" sz="3500" b="1" dirty="0" smtClean="0">
                <a:solidFill>
                  <a:srgbClr val="00B050"/>
                </a:solidFill>
              </a:rPr>
              <a:t>-monsieur.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 err="1" smtClean="0"/>
              <a:t>L’article</a:t>
            </a:r>
            <a:r>
              <a:rPr lang="en-US" dirty="0" smtClean="0"/>
              <a:t> </a:t>
            </a:r>
            <a:r>
              <a:rPr lang="en-US" dirty="0" err="1" smtClean="0"/>
              <a:t>partitif</a:t>
            </a:r>
            <a:r>
              <a:rPr lang="en-US" dirty="0" smtClean="0"/>
              <a:t>:  used with mass nouns that are not normally “countable”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De l’	(Je </a:t>
            </a:r>
            <a:r>
              <a:rPr lang="en-US" dirty="0" err="1" smtClean="0"/>
              <a:t>prends</a:t>
            </a:r>
            <a:r>
              <a:rPr lang="en-US" dirty="0" smtClean="0"/>
              <a:t> de </a:t>
            </a:r>
            <a:r>
              <a:rPr lang="en-US" dirty="0" err="1" smtClean="0"/>
              <a:t>l’eau</a:t>
            </a:r>
            <a:r>
              <a:rPr lang="en-US" dirty="0" smtClean="0"/>
              <a:t> </a:t>
            </a:r>
            <a:r>
              <a:rPr lang="en-US" dirty="0" err="1" smtClean="0"/>
              <a:t>minérale</a:t>
            </a:r>
            <a:r>
              <a:rPr lang="en-US" dirty="0" smtClean="0"/>
              <a:t>.)</a:t>
            </a:r>
          </a:p>
          <a:p>
            <a:r>
              <a:rPr lang="en-US" dirty="0" smtClean="0"/>
              <a:t>De la	(Je bois de la </a:t>
            </a:r>
            <a:r>
              <a:rPr lang="en-US" dirty="0" err="1" smtClean="0"/>
              <a:t>limonade</a:t>
            </a:r>
            <a:r>
              <a:rPr lang="en-US" dirty="0" smtClean="0"/>
              <a:t>.)</a:t>
            </a:r>
          </a:p>
          <a:p>
            <a:r>
              <a:rPr lang="en-US" dirty="0" smtClean="0"/>
              <a:t>Du		(Il </a:t>
            </a:r>
            <a:r>
              <a:rPr lang="en-US" dirty="0" err="1" smtClean="0"/>
              <a:t>boit</a:t>
            </a:r>
            <a:r>
              <a:rPr lang="en-US" dirty="0" smtClean="0"/>
              <a:t> du coca.)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1444</TotalTime>
  <Words>525</Words>
  <Application>Microsoft Office PowerPoint</Application>
  <PresentationFormat>On-screen Show (4:3)</PresentationFormat>
  <Paragraphs>158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Ch. 5, leçon 1</vt:lpstr>
      <vt:lpstr>Les cafés et la restauration à la chaîne</vt:lpstr>
      <vt:lpstr>PowerPoint Presentation</vt:lpstr>
      <vt:lpstr>PowerPoint Presentation</vt:lpstr>
      <vt:lpstr>Prendre:  to take</vt:lpstr>
      <vt:lpstr>Prendre</vt:lpstr>
      <vt:lpstr>Boire:  to drink</vt:lpstr>
      <vt:lpstr>L’article:  Révision</vt:lpstr>
      <vt:lpstr>L’article partitif:  used with mass nouns that are not normally “countable”</vt:lpstr>
      <vt:lpstr>L’article indéfini vs. l’article partitif</vt:lpstr>
      <vt:lpstr>Some nouns are either mass or countable nouns:</vt:lpstr>
      <vt:lpstr>La négation et les articles</vt:lpstr>
      <vt:lpstr>Les expressions de quantité</vt:lpstr>
      <vt:lpstr>A helpful distinction:</vt:lpstr>
      <vt:lpstr>Un virelangue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Ch. 5, leçon 1</dc:title>
  <dc:creator>Devan Baty</dc:creator>
  <cp:lastModifiedBy>Devan Baty</cp:lastModifiedBy>
  <cp:revision>24</cp:revision>
  <dcterms:created xsi:type="dcterms:W3CDTF">2011-02-01T03:14:33Z</dcterms:created>
  <dcterms:modified xsi:type="dcterms:W3CDTF">2018-02-13T21:16:53Z</dcterms:modified>
</cp:coreProperties>
</file>