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0" r:id="rId27"/>
    <p:sldId id="282" r:id="rId28"/>
  </p:sldIdLst>
  <p:sldSz cx="9144000" cy="5143500" type="screen16x9"/>
  <p:notesSz cx="6858000" cy="9144000"/>
  <p:embeddedFontLst>
    <p:embeddedFont>
      <p:font typeface="Lexend Exa" panose="020B0604020202020204" charset="0"/>
      <p:regular r:id="rId30"/>
      <p:bold r:id="rId31"/>
    </p:embeddedFont>
    <p:embeddedFont>
      <p:font typeface="Lexend Exa Medium" panose="020B0604020202020204" charset="0"/>
      <p:regular r:id="rId32"/>
      <p:bold r:id="rId33"/>
    </p:embeddedFont>
    <p:embeddedFont>
      <p:font typeface="Nunito" panose="020B060402020202020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C6BBEC8-A598-4C3B-8B22-D57B663A886F}">
  <a:tblStyle styleId="{BC6BBEC8-A598-4C3B-8B22-D57B663A886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99" autoAdjust="0"/>
    <p:restoredTop sz="94660"/>
  </p:normalViewPr>
  <p:slideViewPr>
    <p:cSldViewPr snapToGrid="0">
      <p:cViewPr varScale="1">
        <p:scale>
          <a:sx n="79" d="100"/>
          <a:sy n="79" d="100"/>
        </p:scale>
        <p:origin x="68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839b9cb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839b9cb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5a2e6318b8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5a2e6318b8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5a2e6318b8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5a2e6318b8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5a2e6318b8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5a2e6318b8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5a2e6318b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5a2e6318b8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5a2e6318b8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5a2e6318b8_0_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5a2e6318b8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5a2e6318b8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5a2e6318b8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5a2e6318b8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5a2e6318b8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35a2e6318b8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5a2e6318b8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5a2e6318b8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5a2e6318b8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35a2e6318b8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a90d43e16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a90d43e16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5a2e6318b8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35a2e6318b8_0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5a2e6318b8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35a2e6318b8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5a2e6318b8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35a2e6318b8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5a90d43e16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5a90d43e16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5a2e6318b8_0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5a2e6318b8_0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5a42f1bc7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35a42f1bc7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5a2e6318b8_0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35a2e6318b8_0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5a2e6318b8_0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35a2e6318b8_0_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5907e342ce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5907e342ce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5a2e6318b8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5a2e6318b8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5a2e6318b8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5a2e6318b8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a2e6318b8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a2e6318b8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5a2e6318b8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5a2e6318b8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5a2e6318b8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5a2e6318b8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5a2e6318b8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5a2e6318b8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exend Exa Medium"/>
              <a:buNone/>
              <a:defRPr sz="3000">
                <a:solidFill>
                  <a:srgbClr val="000000"/>
                </a:solidFill>
                <a:latin typeface="Lexend Exa Medium"/>
                <a:ea typeface="Lexend Exa Medium"/>
                <a:cs typeface="Lexend Exa Medium"/>
                <a:sym typeface="Lexend Ex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Lexend Exa"/>
              <a:buNone/>
              <a:defRPr sz="3000">
                <a:latin typeface="Lexend Exa"/>
                <a:ea typeface="Lexend Exa"/>
                <a:cs typeface="Lexend Exa"/>
                <a:sym typeface="Lexend Ex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exend Exa"/>
              <a:buChar char="●"/>
              <a:defRPr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xfrm>
            <a:off x="582075" y="1302150"/>
            <a:ext cx="77016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Lesson For 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Unit 6: Day 1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Family and Time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2"/>
          <p:cNvSpPr txBox="1">
            <a:spLocks noGrp="1"/>
          </p:cNvSpPr>
          <p:nvPr>
            <p:ph type="title"/>
          </p:nvPr>
        </p:nvSpPr>
        <p:spPr>
          <a:xfrm>
            <a:off x="245400" y="117325"/>
            <a:ext cx="8653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 b="1" dirty="0"/>
              <a:t>What TIME is it?                </a:t>
            </a:r>
            <a:r>
              <a:rPr lang="en" sz="1800" b="1" dirty="0">
                <a:latin typeface="Arial"/>
                <a:ea typeface="Arial"/>
                <a:cs typeface="Arial"/>
                <a:sym typeface="Arial"/>
              </a:rPr>
              <a:t>                     Repeat after me!</a:t>
            </a:r>
            <a:endParaRPr sz="1800" b="1" dirty="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25" name="Google Shape;225;p22"/>
          <p:cNvGraphicFramePr/>
          <p:nvPr/>
        </p:nvGraphicFramePr>
        <p:xfrm>
          <a:off x="4678113" y="584175"/>
          <a:ext cx="4220475" cy="1421190"/>
        </p:xfrm>
        <a:graphic>
          <a:graphicData uri="http://schemas.openxmlformats.org/drawingml/2006/table">
            <a:tbl>
              <a:tblPr>
                <a:noFill/>
                <a:tableStyleId>{BC6BBEC8-A598-4C3B-8B22-D57B663A886F}</a:tableStyleId>
              </a:tblPr>
              <a:tblGrid>
                <a:gridCol w="140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0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morning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afternoon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night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7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a.m.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o’clock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p.m.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7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time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alarm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watch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26" name="Google Shape;226;p22" title="Screenshot 2025-05-18 at 11.16.11 AM.png"/>
          <p:cNvPicPr preferRelativeResize="0"/>
          <p:nvPr/>
        </p:nvPicPr>
        <p:blipFill rotWithShape="1">
          <a:blip r:embed="rId3">
            <a:alphaModFix/>
          </a:blip>
          <a:srcRect l="12227" t="78126" r="57765" b="2181"/>
          <a:stretch/>
        </p:blipFill>
        <p:spPr>
          <a:xfrm>
            <a:off x="256275" y="4041150"/>
            <a:ext cx="1387926" cy="82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2" title="Screenshot 2025-05-18 at 11.16.11 AM.png"/>
          <p:cNvPicPr preferRelativeResize="0"/>
          <p:nvPr/>
        </p:nvPicPr>
        <p:blipFill rotWithShape="1">
          <a:blip r:embed="rId3">
            <a:alphaModFix/>
          </a:blip>
          <a:srcRect l="12227" t="78126" r="57765" b="2181"/>
          <a:stretch/>
        </p:blipFill>
        <p:spPr>
          <a:xfrm>
            <a:off x="4620250" y="4041150"/>
            <a:ext cx="1387926" cy="82245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2"/>
          <p:cNvSpPr txBox="1"/>
          <p:nvPr/>
        </p:nvSpPr>
        <p:spPr>
          <a:xfrm>
            <a:off x="1644201" y="3946563"/>
            <a:ext cx="12249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a.m.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i</a:t>
            </a:r>
            <a:r>
              <a:rPr lang="en" sz="2000" b="1" dirty="0"/>
              <a:t>s in the</a:t>
            </a:r>
            <a:endParaRPr sz="20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morning</a:t>
            </a:r>
            <a:endParaRPr sz="2000" b="1" dirty="0"/>
          </a:p>
        </p:txBody>
      </p:sp>
      <p:sp>
        <p:nvSpPr>
          <p:cNvPr id="229" name="Google Shape;229;p22"/>
          <p:cNvSpPr txBox="1"/>
          <p:nvPr/>
        </p:nvSpPr>
        <p:spPr>
          <a:xfrm>
            <a:off x="5917576" y="3898392"/>
            <a:ext cx="1224899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p.m.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i</a:t>
            </a:r>
            <a:r>
              <a:rPr lang="en" sz="2000" b="1" dirty="0"/>
              <a:t>s in the </a:t>
            </a:r>
            <a:endParaRPr sz="20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night</a:t>
            </a:r>
            <a:endParaRPr sz="2000" b="1" dirty="0"/>
          </a:p>
        </p:txBody>
      </p:sp>
      <p:pic>
        <p:nvPicPr>
          <p:cNvPr id="230" name="Google Shape;230;p22" title="Screenshot 2025-05-18 at 11.12.56 AM.png"/>
          <p:cNvPicPr preferRelativeResize="0"/>
          <p:nvPr/>
        </p:nvPicPr>
        <p:blipFill rotWithShape="1">
          <a:blip r:embed="rId4">
            <a:alphaModFix/>
          </a:blip>
          <a:srcRect l="33915" t="51611" r="34537" b="8301"/>
          <a:stretch/>
        </p:blipFill>
        <p:spPr>
          <a:xfrm>
            <a:off x="4909950" y="2246756"/>
            <a:ext cx="2123025" cy="1747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2" title="Screenshot 2025-05-18 at 11.12.56 AM.png"/>
          <p:cNvPicPr preferRelativeResize="0"/>
          <p:nvPr/>
        </p:nvPicPr>
        <p:blipFill rotWithShape="1">
          <a:blip r:embed="rId4">
            <a:alphaModFix/>
          </a:blip>
          <a:srcRect r="67051" b="56517"/>
          <a:stretch/>
        </p:blipFill>
        <p:spPr>
          <a:xfrm>
            <a:off x="384575" y="2150475"/>
            <a:ext cx="2123025" cy="181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07600" y="3155801"/>
            <a:ext cx="1749500" cy="98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2"/>
          <p:cNvPicPr preferRelativeResize="0"/>
          <p:nvPr/>
        </p:nvPicPr>
        <p:blipFill rotWithShape="1">
          <a:blip r:embed="rId6">
            <a:alphaModFix/>
          </a:blip>
          <a:srcRect l="33363" t="7937" r="35158" b="7259"/>
          <a:stretch/>
        </p:blipFill>
        <p:spPr>
          <a:xfrm>
            <a:off x="7051875" y="3183901"/>
            <a:ext cx="1005900" cy="1525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3" title="Screenshot 2025-05-18 at 11.12.56 AM.png"/>
          <p:cNvPicPr preferRelativeResize="0"/>
          <p:nvPr/>
        </p:nvPicPr>
        <p:blipFill rotWithShape="1">
          <a:blip r:embed="rId3">
            <a:alphaModFix/>
          </a:blip>
          <a:srcRect l="33593" r="33776" b="57502"/>
          <a:stretch/>
        </p:blipFill>
        <p:spPr>
          <a:xfrm>
            <a:off x="3348387" y="671650"/>
            <a:ext cx="2388625" cy="201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3" title="Screenshot 2025-05-18 at 11.12.56 AM.png"/>
          <p:cNvPicPr preferRelativeResize="0"/>
          <p:nvPr/>
        </p:nvPicPr>
        <p:blipFill rotWithShape="1">
          <a:blip r:embed="rId3">
            <a:alphaModFix/>
          </a:blip>
          <a:srcRect r="67369" b="57501"/>
          <a:stretch/>
        </p:blipFill>
        <p:spPr>
          <a:xfrm>
            <a:off x="247225" y="696150"/>
            <a:ext cx="2388625" cy="201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3" title="Screenshot 2025-05-18 at 11.12.56 AM.png"/>
          <p:cNvPicPr preferRelativeResize="0"/>
          <p:nvPr/>
        </p:nvPicPr>
        <p:blipFill rotWithShape="1">
          <a:blip r:embed="rId3">
            <a:alphaModFix/>
          </a:blip>
          <a:srcRect l="33915" t="51611" r="34537" b="8301"/>
          <a:stretch/>
        </p:blipFill>
        <p:spPr>
          <a:xfrm>
            <a:off x="6513147" y="696150"/>
            <a:ext cx="2278329" cy="187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3"/>
          <p:cNvSpPr txBox="1"/>
          <p:nvPr/>
        </p:nvSpPr>
        <p:spPr>
          <a:xfrm>
            <a:off x="438538" y="2602650"/>
            <a:ext cx="20994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morning (a.m.)</a:t>
            </a:r>
            <a:endParaRPr sz="2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I eat breakfast in the morning!</a:t>
            </a:r>
            <a:endParaRPr sz="1600"/>
          </a:p>
        </p:txBody>
      </p:sp>
      <p:sp>
        <p:nvSpPr>
          <p:cNvPr id="242" name="Google Shape;242;p23"/>
          <p:cNvSpPr txBox="1"/>
          <p:nvPr/>
        </p:nvSpPr>
        <p:spPr>
          <a:xfrm>
            <a:off x="6547413" y="2479350"/>
            <a:ext cx="20994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night (p.m.)</a:t>
            </a:r>
            <a:endParaRPr sz="2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I eat dinner in the night!</a:t>
            </a:r>
            <a:endParaRPr sz="1600"/>
          </a:p>
        </p:txBody>
      </p:sp>
      <p:sp>
        <p:nvSpPr>
          <p:cNvPr id="243" name="Google Shape;243;p23"/>
          <p:cNvSpPr txBox="1"/>
          <p:nvPr/>
        </p:nvSpPr>
        <p:spPr>
          <a:xfrm>
            <a:off x="3492975" y="2571750"/>
            <a:ext cx="20994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afternoon</a:t>
            </a:r>
            <a:endParaRPr sz="2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I eat lunch in the afternoon!</a:t>
            </a:r>
            <a:endParaRPr sz="1600"/>
          </a:p>
        </p:txBody>
      </p:sp>
      <p:pic>
        <p:nvPicPr>
          <p:cNvPr id="244" name="Google Shape;244;p23"/>
          <p:cNvPicPr preferRelativeResize="0"/>
          <p:nvPr/>
        </p:nvPicPr>
        <p:blipFill rotWithShape="1">
          <a:blip r:embed="rId4">
            <a:alphaModFix/>
          </a:blip>
          <a:srcRect l="39272" t="33528" r="37959" b="27076"/>
          <a:stretch/>
        </p:blipFill>
        <p:spPr>
          <a:xfrm>
            <a:off x="4022175" y="3479000"/>
            <a:ext cx="1118299" cy="14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3"/>
          <p:cNvPicPr preferRelativeResize="0"/>
          <p:nvPr/>
        </p:nvPicPr>
        <p:blipFill rotWithShape="1">
          <a:blip r:embed="rId4">
            <a:alphaModFix/>
          </a:blip>
          <a:srcRect l="12664" t="33528" r="60817" b="27076"/>
          <a:stretch/>
        </p:blipFill>
        <p:spPr>
          <a:xfrm>
            <a:off x="836980" y="3479000"/>
            <a:ext cx="1302483" cy="14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3"/>
          <p:cNvPicPr preferRelativeResize="0"/>
          <p:nvPr/>
        </p:nvPicPr>
        <p:blipFill rotWithShape="1">
          <a:blip r:embed="rId4">
            <a:alphaModFix/>
          </a:blip>
          <a:srcRect l="63164" t="33528" r="14068" b="27076"/>
          <a:stretch/>
        </p:blipFill>
        <p:spPr>
          <a:xfrm>
            <a:off x="7038016" y="3479007"/>
            <a:ext cx="1118299" cy="1451192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3"/>
          <p:cNvSpPr txBox="1"/>
          <p:nvPr/>
        </p:nvSpPr>
        <p:spPr>
          <a:xfrm>
            <a:off x="5924925" y="2099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Repeat after me!</a:t>
            </a:r>
            <a:endParaRPr sz="1800" b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24"/>
          <p:cNvGrpSpPr/>
          <p:nvPr/>
        </p:nvGrpSpPr>
        <p:grpSpPr>
          <a:xfrm>
            <a:off x="233275" y="234050"/>
            <a:ext cx="8677257" cy="1481195"/>
            <a:chOff x="0" y="129075"/>
            <a:chExt cx="9109025" cy="1576075"/>
          </a:xfrm>
        </p:grpSpPr>
        <p:pic>
          <p:nvPicPr>
            <p:cNvPr id="253" name="Google Shape;253;p24"/>
            <p:cNvPicPr preferRelativeResize="0"/>
            <p:nvPr/>
          </p:nvPicPr>
          <p:blipFill rotWithShape="1">
            <a:blip r:embed="rId3">
              <a:alphaModFix/>
            </a:blip>
            <a:srcRect l="1642" r="1739" b="66792"/>
            <a:stretch/>
          </p:blipFill>
          <p:spPr>
            <a:xfrm>
              <a:off x="0" y="129075"/>
              <a:ext cx="6123225" cy="1576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4" name="Google Shape;254;p24"/>
            <p:cNvPicPr preferRelativeResize="0"/>
            <p:nvPr/>
          </p:nvPicPr>
          <p:blipFill rotWithShape="1">
            <a:blip r:embed="rId3">
              <a:alphaModFix/>
            </a:blip>
            <a:srcRect l="1804" t="34370" r="51083" b="34420"/>
            <a:stretch/>
          </p:blipFill>
          <p:spPr>
            <a:xfrm>
              <a:off x="6123225" y="176500"/>
              <a:ext cx="2985800" cy="14812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5" name="Google Shape;255;p24"/>
          <p:cNvGrpSpPr/>
          <p:nvPr/>
        </p:nvGrpSpPr>
        <p:grpSpPr>
          <a:xfrm>
            <a:off x="197921" y="3566222"/>
            <a:ext cx="8748154" cy="1392028"/>
            <a:chOff x="178276" y="3500461"/>
            <a:chExt cx="8884982" cy="1481196"/>
          </a:xfrm>
        </p:grpSpPr>
        <p:pic>
          <p:nvPicPr>
            <p:cNvPr id="256" name="Google Shape;256;p24"/>
            <p:cNvPicPr preferRelativeResize="0"/>
            <p:nvPr/>
          </p:nvPicPr>
          <p:blipFill rotWithShape="1">
            <a:blip r:embed="rId3">
              <a:alphaModFix/>
            </a:blip>
            <a:srcRect l="1621" t="66792" r="1310"/>
            <a:stretch/>
          </p:blipFill>
          <p:spPr>
            <a:xfrm>
              <a:off x="3058560" y="3500461"/>
              <a:ext cx="6004698" cy="14811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7" name="Google Shape;257;p24"/>
            <p:cNvPicPr preferRelativeResize="0"/>
            <p:nvPr/>
          </p:nvPicPr>
          <p:blipFill rotWithShape="1">
            <a:blip r:embed="rId3">
              <a:alphaModFix/>
            </a:blip>
            <a:srcRect l="51876" t="34370" r="1564" b="34420"/>
            <a:stretch/>
          </p:blipFill>
          <p:spPr>
            <a:xfrm>
              <a:off x="178276" y="3589601"/>
              <a:ext cx="2880276" cy="139205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8" name="Google Shape;258;p24"/>
          <p:cNvSpPr txBox="1"/>
          <p:nvPr/>
        </p:nvSpPr>
        <p:spPr>
          <a:xfrm>
            <a:off x="233276" y="1638875"/>
            <a:ext cx="8677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12 o’clock.        It is 1 o’clock.          It is 2 o’clock.        It is 3 o’clock.      It is 4 o’clock.      It is 5 o’clock. </a:t>
            </a:r>
            <a:endParaRPr/>
          </a:p>
        </p:txBody>
      </p:sp>
      <p:sp>
        <p:nvSpPr>
          <p:cNvPr id="259" name="Google Shape;259;p24"/>
          <p:cNvSpPr txBox="1"/>
          <p:nvPr/>
        </p:nvSpPr>
        <p:spPr>
          <a:xfrm>
            <a:off x="233276" y="3237525"/>
            <a:ext cx="8677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6 o’clock.        It is 7 o’clock.          It is 8 o’clock.        It is 9 o’clock.      It is 10 o’clock.      It is 11 o’clock. </a:t>
            </a:r>
            <a:endParaRPr/>
          </a:p>
        </p:txBody>
      </p:sp>
      <p:sp>
        <p:nvSpPr>
          <p:cNvPr id="260" name="Google Shape;260;p24"/>
          <p:cNvSpPr txBox="1"/>
          <p:nvPr/>
        </p:nvSpPr>
        <p:spPr>
          <a:xfrm>
            <a:off x="233275" y="2407450"/>
            <a:ext cx="8619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When we talk about time, we say o’clock.                                  Repeat after me!</a:t>
            </a:r>
            <a:endParaRPr sz="1800" b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25" title="Screenshot 2025-05-18 at 11.16.11 AM.png"/>
          <p:cNvPicPr preferRelativeResize="0"/>
          <p:nvPr/>
        </p:nvPicPr>
        <p:blipFill rotWithShape="1">
          <a:blip r:embed="rId3">
            <a:alphaModFix/>
          </a:blip>
          <a:srcRect l="63349" t="50225" r="8866" b="29989"/>
          <a:stretch/>
        </p:blipFill>
        <p:spPr>
          <a:xfrm>
            <a:off x="3983651" y="1959699"/>
            <a:ext cx="1292750" cy="831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5" title="Screenshot 2025-05-18 at 11.16.11 AM.png"/>
          <p:cNvPicPr preferRelativeResize="0"/>
          <p:nvPr/>
        </p:nvPicPr>
        <p:blipFill rotWithShape="1">
          <a:blip r:embed="rId3">
            <a:alphaModFix/>
          </a:blip>
          <a:srcRect l="63324" t="25584" r="8891" b="54630"/>
          <a:stretch/>
        </p:blipFill>
        <p:spPr>
          <a:xfrm>
            <a:off x="7441925" y="1980580"/>
            <a:ext cx="1292750" cy="831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5" title="Screenshot 2025-05-18 at 11.16.11 AM.png"/>
          <p:cNvPicPr preferRelativeResize="0"/>
          <p:nvPr/>
        </p:nvPicPr>
        <p:blipFill rotWithShape="1">
          <a:blip r:embed="rId3">
            <a:alphaModFix/>
          </a:blip>
          <a:srcRect l="13314" t="49816" r="58901" b="27553"/>
          <a:stretch/>
        </p:blipFill>
        <p:spPr>
          <a:xfrm>
            <a:off x="590425" y="1927863"/>
            <a:ext cx="1227701" cy="902982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5"/>
          <p:cNvSpPr txBox="1"/>
          <p:nvPr/>
        </p:nvSpPr>
        <p:spPr>
          <a:xfrm>
            <a:off x="233150" y="2866875"/>
            <a:ext cx="19128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red clock shows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two thirty.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red clock shows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half past 2.</a:t>
            </a:r>
            <a:endParaRPr/>
          </a:p>
        </p:txBody>
      </p:sp>
      <p:pic>
        <p:nvPicPr>
          <p:cNvPr id="269" name="Google Shape;269;p25"/>
          <p:cNvPicPr preferRelativeResize="0"/>
          <p:nvPr/>
        </p:nvPicPr>
        <p:blipFill rotWithShape="1">
          <a:blip r:embed="rId4">
            <a:alphaModFix/>
          </a:blip>
          <a:srcRect l="18084" t="54667" r="59578" b="30142"/>
          <a:stretch/>
        </p:blipFill>
        <p:spPr>
          <a:xfrm>
            <a:off x="389697" y="314925"/>
            <a:ext cx="1639700" cy="1576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5"/>
          <p:cNvPicPr preferRelativeResize="0"/>
          <p:nvPr/>
        </p:nvPicPr>
        <p:blipFill rotWithShape="1">
          <a:blip r:embed="rId4">
            <a:alphaModFix/>
          </a:blip>
          <a:srcRect l="18258" t="16559" r="59404" b="68251"/>
          <a:stretch/>
        </p:blipFill>
        <p:spPr>
          <a:xfrm>
            <a:off x="7238099" y="314938"/>
            <a:ext cx="1639700" cy="1576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5"/>
          <p:cNvPicPr preferRelativeResize="0"/>
          <p:nvPr/>
        </p:nvPicPr>
        <p:blipFill rotWithShape="1">
          <a:blip r:embed="rId4">
            <a:alphaModFix/>
          </a:blip>
          <a:srcRect l="18393" t="73577" r="59269" b="11232"/>
          <a:stretch/>
        </p:blipFill>
        <p:spPr>
          <a:xfrm>
            <a:off x="3752150" y="261750"/>
            <a:ext cx="1639700" cy="1576966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5"/>
          <p:cNvSpPr txBox="1"/>
          <p:nvPr/>
        </p:nvSpPr>
        <p:spPr>
          <a:xfrm>
            <a:off x="6997951" y="2900575"/>
            <a:ext cx="18507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red clock shows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ten thirty.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red clock shows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half past 10.</a:t>
            </a:r>
            <a:endParaRPr/>
          </a:p>
        </p:txBody>
      </p:sp>
      <p:sp>
        <p:nvSpPr>
          <p:cNvPr id="273" name="Google Shape;273;p25"/>
          <p:cNvSpPr txBox="1"/>
          <p:nvPr/>
        </p:nvSpPr>
        <p:spPr>
          <a:xfrm>
            <a:off x="3752151" y="2912000"/>
            <a:ext cx="19416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red clock shows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six thirty.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red clock shows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half past 6.</a:t>
            </a:r>
            <a:endParaRPr/>
          </a:p>
        </p:txBody>
      </p:sp>
      <p:sp>
        <p:nvSpPr>
          <p:cNvPr id="274" name="Google Shape;274;p25"/>
          <p:cNvSpPr txBox="1"/>
          <p:nvPr/>
        </p:nvSpPr>
        <p:spPr>
          <a:xfrm>
            <a:off x="233150" y="4436850"/>
            <a:ext cx="8619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When we talk about time, we say thirty or half                        Repeat after me!</a:t>
            </a:r>
            <a:endParaRPr sz="18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26"/>
          <p:cNvPicPr preferRelativeResize="0"/>
          <p:nvPr/>
        </p:nvPicPr>
        <p:blipFill rotWithShape="1">
          <a:blip r:embed="rId3">
            <a:alphaModFix/>
          </a:blip>
          <a:srcRect b="5758"/>
          <a:stretch/>
        </p:blipFill>
        <p:spPr>
          <a:xfrm>
            <a:off x="4117500" y="183588"/>
            <a:ext cx="4851150" cy="477632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6"/>
          <p:cNvSpPr/>
          <p:nvPr/>
        </p:nvSpPr>
        <p:spPr>
          <a:xfrm>
            <a:off x="4117500" y="1049700"/>
            <a:ext cx="350100" cy="3732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81" name="Google Shape;281;p26"/>
          <p:cNvSpPr/>
          <p:nvPr/>
        </p:nvSpPr>
        <p:spPr>
          <a:xfrm>
            <a:off x="5319200" y="2660000"/>
            <a:ext cx="350100" cy="373200"/>
          </a:xfrm>
          <a:prstGeom prst="smileyFace">
            <a:avLst>
              <a:gd name="adj" fmla="val 4653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82" name="Google Shape;282;p26"/>
          <p:cNvSpPr/>
          <p:nvPr/>
        </p:nvSpPr>
        <p:spPr>
          <a:xfrm>
            <a:off x="6544650" y="4247000"/>
            <a:ext cx="350100" cy="373200"/>
          </a:xfrm>
          <a:prstGeom prst="smileyFace">
            <a:avLst>
              <a:gd name="adj" fmla="val 4653"/>
            </a:avLst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83" name="Google Shape;283;p26"/>
          <p:cNvSpPr/>
          <p:nvPr/>
        </p:nvSpPr>
        <p:spPr>
          <a:xfrm>
            <a:off x="7770050" y="2660000"/>
            <a:ext cx="350100" cy="3732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84" name="Google Shape;284;p26"/>
          <p:cNvSpPr txBox="1"/>
          <p:nvPr/>
        </p:nvSpPr>
        <p:spPr>
          <a:xfrm>
            <a:off x="221600" y="218400"/>
            <a:ext cx="3558464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What time is it by the blue smiley face? 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It is 11 o’clock by the blue smiley face. </a:t>
            </a:r>
            <a:endParaRPr dirty="0"/>
          </a:p>
        </p:txBody>
      </p:sp>
      <p:sp>
        <p:nvSpPr>
          <p:cNvPr id="285" name="Google Shape;285;p26"/>
          <p:cNvSpPr txBox="1"/>
          <p:nvPr/>
        </p:nvSpPr>
        <p:spPr>
          <a:xfrm>
            <a:off x="221599" y="1140742"/>
            <a:ext cx="3738079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What time is it by the yellow smiley face? 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It is 1 o’clock by the blue smiley face. </a:t>
            </a:r>
            <a:endParaRPr dirty="0"/>
          </a:p>
        </p:txBody>
      </p:sp>
      <p:sp>
        <p:nvSpPr>
          <p:cNvPr id="286" name="Google Shape;286;p26"/>
          <p:cNvSpPr txBox="1"/>
          <p:nvPr/>
        </p:nvSpPr>
        <p:spPr>
          <a:xfrm>
            <a:off x="231986" y="2068768"/>
            <a:ext cx="3738078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What time is it by the green smiley face? 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It is 6 o’clock by the blue smiley face. </a:t>
            </a:r>
            <a:endParaRPr dirty="0"/>
          </a:p>
        </p:txBody>
      </p:sp>
      <p:sp>
        <p:nvSpPr>
          <p:cNvPr id="287" name="Google Shape;287;p26"/>
          <p:cNvSpPr txBox="1"/>
          <p:nvPr/>
        </p:nvSpPr>
        <p:spPr>
          <a:xfrm>
            <a:off x="207798" y="2899734"/>
            <a:ext cx="3558463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What time is it by the red smiley face? 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It is 8 o’clock by the blue smiley face. </a:t>
            </a:r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8E3E1F-0D1B-454A-804C-646C88CE4895}"/>
              </a:ext>
            </a:extLst>
          </p:cNvPr>
          <p:cNvSpPr/>
          <p:nvPr/>
        </p:nvSpPr>
        <p:spPr>
          <a:xfrm>
            <a:off x="221598" y="4504837"/>
            <a:ext cx="28481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/>
              <a:t>Practice with a Partner.</a:t>
            </a:r>
            <a:endParaRPr lang="en-US" sz="1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27" title="Screenshot 2025-05-18 at 11.16.11 AM.png"/>
          <p:cNvPicPr preferRelativeResize="0"/>
          <p:nvPr/>
        </p:nvPicPr>
        <p:blipFill rotWithShape="1">
          <a:blip r:embed="rId3">
            <a:alphaModFix/>
          </a:blip>
          <a:srcRect l="63349" t="50225" r="8866" b="29989"/>
          <a:stretch/>
        </p:blipFill>
        <p:spPr>
          <a:xfrm>
            <a:off x="408200" y="414550"/>
            <a:ext cx="1749500" cy="1125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7" title="Screenshot 2025-05-18 at 11.16.11 AM.png"/>
          <p:cNvPicPr preferRelativeResize="0"/>
          <p:nvPr/>
        </p:nvPicPr>
        <p:blipFill rotWithShape="1">
          <a:blip r:embed="rId3">
            <a:alphaModFix/>
          </a:blip>
          <a:srcRect l="63324" t="25584" r="8891" b="54630"/>
          <a:stretch/>
        </p:blipFill>
        <p:spPr>
          <a:xfrm>
            <a:off x="408200" y="3442200"/>
            <a:ext cx="1581301" cy="1016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7" title="Screenshot 2025-05-18 at 11.16.11 AM.png"/>
          <p:cNvPicPr preferRelativeResize="0"/>
          <p:nvPr/>
        </p:nvPicPr>
        <p:blipFill rotWithShape="1">
          <a:blip r:embed="rId3">
            <a:alphaModFix/>
          </a:blip>
          <a:srcRect l="13656" t="27103" r="56336" b="53111"/>
          <a:stretch/>
        </p:blipFill>
        <p:spPr>
          <a:xfrm>
            <a:off x="5674208" y="3442200"/>
            <a:ext cx="1581301" cy="94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7" title="Screenshot 2025-05-18 at 11.16.11 AM.png"/>
          <p:cNvPicPr preferRelativeResize="0"/>
          <p:nvPr/>
        </p:nvPicPr>
        <p:blipFill rotWithShape="1">
          <a:blip r:embed="rId3">
            <a:alphaModFix/>
          </a:blip>
          <a:srcRect l="64385" r="7829" b="80214"/>
          <a:stretch/>
        </p:blipFill>
        <p:spPr>
          <a:xfrm>
            <a:off x="5627525" y="414550"/>
            <a:ext cx="1581301" cy="1016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7" title="Screenshot 2025-05-18 at 11.16.11 AM.png"/>
          <p:cNvPicPr preferRelativeResize="0"/>
          <p:nvPr/>
        </p:nvPicPr>
        <p:blipFill rotWithShape="1">
          <a:blip r:embed="rId3">
            <a:alphaModFix/>
          </a:blip>
          <a:srcRect l="12867" r="55272" b="77369"/>
          <a:stretch/>
        </p:blipFill>
        <p:spPr>
          <a:xfrm>
            <a:off x="408200" y="1928375"/>
            <a:ext cx="1753925" cy="1125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7" title="Screenshot 2025-05-18 at 11.16.11 AM.png"/>
          <p:cNvPicPr preferRelativeResize="0"/>
          <p:nvPr/>
        </p:nvPicPr>
        <p:blipFill rotWithShape="1">
          <a:blip r:embed="rId3">
            <a:alphaModFix/>
          </a:blip>
          <a:srcRect l="13314" t="49816" r="58901" b="27553"/>
          <a:stretch/>
        </p:blipFill>
        <p:spPr>
          <a:xfrm>
            <a:off x="5674209" y="1928375"/>
            <a:ext cx="1529580" cy="1125001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7"/>
          <p:cNvSpPr txBox="1"/>
          <p:nvPr/>
        </p:nvSpPr>
        <p:spPr>
          <a:xfrm>
            <a:off x="2233097" y="346000"/>
            <a:ext cx="1581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What time is it? 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It is half past ___.</a:t>
            </a:r>
            <a:endParaRPr dirty="0"/>
          </a:p>
        </p:txBody>
      </p:sp>
      <p:sp>
        <p:nvSpPr>
          <p:cNvPr id="299" name="Google Shape;299;p27"/>
          <p:cNvSpPr txBox="1"/>
          <p:nvPr/>
        </p:nvSpPr>
        <p:spPr>
          <a:xfrm>
            <a:off x="2157697" y="1928375"/>
            <a:ext cx="1581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What time is it? 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It is ___ o’clock.</a:t>
            </a:r>
            <a:endParaRPr dirty="0"/>
          </a:p>
        </p:txBody>
      </p:sp>
      <p:sp>
        <p:nvSpPr>
          <p:cNvPr id="300" name="Google Shape;300;p27"/>
          <p:cNvSpPr txBox="1"/>
          <p:nvPr/>
        </p:nvSpPr>
        <p:spPr>
          <a:xfrm>
            <a:off x="2233097" y="3510750"/>
            <a:ext cx="1581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What time is it? 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It is half past ___.</a:t>
            </a:r>
            <a:endParaRPr dirty="0"/>
          </a:p>
        </p:txBody>
      </p:sp>
      <p:sp>
        <p:nvSpPr>
          <p:cNvPr id="301" name="Google Shape;301;p27"/>
          <p:cNvSpPr txBox="1"/>
          <p:nvPr/>
        </p:nvSpPr>
        <p:spPr>
          <a:xfrm>
            <a:off x="7208822" y="346000"/>
            <a:ext cx="1581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What time is it? 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It is ___ o’clock.</a:t>
            </a:r>
            <a:endParaRPr dirty="0"/>
          </a:p>
        </p:txBody>
      </p:sp>
      <p:sp>
        <p:nvSpPr>
          <p:cNvPr id="302" name="Google Shape;302;p27"/>
          <p:cNvSpPr txBox="1"/>
          <p:nvPr/>
        </p:nvSpPr>
        <p:spPr>
          <a:xfrm>
            <a:off x="7286397" y="1928375"/>
            <a:ext cx="1581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What time is it? 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It is half past ___.</a:t>
            </a:r>
            <a:endParaRPr dirty="0"/>
          </a:p>
        </p:txBody>
      </p:sp>
      <p:sp>
        <p:nvSpPr>
          <p:cNvPr id="303" name="Google Shape;303;p27"/>
          <p:cNvSpPr txBox="1"/>
          <p:nvPr/>
        </p:nvSpPr>
        <p:spPr>
          <a:xfrm>
            <a:off x="7208822" y="3442200"/>
            <a:ext cx="1581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What time is it? 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It is ___ o’clock.</a:t>
            </a:r>
            <a:endParaRPr dirty="0"/>
          </a:p>
        </p:txBody>
      </p:sp>
      <p:sp>
        <p:nvSpPr>
          <p:cNvPr id="304" name="Google Shape;304;p27"/>
          <p:cNvSpPr txBox="1"/>
          <p:nvPr/>
        </p:nvSpPr>
        <p:spPr>
          <a:xfrm>
            <a:off x="233150" y="4436850"/>
            <a:ext cx="8619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Practice </a:t>
            </a:r>
            <a:r>
              <a:rPr lang="en-US" sz="1800" b="1" dirty="0"/>
              <a:t>with a partner</a:t>
            </a:r>
            <a:r>
              <a:rPr lang="en" sz="1800" b="1" dirty="0"/>
              <a:t>.          Read out loud. </a:t>
            </a:r>
            <a:endParaRPr sz="18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28" title="Screenshot 2025-05-18 at 11.18.53 AM.png"/>
          <p:cNvPicPr preferRelativeResize="0"/>
          <p:nvPr/>
        </p:nvPicPr>
        <p:blipFill rotWithShape="1">
          <a:blip r:embed="rId3">
            <a:alphaModFix/>
          </a:blip>
          <a:srcRect l="4049"/>
          <a:stretch/>
        </p:blipFill>
        <p:spPr>
          <a:xfrm>
            <a:off x="2737225" y="712300"/>
            <a:ext cx="3166625" cy="417895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8"/>
          <p:cNvSpPr txBox="1">
            <a:spLocks noGrp="1"/>
          </p:cNvSpPr>
          <p:nvPr>
            <p:ph type="title"/>
          </p:nvPr>
        </p:nvSpPr>
        <p:spPr>
          <a:xfrm>
            <a:off x="256275" y="257275"/>
            <a:ext cx="8653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 dirty="0"/>
              <a:t>Who is in our family?                  </a:t>
            </a:r>
            <a:r>
              <a:rPr lang="en" sz="1600" dirty="0"/>
              <a:t>Repeat after me!</a:t>
            </a:r>
            <a:endParaRPr sz="1600" dirty="0"/>
          </a:p>
        </p:txBody>
      </p:sp>
      <p:sp>
        <p:nvSpPr>
          <p:cNvPr id="311" name="Google Shape;311;p28"/>
          <p:cNvSpPr txBox="1"/>
          <p:nvPr/>
        </p:nvSpPr>
        <p:spPr>
          <a:xfrm>
            <a:off x="5653400" y="3032800"/>
            <a:ext cx="1494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grandmother</a:t>
            </a:r>
            <a:endParaRPr/>
          </a:p>
        </p:txBody>
      </p:sp>
      <p:sp>
        <p:nvSpPr>
          <p:cNvPr id="312" name="Google Shape;312;p28"/>
          <p:cNvSpPr txBox="1"/>
          <p:nvPr/>
        </p:nvSpPr>
        <p:spPr>
          <a:xfrm>
            <a:off x="2737225" y="3032800"/>
            <a:ext cx="1494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grandfather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313" name="Google Shape;313;p28"/>
          <p:cNvSpPr txBox="1"/>
          <p:nvPr/>
        </p:nvSpPr>
        <p:spPr>
          <a:xfrm>
            <a:off x="5394325" y="1718175"/>
            <a:ext cx="1494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mother</a:t>
            </a:r>
            <a:endParaRPr sz="1600"/>
          </a:p>
        </p:txBody>
      </p:sp>
      <p:sp>
        <p:nvSpPr>
          <p:cNvPr id="314" name="Google Shape;314;p28"/>
          <p:cNvSpPr txBox="1"/>
          <p:nvPr/>
        </p:nvSpPr>
        <p:spPr>
          <a:xfrm>
            <a:off x="1664500" y="1360700"/>
            <a:ext cx="1494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father</a:t>
            </a:r>
            <a:endParaRPr sz="1600"/>
          </a:p>
        </p:txBody>
      </p:sp>
      <p:sp>
        <p:nvSpPr>
          <p:cNvPr id="315" name="Google Shape;315;p28"/>
          <p:cNvSpPr txBox="1"/>
          <p:nvPr/>
        </p:nvSpPr>
        <p:spPr>
          <a:xfrm>
            <a:off x="5519200" y="3976175"/>
            <a:ext cx="1091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brother</a:t>
            </a:r>
            <a:endParaRPr sz="1600"/>
          </a:p>
        </p:txBody>
      </p:sp>
      <p:sp>
        <p:nvSpPr>
          <p:cNvPr id="316" name="Google Shape;316;p28"/>
          <p:cNvSpPr txBox="1"/>
          <p:nvPr/>
        </p:nvSpPr>
        <p:spPr>
          <a:xfrm>
            <a:off x="2535675" y="3976175"/>
            <a:ext cx="1494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sister</a:t>
            </a:r>
            <a:endParaRPr sz="16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29" title="Screenshot 2025-05-18 at 11.17.35 AM.png"/>
          <p:cNvPicPr preferRelativeResize="0"/>
          <p:nvPr/>
        </p:nvPicPr>
        <p:blipFill rotWithShape="1">
          <a:blip r:embed="rId3">
            <a:alphaModFix/>
          </a:blip>
          <a:srcRect l="67086" t="5686" r="5501" b="72073"/>
          <a:stretch/>
        </p:blipFill>
        <p:spPr>
          <a:xfrm>
            <a:off x="1457900" y="3792900"/>
            <a:ext cx="1084700" cy="107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9" title="Screenshot 2025-05-18 at 11.17.35 AM.png"/>
          <p:cNvPicPr preferRelativeResize="0"/>
          <p:nvPr/>
        </p:nvPicPr>
        <p:blipFill rotWithShape="1">
          <a:blip r:embed="rId3">
            <a:alphaModFix/>
          </a:blip>
          <a:srcRect l="65632" t="29501" r="5501" b="49286"/>
          <a:stretch/>
        </p:blipFill>
        <p:spPr>
          <a:xfrm>
            <a:off x="2684100" y="3817775"/>
            <a:ext cx="1142225" cy="1026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9" title="Screenshot 2025-05-18 at 11.17.35 AM.png"/>
          <p:cNvPicPr preferRelativeResize="0"/>
          <p:nvPr/>
        </p:nvPicPr>
        <p:blipFill rotWithShape="1">
          <a:blip r:embed="rId3">
            <a:alphaModFix/>
          </a:blip>
          <a:srcRect l="65632" t="53830" r="5501" b="23929"/>
          <a:stretch/>
        </p:blipFill>
        <p:spPr>
          <a:xfrm>
            <a:off x="6420225" y="3842650"/>
            <a:ext cx="1142225" cy="107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9" title="Screenshot 2025-05-18 at 11.17.35 AM.png"/>
          <p:cNvPicPr preferRelativeResize="0"/>
          <p:nvPr/>
        </p:nvPicPr>
        <p:blipFill rotWithShape="1">
          <a:blip r:embed="rId3">
            <a:alphaModFix/>
          </a:blip>
          <a:srcRect l="14326" t="5686" r="56808" b="72073"/>
          <a:stretch/>
        </p:blipFill>
        <p:spPr>
          <a:xfrm>
            <a:off x="246500" y="3792900"/>
            <a:ext cx="1142225" cy="107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9" title="Screenshot 2025-05-18 at 11.17.35 AM.png"/>
          <p:cNvPicPr preferRelativeResize="0"/>
          <p:nvPr/>
        </p:nvPicPr>
        <p:blipFill rotWithShape="1">
          <a:blip r:embed="rId3">
            <a:alphaModFix/>
          </a:blip>
          <a:srcRect l="14325" t="29501" r="58262" b="49286"/>
          <a:stretch/>
        </p:blipFill>
        <p:spPr>
          <a:xfrm>
            <a:off x="3967825" y="3842650"/>
            <a:ext cx="1084700" cy="1026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9" title="Screenshot 2025-05-18 at 11.17.35 AM.png"/>
          <p:cNvPicPr preferRelativeResize="0"/>
          <p:nvPr/>
        </p:nvPicPr>
        <p:blipFill rotWithShape="1">
          <a:blip r:embed="rId3">
            <a:alphaModFix/>
          </a:blip>
          <a:srcRect l="14325" t="53830" r="58262" b="23929"/>
          <a:stretch/>
        </p:blipFill>
        <p:spPr>
          <a:xfrm>
            <a:off x="5194025" y="3842650"/>
            <a:ext cx="1084700" cy="1076124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9"/>
          <p:cNvSpPr txBox="1"/>
          <p:nvPr/>
        </p:nvSpPr>
        <p:spPr>
          <a:xfrm>
            <a:off x="5108500" y="266700"/>
            <a:ext cx="3714300" cy="31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233A44"/>
                </a:solidFill>
              </a:rPr>
              <a:t>Who has on green clothes? </a:t>
            </a:r>
            <a:endParaRPr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33A44"/>
                </a:solidFill>
              </a:rPr>
              <a:t>_______ is wearing green clothes. </a:t>
            </a:r>
            <a:endParaRPr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233A44"/>
                </a:solidFill>
              </a:rPr>
              <a:t>Who has on glasses? </a:t>
            </a:r>
            <a:endParaRPr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33A44"/>
                </a:solidFill>
              </a:rPr>
              <a:t>_______ is wearing glasses.</a:t>
            </a:r>
            <a:endParaRPr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233A44"/>
                </a:solidFill>
              </a:rPr>
              <a:t>Who is sticking their finger in the cake?</a:t>
            </a:r>
            <a:endParaRPr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33A44"/>
                </a:solidFill>
              </a:rPr>
              <a:t>_______ is sticking their finger in the cake.</a:t>
            </a:r>
            <a:endParaRPr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233A44"/>
                </a:solidFill>
              </a:rPr>
              <a:t>Who is wearing a red shirt? </a:t>
            </a:r>
            <a:endParaRPr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33A44"/>
                </a:solidFill>
              </a:rPr>
              <a:t>_______ is wearing a red shirt. </a:t>
            </a:r>
            <a:endParaRPr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233A44"/>
                </a:solidFill>
              </a:rPr>
              <a:t>Are mother and father and the party?</a:t>
            </a:r>
            <a:endParaRPr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33A44"/>
                </a:solidFill>
              </a:rPr>
              <a:t>Yes, mother and father are at the party.</a:t>
            </a:r>
            <a:r>
              <a:rPr lang="en" b="1" dirty="0">
                <a:solidFill>
                  <a:srgbClr val="233A44"/>
                </a:solidFill>
              </a:rPr>
              <a:t> </a:t>
            </a:r>
            <a:endParaRPr b="1" dirty="0">
              <a:solidFill>
                <a:srgbClr val="233A44"/>
              </a:solidFill>
            </a:endParaRPr>
          </a:p>
        </p:txBody>
      </p:sp>
      <p:sp>
        <p:nvSpPr>
          <p:cNvPr id="328" name="Google Shape;328;p29"/>
          <p:cNvSpPr txBox="1"/>
          <p:nvPr/>
        </p:nvSpPr>
        <p:spPr>
          <a:xfrm>
            <a:off x="152400" y="152400"/>
            <a:ext cx="3416700" cy="3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Look at the pictures. </a:t>
            </a: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Complete the Sentences. </a:t>
            </a:r>
            <a:r>
              <a:rPr lang="en">
                <a:solidFill>
                  <a:schemeClr val="dk2"/>
                </a:solidFill>
              </a:rPr>
              <a:t>grandmother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grandfather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sister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brother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mother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father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Practice.</a:t>
            </a: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Read Out Loud.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30" title="Screenshot 2025-05-18 at 10.58.27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0225" y="845700"/>
            <a:ext cx="4033625" cy="3895651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0"/>
          <p:cNvSpPr txBox="1">
            <a:spLocks noGrp="1"/>
          </p:cNvSpPr>
          <p:nvPr>
            <p:ph type="title"/>
          </p:nvPr>
        </p:nvSpPr>
        <p:spPr>
          <a:xfrm>
            <a:off x="256275" y="257275"/>
            <a:ext cx="8653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/>
              <a:t>What TIME is the party?                </a:t>
            </a:r>
            <a:r>
              <a:rPr lang="en" sz="1800">
                <a:latin typeface="Arial"/>
                <a:ea typeface="Arial"/>
                <a:cs typeface="Arial"/>
                <a:sym typeface="Arial"/>
              </a:rPr>
              <a:t> Repeat after me!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5" name="Google Shape;335;p30" title="Screenshot 2025-05-18 at 11.15.24 AM.png"/>
          <p:cNvPicPr preferRelativeResize="0"/>
          <p:nvPr/>
        </p:nvPicPr>
        <p:blipFill rotWithShape="1">
          <a:blip r:embed="rId4">
            <a:alphaModFix/>
          </a:blip>
          <a:srcRect l="2739" t="3838" r="8898" b="61330"/>
          <a:stretch/>
        </p:blipFill>
        <p:spPr>
          <a:xfrm>
            <a:off x="256275" y="845700"/>
            <a:ext cx="4482651" cy="225685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30"/>
          <p:cNvSpPr txBox="1"/>
          <p:nvPr/>
        </p:nvSpPr>
        <p:spPr>
          <a:xfrm>
            <a:off x="310850" y="3312375"/>
            <a:ext cx="4482600" cy="15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chemeClr val="dk2"/>
                </a:solidFill>
              </a:rPr>
              <a:t>When is Grandmother’s birthday? </a:t>
            </a:r>
            <a:endParaRPr sz="15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</a:rPr>
              <a:t>Grandmother’s birthday is on October 2nd. That is a Saturday. </a:t>
            </a:r>
            <a:endParaRPr sz="15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chemeClr val="dk2"/>
                </a:solidFill>
              </a:rPr>
              <a:t>What time is Grandmother’s party?</a:t>
            </a:r>
            <a:endParaRPr sz="15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</a:rPr>
              <a:t>Grandmother’s party is at 8:00 p.m. </a:t>
            </a:r>
            <a:endParaRPr sz="15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</a:rPr>
              <a:t>That is at night.</a:t>
            </a:r>
            <a:endParaRPr sz="1500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31"/>
          <p:cNvGrpSpPr/>
          <p:nvPr/>
        </p:nvGrpSpPr>
        <p:grpSpPr>
          <a:xfrm>
            <a:off x="186616" y="233267"/>
            <a:ext cx="8747144" cy="3067319"/>
            <a:chOff x="268250" y="233275"/>
            <a:chExt cx="8569750" cy="2998650"/>
          </a:xfrm>
        </p:grpSpPr>
        <p:pic>
          <p:nvPicPr>
            <p:cNvPr id="342" name="Google Shape;342;p31"/>
            <p:cNvPicPr preferRelativeResize="0"/>
            <p:nvPr/>
          </p:nvPicPr>
          <p:blipFill rotWithShape="1">
            <a:blip r:embed="rId3">
              <a:alphaModFix/>
            </a:blip>
            <a:srcRect l="2783" t="6737" r="3187" b="50670"/>
            <a:stretch/>
          </p:blipFill>
          <p:spPr>
            <a:xfrm>
              <a:off x="268250" y="233275"/>
              <a:ext cx="8569750" cy="2998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3" name="Google Shape;343;p31" descr="Birthday cake with balloons  Grouped elements  Color  Illustrator Ver. 5     Time to celebrate   Happy Birthday, (Provided by Getty Images)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198076" y="1701476"/>
              <a:ext cx="497925" cy="611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4" name="Google Shape;344;p31" descr="Symbol, cornucopia  Layered  Color  Also available in black-and-white, 033-0896    , A cornucopia of ideas  , Food for thought (Provided by Getty Images)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104100" y="233275"/>
              <a:ext cx="1813023" cy="8914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5" name="Google Shape;345;p31"/>
          <p:cNvSpPr txBox="1"/>
          <p:nvPr/>
        </p:nvSpPr>
        <p:spPr>
          <a:xfrm>
            <a:off x="310850" y="3231925"/>
            <a:ext cx="4366200" cy="17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chemeClr val="dk2"/>
                </a:solidFill>
              </a:rPr>
              <a:t>When is Grandmother’s birthday? </a:t>
            </a:r>
            <a:endParaRPr sz="15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</a:rPr>
              <a:t>Grandmother’s birthday is on </a:t>
            </a:r>
            <a:r>
              <a:rPr lang="en-US" sz="1500" dirty="0">
                <a:solidFill>
                  <a:schemeClr val="dk2"/>
                </a:solidFill>
              </a:rPr>
              <a:t>Saturday,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</a:rPr>
              <a:t>October 2nd. </a:t>
            </a:r>
            <a:endParaRPr sz="15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chemeClr val="dk2"/>
                </a:solidFill>
              </a:rPr>
              <a:t>What time is Grandmother’s party?</a:t>
            </a:r>
            <a:endParaRPr sz="15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</a:rPr>
              <a:t>Grandmother’s party is at 8:00 p.m. at night.</a:t>
            </a:r>
            <a:endParaRPr sz="1500" dirty="0">
              <a:solidFill>
                <a:schemeClr val="dk2"/>
              </a:solidFill>
            </a:endParaRPr>
          </a:p>
        </p:txBody>
      </p:sp>
      <p:sp>
        <p:nvSpPr>
          <p:cNvPr id="346" name="Google Shape;346;p31"/>
          <p:cNvSpPr txBox="1"/>
          <p:nvPr/>
        </p:nvSpPr>
        <p:spPr>
          <a:xfrm>
            <a:off x="7756850" y="1839100"/>
            <a:ext cx="640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</a:rPr>
              <a:t>Grand</a:t>
            </a:r>
            <a:endParaRPr sz="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</a:rPr>
              <a:t>Mother’s</a:t>
            </a:r>
            <a:endParaRPr sz="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</a:rPr>
              <a:t>Party</a:t>
            </a:r>
            <a:endParaRPr sz="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</a:rPr>
              <a:t>8:00 p.m.</a:t>
            </a:r>
            <a:endParaRPr sz="600"/>
          </a:p>
        </p:txBody>
      </p:sp>
      <p:sp>
        <p:nvSpPr>
          <p:cNvPr id="347" name="Google Shape;347;p31"/>
          <p:cNvSpPr txBox="1"/>
          <p:nvPr/>
        </p:nvSpPr>
        <p:spPr>
          <a:xfrm>
            <a:off x="6076550" y="3557300"/>
            <a:ext cx="29391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Lexend Exa Medium"/>
                <a:ea typeface="Lexend Exa Medium"/>
                <a:cs typeface="Lexend Exa Medium"/>
                <a:sym typeface="Lexend Exa Medium"/>
              </a:rPr>
              <a:t>Look at the calendar.</a:t>
            </a:r>
            <a:endParaRPr sz="1600" dirty="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Lexend Exa Medium"/>
                <a:ea typeface="Lexend Exa Medium"/>
                <a:cs typeface="Lexend Exa Medium"/>
                <a:sym typeface="Lexend Exa Medium"/>
              </a:rPr>
              <a:t>Practice.</a:t>
            </a:r>
            <a:endParaRPr sz="1600" dirty="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Lexend Exa Medium"/>
                <a:ea typeface="Lexend Exa Medium"/>
                <a:cs typeface="Lexend Exa Medium"/>
                <a:sym typeface="Lexend Exa Medium"/>
              </a:rPr>
              <a:t>Read Out Loud.</a:t>
            </a:r>
            <a:endParaRPr dirty="0"/>
          </a:p>
        </p:txBody>
      </p:sp>
      <p:pic>
        <p:nvPicPr>
          <p:cNvPr id="348" name="Google Shape;348;p31" title="Screenshot 2025-05-18 at 4.50.50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20225" y="3347350"/>
            <a:ext cx="1688075" cy="153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"/>
          <p:cNvSpPr txBox="1"/>
          <p:nvPr/>
        </p:nvSpPr>
        <p:spPr>
          <a:xfrm>
            <a:off x="307725" y="197425"/>
            <a:ext cx="4038600" cy="46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This unit talks about family and time. </a:t>
            </a: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Sometimes we use a clock or a watch or even our phones to tell time. </a:t>
            </a: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We must know about time so we are not late for the things we want to do.   </a:t>
            </a: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We wouldn’t want to be late for Grandma’s birthday party!</a:t>
            </a: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134" name="Google Shape;134;p14" title="Screenshot 2025-05-18 at 10.58.27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0975" y="402150"/>
            <a:ext cx="4492875" cy="4339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32" title="Screenshot 2025-05-18 at 11.02.23 AM.png"/>
          <p:cNvPicPr preferRelativeResize="0"/>
          <p:nvPr/>
        </p:nvPicPr>
        <p:blipFill rotWithShape="1">
          <a:blip r:embed="rId3">
            <a:alphaModFix/>
          </a:blip>
          <a:srcRect l="50548" t="30761" b="47726"/>
          <a:stretch/>
        </p:blipFill>
        <p:spPr>
          <a:xfrm>
            <a:off x="4373750" y="1571350"/>
            <a:ext cx="2555424" cy="116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2" title="Screenshot 2025-05-18 at 11.18.53 AM.png"/>
          <p:cNvPicPr preferRelativeResize="0"/>
          <p:nvPr/>
        </p:nvPicPr>
        <p:blipFill rotWithShape="1">
          <a:blip r:embed="rId4">
            <a:alphaModFix/>
          </a:blip>
          <a:srcRect l="4049" t="3930" b="66446"/>
          <a:stretch/>
        </p:blipFill>
        <p:spPr>
          <a:xfrm>
            <a:off x="5145750" y="244925"/>
            <a:ext cx="3759200" cy="146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2" title="Screenshot 2025-05-18 at 11.18.53 AM.png"/>
          <p:cNvPicPr preferRelativeResize="0"/>
          <p:nvPr/>
        </p:nvPicPr>
        <p:blipFill rotWithShape="1">
          <a:blip r:embed="rId4">
            <a:alphaModFix/>
          </a:blip>
          <a:srcRect l="37639" t="32001" r="16419" b="36460"/>
          <a:stretch/>
        </p:blipFill>
        <p:spPr>
          <a:xfrm>
            <a:off x="291575" y="244925"/>
            <a:ext cx="2351950" cy="2044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2" title="Screenshot 2025-05-18 at 11.02.23 AM.png"/>
          <p:cNvPicPr preferRelativeResize="0"/>
          <p:nvPr/>
        </p:nvPicPr>
        <p:blipFill rotWithShape="1">
          <a:blip r:embed="rId3">
            <a:alphaModFix/>
          </a:blip>
          <a:srcRect t="30761" r="48474" b="47726"/>
          <a:stretch/>
        </p:blipFill>
        <p:spPr>
          <a:xfrm>
            <a:off x="1410925" y="1941950"/>
            <a:ext cx="2285900" cy="997199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2"/>
          <p:cNvSpPr txBox="1"/>
          <p:nvPr/>
        </p:nvSpPr>
        <p:spPr>
          <a:xfrm>
            <a:off x="219525" y="2810850"/>
            <a:ext cx="3477300" cy="21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33A44"/>
                </a:solidFill>
              </a:rPr>
              <a:t>Grandmother and Grandfather are going to the Toni Tucker Concert. </a:t>
            </a: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233A44"/>
                </a:solidFill>
              </a:rPr>
              <a:t>What time does the concert start? </a:t>
            </a:r>
            <a:endParaRPr sz="1600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33A44"/>
                </a:solidFill>
              </a:rPr>
              <a:t>The concert starts at 8:30 p.m.</a:t>
            </a: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233A44"/>
                </a:solidFill>
              </a:rPr>
              <a:t>Oh that is a late night concert.</a:t>
            </a:r>
            <a:endParaRPr sz="1600" dirty="0">
              <a:solidFill>
                <a:srgbClr val="233A44"/>
              </a:solidFill>
            </a:endParaRPr>
          </a:p>
        </p:txBody>
      </p:sp>
      <p:sp>
        <p:nvSpPr>
          <p:cNvPr id="358" name="Google Shape;358;p32"/>
          <p:cNvSpPr txBox="1"/>
          <p:nvPr/>
        </p:nvSpPr>
        <p:spPr>
          <a:xfrm>
            <a:off x="5376775" y="2659225"/>
            <a:ext cx="3477300" cy="22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33A44"/>
                </a:solidFill>
              </a:rPr>
              <a:t>Husband and Wife are going to the The Lost Clues movie. </a:t>
            </a: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233A44"/>
                </a:solidFill>
              </a:rPr>
              <a:t>What time does the movie start? </a:t>
            </a:r>
            <a:endParaRPr sz="1600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33A44"/>
                </a:solidFill>
              </a:rPr>
              <a:t>The movie starts at 6:00 p.m.</a:t>
            </a: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233A44"/>
                </a:solidFill>
              </a:rPr>
              <a:t>I think they will have popcorn for their dinner.</a:t>
            </a:r>
            <a:endParaRPr sz="1600" dirty="0">
              <a:solidFill>
                <a:srgbClr val="233A44"/>
              </a:solidFill>
            </a:endParaRPr>
          </a:p>
        </p:txBody>
      </p:sp>
      <p:sp>
        <p:nvSpPr>
          <p:cNvPr id="8" name="Google Shape;347;p31">
            <a:extLst>
              <a:ext uri="{FF2B5EF4-FFF2-40B4-BE49-F238E27FC236}">
                <a16:creationId xmlns:a16="http://schemas.microsoft.com/office/drawing/2014/main" id="{CFD4C8F8-C02B-41FF-B9B3-BF00D1DBF823}"/>
              </a:ext>
            </a:extLst>
          </p:cNvPr>
          <p:cNvSpPr txBox="1"/>
          <p:nvPr/>
        </p:nvSpPr>
        <p:spPr>
          <a:xfrm>
            <a:off x="2795898" y="385438"/>
            <a:ext cx="2285900" cy="126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exend Exa Medium"/>
                <a:ea typeface="Lexend Exa Medium"/>
                <a:cs typeface="Lexend Exa Medium"/>
                <a:sym typeface="Lexend Exa Medium"/>
              </a:rPr>
              <a:t>Look at the </a:t>
            </a:r>
            <a:r>
              <a:rPr lang="en-US" dirty="0">
                <a:latin typeface="Lexend Exa Medium"/>
                <a:ea typeface="Lexend Exa Medium"/>
                <a:cs typeface="Lexend Exa Medium"/>
                <a:sym typeface="Lexend Exa Medium"/>
              </a:rPr>
              <a:t>ticket</a:t>
            </a:r>
            <a:r>
              <a:rPr lang="en" dirty="0">
                <a:latin typeface="Lexend Exa Medium"/>
                <a:ea typeface="Lexend Exa Medium"/>
                <a:cs typeface="Lexend Exa Medium"/>
                <a:sym typeface="Lexend Exa Medium"/>
              </a:rPr>
              <a:t>.</a:t>
            </a:r>
            <a:endParaRPr dirty="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exend Exa Medium"/>
                <a:ea typeface="Lexend Exa Medium"/>
                <a:cs typeface="Lexend Exa Medium"/>
                <a:sym typeface="Lexend Exa Medium"/>
              </a:rPr>
              <a:t>Practice.</a:t>
            </a:r>
            <a:endParaRPr dirty="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exend Exa Medium"/>
                <a:ea typeface="Lexend Exa Medium"/>
                <a:cs typeface="Lexend Exa Medium"/>
                <a:sym typeface="Lexend Exa Medium"/>
              </a:rPr>
              <a:t>Read Out Loud.</a:t>
            </a:r>
            <a:endParaRPr sz="1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33" title="Screenshot 2025-05-18 at 11.18.53 AM.png"/>
          <p:cNvPicPr preferRelativeResize="0"/>
          <p:nvPr/>
        </p:nvPicPr>
        <p:blipFill rotWithShape="1">
          <a:blip r:embed="rId3">
            <a:alphaModFix/>
          </a:blip>
          <a:srcRect l="36555" t="65194" r="4617" b="3267"/>
          <a:stretch/>
        </p:blipFill>
        <p:spPr>
          <a:xfrm>
            <a:off x="2924812" y="207934"/>
            <a:ext cx="3294375" cy="223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3" title="Screenshot 2025-05-18 at 11.02.23 AM.png"/>
          <p:cNvPicPr preferRelativeResize="0"/>
          <p:nvPr/>
        </p:nvPicPr>
        <p:blipFill rotWithShape="1">
          <a:blip r:embed="rId4">
            <a:alphaModFix/>
          </a:blip>
          <a:srcRect r="50614" b="80611"/>
          <a:stretch/>
        </p:blipFill>
        <p:spPr>
          <a:xfrm>
            <a:off x="382250" y="1401310"/>
            <a:ext cx="2542549" cy="104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3" title="Screenshot 2025-05-18 at 11.02.23 AM.png"/>
          <p:cNvPicPr preferRelativeResize="0"/>
          <p:nvPr/>
        </p:nvPicPr>
        <p:blipFill rotWithShape="1">
          <a:blip r:embed="rId4">
            <a:alphaModFix/>
          </a:blip>
          <a:srcRect l="49786" r="5662" b="80611"/>
          <a:stretch/>
        </p:blipFill>
        <p:spPr>
          <a:xfrm>
            <a:off x="6219187" y="1112758"/>
            <a:ext cx="2627199" cy="1194625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3"/>
          <p:cNvSpPr txBox="1"/>
          <p:nvPr/>
        </p:nvSpPr>
        <p:spPr>
          <a:xfrm>
            <a:off x="219525" y="2810850"/>
            <a:ext cx="3827700" cy="21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33A44"/>
                </a:solidFill>
              </a:rPr>
              <a:t>What time does sister have English class?  </a:t>
            </a: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233A44"/>
                </a:solidFill>
              </a:rPr>
              <a:t>Her English class starts at 11:00 a.m.</a:t>
            </a:r>
            <a:endParaRPr sz="1600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33A44"/>
                </a:solidFill>
              </a:rPr>
              <a:t>I think she has lunch after English class is done.</a:t>
            </a:r>
            <a:endParaRPr sz="1600" b="1" dirty="0">
              <a:solidFill>
                <a:srgbClr val="233A44"/>
              </a:solidFill>
            </a:endParaRPr>
          </a:p>
        </p:txBody>
      </p:sp>
      <p:sp>
        <p:nvSpPr>
          <p:cNvPr id="367" name="Google Shape;367;p33"/>
          <p:cNvSpPr txBox="1"/>
          <p:nvPr/>
        </p:nvSpPr>
        <p:spPr>
          <a:xfrm>
            <a:off x="5018700" y="2741650"/>
            <a:ext cx="3827700" cy="21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33A44"/>
                </a:solidFill>
              </a:rPr>
              <a:t>What time does brother have his appointment with Dr. Martin?  </a:t>
            </a: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233A44"/>
                </a:solidFill>
              </a:rPr>
              <a:t>His appointment is at 1:00 p.m.</a:t>
            </a:r>
            <a:endParaRPr sz="1600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33A44"/>
                </a:solidFill>
              </a:rPr>
              <a:t>I think he should eat lunch before the appointment starts.</a:t>
            </a:r>
            <a:endParaRPr sz="1600" b="1" dirty="0">
              <a:solidFill>
                <a:srgbClr val="233A44"/>
              </a:solidFill>
            </a:endParaRPr>
          </a:p>
        </p:txBody>
      </p:sp>
      <p:sp>
        <p:nvSpPr>
          <p:cNvPr id="7" name="Google Shape;347;p31">
            <a:extLst>
              <a:ext uri="{FF2B5EF4-FFF2-40B4-BE49-F238E27FC236}">
                <a16:creationId xmlns:a16="http://schemas.microsoft.com/office/drawing/2014/main" id="{4E9D7A80-94C0-432F-8080-2DB6C9BE82E8}"/>
              </a:ext>
            </a:extLst>
          </p:cNvPr>
          <p:cNvSpPr txBox="1"/>
          <p:nvPr/>
        </p:nvSpPr>
        <p:spPr>
          <a:xfrm>
            <a:off x="219525" y="173695"/>
            <a:ext cx="2285900" cy="126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exend Exa Medium"/>
                <a:ea typeface="Lexend Exa Medium"/>
                <a:cs typeface="Lexend Exa Medium"/>
                <a:sym typeface="Lexend Exa Medium"/>
              </a:rPr>
              <a:t>Look at the </a:t>
            </a:r>
            <a:r>
              <a:rPr lang="en-US" dirty="0">
                <a:latin typeface="Lexend Exa Medium"/>
                <a:ea typeface="Lexend Exa Medium"/>
                <a:cs typeface="Lexend Exa Medium"/>
                <a:sym typeface="Lexend Exa Medium"/>
              </a:rPr>
              <a:t>ticket</a:t>
            </a:r>
            <a:r>
              <a:rPr lang="en" dirty="0">
                <a:latin typeface="Lexend Exa Medium"/>
                <a:ea typeface="Lexend Exa Medium"/>
                <a:cs typeface="Lexend Exa Medium"/>
                <a:sym typeface="Lexend Exa Medium"/>
              </a:rPr>
              <a:t>.</a:t>
            </a:r>
            <a:endParaRPr dirty="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exend Exa Medium"/>
                <a:ea typeface="Lexend Exa Medium"/>
                <a:cs typeface="Lexend Exa Medium"/>
                <a:sym typeface="Lexend Exa Medium"/>
              </a:rPr>
              <a:t>Practice.</a:t>
            </a:r>
            <a:endParaRPr dirty="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exend Exa Medium"/>
                <a:ea typeface="Lexend Exa Medium"/>
                <a:cs typeface="Lexend Exa Medium"/>
                <a:sym typeface="Lexend Exa Medium"/>
              </a:rPr>
              <a:t>Read Out Loud.</a:t>
            </a:r>
            <a:endParaRPr sz="1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34" title="Screenshot 2025-05-18 at 11.18.53 AM.png"/>
          <p:cNvPicPr preferRelativeResize="0"/>
          <p:nvPr/>
        </p:nvPicPr>
        <p:blipFill rotWithShape="1">
          <a:blip r:embed="rId3">
            <a:alphaModFix/>
          </a:blip>
          <a:srcRect l="36555" t="65194" r="4617" b="3267"/>
          <a:stretch/>
        </p:blipFill>
        <p:spPr>
          <a:xfrm>
            <a:off x="6218155" y="3067850"/>
            <a:ext cx="2579690" cy="1751201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4"/>
          <p:cNvSpPr txBox="1"/>
          <p:nvPr/>
        </p:nvSpPr>
        <p:spPr>
          <a:xfrm>
            <a:off x="1255590" y="2228450"/>
            <a:ext cx="4780500" cy="16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33A44"/>
                </a:solidFill>
              </a:rPr>
              <a:t>Mother is going to take her son and daughter to the birthday party. </a:t>
            </a: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233A44"/>
                </a:solidFill>
              </a:rPr>
              <a:t>What time is the birthday party?</a:t>
            </a:r>
            <a:endParaRPr sz="1600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33A44"/>
                </a:solidFill>
              </a:rPr>
              <a:t>The party starts at 4:00 p.m.</a:t>
            </a: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</p:txBody>
      </p:sp>
      <p:pic>
        <p:nvPicPr>
          <p:cNvPr id="374" name="Google Shape;374;p34" title="Screenshot 2025-05-18 at 11.18.53 AM.png"/>
          <p:cNvPicPr preferRelativeResize="0"/>
          <p:nvPr/>
        </p:nvPicPr>
        <p:blipFill rotWithShape="1">
          <a:blip r:embed="rId3">
            <a:alphaModFix/>
          </a:blip>
          <a:srcRect l="49241" t="3930" b="66446"/>
          <a:stretch/>
        </p:blipFill>
        <p:spPr>
          <a:xfrm>
            <a:off x="6428120" y="251968"/>
            <a:ext cx="2369725" cy="175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4" title="Screenshot 2025-05-18 at 11.02.23 AM.png"/>
          <p:cNvPicPr preferRelativeResize="0"/>
          <p:nvPr/>
        </p:nvPicPr>
        <p:blipFill rotWithShape="1">
          <a:blip r:embed="rId4">
            <a:alphaModFix/>
          </a:blip>
          <a:srcRect t="64938" r="51451" b="17293"/>
          <a:stretch/>
        </p:blipFill>
        <p:spPr>
          <a:xfrm>
            <a:off x="5830054" y="2003169"/>
            <a:ext cx="2579701" cy="98648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47;p31">
            <a:extLst>
              <a:ext uri="{FF2B5EF4-FFF2-40B4-BE49-F238E27FC236}">
                <a16:creationId xmlns:a16="http://schemas.microsoft.com/office/drawing/2014/main" id="{60DD6675-8CF7-41F7-A90D-129224944539}"/>
              </a:ext>
            </a:extLst>
          </p:cNvPr>
          <p:cNvSpPr txBox="1"/>
          <p:nvPr/>
        </p:nvSpPr>
        <p:spPr>
          <a:xfrm>
            <a:off x="112640" y="118401"/>
            <a:ext cx="2285900" cy="126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exend Exa Medium"/>
                <a:ea typeface="Lexend Exa Medium"/>
                <a:cs typeface="Lexend Exa Medium"/>
                <a:sym typeface="Lexend Exa Medium"/>
              </a:rPr>
              <a:t>Look at the </a:t>
            </a:r>
            <a:r>
              <a:rPr lang="en-US" dirty="0">
                <a:latin typeface="Lexend Exa Medium"/>
                <a:ea typeface="Lexend Exa Medium"/>
                <a:cs typeface="Lexend Exa Medium"/>
                <a:sym typeface="Lexend Exa Medium"/>
              </a:rPr>
              <a:t>ticket</a:t>
            </a:r>
            <a:r>
              <a:rPr lang="en" dirty="0">
                <a:latin typeface="Lexend Exa Medium"/>
                <a:ea typeface="Lexend Exa Medium"/>
                <a:cs typeface="Lexend Exa Medium"/>
                <a:sym typeface="Lexend Exa Medium"/>
              </a:rPr>
              <a:t>.</a:t>
            </a:r>
            <a:endParaRPr dirty="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exend Exa Medium"/>
                <a:ea typeface="Lexend Exa Medium"/>
                <a:cs typeface="Lexend Exa Medium"/>
                <a:sym typeface="Lexend Exa Medium"/>
              </a:rPr>
              <a:t>Practice.</a:t>
            </a:r>
            <a:endParaRPr dirty="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exend Exa Medium"/>
                <a:ea typeface="Lexend Exa Medium"/>
                <a:cs typeface="Lexend Exa Medium"/>
                <a:sym typeface="Lexend Exa Medium"/>
              </a:rPr>
              <a:t>Read Out Loud.</a:t>
            </a:r>
            <a:endParaRPr sz="1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5"/>
          <p:cNvSpPr txBox="1"/>
          <p:nvPr/>
        </p:nvSpPr>
        <p:spPr>
          <a:xfrm>
            <a:off x="3066881" y="2120250"/>
            <a:ext cx="5783500" cy="2864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33A44"/>
                </a:solidFill>
              </a:rPr>
              <a:t>Is father going to the birthday party</a:t>
            </a: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233A44"/>
                </a:solidFill>
              </a:rPr>
              <a:t>No he is not. </a:t>
            </a:r>
            <a:endParaRPr sz="1600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33A44"/>
                </a:solidFill>
              </a:rPr>
              <a:t>What is he going to do? </a:t>
            </a: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233A44"/>
                </a:solidFill>
              </a:rPr>
              <a:t>Father wants to watch his show on TV. </a:t>
            </a:r>
            <a:endParaRPr sz="1600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33A44"/>
                </a:solidFill>
              </a:rPr>
              <a:t>What time does his show start?</a:t>
            </a: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233A44"/>
                </a:solidFill>
              </a:rPr>
              <a:t>His show starts at 7:00 p.m.</a:t>
            </a:r>
            <a:endParaRPr sz="1600" dirty="0">
              <a:solidFill>
                <a:srgbClr val="233A44"/>
              </a:solidFill>
            </a:endParaRPr>
          </a:p>
        </p:txBody>
      </p:sp>
      <p:pic>
        <p:nvPicPr>
          <p:cNvPr id="381" name="Google Shape;381;p35" title="Screenshot 2025-05-18 at 11.02.23 AM.png"/>
          <p:cNvPicPr preferRelativeResize="0"/>
          <p:nvPr/>
        </p:nvPicPr>
        <p:blipFill rotWithShape="1">
          <a:blip r:embed="rId3">
            <a:alphaModFix/>
          </a:blip>
          <a:srcRect l="51186" t="63570" b="17192"/>
          <a:stretch/>
        </p:blipFill>
        <p:spPr>
          <a:xfrm>
            <a:off x="1472639" y="561150"/>
            <a:ext cx="2161171" cy="88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5"/>
          <p:cNvPicPr preferRelativeResize="0"/>
          <p:nvPr/>
        </p:nvPicPr>
        <p:blipFill rotWithShape="1">
          <a:blip r:embed="rId4">
            <a:alphaModFix/>
          </a:blip>
          <a:srcRect l="15037" t="12502" r="16361" b="14679"/>
          <a:stretch/>
        </p:blipFill>
        <p:spPr>
          <a:xfrm>
            <a:off x="198025" y="229248"/>
            <a:ext cx="1317149" cy="1398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5" title="Screenshot 2025-05-18 at 11.18.53 AM.png"/>
          <p:cNvPicPr preferRelativeResize="0"/>
          <p:nvPr/>
        </p:nvPicPr>
        <p:blipFill rotWithShape="1">
          <a:blip r:embed="rId5">
            <a:alphaModFix/>
          </a:blip>
          <a:srcRect l="4046" t="3930" r="48005" b="66446"/>
          <a:stretch/>
        </p:blipFill>
        <p:spPr>
          <a:xfrm>
            <a:off x="198024" y="1849976"/>
            <a:ext cx="2355200" cy="18424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47;p31">
            <a:extLst>
              <a:ext uri="{FF2B5EF4-FFF2-40B4-BE49-F238E27FC236}">
                <a16:creationId xmlns:a16="http://schemas.microsoft.com/office/drawing/2014/main" id="{EE6A6D64-84D1-425F-956F-AD3CB0CFE53D}"/>
              </a:ext>
            </a:extLst>
          </p:cNvPr>
          <p:cNvSpPr txBox="1"/>
          <p:nvPr/>
        </p:nvSpPr>
        <p:spPr>
          <a:xfrm>
            <a:off x="6194553" y="297387"/>
            <a:ext cx="2285900" cy="126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exend Exa Medium"/>
                <a:ea typeface="Lexend Exa Medium"/>
                <a:cs typeface="Lexend Exa Medium"/>
                <a:sym typeface="Lexend Exa Medium"/>
              </a:rPr>
              <a:t>Look at the </a:t>
            </a:r>
            <a:r>
              <a:rPr lang="en-US" dirty="0">
                <a:latin typeface="Lexend Exa Medium"/>
                <a:ea typeface="Lexend Exa Medium"/>
                <a:cs typeface="Lexend Exa Medium"/>
                <a:sym typeface="Lexend Exa Medium"/>
              </a:rPr>
              <a:t>ticket</a:t>
            </a:r>
            <a:r>
              <a:rPr lang="en" dirty="0">
                <a:latin typeface="Lexend Exa Medium"/>
                <a:ea typeface="Lexend Exa Medium"/>
                <a:cs typeface="Lexend Exa Medium"/>
                <a:sym typeface="Lexend Exa Medium"/>
              </a:rPr>
              <a:t>.</a:t>
            </a:r>
            <a:endParaRPr dirty="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exend Exa Medium"/>
                <a:ea typeface="Lexend Exa Medium"/>
                <a:cs typeface="Lexend Exa Medium"/>
                <a:sym typeface="Lexend Exa Medium"/>
              </a:rPr>
              <a:t>Practice.</a:t>
            </a:r>
            <a:endParaRPr dirty="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exend Exa Medium"/>
                <a:ea typeface="Lexend Exa Medium"/>
                <a:cs typeface="Lexend Exa Medium"/>
                <a:sym typeface="Lexend Exa Medium"/>
              </a:rPr>
              <a:t>Read Out Loud.</a:t>
            </a:r>
            <a:endParaRPr sz="12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6"/>
          <p:cNvSpPr txBox="1"/>
          <p:nvPr/>
        </p:nvSpPr>
        <p:spPr>
          <a:xfrm>
            <a:off x="252525" y="294450"/>
            <a:ext cx="4695300" cy="46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33A44"/>
                </a:solidFill>
              </a:rPr>
              <a:t>Today is hair cut day!</a:t>
            </a: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233A44"/>
                </a:solidFill>
              </a:rPr>
              <a:t>Who is getting haircuts?</a:t>
            </a:r>
            <a:endParaRPr sz="1600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33A44"/>
                </a:solidFill>
              </a:rPr>
              <a:t>Grandfather, Grandmother, sister and brother are getting haircuts. </a:t>
            </a: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233A44"/>
                </a:solidFill>
              </a:rPr>
              <a:t>Where will they go to get their hair cut?</a:t>
            </a:r>
            <a:endParaRPr sz="1600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33A44"/>
                </a:solidFill>
              </a:rPr>
              <a:t>They will go to the salon.</a:t>
            </a: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233A44"/>
                </a:solidFill>
              </a:rPr>
              <a:t>When is their appointment?</a:t>
            </a:r>
            <a:endParaRPr sz="1600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33A44"/>
                </a:solidFill>
              </a:rPr>
              <a:t>Their appointment is on Friday.</a:t>
            </a: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233A44"/>
                </a:solidFill>
              </a:rPr>
              <a:t>What time is their appointment?</a:t>
            </a:r>
            <a:endParaRPr sz="1600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33A44"/>
                </a:solidFill>
              </a:rPr>
              <a:t>Their appointment starts at half past 1. </a:t>
            </a:r>
            <a:endParaRPr sz="1600" b="1" dirty="0">
              <a:solidFill>
                <a:srgbClr val="233A44"/>
              </a:solidFill>
            </a:endParaRPr>
          </a:p>
        </p:txBody>
      </p:sp>
      <p:grpSp>
        <p:nvGrpSpPr>
          <p:cNvPr id="389" name="Google Shape;389;p36"/>
          <p:cNvGrpSpPr/>
          <p:nvPr/>
        </p:nvGrpSpPr>
        <p:grpSpPr>
          <a:xfrm>
            <a:off x="5234075" y="193937"/>
            <a:ext cx="3676575" cy="4731312"/>
            <a:chOff x="5234075" y="193937"/>
            <a:chExt cx="3676575" cy="4731312"/>
          </a:xfrm>
        </p:grpSpPr>
        <p:pic>
          <p:nvPicPr>
            <p:cNvPr id="390" name="Google Shape;390;p36" title="Screenshot 2025-05-18 at 11.02.05 AM.png"/>
            <p:cNvPicPr preferRelativeResize="0"/>
            <p:nvPr/>
          </p:nvPicPr>
          <p:blipFill rotWithShape="1">
            <a:blip r:embed="rId3">
              <a:alphaModFix/>
            </a:blip>
            <a:srcRect r="66592" b="60705"/>
            <a:stretch/>
          </p:blipFill>
          <p:spPr>
            <a:xfrm>
              <a:off x="5234075" y="1804575"/>
              <a:ext cx="2152300" cy="16105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1" name="Google Shape;391;p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920850" y="193937"/>
              <a:ext cx="2930475" cy="2676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2" name="Google Shape;392;p36" title="Screenshot 2025-05-18 at 11.18.53 AM.png"/>
            <p:cNvPicPr preferRelativeResize="0"/>
            <p:nvPr/>
          </p:nvPicPr>
          <p:blipFill rotWithShape="1">
            <a:blip r:embed="rId5">
              <a:alphaModFix/>
            </a:blip>
            <a:srcRect l="34784" t="32342" r="9029" b="3612"/>
            <a:stretch/>
          </p:blipFill>
          <p:spPr>
            <a:xfrm>
              <a:off x="7157125" y="2394275"/>
              <a:ext cx="1753525" cy="25309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8"/>
          <p:cNvSpPr txBox="1"/>
          <p:nvPr/>
        </p:nvSpPr>
        <p:spPr>
          <a:xfrm>
            <a:off x="3784100" y="2810850"/>
            <a:ext cx="5145600" cy="20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Who is going to dinner?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233A44"/>
                </a:solidFill>
              </a:rPr>
              <a:t>Grandfather, Grandmother, Father, Mother, Son and Daughter are going to dinner.</a:t>
            </a:r>
            <a:endParaRPr sz="16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When is the family going to dinner? 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The family is going to dinner on Friday.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What time are dinner reservations on Friday?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The reservations are at 7:30 p.m.</a:t>
            </a:r>
            <a:endParaRPr sz="1600" b="1">
              <a:solidFill>
                <a:srgbClr val="233A44"/>
              </a:solidFill>
            </a:endParaRPr>
          </a:p>
        </p:txBody>
      </p:sp>
      <p:pic>
        <p:nvPicPr>
          <p:cNvPr id="407" name="Google Shape;407;p38" title="Screenshot 2025-05-18 at 11.18.53 AM.png"/>
          <p:cNvPicPr preferRelativeResize="0"/>
          <p:nvPr/>
        </p:nvPicPr>
        <p:blipFill rotWithShape="1">
          <a:blip r:embed="rId3">
            <a:alphaModFix/>
          </a:blip>
          <a:srcRect l="4049"/>
          <a:stretch/>
        </p:blipFill>
        <p:spPr>
          <a:xfrm>
            <a:off x="98400" y="272550"/>
            <a:ext cx="3484466" cy="459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38"/>
          <p:cNvPicPr preferRelativeResize="0"/>
          <p:nvPr/>
        </p:nvPicPr>
        <p:blipFill rotWithShape="1">
          <a:blip r:embed="rId4">
            <a:alphaModFix/>
          </a:blip>
          <a:srcRect l="8533" b="9649"/>
          <a:stretch/>
        </p:blipFill>
        <p:spPr>
          <a:xfrm>
            <a:off x="5435225" y="292425"/>
            <a:ext cx="2835100" cy="19469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09" name="Google Shape;409;p38"/>
          <p:cNvGraphicFramePr/>
          <p:nvPr/>
        </p:nvGraphicFramePr>
        <p:xfrm>
          <a:off x="4775725" y="2239350"/>
          <a:ext cx="4030200" cy="518130"/>
        </p:xfrm>
        <a:graphic>
          <a:graphicData uri="http://schemas.openxmlformats.org/drawingml/2006/table">
            <a:tbl>
              <a:tblPr>
                <a:noFill/>
                <a:tableStyleId>{BC6BBEC8-A598-4C3B-8B22-D57B663A886F}</a:tableStyleId>
              </a:tblPr>
              <a:tblGrid>
                <a:gridCol w="1101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4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7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FF0000"/>
                          </a:solidFill>
                        </a:rPr>
                        <a:t>Dinner Reservations</a:t>
                      </a:r>
                      <a:endParaRPr sz="1100" b="1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FF0000"/>
                          </a:solidFill>
                        </a:rPr>
                        <a:t>How many?</a:t>
                      </a:r>
                      <a:endParaRPr sz="1100" b="1">
                        <a:solidFill>
                          <a:srgbClr val="FF0000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FF0000"/>
                          </a:solidFill>
                        </a:rPr>
                        <a:t>6 people</a:t>
                      </a:r>
                      <a:endParaRPr sz="1100" b="1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FF0000"/>
                          </a:solidFill>
                        </a:rPr>
                        <a:t>When?</a:t>
                      </a:r>
                      <a:endParaRPr sz="1100" b="1">
                        <a:solidFill>
                          <a:srgbClr val="FF0000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FF0000"/>
                          </a:solidFill>
                        </a:rPr>
                        <a:t>Friday</a:t>
                      </a:r>
                      <a:endParaRPr sz="1100" b="1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FF0000"/>
                          </a:solidFill>
                        </a:rPr>
                        <a:t>What time?</a:t>
                      </a:r>
                      <a:endParaRPr sz="1100" b="1">
                        <a:solidFill>
                          <a:srgbClr val="FF0000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FF0000"/>
                          </a:solidFill>
                        </a:rPr>
                        <a:t>7:30 p.m.</a:t>
                      </a:r>
                      <a:endParaRPr sz="1100" b="1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37" title="Screenshot 2025-05-18 at 11.02.05 AM.png"/>
          <p:cNvPicPr preferRelativeResize="0"/>
          <p:nvPr/>
        </p:nvPicPr>
        <p:blipFill rotWithShape="1">
          <a:blip r:embed="rId3">
            <a:alphaModFix/>
          </a:blip>
          <a:srcRect l="67282" t="51061"/>
          <a:stretch/>
        </p:blipFill>
        <p:spPr>
          <a:xfrm>
            <a:off x="2845296" y="3643475"/>
            <a:ext cx="1449900" cy="1379775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37"/>
          <p:cNvSpPr txBox="1"/>
          <p:nvPr/>
        </p:nvSpPr>
        <p:spPr>
          <a:xfrm>
            <a:off x="4775725" y="231700"/>
            <a:ext cx="4154100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33A44"/>
                </a:solidFill>
              </a:rPr>
              <a:t>Who has plans on Saturday?</a:t>
            </a: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233A44"/>
                </a:solidFill>
              </a:rPr>
              <a:t>Mother and Father have plans to go to the movie. </a:t>
            </a:r>
            <a:endParaRPr sz="1600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233A44"/>
                </a:solidFill>
              </a:rPr>
              <a:t>Son and Daughter have plans to go to a birthday party. </a:t>
            </a:r>
            <a:endParaRPr sz="1600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33A44"/>
                </a:solidFill>
              </a:rPr>
              <a:t>When will Mother and Father go to the movie? </a:t>
            </a: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233A44"/>
                </a:solidFill>
              </a:rPr>
              <a:t>The movie starts at 9 o’clock. </a:t>
            </a:r>
            <a:endParaRPr sz="1600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33A44"/>
                </a:solidFill>
              </a:rPr>
              <a:t>When </a:t>
            </a:r>
            <a:r>
              <a:rPr lang="en-US" sz="1600" b="1" dirty="0">
                <a:solidFill>
                  <a:srgbClr val="233A44"/>
                </a:solidFill>
              </a:rPr>
              <a:t>will son and daughter go to</a:t>
            </a:r>
            <a:r>
              <a:rPr lang="en" sz="1600" b="1" dirty="0">
                <a:solidFill>
                  <a:srgbClr val="233A44"/>
                </a:solidFill>
              </a:rPr>
              <a:t> the birthday party?</a:t>
            </a: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233A44"/>
                </a:solidFill>
              </a:rPr>
              <a:t>The party starts at 5 o’clock. </a:t>
            </a:r>
            <a:endParaRPr sz="1600" dirty="0">
              <a:solidFill>
                <a:srgbClr val="233A44"/>
              </a:solidFill>
            </a:endParaRPr>
          </a:p>
        </p:txBody>
      </p:sp>
      <p:pic>
        <p:nvPicPr>
          <p:cNvPr id="399" name="Google Shape;399;p37" title="Screenshot 2025-05-18 at 11.02.05 AM.png"/>
          <p:cNvPicPr preferRelativeResize="0"/>
          <p:nvPr/>
        </p:nvPicPr>
        <p:blipFill rotWithShape="1">
          <a:blip r:embed="rId3">
            <a:alphaModFix/>
          </a:blip>
          <a:srcRect l="34603" t="51060" r="34351" b="2524"/>
          <a:stretch/>
        </p:blipFill>
        <p:spPr>
          <a:xfrm>
            <a:off x="3244312" y="1380375"/>
            <a:ext cx="1449900" cy="1379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37" title="Screenshot 2025-05-18 at 11.18.53 AM.png"/>
          <p:cNvPicPr preferRelativeResize="0"/>
          <p:nvPr/>
        </p:nvPicPr>
        <p:blipFill rotWithShape="1">
          <a:blip r:embed="rId4">
            <a:alphaModFix/>
          </a:blip>
          <a:srcRect l="4049" t="3930" b="66446"/>
          <a:stretch/>
        </p:blipFill>
        <p:spPr>
          <a:xfrm>
            <a:off x="252525" y="231700"/>
            <a:ext cx="3759200" cy="146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7" title="Screenshot 2025-05-18 at 11.18.53 AM.png"/>
          <p:cNvPicPr preferRelativeResize="0"/>
          <p:nvPr/>
        </p:nvPicPr>
        <p:blipFill rotWithShape="1">
          <a:blip r:embed="rId4">
            <a:alphaModFix/>
          </a:blip>
          <a:srcRect l="36555" t="65194" r="4617" b="3267"/>
          <a:stretch/>
        </p:blipFill>
        <p:spPr>
          <a:xfrm>
            <a:off x="252523" y="2759452"/>
            <a:ext cx="2672150" cy="1813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9"/>
          <p:cNvSpPr txBox="1">
            <a:spLocks noGrp="1"/>
          </p:cNvSpPr>
          <p:nvPr>
            <p:ph type="title"/>
          </p:nvPr>
        </p:nvSpPr>
        <p:spPr>
          <a:xfrm>
            <a:off x="194210" y="996050"/>
            <a:ext cx="8715121" cy="16755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Teacher Bennett has plans to go to bed!</a:t>
            </a:r>
            <a:br>
              <a:rPr lang="en-US" sz="3600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3600" dirty="0">
                <a:latin typeface="Arial"/>
                <a:ea typeface="Arial"/>
                <a:cs typeface="Arial"/>
                <a:sym typeface="Arial"/>
              </a:rPr>
              <a:t>Have a good night!</a:t>
            </a:r>
            <a:endParaRPr sz="36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5" name="Google Shape;415;p39" descr="Cartoon baby sleeping with teddy bear and moon on the clouds (Provided by Getty Images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2248" y="2571749"/>
            <a:ext cx="2557083" cy="2297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5"/>
          <p:cNvSpPr txBox="1">
            <a:spLocks noGrp="1"/>
          </p:cNvSpPr>
          <p:nvPr>
            <p:ph type="title"/>
          </p:nvPr>
        </p:nvSpPr>
        <p:spPr>
          <a:xfrm>
            <a:off x="283125" y="480900"/>
            <a:ext cx="75057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/>
              <a:t>What time is it? </a:t>
            </a:r>
            <a:endParaRPr sz="2500"/>
          </a:p>
        </p:txBody>
      </p:sp>
      <p:graphicFrame>
        <p:nvGraphicFramePr>
          <p:cNvPr id="140" name="Google Shape;140;p15"/>
          <p:cNvGraphicFramePr/>
          <p:nvPr>
            <p:extLst>
              <p:ext uri="{D42A27DB-BD31-4B8C-83A1-F6EECF244321}">
                <p14:modId xmlns:p14="http://schemas.microsoft.com/office/powerpoint/2010/main" val="1147564236"/>
              </p:ext>
            </p:extLst>
          </p:nvPr>
        </p:nvGraphicFramePr>
        <p:xfrm>
          <a:off x="351513" y="1004100"/>
          <a:ext cx="8440950" cy="3500785"/>
        </p:xfrm>
        <a:graphic>
          <a:graphicData uri="http://schemas.openxmlformats.org/drawingml/2006/table">
            <a:tbl>
              <a:tblPr>
                <a:noFill/>
                <a:tableStyleId>{BC6BBEC8-A598-4C3B-8B22-D57B663A886F}</a:tableStyleId>
              </a:tblPr>
              <a:tblGrid>
                <a:gridCol w="140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34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concert</a:t>
                      </a:r>
                      <a:endParaRPr sz="16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ticket</a:t>
                      </a:r>
                      <a:endParaRPr sz="1600"/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pharmacy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medicine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hair salon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hair cut</a:t>
                      </a:r>
                      <a:endParaRPr sz="16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89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birthday party</a:t>
                      </a:r>
                      <a:endParaRPr sz="16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gift</a:t>
                      </a:r>
                      <a:endParaRPr sz="1600"/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movie theatre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popcorn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doctor’s office</a:t>
                      </a:r>
                      <a:endParaRPr sz="16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appointment</a:t>
                      </a:r>
                      <a:endParaRPr sz="16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9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watch tv</a:t>
                      </a:r>
                      <a:endParaRPr sz="1600"/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channel</a:t>
                      </a:r>
                      <a:endParaRPr sz="1600"/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school</a:t>
                      </a:r>
                      <a:endParaRPr sz="1600" dirty="0"/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class</a:t>
                      </a:r>
                      <a:endParaRPr sz="1600" dirty="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work</a:t>
                      </a:r>
                      <a:endParaRPr sz="1600" dirty="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meeting</a:t>
                      </a:r>
                      <a:endParaRPr sz="16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restaurant 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reservations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clock</a:t>
                      </a:r>
                      <a:endParaRPr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late</a:t>
                      </a:r>
                      <a:endParaRPr dirty="0"/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alarm</a:t>
                      </a:r>
                      <a:endParaRPr sz="1600" dirty="0"/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o’clock</a:t>
                      </a:r>
                      <a:endParaRPr sz="1600" dirty="0"/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grandfather  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father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husband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man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son</a:t>
                      </a:r>
                      <a:endParaRPr sz="16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boy</a:t>
                      </a:r>
                      <a:endParaRPr sz="16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grandmother</a:t>
                      </a:r>
                      <a:endParaRPr sz="1600"/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mother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wife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woman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daughter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girl</a:t>
                      </a:r>
                      <a:endParaRPr sz="16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7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where</a:t>
                      </a:r>
                      <a:endParaRPr sz="1600"/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when</a:t>
                      </a:r>
                      <a:endParaRPr sz="1600"/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what time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show time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1" name="Google Shape;141;p15"/>
          <p:cNvSpPr txBox="1"/>
          <p:nvPr/>
        </p:nvSpPr>
        <p:spPr>
          <a:xfrm>
            <a:off x="5978825" y="48090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2"/>
                </a:solidFill>
              </a:rPr>
              <a:t>REPEAT AFTER ME!</a:t>
            </a:r>
            <a:endParaRPr sz="2200" b="1">
              <a:solidFill>
                <a:schemeClr val="dk2"/>
              </a:solidFill>
            </a:endParaRPr>
          </a:p>
        </p:txBody>
      </p:sp>
      <p:sp>
        <p:nvSpPr>
          <p:cNvPr id="142" name="Google Shape;142;p15"/>
          <p:cNvSpPr txBox="1"/>
          <p:nvPr/>
        </p:nvSpPr>
        <p:spPr>
          <a:xfrm>
            <a:off x="2499900" y="67250"/>
            <a:ext cx="3678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6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u="sng"/>
              <a:t>Review Words</a:t>
            </a:r>
            <a:endParaRPr sz="4000" b="1" u="sng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6" title="Screenshot 2025-05-18 at 11.19.12 AM.png"/>
          <p:cNvPicPr preferRelativeResize="0"/>
          <p:nvPr/>
        </p:nvPicPr>
        <p:blipFill rotWithShape="1">
          <a:blip r:embed="rId3">
            <a:alphaModFix/>
          </a:blip>
          <a:srcRect l="65195" t="2384" r="3295" b="57129"/>
          <a:stretch/>
        </p:blipFill>
        <p:spPr>
          <a:xfrm>
            <a:off x="3369000" y="972496"/>
            <a:ext cx="2273024" cy="2507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6" title="Screenshot 2025-05-18 at 11.19.12 AM.png"/>
          <p:cNvPicPr preferRelativeResize="0"/>
          <p:nvPr/>
        </p:nvPicPr>
        <p:blipFill rotWithShape="1">
          <a:blip r:embed="rId3">
            <a:alphaModFix/>
          </a:blip>
          <a:srcRect l="65823" t="51166" r="2703" b="7978"/>
          <a:stretch/>
        </p:blipFill>
        <p:spPr>
          <a:xfrm>
            <a:off x="6608727" y="286250"/>
            <a:ext cx="2249898" cy="250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6"/>
          <p:cNvSpPr txBox="1"/>
          <p:nvPr/>
        </p:nvSpPr>
        <p:spPr>
          <a:xfrm>
            <a:off x="3550758" y="3479700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boy</a:t>
            </a:r>
            <a:endParaRPr/>
          </a:p>
        </p:txBody>
      </p:sp>
      <p:sp>
        <p:nvSpPr>
          <p:cNvPr id="150" name="Google Shape;150;p16"/>
          <p:cNvSpPr txBox="1"/>
          <p:nvPr/>
        </p:nvSpPr>
        <p:spPr>
          <a:xfrm>
            <a:off x="471320" y="4503450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baby </a:t>
            </a:r>
            <a:endParaRPr/>
          </a:p>
        </p:txBody>
      </p:sp>
      <p:sp>
        <p:nvSpPr>
          <p:cNvPr id="151" name="Google Shape;151;p16"/>
          <p:cNvSpPr txBox="1"/>
          <p:nvPr/>
        </p:nvSpPr>
        <p:spPr>
          <a:xfrm>
            <a:off x="6778933" y="2793450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man</a:t>
            </a:r>
            <a:endParaRPr/>
          </a:p>
        </p:txBody>
      </p:sp>
      <p:sp>
        <p:nvSpPr>
          <p:cNvPr id="152" name="Google Shape;152;p16"/>
          <p:cNvSpPr txBox="1"/>
          <p:nvPr/>
        </p:nvSpPr>
        <p:spPr>
          <a:xfrm>
            <a:off x="4766325" y="3910800"/>
            <a:ext cx="4166700" cy="10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Who is wearing a red shirt?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The BABY is wearing a red shirt. </a:t>
            </a:r>
            <a:endParaRPr sz="1600" b="1">
              <a:solidFill>
                <a:srgbClr val="233A44"/>
              </a:solidFill>
            </a:endParaRPr>
          </a:p>
        </p:txBody>
      </p:sp>
      <p:pic>
        <p:nvPicPr>
          <p:cNvPr id="153" name="Google Shape;153;p16" descr="Smiling baby boy (Provided by Getty Images)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027" y="1996250"/>
            <a:ext cx="2005272" cy="2507203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6"/>
          <p:cNvSpPr txBox="1"/>
          <p:nvPr/>
        </p:nvSpPr>
        <p:spPr>
          <a:xfrm>
            <a:off x="214675" y="20575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Repeat after me!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7" title="Screenshot 2025-05-18 at 11.19.12 AM.png"/>
          <p:cNvPicPr preferRelativeResize="0"/>
          <p:nvPr/>
        </p:nvPicPr>
        <p:blipFill rotWithShape="1">
          <a:blip r:embed="rId3">
            <a:alphaModFix/>
          </a:blip>
          <a:srcRect l="33862" t="51258" r="35314" b="7403"/>
          <a:stretch/>
        </p:blipFill>
        <p:spPr>
          <a:xfrm>
            <a:off x="6459879" y="350500"/>
            <a:ext cx="2377450" cy="2737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7" title="Screenshot 2025-05-18 at 11.19.12 AM.png"/>
          <p:cNvPicPr preferRelativeResize="0"/>
          <p:nvPr/>
        </p:nvPicPr>
        <p:blipFill rotWithShape="1">
          <a:blip r:embed="rId3">
            <a:alphaModFix/>
          </a:blip>
          <a:srcRect l="1905" t="1880" r="66813" b="56612"/>
          <a:stretch/>
        </p:blipFill>
        <p:spPr>
          <a:xfrm>
            <a:off x="365750" y="1742050"/>
            <a:ext cx="2377450" cy="27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7"/>
          <p:cNvSpPr txBox="1"/>
          <p:nvPr/>
        </p:nvSpPr>
        <p:spPr>
          <a:xfrm>
            <a:off x="304633" y="4508400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baby</a:t>
            </a:r>
            <a:endParaRPr/>
          </a:p>
        </p:txBody>
      </p:sp>
      <p:sp>
        <p:nvSpPr>
          <p:cNvPr id="162" name="Google Shape;162;p17"/>
          <p:cNvSpPr txBox="1"/>
          <p:nvPr/>
        </p:nvSpPr>
        <p:spPr>
          <a:xfrm>
            <a:off x="6927820" y="3087675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woman</a:t>
            </a:r>
            <a:endParaRPr/>
          </a:p>
        </p:txBody>
      </p:sp>
      <p:sp>
        <p:nvSpPr>
          <p:cNvPr id="163" name="Google Shape;163;p17"/>
          <p:cNvSpPr txBox="1"/>
          <p:nvPr/>
        </p:nvSpPr>
        <p:spPr>
          <a:xfrm>
            <a:off x="3636470" y="3407300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girl</a:t>
            </a:r>
            <a:endParaRPr/>
          </a:p>
        </p:txBody>
      </p:sp>
      <p:sp>
        <p:nvSpPr>
          <p:cNvPr id="164" name="Google Shape;164;p17"/>
          <p:cNvSpPr txBox="1"/>
          <p:nvPr/>
        </p:nvSpPr>
        <p:spPr>
          <a:xfrm>
            <a:off x="4766325" y="3910800"/>
            <a:ext cx="4166700" cy="10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Who is playing on the phone?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The GIRL is playing on the phone. </a:t>
            </a:r>
            <a:endParaRPr sz="1600" b="1">
              <a:solidFill>
                <a:srgbClr val="233A44"/>
              </a:solidFill>
            </a:endParaRPr>
          </a:p>
        </p:txBody>
      </p:sp>
      <p:pic>
        <p:nvPicPr>
          <p:cNvPr id="165" name="Google Shape;165;p17" descr="Girl (3-5) using cell phone, smiling (Provided by Getty Images)"/>
          <p:cNvPicPr preferRelativeResize="0"/>
          <p:nvPr/>
        </p:nvPicPr>
        <p:blipFill rotWithShape="1">
          <a:blip r:embed="rId4">
            <a:alphaModFix/>
          </a:blip>
          <a:srcRect l="44515" r="8646"/>
          <a:stretch/>
        </p:blipFill>
        <p:spPr>
          <a:xfrm>
            <a:off x="3701425" y="771274"/>
            <a:ext cx="1800223" cy="2563627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7"/>
          <p:cNvSpPr txBox="1"/>
          <p:nvPr/>
        </p:nvSpPr>
        <p:spPr>
          <a:xfrm>
            <a:off x="214675" y="22365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Repeat after me!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18" title="Screenshot 2025-05-18 at 11.19.12 AM.png"/>
          <p:cNvPicPr preferRelativeResize="0"/>
          <p:nvPr/>
        </p:nvPicPr>
        <p:blipFill rotWithShape="1">
          <a:blip r:embed="rId3">
            <a:alphaModFix/>
          </a:blip>
          <a:srcRect l="65195" t="2384" r="3295" b="57129"/>
          <a:stretch/>
        </p:blipFill>
        <p:spPr>
          <a:xfrm>
            <a:off x="362900" y="1700771"/>
            <a:ext cx="2273024" cy="2507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8" title="Screenshot 2025-05-18 at 11.19.12 AM.png"/>
          <p:cNvPicPr preferRelativeResize="0"/>
          <p:nvPr/>
        </p:nvPicPr>
        <p:blipFill rotWithShape="1">
          <a:blip r:embed="rId3">
            <a:alphaModFix/>
          </a:blip>
          <a:srcRect l="65823" t="51166" r="2703" b="7978"/>
          <a:stretch/>
        </p:blipFill>
        <p:spPr>
          <a:xfrm>
            <a:off x="3582477" y="1318150"/>
            <a:ext cx="2249898" cy="250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8"/>
          <p:cNvSpPr txBox="1"/>
          <p:nvPr/>
        </p:nvSpPr>
        <p:spPr>
          <a:xfrm>
            <a:off x="3752683" y="3776875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man</a:t>
            </a:r>
            <a:endParaRPr/>
          </a:p>
        </p:txBody>
      </p:sp>
      <p:sp>
        <p:nvSpPr>
          <p:cNvPr id="174" name="Google Shape;174;p18"/>
          <p:cNvSpPr txBox="1"/>
          <p:nvPr/>
        </p:nvSpPr>
        <p:spPr>
          <a:xfrm>
            <a:off x="494170" y="4207975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boy </a:t>
            </a:r>
            <a:endParaRPr/>
          </a:p>
        </p:txBody>
      </p:sp>
      <p:sp>
        <p:nvSpPr>
          <p:cNvPr id="175" name="Google Shape;175;p18"/>
          <p:cNvSpPr txBox="1"/>
          <p:nvPr/>
        </p:nvSpPr>
        <p:spPr>
          <a:xfrm>
            <a:off x="6828458" y="2683013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older man</a:t>
            </a:r>
            <a:endParaRPr/>
          </a:p>
        </p:txBody>
      </p:sp>
      <p:pic>
        <p:nvPicPr>
          <p:cNvPr id="176" name="Google Shape;176;p18" descr="Portrait of elderly man standing outdoors in garden, looking at camera. (Provided by Getty Images)"/>
          <p:cNvPicPr preferRelativeResize="0"/>
          <p:nvPr/>
        </p:nvPicPr>
        <p:blipFill rotWithShape="1">
          <a:blip r:embed="rId4">
            <a:alphaModFix/>
          </a:blip>
          <a:srcRect l="26411"/>
          <a:stretch/>
        </p:blipFill>
        <p:spPr>
          <a:xfrm>
            <a:off x="6627326" y="567700"/>
            <a:ext cx="2212675" cy="200404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8"/>
          <p:cNvSpPr txBox="1"/>
          <p:nvPr/>
        </p:nvSpPr>
        <p:spPr>
          <a:xfrm>
            <a:off x="6828458" y="3008200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grandfather</a:t>
            </a:r>
            <a:endParaRPr/>
          </a:p>
        </p:txBody>
      </p:sp>
      <p:sp>
        <p:nvSpPr>
          <p:cNvPr id="178" name="Google Shape;178;p18"/>
          <p:cNvSpPr txBox="1"/>
          <p:nvPr/>
        </p:nvSpPr>
        <p:spPr>
          <a:xfrm>
            <a:off x="3752683" y="4120725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father</a:t>
            </a:r>
            <a:endParaRPr/>
          </a:p>
        </p:txBody>
      </p:sp>
      <p:sp>
        <p:nvSpPr>
          <p:cNvPr id="179" name="Google Shape;179;p18"/>
          <p:cNvSpPr txBox="1"/>
          <p:nvPr/>
        </p:nvSpPr>
        <p:spPr>
          <a:xfrm>
            <a:off x="601124" y="4551825"/>
            <a:ext cx="1695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son</a:t>
            </a:r>
            <a:endParaRPr/>
          </a:p>
        </p:txBody>
      </p:sp>
      <p:sp>
        <p:nvSpPr>
          <p:cNvPr id="180" name="Google Shape;180;p18"/>
          <p:cNvSpPr txBox="1"/>
          <p:nvPr/>
        </p:nvSpPr>
        <p:spPr>
          <a:xfrm>
            <a:off x="5326375" y="3825350"/>
            <a:ext cx="3606600" cy="11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Who is playing baseball?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The BOY is playing baseball.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He is the son to the father.</a:t>
            </a:r>
            <a:endParaRPr sz="1600" b="1">
              <a:solidFill>
                <a:srgbClr val="233A44"/>
              </a:solidFill>
            </a:endParaRPr>
          </a:p>
        </p:txBody>
      </p:sp>
      <p:sp>
        <p:nvSpPr>
          <p:cNvPr id="181" name="Google Shape;181;p18"/>
          <p:cNvSpPr txBox="1"/>
          <p:nvPr/>
        </p:nvSpPr>
        <p:spPr>
          <a:xfrm>
            <a:off x="232575" y="25047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Repeat after me!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19" title="Screenshot 2025-05-18 at 11.19.12 AM.png"/>
          <p:cNvPicPr preferRelativeResize="0"/>
          <p:nvPr/>
        </p:nvPicPr>
        <p:blipFill rotWithShape="1">
          <a:blip r:embed="rId3">
            <a:alphaModFix/>
          </a:blip>
          <a:srcRect l="33862" t="51258" r="35314" b="7403"/>
          <a:stretch/>
        </p:blipFill>
        <p:spPr>
          <a:xfrm>
            <a:off x="3539965" y="1032800"/>
            <a:ext cx="2102523" cy="242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9"/>
          <p:cNvSpPr txBox="1"/>
          <p:nvPr/>
        </p:nvSpPr>
        <p:spPr>
          <a:xfrm>
            <a:off x="485433" y="4068475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girl</a:t>
            </a:r>
            <a:endParaRPr/>
          </a:p>
        </p:txBody>
      </p:sp>
      <p:sp>
        <p:nvSpPr>
          <p:cNvPr id="188" name="Google Shape;188;p19"/>
          <p:cNvSpPr txBox="1"/>
          <p:nvPr/>
        </p:nvSpPr>
        <p:spPr>
          <a:xfrm>
            <a:off x="6710645" y="2642600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older woman</a:t>
            </a:r>
            <a:endParaRPr/>
          </a:p>
        </p:txBody>
      </p:sp>
      <p:sp>
        <p:nvSpPr>
          <p:cNvPr id="189" name="Google Shape;189;p19"/>
          <p:cNvSpPr txBox="1"/>
          <p:nvPr/>
        </p:nvSpPr>
        <p:spPr>
          <a:xfrm>
            <a:off x="3636470" y="3407300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woman</a:t>
            </a:r>
            <a:endParaRPr/>
          </a:p>
        </p:txBody>
      </p:sp>
      <p:sp>
        <p:nvSpPr>
          <p:cNvPr id="190" name="Google Shape;190;p19"/>
          <p:cNvSpPr txBox="1"/>
          <p:nvPr/>
        </p:nvSpPr>
        <p:spPr>
          <a:xfrm>
            <a:off x="485433" y="4499575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daughter</a:t>
            </a:r>
            <a:endParaRPr/>
          </a:p>
        </p:txBody>
      </p:sp>
      <p:sp>
        <p:nvSpPr>
          <p:cNvPr id="191" name="Google Shape;191;p19"/>
          <p:cNvSpPr txBox="1"/>
          <p:nvPr/>
        </p:nvSpPr>
        <p:spPr>
          <a:xfrm>
            <a:off x="3617258" y="3838400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mother</a:t>
            </a:r>
            <a:endParaRPr/>
          </a:p>
        </p:txBody>
      </p:sp>
      <p:sp>
        <p:nvSpPr>
          <p:cNvPr id="192" name="Google Shape;192;p19"/>
          <p:cNvSpPr txBox="1"/>
          <p:nvPr/>
        </p:nvSpPr>
        <p:spPr>
          <a:xfrm>
            <a:off x="6710658" y="3073700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grandmother</a:t>
            </a:r>
            <a:endParaRPr/>
          </a:p>
        </p:txBody>
      </p:sp>
      <p:pic>
        <p:nvPicPr>
          <p:cNvPr id="193" name="Google Shape;193;p19" descr="A portrait of a senior woman in wheelchair at home at Christmas time. (Provided by Getty Images)"/>
          <p:cNvPicPr preferRelativeResize="0"/>
          <p:nvPr/>
        </p:nvPicPr>
        <p:blipFill rotWithShape="1">
          <a:blip r:embed="rId4">
            <a:alphaModFix/>
          </a:blip>
          <a:srcRect l="9656" r="19546"/>
          <a:stretch/>
        </p:blipFill>
        <p:spPr>
          <a:xfrm>
            <a:off x="6480825" y="441125"/>
            <a:ext cx="2263127" cy="213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9" descr="Girl (3-5) using cell phone, smiling (Provided by Getty Images)"/>
          <p:cNvPicPr preferRelativeResize="0"/>
          <p:nvPr/>
        </p:nvPicPr>
        <p:blipFill rotWithShape="1">
          <a:blip r:embed="rId5">
            <a:alphaModFix/>
          </a:blip>
          <a:srcRect l="44515" r="8646"/>
          <a:stretch/>
        </p:blipFill>
        <p:spPr>
          <a:xfrm>
            <a:off x="671575" y="1504849"/>
            <a:ext cx="1800223" cy="2563627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9"/>
          <p:cNvSpPr txBox="1"/>
          <p:nvPr/>
        </p:nvSpPr>
        <p:spPr>
          <a:xfrm>
            <a:off x="5326375" y="3825350"/>
            <a:ext cx="3606600" cy="11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Who has short, gray hair?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The GRANDMOTHER has short, gray hair. </a:t>
            </a:r>
            <a:endParaRPr sz="1600" b="1">
              <a:solidFill>
                <a:srgbClr val="233A44"/>
              </a:solidFill>
            </a:endParaRPr>
          </a:p>
        </p:txBody>
      </p:sp>
      <p:sp>
        <p:nvSpPr>
          <p:cNvPr id="196" name="Google Shape;196;p19"/>
          <p:cNvSpPr txBox="1"/>
          <p:nvPr/>
        </p:nvSpPr>
        <p:spPr>
          <a:xfrm>
            <a:off x="223625" y="25047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Repeat after me!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0" title="Screenshot 2025-05-18 at 11.19.12 AM.png"/>
          <p:cNvPicPr preferRelativeResize="0"/>
          <p:nvPr/>
        </p:nvPicPr>
        <p:blipFill rotWithShape="1">
          <a:blip r:embed="rId3">
            <a:alphaModFix/>
          </a:blip>
          <a:srcRect l="33862" t="51258" r="35314" b="7403"/>
          <a:stretch/>
        </p:blipFill>
        <p:spPr>
          <a:xfrm>
            <a:off x="1918886" y="255575"/>
            <a:ext cx="1551893" cy="178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0" title="Screenshot 2025-05-18 at 11.19.12 AM.png"/>
          <p:cNvPicPr preferRelativeResize="0"/>
          <p:nvPr/>
        </p:nvPicPr>
        <p:blipFill rotWithShape="1">
          <a:blip r:embed="rId3">
            <a:alphaModFix/>
          </a:blip>
          <a:srcRect l="65823" t="51166" r="2703" b="7978"/>
          <a:stretch/>
        </p:blipFill>
        <p:spPr>
          <a:xfrm>
            <a:off x="256387" y="255575"/>
            <a:ext cx="1603364" cy="178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0" descr="Portrait of elderly man standing outdoors in garden, looking at camera. (Provided by Getty Images)"/>
          <p:cNvPicPr preferRelativeResize="0"/>
          <p:nvPr/>
        </p:nvPicPr>
        <p:blipFill rotWithShape="1">
          <a:blip r:embed="rId4">
            <a:alphaModFix/>
          </a:blip>
          <a:srcRect l="26411"/>
          <a:stretch/>
        </p:blipFill>
        <p:spPr>
          <a:xfrm>
            <a:off x="5010500" y="289475"/>
            <a:ext cx="1897851" cy="1718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0" descr="A portrait of a senior woman in wheelchair at home at Christmas time. (Provided by Getty Images)"/>
          <p:cNvPicPr preferRelativeResize="0"/>
          <p:nvPr/>
        </p:nvPicPr>
        <p:blipFill rotWithShape="1">
          <a:blip r:embed="rId5">
            <a:alphaModFix/>
          </a:blip>
          <a:srcRect l="9656" r="19546"/>
          <a:stretch/>
        </p:blipFill>
        <p:spPr>
          <a:xfrm>
            <a:off x="6969762" y="255588"/>
            <a:ext cx="1897841" cy="178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0" title="Screenshot 2025-05-18 at 11.19.12 AM.png"/>
          <p:cNvPicPr preferRelativeResize="0"/>
          <p:nvPr/>
        </p:nvPicPr>
        <p:blipFill rotWithShape="1">
          <a:blip r:embed="rId3">
            <a:alphaModFix/>
          </a:blip>
          <a:srcRect l="65195" t="2384" r="3295" b="57129"/>
          <a:stretch/>
        </p:blipFill>
        <p:spPr>
          <a:xfrm>
            <a:off x="2949050" y="2356200"/>
            <a:ext cx="1835725" cy="202485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0"/>
          <p:cNvSpPr txBox="1"/>
          <p:nvPr/>
        </p:nvSpPr>
        <p:spPr>
          <a:xfrm>
            <a:off x="805458" y="2042300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father and mother</a:t>
            </a:r>
            <a:endParaRPr/>
          </a:p>
        </p:txBody>
      </p:sp>
      <p:sp>
        <p:nvSpPr>
          <p:cNvPr id="207" name="Google Shape;207;p20"/>
          <p:cNvSpPr txBox="1"/>
          <p:nvPr/>
        </p:nvSpPr>
        <p:spPr>
          <a:xfrm>
            <a:off x="5269251" y="2008375"/>
            <a:ext cx="3461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grandfather and grandmother</a:t>
            </a:r>
            <a:endParaRPr/>
          </a:p>
        </p:txBody>
      </p:sp>
      <p:sp>
        <p:nvSpPr>
          <p:cNvPr id="208" name="Google Shape;208;p20"/>
          <p:cNvSpPr txBox="1"/>
          <p:nvPr/>
        </p:nvSpPr>
        <p:spPr>
          <a:xfrm>
            <a:off x="3806200" y="4297675"/>
            <a:ext cx="20595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son and daughter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brother and sister</a:t>
            </a:r>
            <a:endParaRPr sz="1600"/>
          </a:p>
        </p:txBody>
      </p:sp>
      <p:sp>
        <p:nvSpPr>
          <p:cNvPr id="209" name="Google Shape;209;p20"/>
          <p:cNvSpPr txBox="1"/>
          <p:nvPr/>
        </p:nvSpPr>
        <p:spPr>
          <a:xfrm>
            <a:off x="805458" y="2356200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husband and wife</a:t>
            </a:r>
            <a:endParaRPr/>
          </a:p>
        </p:txBody>
      </p:sp>
      <p:pic>
        <p:nvPicPr>
          <p:cNvPr id="210" name="Google Shape;210;p20" descr="Girl (3-5) using cell phone, smiling (Provided by Getty Images)"/>
          <p:cNvPicPr preferRelativeResize="0"/>
          <p:nvPr/>
        </p:nvPicPr>
        <p:blipFill rotWithShape="1">
          <a:blip r:embed="rId6">
            <a:alphaModFix/>
          </a:blip>
          <a:srcRect l="44515" r="8646"/>
          <a:stretch/>
        </p:blipFill>
        <p:spPr>
          <a:xfrm>
            <a:off x="4784775" y="2356200"/>
            <a:ext cx="1421885" cy="2024849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0"/>
          <p:cNvSpPr txBox="1"/>
          <p:nvPr/>
        </p:nvSpPr>
        <p:spPr>
          <a:xfrm>
            <a:off x="199225" y="3383275"/>
            <a:ext cx="2681700" cy="15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Who is married?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33A44"/>
                </a:solidFill>
              </a:rPr>
              <a:t>The FATHER and MOTHER are married. </a:t>
            </a:r>
            <a:endParaRPr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33A44"/>
                </a:solidFill>
              </a:rPr>
              <a:t>They are HUSBAND and WIFE. </a:t>
            </a:r>
            <a:endParaRPr b="1">
              <a:solidFill>
                <a:srgbClr val="233A44"/>
              </a:solidFill>
            </a:endParaRPr>
          </a:p>
        </p:txBody>
      </p:sp>
      <p:sp>
        <p:nvSpPr>
          <p:cNvPr id="212" name="Google Shape;212;p20"/>
          <p:cNvSpPr txBox="1"/>
          <p:nvPr/>
        </p:nvSpPr>
        <p:spPr>
          <a:xfrm>
            <a:off x="6588850" y="4543675"/>
            <a:ext cx="2395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Repeat after me!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1" title="Screenshot 2025-05-18 at 11.18.18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701" y="964425"/>
            <a:ext cx="4209625" cy="294512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1"/>
          <p:cNvSpPr txBox="1"/>
          <p:nvPr/>
        </p:nvSpPr>
        <p:spPr>
          <a:xfrm>
            <a:off x="4613175" y="266700"/>
            <a:ext cx="4209600" cy="46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rgbClr val="233A44"/>
                </a:solidFill>
              </a:rPr>
              <a:t>Where are grandfather and grandmother sitting? </a:t>
            </a:r>
            <a:r>
              <a:rPr lang="en" sz="1500" dirty="0">
                <a:solidFill>
                  <a:srgbClr val="233A44"/>
                </a:solidFill>
              </a:rPr>
              <a:t> </a:t>
            </a:r>
            <a:endParaRPr sz="1500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233A44"/>
                </a:solidFill>
              </a:rPr>
              <a:t>They are sitting in the chairs.</a:t>
            </a:r>
            <a:endParaRPr sz="1500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rgbClr val="233A44"/>
                </a:solidFill>
              </a:rPr>
              <a:t>Where is the father?</a:t>
            </a:r>
            <a:r>
              <a:rPr lang="en" sz="1500" dirty="0">
                <a:solidFill>
                  <a:srgbClr val="233A44"/>
                </a:solidFill>
              </a:rPr>
              <a:t> </a:t>
            </a:r>
            <a:endParaRPr sz="1500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233A44"/>
                </a:solidFill>
              </a:rPr>
              <a:t>The father is cooking at the grill.</a:t>
            </a:r>
            <a:endParaRPr sz="1500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rgbClr val="233A44"/>
                </a:solidFill>
              </a:rPr>
              <a:t>Where is the mother?</a:t>
            </a:r>
            <a:endParaRPr sz="15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233A44"/>
                </a:solidFill>
              </a:rPr>
              <a:t>The mother is at the table. </a:t>
            </a:r>
            <a:endParaRPr sz="1500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rgbClr val="233A44"/>
                </a:solidFill>
              </a:rPr>
              <a:t>Do the father and mother have any children? </a:t>
            </a:r>
            <a:endParaRPr sz="15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233A44"/>
                </a:solidFill>
              </a:rPr>
              <a:t>Yes, they have a son and </a:t>
            </a:r>
            <a:r>
              <a:rPr lang="en-US" sz="1500" dirty="0">
                <a:solidFill>
                  <a:srgbClr val="233A44"/>
                </a:solidFill>
              </a:rPr>
              <a:t>a </a:t>
            </a:r>
            <a:r>
              <a:rPr lang="en" sz="1500" dirty="0">
                <a:solidFill>
                  <a:srgbClr val="233A44"/>
                </a:solidFill>
              </a:rPr>
              <a:t>daughter. </a:t>
            </a:r>
            <a:endParaRPr sz="1500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233A44"/>
                </a:solidFill>
              </a:rPr>
              <a:t>The brother and sister </a:t>
            </a:r>
            <a:r>
              <a:rPr lang="en-US" sz="1500" dirty="0">
                <a:solidFill>
                  <a:srgbClr val="233A44"/>
                </a:solidFill>
              </a:rPr>
              <a:t>are </a:t>
            </a:r>
            <a:r>
              <a:rPr lang="en" sz="1500" dirty="0">
                <a:solidFill>
                  <a:srgbClr val="233A44"/>
                </a:solidFill>
              </a:rPr>
              <a:t>playing with the ball.</a:t>
            </a:r>
            <a:r>
              <a:rPr lang="en" sz="1500" b="1" dirty="0">
                <a:solidFill>
                  <a:srgbClr val="233A44"/>
                </a:solidFill>
              </a:rPr>
              <a:t> </a:t>
            </a:r>
            <a:r>
              <a:rPr lang="en" sz="1600" b="1" dirty="0">
                <a:solidFill>
                  <a:srgbClr val="233A44"/>
                </a:solidFill>
              </a:rPr>
              <a:t> </a:t>
            </a:r>
            <a:endParaRPr sz="1600" b="1" dirty="0">
              <a:solidFill>
                <a:srgbClr val="233A44"/>
              </a:solidFill>
            </a:endParaRPr>
          </a:p>
        </p:txBody>
      </p:sp>
      <p:sp>
        <p:nvSpPr>
          <p:cNvPr id="219" name="Google Shape;219;p21"/>
          <p:cNvSpPr txBox="1"/>
          <p:nvPr/>
        </p:nvSpPr>
        <p:spPr>
          <a:xfrm>
            <a:off x="277300" y="266700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Practice.</a:t>
            </a: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Read Out Loud.</a:t>
            </a: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1395</Words>
  <Application>Microsoft Office PowerPoint</Application>
  <PresentationFormat>On-screen Show (16:9)</PresentationFormat>
  <Paragraphs>344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Lexend Exa Medium</vt:lpstr>
      <vt:lpstr>Lexend Exa</vt:lpstr>
      <vt:lpstr>Nunito</vt:lpstr>
      <vt:lpstr>Shift</vt:lpstr>
      <vt:lpstr>Lesson For  Unit 6: Day 1 Family and Time </vt:lpstr>
      <vt:lpstr>PowerPoint Presentation</vt:lpstr>
      <vt:lpstr>What time is it?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TIME is it?                                     Repeat after me!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 is in our family?                  Repeat after me!</vt:lpstr>
      <vt:lpstr>PowerPoint Presentation</vt:lpstr>
      <vt:lpstr>What TIME is the party?                 Repeat after me!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Teacher Bennett has plans to go to bed!  Have a good night!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For  Unit 6: Day 1 Family and Time</dc:title>
  <dc:creator>Corrine Neville</dc:creator>
  <cp:lastModifiedBy>Satin Bennett</cp:lastModifiedBy>
  <cp:revision>7</cp:revision>
  <dcterms:modified xsi:type="dcterms:W3CDTF">2025-05-20T22:22:56Z</dcterms:modified>
</cp:coreProperties>
</file>