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D045855-3643-4AD6-9B8A-B1A46D7A3A59}">
  <a:tblStyle styleId="{8D045855-3643-4AD6-9B8A-B1A46D7A3A59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6E6E6"/>
          </a:solidFill>
        </a:fill>
      </a:tcStyle>
    </a:wholeTbl>
    <a:band1H>
      <a:tcTxStyle/>
      <a:tcStyle>
        <a:tcBdr/>
        <a:fill>
          <a:solidFill>
            <a:srgbClr val="CACACA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ACACA"/>
          </a:solidFill>
        </a:fill>
      </a:tcStyle>
    </a:band1V>
    <a:band2V>
      <a:tcTxStyle/>
      <a:tcStyle>
        <a:tcBdr/>
      </a:tcStyle>
    </a:band2V>
    <a:lastCol>
      <a:tcTxStyle b="on" i="off"/>
      <a:tcStyle>
        <a:tcBdr/>
      </a:tcStyle>
    </a:lastCol>
    <a:firstCol>
      <a:tcTxStyle b="on" i="off"/>
      <a:tcStyle>
        <a:tcBdr/>
      </a:tcStyle>
    </a:firstCol>
    <a:lastRow>
      <a:tcTxStyle b="on" i="off"/>
      <a:tcStyle>
        <a:tcBdr>
          <a:top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E6E6E6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/>
      <a:tcStyle>
        <a:tcBdr/>
        <a:fill>
          <a:solidFill>
            <a:srgbClr val="E6E6E6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1380" y="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Hpope1@tulane.edu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neworleansserenades.wixsite.com/lettersfromtheporch.com" TargetMode="External"/><Relationship Id="rId4" Type="http://schemas.openxmlformats.org/officeDocument/2006/relationships/hyperlink" Target="http://www.wwoz.org/topics/festing-place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3"/>
          <p:cNvSpPr txBox="1">
            <a:spLocks noGrp="1"/>
          </p:cNvSpPr>
          <p:nvPr>
            <p:ph type="ctrTitle"/>
          </p:nvPr>
        </p:nvSpPr>
        <p:spPr>
          <a:xfrm>
            <a:off x="795043" y="314369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Terms</a:t>
            </a:r>
            <a:endParaRPr/>
          </a:p>
        </p:txBody>
      </p:sp>
      <p:sp>
        <p:nvSpPr>
          <p:cNvPr id="89" name="Google Shape;89;p13"/>
          <p:cNvSpPr txBox="1"/>
          <p:nvPr/>
        </p:nvSpPr>
        <p:spPr>
          <a:xfrm>
            <a:off x="450628" y="1443030"/>
            <a:ext cx="8116815" cy="39703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Internal medicine: </a:t>
            </a: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prevention, diagnosis, treatment of internal conditions (minor procedures, but do not perform surgeries, deliver babies, do prenatal care, or see pediatric patients).</a:t>
            </a: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Hospitalist: 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admit patients from the ER and the clinic that need the hospital, in general do not care for ICU-level patients.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- resident: 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post medical school training (2-7 years depending on specialty)</a:t>
            </a: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- intern: 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resident in their first year of training</a:t>
            </a: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PPE: 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Personal Protective Equipment (gloves, mask, gown, splash shield, foot covers etc). </a:t>
            </a: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Mechanical ventilator: 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order to use, a patient must be intubated (tube into mouth and lungs) and sedated. </a:t>
            </a: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/>
          </a:p>
        </p:txBody>
      </p:sp>
      <p:sp>
        <p:nvSpPr>
          <p:cNvPr id="163" name="Google Shape;163;p2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u="sng">
                <a:solidFill>
                  <a:schemeClr val="hlink"/>
                </a:solidFill>
                <a:hlinkClick r:id="rId3"/>
              </a:rPr>
              <a:t>Hpope1@tulane.edu</a:t>
            </a:r>
            <a:endParaRPr/>
          </a:p>
          <a:p>
            <a:pPr marL="34290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Festing in place – listen to Jazzfest at </a:t>
            </a:r>
            <a:r>
              <a:rPr lang="en-US" u="sng">
                <a:solidFill>
                  <a:schemeClr val="hlink"/>
                </a:solidFill>
                <a:hlinkClick r:id="rId4"/>
              </a:rPr>
              <a:t>www.wwoz.org/topics/festing-place</a:t>
            </a:r>
            <a:endParaRPr/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Listen to porch stories and music at </a:t>
            </a:r>
            <a:r>
              <a:rPr lang="en-US" u="sng">
                <a:solidFill>
                  <a:schemeClr val="hlink"/>
                </a:solidFill>
                <a:hlinkClick r:id="rId5"/>
              </a:rPr>
              <a:t>www.neworleansserenades.wixsite.com/lettersfromtheporch.com</a:t>
            </a:r>
            <a:endParaRPr/>
          </a:p>
          <a:p>
            <a:pPr marL="34290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/>
          </a:p>
          <a:p>
            <a:pPr marL="34290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/>
          </a:p>
          <a:p>
            <a:pPr marL="34290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/>
          </a:p>
        </p:txBody>
      </p:sp>
      <p:sp>
        <p:nvSpPr>
          <p:cNvPr id="164" name="Google Shape;164;p2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Terms, cont.</a:t>
            </a:r>
            <a:endParaRPr/>
          </a:p>
        </p:txBody>
      </p:sp>
      <p:sp>
        <p:nvSpPr>
          <p:cNvPr id="96" name="Google Shape;96;p1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4"/>
          <p:cNvSpPr txBox="1"/>
          <p:nvPr/>
        </p:nvSpPr>
        <p:spPr>
          <a:xfrm>
            <a:off x="457200" y="1689130"/>
            <a:ext cx="8229600" cy="2862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Code blue: 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when a patient has lost a pulse or stops breathing. To “code” someone, basically means CPR and likely intubation (put on a ventilator).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Negative pressure: 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isolation method that does not allow the air from a patient room to leave that room.</a:t>
            </a: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Social determinants of health: 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all of the components of health that are “behind the scenes” but impact the overall health of a human being – location, race, gender, sexual identity, income, health education, reading ability, access to healthy food options, places to exercise, access to childcare…so many things.</a:t>
            </a: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New Orleans, LA</a:t>
            </a:r>
            <a:endParaRPr/>
          </a:p>
        </p:txBody>
      </p:sp>
      <p:sp>
        <p:nvSpPr>
          <p:cNvPr id="103" name="Google Shape;103;p15"/>
          <p:cNvSpPr txBox="1"/>
          <p:nvPr/>
        </p:nvSpPr>
        <p:spPr>
          <a:xfrm>
            <a:off x="369636" y="1383588"/>
            <a:ext cx="5032272" cy="67403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Total population: 400,000 	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- Black: 60%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- White: 34%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- Asian: 3%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Average income: $27,500 (below national average)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Crime rate: 56 per 1000 residents (in top 2% of country).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Major tourism economy: 17-20 million visitors annually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Huge prison population with 700 per 100,000 residents incarcerated (tied with OK)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Close living quarters, culture of gathering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4" name="Google Shape;104;p15" descr="DSC_0013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400000">
            <a:off x="4574115" y="2211381"/>
            <a:ext cx="4940478" cy="3284892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ECA32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05" name="Google Shape;105;p1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University Medical Center</a:t>
            </a:r>
            <a:endParaRPr/>
          </a:p>
        </p:txBody>
      </p:sp>
      <p:pic>
        <p:nvPicPr>
          <p:cNvPr id="111" name="Google Shape;111;p16" descr="download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5736" y="3002590"/>
            <a:ext cx="4926717" cy="3278506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76923C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12" name="Google Shape;112;p16"/>
          <p:cNvSpPr txBox="1"/>
          <p:nvPr/>
        </p:nvSpPr>
        <p:spPr>
          <a:xfrm>
            <a:off x="615736" y="1248263"/>
            <a:ext cx="7829412" cy="17543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2.3 million square foot hospital opened in 2015 to replace Charity Hospital post-Hurricane Katrina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400 beds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50 ICU beds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Charity care system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16"/>
          <p:cNvSpPr txBox="1"/>
          <p:nvPr/>
        </p:nvSpPr>
        <p:spPr>
          <a:xfrm>
            <a:off x="5826497" y="2899462"/>
            <a:ext cx="2860303" cy="3416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Most common medical diagnoses: 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-"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Infections 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-"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Complications of drug use (mostly heroin)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-"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Complications of end-stage renal disease, diabetes, hypertension (heart attacks, strokes, arterial disease)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-"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Complications of HIV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-"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Sickle cell disease</a:t>
            </a:r>
            <a:endParaRPr/>
          </a:p>
        </p:txBody>
      </p:sp>
      <p:sp>
        <p:nvSpPr>
          <p:cNvPr id="114" name="Google Shape;114;p1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COVID-19 timeline in NOLA</a:t>
            </a:r>
            <a:endParaRPr/>
          </a:p>
        </p:txBody>
      </p:sp>
      <p:sp>
        <p:nvSpPr>
          <p:cNvPr id="120" name="Google Shape;120;p17"/>
          <p:cNvSpPr txBox="1"/>
          <p:nvPr/>
        </p:nvSpPr>
        <p:spPr>
          <a:xfrm>
            <a:off x="667755" y="1417638"/>
            <a:ext cx="6913237" cy="563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February 7-25</a:t>
            </a:r>
            <a:r>
              <a:rPr lang="en-US" sz="1800" baseline="30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th: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Mardi Gras, with 65 parades and millions of visitors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March 9</a:t>
            </a:r>
            <a:r>
              <a:rPr lang="en-US" sz="1800" baseline="30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First COVID positive case at VA hospital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March 14</a:t>
            </a:r>
            <a:r>
              <a:rPr lang="en-US" sz="1800" baseline="30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First COVID related death*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March 17</a:t>
            </a:r>
            <a:r>
              <a:rPr lang="en-US" sz="1800" baseline="30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schools closed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March 23</a:t>
            </a:r>
            <a:r>
              <a:rPr lang="en-US" sz="1800" baseline="30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rd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stay at home order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April 13</a:t>
            </a:r>
            <a:r>
              <a:rPr lang="en-US" sz="1800" baseline="30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peak death per day rate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of 129 (in state as a whole)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1" name="Google Shape;121;p17" descr="5e7ea3e89243f.image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39841" y="3491892"/>
            <a:ext cx="4176747" cy="2711405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B2A0C7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22" name="Google Shape;122;p17"/>
          <p:cNvSpPr txBox="1">
            <a:spLocks noGrp="1"/>
          </p:cNvSpPr>
          <p:nvPr>
            <p:ph type="ftr" idx="11"/>
          </p:nvPr>
        </p:nvSpPr>
        <p:spPr>
          <a:xfrm>
            <a:off x="1545004" y="6356350"/>
            <a:ext cx="447479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Covid19.healthdata.org/united-states-of-america/louisiana</a:t>
            </a:r>
            <a:endParaRPr/>
          </a:p>
        </p:txBody>
      </p:sp>
      <p:pic>
        <p:nvPicPr>
          <p:cNvPr id="123" name="Google Shape;123;p17" descr="Screen Shot 2020-04-23 at 4.55.01 PM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1195650"/>
            <a:ext cx="9144000" cy="4038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17" descr="Screen Shot 2020-04-23 at 4.58.09 PM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940457" y="2262877"/>
            <a:ext cx="6158686" cy="44585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17" descr="Screen Shot 2020-04-23 at 5.02.22 PM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0" y="1410134"/>
            <a:ext cx="8082436" cy="46446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7" descr="IMG_1194-1.png"/>
          <p:cNvPicPr preferRelativeResize="0"/>
          <p:nvPr/>
        </p:nvPicPr>
        <p:blipFill rotWithShape="1">
          <a:blip r:embed="rId7">
            <a:alphaModFix/>
          </a:blip>
          <a:srcRect t="30480" b="29393"/>
          <a:stretch/>
        </p:blipFill>
        <p:spPr>
          <a:xfrm>
            <a:off x="2940457" y="2482236"/>
            <a:ext cx="3168763" cy="27518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Issues in the beginning of crisis</a:t>
            </a:r>
            <a:endParaRPr/>
          </a:p>
        </p:txBody>
      </p:sp>
      <p:sp>
        <p:nvSpPr>
          <p:cNvPr id="132" name="Google Shape;132;p1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aphicFrame>
        <p:nvGraphicFramePr>
          <p:cNvPr id="133" name="Google Shape;133;p18"/>
          <p:cNvGraphicFramePr/>
          <p:nvPr/>
        </p:nvGraphicFramePr>
        <p:xfrm>
          <a:off x="457200" y="1417641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{8D045855-3643-4AD6-9B8A-B1A46D7A3A59}</a:tableStyleId>
              </a:tblPr>
              <a:tblGrid>
                <a:gridCol w="2611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17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72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>
                          <a:solidFill>
                            <a:srgbClr val="5F497A"/>
                          </a:solidFill>
                        </a:rPr>
                        <a:t>Issue</a:t>
                      </a:r>
                      <a:endParaRPr sz="1800">
                        <a:solidFill>
                          <a:srgbClr val="5F497A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solidFill>
                            <a:srgbClr val="604A7B"/>
                          </a:solidFill>
                        </a:rPr>
                        <a:t>Solutions</a:t>
                      </a:r>
                      <a:endParaRPr sz="1800">
                        <a:solidFill>
                          <a:srgbClr val="604A7B"/>
                        </a:solidFill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56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/>
                        <a:t>Personnel issues</a:t>
                      </a:r>
                      <a:endParaRPr sz="1800" b="1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Shipping in nurses from other states, moving residents from different programs</a:t>
                      </a:r>
                      <a:endParaRPr sz="18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72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/>
                        <a:t>Equipment</a:t>
                      </a:r>
                      <a:endParaRPr sz="1800" b="1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56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PPE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Mask decontamination, Cajun Army to collect supplies from nail salons, vet and dentist offices</a:t>
                      </a:r>
                      <a:endParaRPr sz="18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72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Ventilators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Borrowed from other hospitals, changed code guidelines</a:t>
                      </a:r>
                      <a:endParaRPr sz="18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72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Negative pressure rooms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Retrofitted hospital rooms </a:t>
                      </a:r>
                      <a:endParaRPr sz="18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72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Beds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Opened a triage tent to quickly move patients</a:t>
                      </a:r>
                      <a:endParaRPr sz="18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72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Plaquenil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Running out, but not a proven therapy!</a:t>
                      </a:r>
                      <a:endParaRPr sz="18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72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/>
                        <a:t>Cleaning wipes</a:t>
                      </a:r>
                      <a:endParaRPr sz="1800" b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Replaced with reusable wipes </a:t>
                      </a:r>
                      <a:endParaRPr sz="18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72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/>
                        <a:t>Homeless population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Moved to hotels in the French Quarter, opened a trailer park</a:t>
                      </a:r>
                      <a:endParaRPr sz="18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972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/>
                        <a:t>Testing</a:t>
                      </a:r>
                      <a:endParaRPr sz="1800" b="1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Three rapid testing machines took 1 month to set up</a:t>
                      </a:r>
                      <a:endParaRPr sz="18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/>
          </a:p>
        </p:txBody>
      </p:sp>
      <p:sp>
        <p:nvSpPr>
          <p:cNvPr id="139" name="Google Shape;139;p1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0" name="Google Shape;140;p19" descr="image00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1585" y="1589625"/>
            <a:ext cx="4796275" cy="2697906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41" name="Google Shape;141;p19" descr="image001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93466" y="812439"/>
            <a:ext cx="2302900" cy="5909036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42" name="Google Shape;142;p19" descr="IMG_7453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5400000">
            <a:off x="3987896" y="1440069"/>
            <a:ext cx="5021035" cy="3765776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Issues as time goes on</a:t>
            </a:r>
            <a:endParaRPr/>
          </a:p>
        </p:txBody>
      </p:sp>
      <p:sp>
        <p:nvSpPr>
          <p:cNvPr id="148" name="Google Shape;148;p2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Nursing home and facility patients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Difficulty with containing virus during festival season, no tourists in a tourist economy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Deaths from COVID that are not in COVID positive patients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Difficulty with homeless patients in hotels</a:t>
            </a:r>
            <a:endParaRPr/>
          </a:p>
        </p:txBody>
      </p:sp>
      <p:sp>
        <p:nvSpPr>
          <p:cNvPr id="149" name="Google Shape;149;p2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59"/>
              <a:buFont typeface="Calibri"/>
              <a:buNone/>
            </a:pPr>
            <a:r>
              <a:rPr lang="en-US" sz="3959"/>
              <a:t>Why this crisis has impacted</a:t>
            </a:r>
            <a:br>
              <a:rPr lang="en-US" sz="3959"/>
            </a:br>
            <a:r>
              <a:rPr lang="en-US" sz="3959"/>
              <a:t> NOLA so heavily*</a:t>
            </a:r>
            <a:endParaRPr sz="3959"/>
          </a:p>
        </p:txBody>
      </p:sp>
      <p:sp>
        <p:nvSpPr>
          <p:cNvPr id="155" name="Google Shape;155;p2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741486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Culture of togetherness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Health demographics (high rates of hypertension, diabetes, kidney disease)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Access to healthcare, testing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General distrust of government, physicians</a:t>
            </a:r>
            <a:endParaRPr/>
          </a:p>
          <a:p>
            <a:pPr marL="342900" lvl="0" indent="-1397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/>
          </a:p>
        </p:txBody>
      </p:sp>
      <p:sp>
        <p:nvSpPr>
          <p:cNvPr id="156" name="Google Shape;156;p2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57" name="Google Shape;157;p21" descr="9c346aa6065fbfdf07bb56c275e080ca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98686" y="1788072"/>
            <a:ext cx="3350377" cy="2394996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686</Words>
  <Application>Microsoft Office PowerPoint</Application>
  <PresentationFormat>On-screen Show (4:3)</PresentationFormat>
  <Paragraphs>105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Terms</vt:lpstr>
      <vt:lpstr>Terms, cont.</vt:lpstr>
      <vt:lpstr>New Orleans, LA</vt:lpstr>
      <vt:lpstr>University Medical Center</vt:lpstr>
      <vt:lpstr>COVID-19 timeline in NOLA</vt:lpstr>
      <vt:lpstr>Issues in the beginning of crisis</vt:lpstr>
      <vt:lpstr>PowerPoint Presentation</vt:lpstr>
      <vt:lpstr>Issues as time goes on</vt:lpstr>
      <vt:lpstr>Why this crisis has impacted  NOLA so heavily*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Terms</dc:title>
  <dc:creator>Barbara Christie-Pope</dc:creator>
  <cp:lastModifiedBy>Barbara Christie-Pope</cp:lastModifiedBy>
  <cp:revision>1</cp:revision>
  <dcterms:modified xsi:type="dcterms:W3CDTF">2020-04-24T16:05:48Z</dcterms:modified>
</cp:coreProperties>
</file>