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embeddedFontLst>
    <p:embeddedFont>
      <p:font typeface="Lexend Exa" panose="020B0604020202020204" charset="0"/>
      <p:regular r:id="rId25"/>
      <p:bold r:id="rId26"/>
    </p:embeddedFont>
    <p:embeddedFont>
      <p:font typeface="Lexend Exa Medium" panose="020B0604020202020204" charset="0"/>
      <p:regular r:id="rId27"/>
      <p:bold r:id="rId28"/>
    </p:embeddedFont>
    <p:embeddedFont>
      <p:font typeface="Nunito" panose="020B0604020202020204" charset="0"/>
      <p:regular r:id="rId29"/>
      <p:bold r:id="rId30"/>
      <p:italic r:id="rId31"/>
      <p:boldItalic r:id="rId32"/>
    </p:embeddedFont>
    <p:embeddedFont>
      <p:font typeface="Teachers" panose="020B060402020202020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BC4AA1-BC2F-44E9-A72E-1FEFD4B601C2}">
  <a:tblStyle styleId="{98BC4AA1-BC2F-44E9-A72E-1FEFD4B601C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52" y="4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839b9cb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5839b9cb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5a90d43e16_0_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5a90d43e16_0_4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5a90d43e16_0_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5a90d43e16_0_4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5a90d43e16_0_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5a90d43e16_0_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5a90d43e16_0_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5a90d43e16_0_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5a90d43e16_0_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5a90d43e16_0_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5a90d43e16_0_5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5a90d43e16_0_5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5a90d43e16_0_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5a90d43e16_0_4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5a90d43e16_0_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5a90d43e16_0_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5a90d43e1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5a90d43e1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5a90d43e1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5a90d43e1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a90d43e16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a90d43e16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5a90d43e16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35a90d43e16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5a90d43e16_0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5a90d43e16_0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839b9cb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5839b9cb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328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5907e342ce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5907e342ce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5a90d43e16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5a90d43e16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5a90d43e16_0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5a90d43e16_0_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a90d43e16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a90d43e16_0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5a90d43e16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5a90d43e16_0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5a90d43e16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5a90d43e16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5a90d43e16_0_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5a90d43e16_0_4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exend Exa Medium"/>
              <a:buNone/>
              <a:defRPr sz="3000">
                <a:solidFill>
                  <a:srgbClr val="000000"/>
                </a:solidFill>
                <a:latin typeface="Lexend Exa Medium"/>
                <a:ea typeface="Lexend Exa Medium"/>
                <a:cs typeface="Lexend Exa Medium"/>
                <a:sym typeface="Lexend Ex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Lexend Exa"/>
              <a:buNone/>
              <a:defRPr sz="3000">
                <a:latin typeface="Lexend Exa"/>
                <a:ea typeface="Lexend Exa"/>
                <a:cs typeface="Lexend Exa"/>
                <a:sym typeface="Lexend Ex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exend Exa"/>
              <a:buChar char="●"/>
              <a:defRPr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ixabay.com/en/sleep-smiley-tired-bed-good-night-2001207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/>
          </p:nvPr>
        </p:nvSpPr>
        <p:spPr>
          <a:xfrm>
            <a:off x="860250" y="1302150"/>
            <a:ext cx="74235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 dirty="0"/>
              <a:t>Lesson For </a:t>
            </a:r>
            <a:endParaRPr sz="5800" dirty="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 dirty="0"/>
              <a:t>Unit 5: Day 1</a:t>
            </a:r>
            <a:endParaRPr sz="5800" dirty="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 dirty="0"/>
              <a:t>Around Town</a:t>
            </a:r>
            <a:endParaRPr sz="5800" dirty="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2"/>
          <p:cNvSpPr txBox="1"/>
          <p:nvPr/>
        </p:nvSpPr>
        <p:spPr>
          <a:xfrm>
            <a:off x="290625" y="2848525"/>
            <a:ext cx="3443100" cy="20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</a:rPr>
              <a:t>I am so hungry!</a:t>
            </a:r>
            <a:endParaRPr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233A44"/>
                </a:solidFill>
              </a:rPr>
              <a:t>Do you want to go to the restaurant with me?</a:t>
            </a:r>
            <a:endParaRPr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</a:rPr>
              <a:t>Yes, I will eat everything on the menu.</a:t>
            </a:r>
            <a:endParaRPr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233A44"/>
                </a:solidFill>
              </a:rPr>
              <a:t>I don’t think you have enough money to order everything.</a:t>
            </a:r>
            <a:endParaRPr b="1" dirty="0">
              <a:solidFill>
                <a:srgbClr val="233A44"/>
              </a:solidFill>
            </a:endParaRPr>
          </a:p>
        </p:txBody>
      </p:sp>
      <p:pic>
        <p:nvPicPr>
          <p:cNvPr id="208" name="Google Shape;208;p22"/>
          <p:cNvPicPr preferRelativeResize="0"/>
          <p:nvPr/>
        </p:nvPicPr>
        <p:blipFill rotWithShape="1">
          <a:blip r:embed="rId3">
            <a:alphaModFix/>
          </a:blip>
          <a:srcRect l="8533" b="9649"/>
          <a:stretch/>
        </p:blipFill>
        <p:spPr>
          <a:xfrm>
            <a:off x="171450" y="305300"/>
            <a:ext cx="3300388" cy="226645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2"/>
          <p:cNvSpPr txBox="1"/>
          <p:nvPr/>
        </p:nvSpPr>
        <p:spPr>
          <a:xfrm>
            <a:off x="4743450" y="2990850"/>
            <a:ext cx="3771900" cy="19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</a:rPr>
              <a:t>Can you take me to the salon?</a:t>
            </a:r>
            <a:endParaRPr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233A44"/>
                </a:solidFill>
              </a:rPr>
              <a:t>What are you getting done at the salon?</a:t>
            </a:r>
            <a:endParaRPr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</a:rPr>
              <a:t>I want to color my hair. </a:t>
            </a:r>
            <a:endParaRPr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233A44"/>
                </a:solidFill>
              </a:rPr>
              <a:t>I need a haircut, so I will take you there.</a:t>
            </a:r>
            <a:endParaRPr b="1" dirty="0">
              <a:solidFill>
                <a:srgbClr val="233A44"/>
              </a:solidFill>
            </a:endParaRPr>
          </a:p>
        </p:txBody>
      </p:sp>
      <p:pic>
        <p:nvPicPr>
          <p:cNvPr id="210" name="Google Shape;21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3450" y="172050"/>
            <a:ext cx="2930475" cy="267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2" descr="Colored and isolated barber big icon set (Provided by Getty Images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24751" y="1774600"/>
            <a:ext cx="1379702" cy="13170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73957C1-673B-45D5-92DF-6B714C6C7ACE}"/>
              </a:ext>
            </a:extLst>
          </p:cNvPr>
          <p:cNvSpPr/>
          <p:nvPr/>
        </p:nvSpPr>
        <p:spPr>
          <a:xfrm>
            <a:off x="3471838" y="390280"/>
            <a:ext cx="17279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33A44"/>
                </a:solidFill>
              </a:rPr>
              <a:t>Practice with a partner.</a:t>
            </a:r>
          </a:p>
          <a:p>
            <a:endParaRPr lang="en-US" b="1" dirty="0">
              <a:solidFill>
                <a:srgbClr val="233A44"/>
              </a:solidFill>
            </a:endParaRPr>
          </a:p>
          <a:p>
            <a:r>
              <a:rPr lang="en-US" b="1" dirty="0">
                <a:solidFill>
                  <a:srgbClr val="233A44"/>
                </a:solidFill>
              </a:rPr>
              <a:t>Read out loud.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3"/>
          <p:cNvSpPr txBox="1"/>
          <p:nvPr/>
        </p:nvSpPr>
        <p:spPr>
          <a:xfrm>
            <a:off x="307725" y="197425"/>
            <a:ext cx="7367100" cy="9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On     Next to     </a:t>
            </a: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Between    Across from      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17" name="Google Shape;217;p23" title="Screenshot 2025-05-17 at 10.14.26 AM.png"/>
          <p:cNvPicPr preferRelativeResize="0"/>
          <p:nvPr/>
        </p:nvPicPr>
        <p:blipFill rotWithShape="1">
          <a:blip r:embed="rId3">
            <a:alphaModFix/>
          </a:blip>
          <a:srcRect l="55643" t="46676" r="2447" b="2818"/>
          <a:stretch/>
        </p:blipFill>
        <p:spPr>
          <a:xfrm rot="5400000">
            <a:off x="1160174" y="-43200"/>
            <a:ext cx="2792701" cy="4497601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3"/>
          <p:cNvSpPr txBox="1"/>
          <p:nvPr/>
        </p:nvSpPr>
        <p:spPr>
          <a:xfrm>
            <a:off x="4926725" y="1324750"/>
            <a:ext cx="4018200" cy="24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We are going to practice reading the map. We will use On, Next to, Between, and Across from to explain what we see. </a:t>
            </a:r>
            <a:endParaRPr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Repeat after me!</a:t>
            </a:r>
            <a:endParaRPr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ON: </a:t>
            </a:r>
            <a:endParaRPr dirty="0">
              <a:solidFill>
                <a:schemeClr val="dk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en" dirty="0">
                <a:solidFill>
                  <a:schemeClr val="dk2"/>
                </a:solidFill>
              </a:rPr>
              <a:t>The supermarket is ON Main Street.</a:t>
            </a:r>
            <a:endParaRPr dirty="0">
              <a:solidFill>
                <a:schemeClr val="dk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en" dirty="0">
                <a:solidFill>
                  <a:schemeClr val="dk2"/>
                </a:solidFill>
              </a:rPr>
              <a:t>The pharmacy is ON Main Street.</a:t>
            </a:r>
            <a:endParaRPr dirty="0">
              <a:solidFill>
                <a:schemeClr val="dk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en" dirty="0">
                <a:solidFill>
                  <a:schemeClr val="dk2"/>
                </a:solidFill>
              </a:rPr>
              <a:t>The restaurant is ON Main Street.</a:t>
            </a:r>
            <a:endParaRPr dirty="0">
              <a:solidFill>
                <a:schemeClr val="dk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en" dirty="0">
                <a:solidFill>
                  <a:schemeClr val="dk2"/>
                </a:solidFill>
              </a:rPr>
              <a:t>The police station is ON Main Street.</a:t>
            </a:r>
            <a:endParaRPr dirty="0">
              <a:solidFill>
                <a:schemeClr val="dk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en" dirty="0">
                <a:solidFill>
                  <a:schemeClr val="dk2"/>
                </a:solidFill>
              </a:rPr>
              <a:t>The bakery is ON Main Street.</a:t>
            </a:r>
            <a:endParaRPr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4"/>
          <p:cNvSpPr txBox="1"/>
          <p:nvPr/>
        </p:nvSpPr>
        <p:spPr>
          <a:xfrm>
            <a:off x="307725" y="197425"/>
            <a:ext cx="7367100" cy="9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On     Next to     </a:t>
            </a: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Between    Across from      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24" name="Google Shape;224;p24" title="Screenshot 2025-05-17 at 10.14.26 AM.png"/>
          <p:cNvPicPr preferRelativeResize="0"/>
          <p:nvPr/>
        </p:nvPicPr>
        <p:blipFill rotWithShape="1">
          <a:blip r:embed="rId3">
            <a:alphaModFix/>
          </a:blip>
          <a:srcRect l="55643" t="46676" r="2447" b="2818"/>
          <a:stretch/>
        </p:blipFill>
        <p:spPr>
          <a:xfrm rot="5400000">
            <a:off x="1160174" y="-43200"/>
            <a:ext cx="2792701" cy="4497601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4"/>
          <p:cNvSpPr txBox="1"/>
          <p:nvPr/>
        </p:nvSpPr>
        <p:spPr>
          <a:xfrm>
            <a:off x="4926725" y="1324750"/>
            <a:ext cx="4018200" cy="24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We are going to practice reading the map. We will use On, Next to, Between, and Across from to explain what we see. 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Repeat after me!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NEXT TO: 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en">
                <a:solidFill>
                  <a:schemeClr val="dk2"/>
                </a:solidFill>
              </a:rPr>
              <a:t>The supermarket is NEXT TO the pharmacy.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en">
                <a:solidFill>
                  <a:schemeClr val="dk2"/>
                </a:solidFill>
              </a:rPr>
              <a:t>The restaurant is NEXT TO the pharmacy.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en">
                <a:solidFill>
                  <a:schemeClr val="dk2"/>
                </a:solidFill>
              </a:rPr>
              <a:t>The police station is NEXT TO the bakery.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en">
                <a:solidFill>
                  <a:schemeClr val="dk2"/>
                </a:solidFill>
              </a:rPr>
              <a:t>The bakery is NEXT TO the police station.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26" name="Google Shape;226;p24"/>
          <p:cNvSpPr txBox="1"/>
          <p:nvPr/>
        </p:nvSpPr>
        <p:spPr>
          <a:xfrm>
            <a:off x="1889500" y="940000"/>
            <a:ext cx="95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0000"/>
                </a:solidFill>
                <a:highlight>
                  <a:srgbClr val="FFFF00"/>
                </a:highlight>
              </a:rPr>
              <a:t>NEXT TO</a:t>
            </a:r>
            <a:endParaRPr sz="12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27" name="Google Shape;227;p24"/>
          <p:cNvSpPr txBox="1"/>
          <p:nvPr/>
        </p:nvSpPr>
        <p:spPr>
          <a:xfrm>
            <a:off x="3213375" y="940000"/>
            <a:ext cx="903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0000"/>
                </a:solidFill>
                <a:highlight>
                  <a:srgbClr val="FFFF00"/>
                </a:highlight>
              </a:rPr>
              <a:t>NEXT TO</a:t>
            </a:r>
            <a:endParaRPr sz="12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28" name="Google Shape;228;p24"/>
          <p:cNvSpPr txBox="1"/>
          <p:nvPr/>
        </p:nvSpPr>
        <p:spPr>
          <a:xfrm>
            <a:off x="3048275" y="3145300"/>
            <a:ext cx="903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0000"/>
                </a:solidFill>
                <a:highlight>
                  <a:srgbClr val="FFFF00"/>
                </a:highlight>
              </a:rPr>
              <a:t>NEXT TO</a:t>
            </a:r>
            <a:endParaRPr sz="12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5"/>
          <p:cNvSpPr txBox="1"/>
          <p:nvPr/>
        </p:nvSpPr>
        <p:spPr>
          <a:xfrm>
            <a:off x="307725" y="197425"/>
            <a:ext cx="7367100" cy="9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On     Next to     </a:t>
            </a: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Between    Across from      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34" name="Google Shape;234;p25" title="Screenshot 2025-05-17 at 10.14.26 AM.png"/>
          <p:cNvPicPr preferRelativeResize="0"/>
          <p:nvPr/>
        </p:nvPicPr>
        <p:blipFill rotWithShape="1">
          <a:blip r:embed="rId3">
            <a:alphaModFix/>
          </a:blip>
          <a:srcRect l="55643" t="46676" r="2447" b="2818"/>
          <a:stretch/>
        </p:blipFill>
        <p:spPr>
          <a:xfrm rot="5400000">
            <a:off x="1160174" y="-43200"/>
            <a:ext cx="2792701" cy="449760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5"/>
          <p:cNvSpPr txBox="1"/>
          <p:nvPr/>
        </p:nvSpPr>
        <p:spPr>
          <a:xfrm>
            <a:off x="4926725" y="1324750"/>
            <a:ext cx="4018200" cy="24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We are going to practice reading the map. We will use On, Next to, Between, and Across from to explain what we see. 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Repeat after me!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BETWEEN: 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en">
                <a:solidFill>
                  <a:schemeClr val="dk2"/>
                </a:solidFill>
              </a:rPr>
              <a:t>The pharmacy is BETWEEN the supermarket and the restaurant.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en">
                <a:solidFill>
                  <a:schemeClr val="dk2"/>
                </a:solidFill>
              </a:rPr>
              <a:t>The police station is BETWEEN the bakery and the parked cars.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36" name="Google Shape;236;p25"/>
          <p:cNvSpPr txBox="1"/>
          <p:nvPr/>
        </p:nvSpPr>
        <p:spPr>
          <a:xfrm>
            <a:off x="2502600" y="644400"/>
            <a:ext cx="95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0000"/>
                </a:solidFill>
                <a:highlight>
                  <a:srgbClr val="FFFF00"/>
                </a:highlight>
              </a:rPr>
              <a:t>BETWEEN</a:t>
            </a:r>
            <a:endParaRPr sz="12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37" name="Google Shape;237;p25"/>
          <p:cNvSpPr txBox="1"/>
          <p:nvPr/>
        </p:nvSpPr>
        <p:spPr>
          <a:xfrm>
            <a:off x="1855775" y="2625175"/>
            <a:ext cx="95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0000"/>
                </a:solidFill>
                <a:highlight>
                  <a:srgbClr val="FFFF00"/>
                </a:highlight>
              </a:rPr>
              <a:t>BETWEEN</a:t>
            </a:r>
            <a:endParaRPr sz="12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6"/>
          <p:cNvSpPr txBox="1"/>
          <p:nvPr/>
        </p:nvSpPr>
        <p:spPr>
          <a:xfrm>
            <a:off x="307725" y="197425"/>
            <a:ext cx="7367100" cy="9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On     Next to     </a:t>
            </a: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Between    Across from      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43" name="Google Shape;243;p26" title="Screenshot 2025-05-17 at 10.14.26 AM.png"/>
          <p:cNvPicPr preferRelativeResize="0"/>
          <p:nvPr/>
        </p:nvPicPr>
        <p:blipFill rotWithShape="1">
          <a:blip r:embed="rId3">
            <a:alphaModFix/>
          </a:blip>
          <a:srcRect l="55643" t="46676" r="2447" b="2818"/>
          <a:stretch/>
        </p:blipFill>
        <p:spPr>
          <a:xfrm rot="5400000">
            <a:off x="1160174" y="-43200"/>
            <a:ext cx="2792701" cy="4497601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6"/>
          <p:cNvSpPr txBox="1"/>
          <p:nvPr/>
        </p:nvSpPr>
        <p:spPr>
          <a:xfrm>
            <a:off x="4926725" y="1324750"/>
            <a:ext cx="4018200" cy="24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We are going to practice reading the map. We will use On, Next to, Between, and Across from to explain what we see. 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Repeat after me!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ACROSS FROM: 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en">
                <a:solidFill>
                  <a:schemeClr val="dk2"/>
                </a:solidFill>
              </a:rPr>
              <a:t>The pharmacy is ACROSS FROM the police station.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en">
                <a:solidFill>
                  <a:schemeClr val="dk2"/>
                </a:solidFill>
              </a:rPr>
              <a:t>The restaurant is ACROSS FROM the bakery.</a:t>
            </a: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</a:pPr>
            <a:r>
              <a:rPr lang="en">
                <a:solidFill>
                  <a:schemeClr val="dk2"/>
                </a:solidFill>
              </a:rPr>
              <a:t>The supermarket is ACROSS FROM the parked cars. 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45" name="Google Shape;245;p26"/>
          <p:cNvSpPr txBox="1"/>
          <p:nvPr/>
        </p:nvSpPr>
        <p:spPr>
          <a:xfrm rot="5400000">
            <a:off x="1956450" y="2066825"/>
            <a:ext cx="1461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0000"/>
                </a:solidFill>
                <a:highlight>
                  <a:srgbClr val="FFFF00"/>
                </a:highlight>
              </a:rPr>
              <a:t>ACROSS FROM</a:t>
            </a:r>
            <a:endParaRPr sz="12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46" name="Google Shape;246;p26"/>
          <p:cNvSpPr txBox="1"/>
          <p:nvPr/>
        </p:nvSpPr>
        <p:spPr>
          <a:xfrm rot="5400000">
            <a:off x="3718275" y="2175450"/>
            <a:ext cx="1461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0000"/>
                </a:solidFill>
                <a:highlight>
                  <a:srgbClr val="FFFF00"/>
                </a:highlight>
              </a:rPr>
              <a:t>ACROSS FROM</a:t>
            </a:r>
            <a:endParaRPr sz="12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47" name="Google Shape;247;p26"/>
          <p:cNvSpPr txBox="1"/>
          <p:nvPr/>
        </p:nvSpPr>
        <p:spPr>
          <a:xfrm rot="5400000">
            <a:off x="194625" y="2175450"/>
            <a:ext cx="1461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0000"/>
                </a:solidFill>
                <a:highlight>
                  <a:srgbClr val="FFFF00"/>
                </a:highlight>
              </a:rPr>
              <a:t>ACROSS FROM</a:t>
            </a:r>
            <a:endParaRPr sz="12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7"/>
          <p:cNvSpPr txBox="1"/>
          <p:nvPr/>
        </p:nvSpPr>
        <p:spPr>
          <a:xfrm>
            <a:off x="307725" y="197425"/>
            <a:ext cx="7367100" cy="9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On     Next to     </a:t>
            </a: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Between    Across from      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53" name="Google Shape;253;p27" title="Screenshot 2025-05-17 at 10.14.26 AM.png"/>
          <p:cNvPicPr preferRelativeResize="0"/>
          <p:nvPr/>
        </p:nvPicPr>
        <p:blipFill rotWithShape="1">
          <a:blip r:embed="rId3">
            <a:alphaModFix/>
          </a:blip>
          <a:srcRect l="55643" t="46676" r="2447" b="2818"/>
          <a:stretch/>
        </p:blipFill>
        <p:spPr>
          <a:xfrm rot="5400000">
            <a:off x="1160174" y="-43200"/>
            <a:ext cx="2792701" cy="4497601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7"/>
          <p:cNvSpPr txBox="1"/>
          <p:nvPr/>
        </p:nvSpPr>
        <p:spPr>
          <a:xfrm>
            <a:off x="4805325" y="1259050"/>
            <a:ext cx="4139700" cy="36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Where is the supermarket?  </a:t>
            </a:r>
            <a:endParaRPr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The supermarket is NEXT TO the pharmacy. </a:t>
            </a:r>
            <a:endParaRPr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Where is the pharmacy?</a:t>
            </a:r>
            <a:endParaRPr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The pharmacy is BETWEEN the supermarket and the restaurant.</a:t>
            </a:r>
            <a:endParaRPr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Where is the restaurant? </a:t>
            </a:r>
            <a:endParaRPr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The restaurant is ACROSS FROM the bakery.</a:t>
            </a:r>
            <a:endParaRPr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Where is the bakery? </a:t>
            </a:r>
            <a:endParaRPr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The bakery is NEXT TO the police station. </a:t>
            </a:r>
            <a:endParaRPr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Where is the police station? </a:t>
            </a:r>
            <a:endParaRPr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The police station is ON Main Street.</a:t>
            </a:r>
            <a:endParaRPr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28" title="Screenshot 2025-05-17 at 10.14.09 AM.png"/>
          <p:cNvPicPr preferRelativeResize="0"/>
          <p:nvPr/>
        </p:nvPicPr>
        <p:blipFill rotWithShape="1">
          <a:blip r:embed="rId3">
            <a:alphaModFix/>
          </a:blip>
          <a:srcRect t="7520" b="61481"/>
          <a:stretch/>
        </p:blipFill>
        <p:spPr>
          <a:xfrm>
            <a:off x="985637" y="881526"/>
            <a:ext cx="7172724" cy="2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8"/>
          <p:cNvSpPr txBox="1"/>
          <p:nvPr/>
        </p:nvSpPr>
        <p:spPr>
          <a:xfrm>
            <a:off x="239875" y="3251650"/>
            <a:ext cx="4051800" cy="13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Where is the bank?  </a:t>
            </a:r>
            <a:endParaRPr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The bank is ________ the supermarket. </a:t>
            </a:r>
            <a:endParaRPr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Where is the supermarket?</a:t>
            </a:r>
            <a:endParaRPr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The supermarket is __________ the bank.</a:t>
            </a:r>
            <a:endParaRPr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</a:endParaRPr>
          </a:p>
        </p:txBody>
      </p:sp>
      <p:sp>
        <p:nvSpPr>
          <p:cNvPr id="261" name="Google Shape;261;p28"/>
          <p:cNvSpPr txBox="1"/>
          <p:nvPr/>
        </p:nvSpPr>
        <p:spPr>
          <a:xfrm>
            <a:off x="4686800" y="3251650"/>
            <a:ext cx="4051800" cy="13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Where is the bank?  </a:t>
            </a:r>
            <a:endParaRPr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The bank is _________ the restaurant. </a:t>
            </a:r>
            <a:endParaRPr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Where is the restaurant?</a:t>
            </a:r>
            <a:endParaRPr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The restaurant is ___________ the bank.</a:t>
            </a:r>
            <a:endParaRPr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</a:endParaRPr>
          </a:p>
        </p:txBody>
      </p:sp>
      <p:pic>
        <p:nvPicPr>
          <p:cNvPr id="262" name="Google Shape;262;p28" title="Screenshot 2025-05-17 at 9.29.28 AM.png"/>
          <p:cNvPicPr preferRelativeResize="0"/>
          <p:nvPr/>
        </p:nvPicPr>
        <p:blipFill rotWithShape="1">
          <a:blip r:embed="rId4">
            <a:alphaModFix/>
          </a:blip>
          <a:srcRect l="8263" t="35794" r="68232" b="37119"/>
          <a:stretch/>
        </p:blipFill>
        <p:spPr>
          <a:xfrm>
            <a:off x="777350" y="804925"/>
            <a:ext cx="888774" cy="63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8" title="Screenshot 2025-05-17 at 9.29.28 AM.png"/>
          <p:cNvPicPr preferRelativeResize="0"/>
          <p:nvPr/>
        </p:nvPicPr>
        <p:blipFill rotWithShape="1">
          <a:blip r:embed="rId4">
            <a:alphaModFix/>
          </a:blip>
          <a:srcRect l="8263" t="35794" r="68232" b="37119"/>
          <a:stretch/>
        </p:blipFill>
        <p:spPr>
          <a:xfrm>
            <a:off x="4816400" y="464650"/>
            <a:ext cx="888774" cy="63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8" title="Screenshot 2025-05-17 at 10.12.19 AM.png"/>
          <p:cNvPicPr preferRelativeResize="0"/>
          <p:nvPr/>
        </p:nvPicPr>
        <p:blipFill rotWithShape="1">
          <a:blip r:embed="rId5">
            <a:alphaModFix/>
          </a:blip>
          <a:srcRect l="24805" t="10669" r="60372" b="79019"/>
          <a:stretch/>
        </p:blipFill>
        <p:spPr>
          <a:xfrm>
            <a:off x="3927375" y="2131225"/>
            <a:ext cx="707924" cy="55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8"/>
          <p:cNvPicPr preferRelativeResize="0"/>
          <p:nvPr/>
        </p:nvPicPr>
        <p:blipFill rotWithShape="1">
          <a:blip r:embed="rId6">
            <a:alphaModFix/>
          </a:blip>
          <a:srcRect l="55665" t="34532" r="6105" b="17896"/>
          <a:stretch/>
        </p:blipFill>
        <p:spPr>
          <a:xfrm>
            <a:off x="7209150" y="1995675"/>
            <a:ext cx="949200" cy="82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29" title="Screenshot 2025-05-17 at 10.14.09 AM.png"/>
          <p:cNvPicPr preferRelativeResize="0"/>
          <p:nvPr/>
        </p:nvPicPr>
        <p:blipFill rotWithShape="1">
          <a:blip r:embed="rId3">
            <a:alphaModFix/>
          </a:blip>
          <a:srcRect t="38970" b="33198"/>
          <a:stretch/>
        </p:blipFill>
        <p:spPr>
          <a:xfrm>
            <a:off x="1234525" y="214175"/>
            <a:ext cx="7346400" cy="200832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9"/>
          <p:cNvSpPr txBox="1"/>
          <p:nvPr/>
        </p:nvSpPr>
        <p:spPr>
          <a:xfrm>
            <a:off x="239875" y="3251650"/>
            <a:ext cx="4051800" cy="16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Where is the bank?  </a:t>
            </a:r>
            <a:endParaRPr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The bank is ________ the pharmacy and the supermarket. </a:t>
            </a:r>
            <a:endParaRPr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</a:endParaRPr>
          </a:p>
        </p:txBody>
      </p:sp>
      <p:sp>
        <p:nvSpPr>
          <p:cNvPr id="272" name="Google Shape;272;p29"/>
          <p:cNvSpPr txBox="1"/>
          <p:nvPr/>
        </p:nvSpPr>
        <p:spPr>
          <a:xfrm>
            <a:off x="4686800" y="3251650"/>
            <a:ext cx="4051800" cy="13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Where is the police station?</a:t>
            </a:r>
            <a:endParaRPr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The police station is ______ Park Street.</a:t>
            </a:r>
            <a:endParaRPr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</a:endParaRPr>
          </a:p>
        </p:txBody>
      </p:sp>
      <p:pic>
        <p:nvPicPr>
          <p:cNvPr id="273" name="Google Shape;273;p29" title="Screenshot 2025-05-17 at 9.29.28 AM.png"/>
          <p:cNvPicPr preferRelativeResize="0"/>
          <p:nvPr/>
        </p:nvPicPr>
        <p:blipFill rotWithShape="1">
          <a:blip r:embed="rId4">
            <a:alphaModFix/>
          </a:blip>
          <a:srcRect l="8263" t="39482" r="70311" b="37119"/>
          <a:stretch/>
        </p:blipFill>
        <p:spPr>
          <a:xfrm>
            <a:off x="2791850" y="1464677"/>
            <a:ext cx="707925" cy="48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9" title="Screenshot 2025-05-17 at 10.12.19 AM.png"/>
          <p:cNvPicPr preferRelativeResize="0"/>
          <p:nvPr/>
        </p:nvPicPr>
        <p:blipFill rotWithShape="1">
          <a:blip r:embed="rId5">
            <a:alphaModFix/>
          </a:blip>
          <a:srcRect l="24805" t="10669" r="60372" b="79019"/>
          <a:stretch/>
        </p:blipFill>
        <p:spPr>
          <a:xfrm>
            <a:off x="4291675" y="1395275"/>
            <a:ext cx="707924" cy="55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9" title="Screenshot 2025-05-17 at 10.12.19 AM.png"/>
          <p:cNvPicPr preferRelativeResize="0"/>
          <p:nvPr/>
        </p:nvPicPr>
        <p:blipFill rotWithShape="1">
          <a:blip r:embed="rId5">
            <a:alphaModFix/>
          </a:blip>
          <a:srcRect l="51942" t="10942" r="40221" b="80781"/>
          <a:stretch/>
        </p:blipFill>
        <p:spPr>
          <a:xfrm>
            <a:off x="1179775" y="1395275"/>
            <a:ext cx="466298" cy="55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9"/>
          <p:cNvPicPr preferRelativeResize="0"/>
          <p:nvPr/>
        </p:nvPicPr>
        <p:blipFill rotWithShape="1">
          <a:blip r:embed="rId6">
            <a:alphaModFix/>
          </a:blip>
          <a:srcRect t="31956" b="32028"/>
          <a:stretch/>
        </p:blipFill>
        <p:spPr>
          <a:xfrm>
            <a:off x="6437800" y="1724361"/>
            <a:ext cx="2143125" cy="771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30" title="Screenshot 2025-05-17 at 10.14.09 AM.png"/>
          <p:cNvPicPr preferRelativeResize="0"/>
          <p:nvPr/>
        </p:nvPicPr>
        <p:blipFill rotWithShape="1">
          <a:blip r:embed="rId3">
            <a:alphaModFix/>
          </a:blip>
          <a:srcRect l="2701" t="69047" r="1513" b="2669"/>
          <a:stretch/>
        </p:blipFill>
        <p:spPr>
          <a:xfrm>
            <a:off x="1061250" y="153275"/>
            <a:ext cx="7021500" cy="203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0"/>
          <p:cNvPicPr preferRelativeResize="0"/>
          <p:nvPr/>
        </p:nvPicPr>
        <p:blipFill rotWithShape="1">
          <a:blip r:embed="rId4">
            <a:alphaModFix/>
          </a:blip>
          <a:srcRect l="55665" t="34532" r="6105" b="17896"/>
          <a:stretch/>
        </p:blipFill>
        <p:spPr>
          <a:xfrm>
            <a:off x="3622800" y="1426350"/>
            <a:ext cx="949200" cy="8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0" title="Screenshot 2025-05-17 at 10.12.19 AM.png"/>
          <p:cNvPicPr preferRelativeResize="0"/>
          <p:nvPr/>
        </p:nvPicPr>
        <p:blipFill rotWithShape="1">
          <a:blip r:embed="rId5">
            <a:alphaModFix/>
          </a:blip>
          <a:srcRect l="24805" t="10669" r="60372" b="79019"/>
          <a:stretch/>
        </p:blipFill>
        <p:spPr>
          <a:xfrm>
            <a:off x="7674700" y="1634975"/>
            <a:ext cx="788324" cy="61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0"/>
          <p:cNvPicPr preferRelativeResize="0"/>
          <p:nvPr/>
        </p:nvPicPr>
        <p:blipFill rotWithShape="1">
          <a:blip r:embed="rId6">
            <a:alphaModFix/>
          </a:blip>
          <a:srcRect l="13141" t="63298" r="51908" b="13877"/>
          <a:stretch/>
        </p:blipFill>
        <p:spPr>
          <a:xfrm>
            <a:off x="5747800" y="386975"/>
            <a:ext cx="788326" cy="514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0"/>
          <p:cNvPicPr preferRelativeResize="0"/>
          <p:nvPr/>
        </p:nvPicPr>
        <p:blipFill rotWithShape="1">
          <a:blip r:embed="rId6">
            <a:alphaModFix/>
          </a:blip>
          <a:srcRect l="13141" t="63298" r="51908" b="13877"/>
          <a:stretch/>
        </p:blipFill>
        <p:spPr>
          <a:xfrm>
            <a:off x="688800" y="1283875"/>
            <a:ext cx="788326" cy="514835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0"/>
          <p:cNvSpPr txBox="1"/>
          <p:nvPr/>
        </p:nvSpPr>
        <p:spPr>
          <a:xfrm>
            <a:off x="239875" y="3251650"/>
            <a:ext cx="4051800" cy="16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Where is the bakery?  </a:t>
            </a:r>
            <a:endParaRPr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The bakery is _________ the restaurant.</a:t>
            </a:r>
            <a:endParaRPr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Where is the restaurant?  </a:t>
            </a:r>
            <a:endParaRPr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The restaurant is _________ the bakery.</a:t>
            </a:r>
            <a:endParaRPr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</a:endParaRPr>
          </a:p>
        </p:txBody>
      </p:sp>
      <p:sp>
        <p:nvSpPr>
          <p:cNvPr id="287" name="Google Shape;287;p30"/>
          <p:cNvSpPr txBox="1"/>
          <p:nvPr/>
        </p:nvSpPr>
        <p:spPr>
          <a:xfrm>
            <a:off x="4662100" y="3207000"/>
            <a:ext cx="4051800" cy="16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Where is the bakery?  </a:t>
            </a:r>
            <a:endParaRPr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The bakery is ____________ the supermarket.</a:t>
            </a:r>
            <a:endParaRPr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Where is the supermarket?  </a:t>
            </a:r>
            <a:endParaRPr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The supermarket is ________ the bakery.</a:t>
            </a:r>
            <a:endParaRPr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31" title="Screenshot 2025-05-17 at 10.12.45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075" y="233550"/>
            <a:ext cx="5574276" cy="4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1"/>
          <p:cNvSpPr txBox="1"/>
          <p:nvPr/>
        </p:nvSpPr>
        <p:spPr>
          <a:xfrm>
            <a:off x="5693100" y="569300"/>
            <a:ext cx="3196800" cy="27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How can we travel around the town and city? </a:t>
            </a:r>
            <a:endParaRPr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We can use </a:t>
            </a:r>
            <a:endParaRPr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	a bicycle</a:t>
            </a:r>
            <a:endParaRPr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	a bus</a:t>
            </a:r>
            <a:endParaRPr dirty="0"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	a car</a:t>
            </a:r>
            <a:endParaRPr dirty="0"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	a taxi or a cab</a:t>
            </a:r>
            <a:endParaRPr dirty="0"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	a train</a:t>
            </a:r>
            <a:endParaRPr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We can walk</a:t>
            </a:r>
            <a:endParaRPr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We can call UBER</a:t>
            </a:r>
            <a:endParaRPr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4"/>
          <p:cNvSpPr txBox="1"/>
          <p:nvPr/>
        </p:nvSpPr>
        <p:spPr>
          <a:xfrm>
            <a:off x="307725" y="197425"/>
            <a:ext cx="4038600" cy="46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 dirty="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This unit talk</a:t>
            </a:r>
            <a:r>
              <a:rPr lang="en-US" sz="2150" dirty="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s</a:t>
            </a:r>
            <a:r>
              <a:rPr lang="en" sz="2150" dirty="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 about what you will see around the town. Sometimes we call a town a city. </a:t>
            </a:r>
            <a:endParaRPr sz="2150" dirty="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 dirty="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We will learn about streets and transportation.</a:t>
            </a:r>
            <a:endParaRPr sz="2150" dirty="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 dirty="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We will talk about how to find the places that at next to, between places or on the street.        </a:t>
            </a:r>
            <a:endParaRPr sz="2150" b="1" dirty="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134" name="Google Shape;134;p14" title="Screenshot 2025-05-17 at 10.16.17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9225" y="415825"/>
            <a:ext cx="4460325" cy="447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32" title="Screenshot 2025-05-17 at 10.15.02 AM.png"/>
          <p:cNvPicPr preferRelativeResize="0"/>
          <p:nvPr/>
        </p:nvPicPr>
        <p:blipFill rotWithShape="1">
          <a:blip r:embed="rId3">
            <a:alphaModFix/>
          </a:blip>
          <a:srcRect l="4615" t="14216" r="4533" b="62511"/>
          <a:stretch/>
        </p:blipFill>
        <p:spPr>
          <a:xfrm>
            <a:off x="1227788" y="262750"/>
            <a:ext cx="6688425" cy="1751724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2"/>
          <p:cNvSpPr txBox="1"/>
          <p:nvPr/>
        </p:nvSpPr>
        <p:spPr>
          <a:xfrm>
            <a:off x="6328100" y="2879400"/>
            <a:ext cx="2648100" cy="20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How did Mr. Lopez get to the pharmacy? 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33A44"/>
                </a:solidFill>
              </a:rPr>
              <a:t>Mr. Lopez took the train to the pharmacy to pick up his medicine. </a:t>
            </a:r>
            <a:endParaRPr sz="1600" b="1" dirty="0">
              <a:solidFill>
                <a:srgbClr val="233A44"/>
              </a:solidFill>
            </a:endParaRPr>
          </a:p>
        </p:txBody>
      </p:sp>
      <p:sp>
        <p:nvSpPr>
          <p:cNvPr id="300" name="Google Shape;300;p32"/>
          <p:cNvSpPr txBox="1"/>
          <p:nvPr/>
        </p:nvSpPr>
        <p:spPr>
          <a:xfrm>
            <a:off x="3272675" y="2879400"/>
            <a:ext cx="2648100" cy="21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How did Alan get to the hospital?  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33A44"/>
                </a:solidFill>
              </a:rPr>
              <a:t>Alan to the taxi to the hospital to get a cast for his broken hand. </a:t>
            </a:r>
            <a:endParaRPr sz="1600" b="1" dirty="0">
              <a:solidFill>
                <a:srgbClr val="233A44"/>
              </a:solidFill>
            </a:endParaRPr>
          </a:p>
        </p:txBody>
      </p:sp>
      <p:sp>
        <p:nvSpPr>
          <p:cNvPr id="301" name="Google Shape;301;p32"/>
          <p:cNvSpPr txBox="1"/>
          <p:nvPr/>
        </p:nvSpPr>
        <p:spPr>
          <a:xfrm>
            <a:off x="217225" y="2934150"/>
            <a:ext cx="2648100" cy="1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How did Minh get to the movie theatre?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33A44"/>
                </a:solidFill>
              </a:rPr>
              <a:t>Minh rode his bicycle to the movie theatre to watch Stitch.</a:t>
            </a:r>
            <a:endParaRPr sz="1600" b="1" dirty="0">
              <a:solidFill>
                <a:srgbClr val="233A44"/>
              </a:solidFill>
            </a:endParaRPr>
          </a:p>
        </p:txBody>
      </p:sp>
      <p:pic>
        <p:nvPicPr>
          <p:cNvPr id="302" name="Google Shape;302;p32" title="Screenshot 2025-05-17 at 10.12.45 AM.png"/>
          <p:cNvPicPr preferRelativeResize="0"/>
          <p:nvPr/>
        </p:nvPicPr>
        <p:blipFill rotWithShape="1">
          <a:blip r:embed="rId4">
            <a:alphaModFix/>
          </a:blip>
          <a:srcRect l="1351" t="54714" r="67222" b="1615"/>
          <a:stretch/>
        </p:blipFill>
        <p:spPr>
          <a:xfrm>
            <a:off x="4458625" y="1749549"/>
            <a:ext cx="845538" cy="98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2" title="Screenshot 2025-05-17 at 10.12.45 AM.png"/>
          <p:cNvPicPr preferRelativeResize="0"/>
          <p:nvPr/>
        </p:nvPicPr>
        <p:blipFill rotWithShape="1">
          <a:blip r:embed="rId4">
            <a:alphaModFix/>
          </a:blip>
          <a:srcRect l="32399" t="54714" r="35979"/>
          <a:stretch/>
        </p:blipFill>
        <p:spPr>
          <a:xfrm>
            <a:off x="7095775" y="1684575"/>
            <a:ext cx="820451" cy="98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2" title="Screenshot 2025-05-17 at 10.12.45 AM.png"/>
          <p:cNvPicPr preferRelativeResize="0"/>
          <p:nvPr/>
        </p:nvPicPr>
        <p:blipFill rotWithShape="1">
          <a:blip r:embed="rId4">
            <a:alphaModFix/>
          </a:blip>
          <a:srcRect t="8834" r="68384" b="47495"/>
          <a:stretch/>
        </p:blipFill>
        <p:spPr>
          <a:xfrm>
            <a:off x="2284850" y="1825450"/>
            <a:ext cx="845550" cy="979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3"/>
          <p:cNvSpPr txBox="1"/>
          <p:nvPr/>
        </p:nvSpPr>
        <p:spPr>
          <a:xfrm>
            <a:off x="6328100" y="2900425"/>
            <a:ext cx="2648100" cy="20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How did Isabel get to the gas station? 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33A44"/>
                </a:solidFill>
              </a:rPr>
              <a:t>Isabel drove her car to the gas station to put fuel in the tank. </a:t>
            </a:r>
            <a:endParaRPr sz="1600" b="1" dirty="0">
              <a:solidFill>
                <a:srgbClr val="233A44"/>
              </a:solidFill>
            </a:endParaRPr>
          </a:p>
        </p:txBody>
      </p:sp>
      <p:sp>
        <p:nvSpPr>
          <p:cNvPr id="310" name="Google Shape;310;p33"/>
          <p:cNvSpPr txBox="1"/>
          <p:nvPr/>
        </p:nvSpPr>
        <p:spPr>
          <a:xfrm>
            <a:off x="3272675" y="2900425"/>
            <a:ext cx="2648100" cy="20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How did Jackie get to the post office?  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33A44"/>
                </a:solidFill>
              </a:rPr>
              <a:t>Jackie chose to walk to the post office to mail her letters. </a:t>
            </a:r>
            <a:endParaRPr sz="1600" b="1" dirty="0">
              <a:solidFill>
                <a:srgbClr val="233A44"/>
              </a:solidFill>
            </a:endParaRPr>
          </a:p>
        </p:txBody>
      </p:sp>
      <p:sp>
        <p:nvSpPr>
          <p:cNvPr id="311" name="Google Shape;311;p33"/>
          <p:cNvSpPr txBox="1"/>
          <p:nvPr/>
        </p:nvSpPr>
        <p:spPr>
          <a:xfrm>
            <a:off x="217225" y="2824650"/>
            <a:ext cx="2648100" cy="20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How did Paula get to the laundromat?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33A44"/>
                </a:solidFill>
              </a:rPr>
              <a:t>Paula took the bus to the laundromat to wash her clothes.</a:t>
            </a:r>
            <a:endParaRPr sz="1600" b="1" dirty="0">
              <a:solidFill>
                <a:srgbClr val="233A44"/>
              </a:solidFill>
            </a:endParaRPr>
          </a:p>
        </p:txBody>
      </p:sp>
      <p:pic>
        <p:nvPicPr>
          <p:cNvPr id="312" name="Google Shape;312;p33" title="Screenshot 2025-05-17 at 10.15.02 AM.png"/>
          <p:cNvPicPr preferRelativeResize="0"/>
          <p:nvPr/>
        </p:nvPicPr>
        <p:blipFill rotWithShape="1">
          <a:blip r:embed="rId3">
            <a:alphaModFix/>
          </a:blip>
          <a:srcRect l="4615" t="38662" r="4533" b="39006"/>
          <a:stretch/>
        </p:blipFill>
        <p:spPr>
          <a:xfrm>
            <a:off x="890923" y="197075"/>
            <a:ext cx="7362150" cy="1850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3" title="Screenshot 2025-05-17 at 10.12.45 AM.png"/>
          <p:cNvPicPr preferRelativeResize="0"/>
          <p:nvPr/>
        </p:nvPicPr>
        <p:blipFill rotWithShape="1">
          <a:blip r:embed="rId4">
            <a:alphaModFix/>
          </a:blip>
          <a:srcRect l="32584" t="9428" r="36580" b="47359"/>
          <a:stretch/>
        </p:blipFill>
        <p:spPr>
          <a:xfrm>
            <a:off x="2113000" y="1725800"/>
            <a:ext cx="934668" cy="109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3" title="Screenshot 2025-05-17 at 10.12.45 AM.png"/>
          <p:cNvPicPr preferRelativeResize="0"/>
          <p:nvPr/>
        </p:nvPicPr>
        <p:blipFill rotWithShape="1">
          <a:blip r:embed="rId4">
            <a:alphaModFix/>
          </a:blip>
          <a:srcRect l="64625" t="53526" r="3950" b="3262"/>
          <a:stretch/>
        </p:blipFill>
        <p:spPr>
          <a:xfrm>
            <a:off x="4572000" y="1679725"/>
            <a:ext cx="915597" cy="105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3"/>
          <p:cNvPicPr preferRelativeResize="0"/>
          <p:nvPr/>
        </p:nvPicPr>
        <p:blipFill rotWithShape="1">
          <a:blip r:embed="rId5">
            <a:alphaModFix/>
          </a:blip>
          <a:srcRect l="14803" t="19028" r="12129" b="16774"/>
          <a:stretch/>
        </p:blipFill>
        <p:spPr>
          <a:xfrm>
            <a:off x="7194525" y="1679726"/>
            <a:ext cx="1334400" cy="81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/>
          </p:nvPr>
        </p:nvSpPr>
        <p:spPr>
          <a:xfrm>
            <a:off x="740980" y="3329609"/>
            <a:ext cx="7423500" cy="12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 dirty="0"/>
              <a:t>Good Night!</a:t>
            </a:r>
            <a:endParaRPr sz="5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D809A2-FFC5-476E-B375-C9F3AF980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069534" y="544291"/>
            <a:ext cx="3144079" cy="310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58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5"/>
          <p:cNvSpPr txBox="1">
            <a:spLocks noGrp="1"/>
          </p:cNvSpPr>
          <p:nvPr>
            <p:ph type="title"/>
          </p:nvPr>
        </p:nvSpPr>
        <p:spPr>
          <a:xfrm>
            <a:off x="283125" y="480900"/>
            <a:ext cx="75057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/>
              <a:t>Where are you going today? </a:t>
            </a:r>
            <a:endParaRPr sz="2500"/>
          </a:p>
        </p:txBody>
      </p:sp>
      <p:graphicFrame>
        <p:nvGraphicFramePr>
          <p:cNvPr id="140" name="Google Shape;140;p15"/>
          <p:cNvGraphicFramePr/>
          <p:nvPr>
            <p:extLst>
              <p:ext uri="{D42A27DB-BD31-4B8C-83A1-F6EECF244321}">
                <p14:modId xmlns:p14="http://schemas.microsoft.com/office/powerpoint/2010/main" val="1381956281"/>
              </p:ext>
            </p:extLst>
          </p:nvPr>
        </p:nvGraphicFramePr>
        <p:xfrm>
          <a:off x="351525" y="1004100"/>
          <a:ext cx="8440950" cy="3826610"/>
        </p:xfrm>
        <a:graphic>
          <a:graphicData uri="http://schemas.openxmlformats.org/drawingml/2006/table">
            <a:tbl>
              <a:tblPr>
                <a:noFill/>
                <a:tableStyleId>{98BC4AA1-BC2F-44E9-A72E-1FEFD4B601C2}</a:tableStyleId>
              </a:tblPr>
              <a:tblGrid>
                <a:gridCol w="140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776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gas station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hospital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police station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shopping cart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salon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movie theatre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fuel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doctor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officer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groceries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hair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popcorn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library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school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post office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supermarket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laundromat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bakery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books 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class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mail 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bus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laundry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bread 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4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restaurant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pharmacy 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walk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bicycle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money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taxi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7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food 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medicine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car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train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bank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town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7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Excuse me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Thank you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next to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across from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between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city</a:t>
                      </a:r>
                      <a:endParaRPr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1" name="Google Shape;141;p15"/>
          <p:cNvSpPr txBox="1"/>
          <p:nvPr/>
        </p:nvSpPr>
        <p:spPr>
          <a:xfrm>
            <a:off x="5978825" y="48090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2"/>
                </a:solidFill>
              </a:rPr>
              <a:t>REPEAT AFTER ME!</a:t>
            </a:r>
            <a:endParaRPr sz="2200" b="1">
              <a:solidFill>
                <a:schemeClr val="dk2"/>
              </a:solidFill>
            </a:endParaRPr>
          </a:p>
        </p:txBody>
      </p:sp>
      <p:sp>
        <p:nvSpPr>
          <p:cNvPr id="142" name="Google Shape;142;p15"/>
          <p:cNvSpPr txBox="1"/>
          <p:nvPr/>
        </p:nvSpPr>
        <p:spPr>
          <a:xfrm>
            <a:off x="2499900" y="67250"/>
            <a:ext cx="3678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6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u="sng"/>
              <a:t>Review Words</a:t>
            </a:r>
            <a:endParaRPr sz="4000" b="1" u="sng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6" title="Screenshot 2025-05-17 at 10.15.28 AM.png"/>
          <p:cNvPicPr preferRelativeResize="0"/>
          <p:nvPr/>
        </p:nvPicPr>
        <p:blipFill rotWithShape="1">
          <a:blip r:embed="rId3">
            <a:alphaModFix/>
          </a:blip>
          <a:srcRect l="6990" t="8664" r="62718" b="68520"/>
          <a:stretch/>
        </p:blipFill>
        <p:spPr>
          <a:xfrm>
            <a:off x="252525" y="247650"/>
            <a:ext cx="2620799" cy="2682661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6"/>
          <p:cNvSpPr txBox="1"/>
          <p:nvPr/>
        </p:nvSpPr>
        <p:spPr>
          <a:xfrm>
            <a:off x="252525" y="2941875"/>
            <a:ext cx="3233700" cy="19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Can you take me to the pharmacy?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33A44"/>
                </a:solidFill>
              </a:rPr>
              <a:t>What do you need at the pharmacy?</a:t>
            </a: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I need to pick up my medicine. 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33A44"/>
                </a:solidFill>
              </a:rPr>
              <a:t>Ok. I will take you there.</a:t>
            </a:r>
            <a:endParaRPr sz="1600" b="1" dirty="0">
              <a:solidFill>
                <a:srgbClr val="233A44"/>
              </a:solidFill>
            </a:endParaRPr>
          </a:p>
        </p:txBody>
      </p:sp>
      <p:sp>
        <p:nvSpPr>
          <p:cNvPr id="149" name="Google Shape;149;p16"/>
          <p:cNvSpPr txBox="1"/>
          <p:nvPr/>
        </p:nvSpPr>
        <p:spPr>
          <a:xfrm>
            <a:off x="5010150" y="3124200"/>
            <a:ext cx="3694500" cy="17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Can you take me to the hospital?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33A44"/>
                </a:solidFill>
              </a:rPr>
              <a:t>Why do you need to go to the hospital?</a:t>
            </a: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I think I hurt my hand and need to see a doctor.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33A44"/>
                </a:solidFill>
              </a:rPr>
              <a:t>Oh no! I can take you.</a:t>
            </a:r>
            <a:endParaRPr sz="1600" b="1" dirty="0">
              <a:solidFill>
                <a:srgbClr val="233A44"/>
              </a:solidFill>
            </a:endParaRPr>
          </a:p>
        </p:txBody>
      </p:sp>
      <p:pic>
        <p:nvPicPr>
          <p:cNvPr id="150" name="Google Shape;150;p16" title="Screenshot 2025-05-17 at 10.12.19 AM.png"/>
          <p:cNvPicPr preferRelativeResize="0"/>
          <p:nvPr/>
        </p:nvPicPr>
        <p:blipFill rotWithShape="1">
          <a:blip r:embed="rId4">
            <a:alphaModFix/>
          </a:blip>
          <a:srcRect l="51942" t="10942" r="40221" b="78697"/>
          <a:stretch/>
        </p:blipFill>
        <p:spPr>
          <a:xfrm>
            <a:off x="2686050" y="1877450"/>
            <a:ext cx="914399" cy="135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6" title="Screenshot 2025-05-17 at 10.15.28 AM.png"/>
          <p:cNvPicPr preferRelativeResize="0"/>
          <p:nvPr/>
        </p:nvPicPr>
        <p:blipFill rotWithShape="1">
          <a:blip r:embed="rId3">
            <a:alphaModFix/>
          </a:blip>
          <a:srcRect l="36929" t="8664" r="32780" b="68520"/>
          <a:stretch/>
        </p:blipFill>
        <p:spPr>
          <a:xfrm>
            <a:off x="5547000" y="247650"/>
            <a:ext cx="2620799" cy="2682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6" title="Screenshot 2025-05-14 at 7.02.21 AM.png"/>
          <p:cNvPicPr preferRelativeResize="0"/>
          <p:nvPr/>
        </p:nvPicPr>
        <p:blipFill rotWithShape="1">
          <a:blip r:embed="rId5">
            <a:alphaModFix/>
          </a:blip>
          <a:srcRect l="14795" t="24912" r="52162" b="49095"/>
          <a:stretch/>
        </p:blipFill>
        <p:spPr>
          <a:xfrm>
            <a:off x="7639048" y="2153975"/>
            <a:ext cx="1065649" cy="1073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954067-0D31-4295-9EDF-0927CC7BBF27}"/>
              </a:ext>
            </a:extLst>
          </p:cNvPr>
          <p:cNvSpPr/>
          <p:nvPr/>
        </p:nvSpPr>
        <p:spPr>
          <a:xfrm>
            <a:off x="3370816" y="390280"/>
            <a:ext cx="17279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33A44"/>
                </a:solidFill>
              </a:rPr>
              <a:t>Practice with a partner.</a:t>
            </a:r>
          </a:p>
          <a:p>
            <a:endParaRPr lang="en-US" b="1" dirty="0">
              <a:solidFill>
                <a:srgbClr val="233A44"/>
              </a:solidFill>
            </a:endParaRPr>
          </a:p>
          <a:p>
            <a:r>
              <a:rPr lang="en-US" b="1" dirty="0">
                <a:solidFill>
                  <a:srgbClr val="233A44"/>
                </a:solidFill>
              </a:rPr>
              <a:t>Read out loud.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7" title="Screenshot 2025-05-17 at 10.15.28 AM.png"/>
          <p:cNvPicPr preferRelativeResize="0"/>
          <p:nvPr/>
        </p:nvPicPr>
        <p:blipFill rotWithShape="1">
          <a:blip r:embed="rId3">
            <a:alphaModFix/>
          </a:blip>
          <a:srcRect l="67217" t="8664" r="2901" b="68520"/>
          <a:stretch/>
        </p:blipFill>
        <p:spPr>
          <a:xfrm>
            <a:off x="180150" y="229326"/>
            <a:ext cx="2427690" cy="251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7" title="Screenshot 2025-05-17 at 9.29.28 AM.png"/>
          <p:cNvPicPr preferRelativeResize="0"/>
          <p:nvPr/>
        </p:nvPicPr>
        <p:blipFill rotWithShape="1">
          <a:blip r:embed="rId4">
            <a:alphaModFix/>
          </a:blip>
          <a:srcRect l="7902" t="63131" r="69317" b="8367"/>
          <a:stretch/>
        </p:blipFill>
        <p:spPr>
          <a:xfrm>
            <a:off x="2436650" y="2008425"/>
            <a:ext cx="1200150" cy="9334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7"/>
          <p:cNvSpPr txBox="1"/>
          <p:nvPr/>
        </p:nvSpPr>
        <p:spPr>
          <a:xfrm>
            <a:off x="5010150" y="2748275"/>
            <a:ext cx="4070400" cy="2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I have to stop at the post office.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33A44"/>
                </a:solidFill>
              </a:rPr>
              <a:t>Why are we going to the post office?</a:t>
            </a: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I have to send a package. 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33A44"/>
                </a:solidFill>
              </a:rPr>
              <a:t>I should pick up my mail, too.</a:t>
            </a:r>
            <a:endParaRPr sz="1600" b="1" dirty="0">
              <a:solidFill>
                <a:srgbClr val="233A44"/>
              </a:solidFill>
            </a:endParaRPr>
          </a:p>
        </p:txBody>
      </p:sp>
      <p:pic>
        <p:nvPicPr>
          <p:cNvPr id="160" name="Google Shape;160;p17" title="Screenshot 2025-05-17 at 10.15.28 AM.png"/>
          <p:cNvPicPr preferRelativeResize="0"/>
          <p:nvPr/>
        </p:nvPicPr>
        <p:blipFill rotWithShape="1">
          <a:blip r:embed="rId3">
            <a:alphaModFix/>
          </a:blip>
          <a:srcRect l="7638" t="30768" r="63624" b="47842"/>
          <a:stretch/>
        </p:blipFill>
        <p:spPr>
          <a:xfrm>
            <a:off x="5300975" y="229325"/>
            <a:ext cx="2490475" cy="251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7" title="Screenshot 2025-05-17 at 9.29.28 AM.png"/>
          <p:cNvPicPr preferRelativeResize="0"/>
          <p:nvPr/>
        </p:nvPicPr>
        <p:blipFill rotWithShape="1">
          <a:blip r:embed="rId4">
            <a:alphaModFix/>
          </a:blip>
          <a:srcRect l="9348" t="10202" r="69317" b="63042"/>
          <a:stretch/>
        </p:blipFill>
        <p:spPr>
          <a:xfrm>
            <a:off x="7685850" y="1812568"/>
            <a:ext cx="1200150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7"/>
          <p:cNvSpPr txBox="1"/>
          <p:nvPr/>
        </p:nvSpPr>
        <p:spPr>
          <a:xfrm>
            <a:off x="180150" y="2941875"/>
            <a:ext cx="4718100" cy="19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Let’s go to the laundromat.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33A44"/>
                </a:solidFill>
              </a:rPr>
              <a:t>Why are we going to the laundromat?</a:t>
            </a: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I have a lot of dirty clothes to wash. 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33A44"/>
                </a:solidFill>
              </a:rPr>
              <a:t>I have laundry to wash, too! We better go now.</a:t>
            </a:r>
            <a:endParaRPr sz="1600" b="1" dirty="0">
              <a:solidFill>
                <a:srgbClr val="233A44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EECFA1-8B74-4FD2-B41E-9BEFCA3A5E2B}"/>
              </a:ext>
            </a:extLst>
          </p:cNvPr>
          <p:cNvSpPr/>
          <p:nvPr/>
        </p:nvSpPr>
        <p:spPr>
          <a:xfrm>
            <a:off x="3370816" y="390280"/>
            <a:ext cx="17279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33A44"/>
                </a:solidFill>
              </a:rPr>
              <a:t>Practice with a partner.</a:t>
            </a:r>
          </a:p>
          <a:p>
            <a:endParaRPr lang="en-US" b="1" dirty="0">
              <a:solidFill>
                <a:srgbClr val="233A44"/>
              </a:solidFill>
            </a:endParaRPr>
          </a:p>
          <a:p>
            <a:r>
              <a:rPr lang="en-US" b="1" dirty="0">
                <a:solidFill>
                  <a:srgbClr val="233A44"/>
                </a:solidFill>
              </a:rPr>
              <a:t>Read out loud.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18" title="Screenshot 2025-05-17 at 10.15.28 AM.png"/>
          <p:cNvPicPr preferRelativeResize="0"/>
          <p:nvPr/>
        </p:nvPicPr>
        <p:blipFill rotWithShape="1">
          <a:blip r:embed="rId3">
            <a:alphaModFix/>
          </a:blip>
          <a:srcRect l="68040" t="30768" r="3221" b="47842"/>
          <a:stretch/>
        </p:blipFill>
        <p:spPr>
          <a:xfrm>
            <a:off x="5180047" y="171450"/>
            <a:ext cx="2568228" cy="259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8" title="Screenshot 2025-05-17 at 9.29.28 AM.png"/>
          <p:cNvPicPr preferRelativeResize="0"/>
          <p:nvPr/>
        </p:nvPicPr>
        <p:blipFill rotWithShape="1">
          <a:blip r:embed="rId4">
            <a:alphaModFix/>
          </a:blip>
          <a:srcRect l="75522" t="37113" r="10736" b="36871"/>
          <a:stretch/>
        </p:blipFill>
        <p:spPr>
          <a:xfrm>
            <a:off x="2739575" y="1503880"/>
            <a:ext cx="1074899" cy="1265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8" descr="Hand holding gasoline pump  Color  Also available in black-and-white, 042_9806     Fill er up   Need more fuel. (Provided by Getty Images)"/>
          <p:cNvPicPr preferRelativeResize="0"/>
          <p:nvPr/>
        </p:nvPicPr>
        <p:blipFill rotWithShape="1">
          <a:blip r:embed="rId5">
            <a:alphaModFix/>
          </a:blip>
          <a:srcRect t="6279" r="6270"/>
          <a:stretch/>
        </p:blipFill>
        <p:spPr>
          <a:xfrm rot="917553">
            <a:off x="7486125" y="2162664"/>
            <a:ext cx="1577925" cy="818174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8"/>
          <p:cNvSpPr txBox="1"/>
          <p:nvPr/>
        </p:nvSpPr>
        <p:spPr>
          <a:xfrm>
            <a:off x="228600" y="2769050"/>
            <a:ext cx="4229100" cy="21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rgbClr val="FF0000"/>
                </a:solidFill>
              </a:rPr>
              <a:t>Can you take me to the movie theatre?</a:t>
            </a:r>
            <a:endParaRPr sz="15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rgbClr val="233A44"/>
                </a:solidFill>
              </a:rPr>
              <a:t>What movie do you want to see at the movie theatre?</a:t>
            </a:r>
            <a:endParaRPr sz="15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rgbClr val="FF0000"/>
                </a:solidFill>
              </a:rPr>
              <a:t>I want to see the new Stitch movie. </a:t>
            </a:r>
            <a:endParaRPr sz="15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rgbClr val="233A44"/>
                </a:solidFill>
              </a:rPr>
              <a:t>Ok. I will take you there. But, you have to buy me popcorn.</a:t>
            </a:r>
            <a:endParaRPr sz="1500" b="1" dirty="0">
              <a:solidFill>
                <a:srgbClr val="233A44"/>
              </a:solidFill>
            </a:endParaRPr>
          </a:p>
        </p:txBody>
      </p:sp>
      <p:sp>
        <p:nvSpPr>
          <p:cNvPr id="171" name="Google Shape;171;p18"/>
          <p:cNvSpPr txBox="1"/>
          <p:nvPr/>
        </p:nvSpPr>
        <p:spPr>
          <a:xfrm>
            <a:off x="4800600" y="2857500"/>
            <a:ext cx="4130700" cy="20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We need to stop at the gas station?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33A44"/>
                </a:solidFill>
              </a:rPr>
              <a:t>Why do you need to stop at the gas station?</a:t>
            </a: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My fuel light came on. 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33A44"/>
                </a:solidFill>
              </a:rPr>
              <a:t>Oh no! I hope we don’t run out of gas!</a:t>
            </a:r>
            <a:endParaRPr sz="1600" b="1" dirty="0">
              <a:solidFill>
                <a:srgbClr val="233A44"/>
              </a:solidFill>
            </a:endParaRPr>
          </a:p>
        </p:txBody>
      </p:sp>
      <p:pic>
        <p:nvPicPr>
          <p:cNvPr id="172" name="Google Shape;172;p18" title="Screenshot 2025-05-17 at 10.15.28 AM.png"/>
          <p:cNvPicPr preferRelativeResize="0"/>
          <p:nvPr/>
        </p:nvPicPr>
        <p:blipFill rotWithShape="1">
          <a:blip r:embed="rId3">
            <a:alphaModFix/>
          </a:blip>
          <a:srcRect l="37413" t="30768" r="33260" b="47842"/>
          <a:stretch/>
        </p:blipFill>
        <p:spPr>
          <a:xfrm>
            <a:off x="118775" y="171450"/>
            <a:ext cx="2620799" cy="259760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1C18C30-B5DA-4882-AF1E-215ABEC3378F}"/>
              </a:ext>
            </a:extLst>
          </p:cNvPr>
          <p:cNvSpPr/>
          <p:nvPr/>
        </p:nvSpPr>
        <p:spPr>
          <a:xfrm>
            <a:off x="3370816" y="390280"/>
            <a:ext cx="17279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33A44"/>
                </a:solidFill>
              </a:rPr>
              <a:t>Practice with a partner.</a:t>
            </a:r>
          </a:p>
          <a:p>
            <a:endParaRPr lang="en-US" b="1" dirty="0">
              <a:solidFill>
                <a:srgbClr val="233A44"/>
              </a:solidFill>
            </a:endParaRPr>
          </a:p>
          <a:p>
            <a:r>
              <a:rPr lang="en-US" b="1" dirty="0">
                <a:solidFill>
                  <a:srgbClr val="233A44"/>
                </a:solidFill>
              </a:rPr>
              <a:t>Read out loud.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9"/>
          <p:cNvSpPr txBox="1"/>
          <p:nvPr/>
        </p:nvSpPr>
        <p:spPr>
          <a:xfrm>
            <a:off x="224425" y="2994925"/>
            <a:ext cx="4347600" cy="18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rgbClr val="FF0000"/>
                </a:solidFill>
              </a:rPr>
              <a:t>Let’s go to the bank?</a:t>
            </a:r>
            <a:endParaRPr sz="15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rgbClr val="233A44"/>
                </a:solidFill>
              </a:rPr>
              <a:t>Why are we going to the bank?</a:t>
            </a:r>
            <a:endParaRPr sz="15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rgbClr val="FF0000"/>
                </a:solidFill>
              </a:rPr>
              <a:t>I need to see how much money I have in my savings account.</a:t>
            </a:r>
            <a:endParaRPr sz="15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rgbClr val="233A44"/>
                </a:solidFill>
              </a:rPr>
              <a:t>Ok. I will take you.</a:t>
            </a:r>
            <a:endParaRPr sz="1500" b="1" dirty="0">
              <a:solidFill>
                <a:srgbClr val="233A44"/>
              </a:solidFill>
            </a:endParaRPr>
          </a:p>
        </p:txBody>
      </p:sp>
      <p:sp>
        <p:nvSpPr>
          <p:cNvPr id="178" name="Google Shape;178;p19"/>
          <p:cNvSpPr txBox="1"/>
          <p:nvPr/>
        </p:nvSpPr>
        <p:spPr>
          <a:xfrm>
            <a:off x="4972050" y="2810200"/>
            <a:ext cx="3959100" cy="20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We need to stop at the police station?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33A44"/>
                </a:solidFill>
              </a:rPr>
              <a:t>Why do you need to stop at the police station?</a:t>
            </a: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Someone stole my car.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33A44"/>
                </a:solidFill>
              </a:rPr>
              <a:t>Oh no! Let’s go report it.</a:t>
            </a:r>
            <a:endParaRPr sz="1600" b="1" dirty="0">
              <a:solidFill>
                <a:srgbClr val="233A44"/>
              </a:solidFill>
            </a:endParaRPr>
          </a:p>
        </p:txBody>
      </p:sp>
      <p:grpSp>
        <p:nvGrpSpPr>
          <p:cNvPr id="179" name="Google Shape;179;p19"/>
          <p:cNvGrpSpPr/>
          <p:nvPr/>
        </p:nvGrpSpPr>
        <p:grpSpPr>
          <a:xfrm>
            <a:off x="5313425" y="304754"/>
            <a:ext cx="3276341" cy="2505452"/>
            <a:chOff x="3267750" y="176875"/>
            <a:chExt cx="2161175" cy="2209198"/>
          </a:xfrm>
        </p:grpSpPr>
        <p:pic>
          <p:nvPicPr>
            <p:cNvPr id="180" name="Google Shape;180;p19" descr="LiquidLibrary (Provided by Getty Images)"/>
            <p:cNvPicPr preferRelativeResize="0"/>
            <p:nvPr/>
          </p:nvPicPr>
          <p:blipFill rotWithShape="1">
            <a:blip r:embed="rId3">
              <a:alphaModFix/>
            </a:blip>
            <a:srcRect t="10173" b="13163"/>
            <a:stretch/>
          </p:blipFill>
          <p:spPr>
            <a:xfrm>
              <a:off x="3267750" y="176875"/>
              <a:ext cx="2161175" cy="2209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19" descr="Police sign (Provided by Getty Images)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8">
              <a:off x="3562192" y="603600"/>
              <a:ext cx="962089" cy="27118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2" name="Google Shape;182;p19"/>
          <p:cNvPicPr preferRelativeResize="0"/>
          <p:nvPr/>
        </p:nvPicPr>
        <p:blipFill rotWithShape="1">
          <a:blip r:embed="rId5">
            <a:alphaModFix/>
          </a:blip>
          <a:srcRect l="13994" t="3917" r="12041" b="6836"/>
          <a:stretch/>
        </p:blipFill>
        <p:spPr>
          <a:xfrm>
            <a:off x="224424" y="100497"/>
            <a:ext cx="2461624" cy="297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9" title="Screenshot 2025-05-17 at 9.29.28 AM.png"/>
          <p:cNvPicPr preferRelativeResize="0"/>
          <p:nvPr/>
        </p:nvPicPr>
        <p:blipFill rotWithShape="1">
          <a:blip r:embed="rId6">
            <a:alphaModFix/>
          </a:blip>
          <a:srcRect l="8263" t="35794" r="68232" b="37119"/>
          <a:stretch/>
        </p:blipFill>
        <p:spPr>
          <a:xfrm>
            <a:off x="2443275" y="1923075"/>
            <a:ext cx="1238251" cy="88712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3A07C1E-2B59-4A19-8C7A-CD6ED0BD2888}"/>
              </a:ext>
            </a:extLst>
          </p:cNvPr>
          <p:cNvSpPr/>
          <p:nvPr/>
        </p:nvSpPr>
        <p:spPr>
          <a:xfrm>
            <a:off x="3370816" y="390280"/>
            <a:ext cx="17279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33A44"/>
                </a:solidFill>
              </a:rPr>
              <a:t>Practice with a partner.</a:t>
            </a:r>
          </a:p>
          <a:p>
            <a:endParaRPr lang="en-US" b="1" dirty="0">
              <a:solidFill>
                <a:srgbClr val="233A44"/>
              </a:solidFill>
            </a:endParaRPr>
          </a:p>
          <a:p>
            <a:r>
              <a:rPr lang="en-US" b="1" dirty="0">
                <a:solidFill>
                  <a:srgbClr val="233A44"/>
                </a:solidFill>
              </a:rPr>
              <a:t>Read out loud.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0"/>
          <p:cNvSpPr txBox="1"/>
          <p:nvPr/>
        </p:nvSpPr>
        <p:spPr>
          <a:xfrm>
            <a:off x="252525" y="2571750"/>
            <a:ext cx="3481200" cy="23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I need to go  to the library.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33A44"/>
                </a:solidFill>
              </a:rPr>
              <a:t>What do you want to do at the library?</a:t>
            </a: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I want to get a new book to read.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33A44"/>
                </a:solidFill>
              </a:rPr>
              <a:t>I will go with to return the books that I am done reading.</a:t>
            </a:r>
            <a:endParaRPr sz="1600" b="1" dirty="0">
              <a:solidFill>
                <a:srgbClr val="233A44"/>
              </a:solidFill>
            </a:endParaRPr>
          </a:p>
        </p:txBody>
      </p:sp>
      <p:sp>
        <p:nvSpPr>
          <p:cNvPr id="189" name="Google Shape;189;p20"/>
          <p:cNvSpPr txBox="1"/>
          <p:nvPr/>
        </p:nvSpPr>
        <p:spPr>
          <a:xfrm>
            <a:off x="5200650" y="2715925"/>
            <a:ext cx="3730500" cy="22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I heard the bell ring. 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33A44"/>
                </a:solidFill>
              </a:rPr>
              <a:t>Oh no! Will we be late for school?</a:t>
            </a: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Not if we get to class and are in our desk before the next bell rings.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33A44"/>
                </a:solidFill>
              </a:rPr>
              <a:t>We better hurry!</a:t>
            </a:r>
            <a:endParaRPr sz="1600" b="1" dirty="0">
              <a:solidFill>
                <a:srgbClr val="233A44"/>
              </a:solidFill>
            </a:endParaRPr>
          </a:p>
        </p:txBody>
      </p:sp>
      <p:pic>
        <p:nvPicPr>
          <p:cNvPr id="190" name="Google Shape;190;p20" title="Screenshot 2025-05-17 at 10.12.19 AM.png"/>
          <p:cNvPicPr preferRelativeResize="0"/>
          <p:nvPr/>
        </p:nvPicPr>
        <p:blipFill rotWithShape="1">
          <a:blip r:embed="rId3">
            <a:alphaModFix/>
          </a:blip>
          <a:srcRect l="43914" t="39762" r="40695" b="47132"/>
          <a:stretch/>
        </p:blipFill>
        <p:spPr>
          <a:xfrm>
            <a:off x="7332150" y="1565454"/>
            <a:ext cx="1294275" cy="1230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4250" y="419100"/>
            <a:ext cx="30027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7775" y="266700"/>
            <a:ext cx="2449225" cy="244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0" title="Screenshot 2025-05-17 at 10.12.19 AM.png"/>
          <p:cNvPicPr preferRelativeResize="0"/>
          <p:nvPr/>
        </p:nvPicPr>
        <p:blipFill rotWithShape="1">
          <a:blip r:embed="rId3">
            <a:alphaModFix/>
          </a:blip>
          <a:srcRect l="67982" t="41860" r="17977" b="47148"/>
          <a:stretch/>
        </p:blipFill>
        <p:spPr>
          <a:xfrm>
            <a:off x="2760150" y="1645825"/>
            <a:ext cx="1223752" cy="10700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9C15EF5-7639-4D9A-ACCF-03684D91C733}"/>
              </a:ext>
            </a:extLst>
          </p:cNvPr>
          <p:cNvSpPr/>
          <p:nvPr/>
        </p:nvSpPr>
        <p:spPr>
          <a:xfrm>
            <a:off x="3370816" y="390280"/>
            <a:ext cx="17279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33A44"/>
                </a:solidFill>
              </a:rPr>
              <a:t>Practice with a partner.</a:t>
            </a:r>
          </a:p>
          <a:p>
            <a:endParaRPr lang="en-US" b="1" dirty="0">
              <a:solidFill>
                <a:srgbClr val="233A44"/>
              </a:solidFill>
            </a:endParaRPr>
          </a:p>
          <a:p>
            <a:r>
              <a:rPr lang="en-US" b="1" dirty="0">
                <a:solidFill>
                  <a:srgbClr val="233A44"/>
                </a:solidFill>
              </a:rPr>
              <a:t>Read out loud.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1"/>
          <p:cNvSpPr txBox="1"/>
          <p:nvPr/>
        </p:nvSpPr>
        <p:spPr>
          <a:xfrm>
            <a:off x="294225" y="2686050"/>
            <a:ext cx="3877800" cy="22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</a:rPr>
              <a:t>Can you take me to the supermarket?</a:t>
            </a:r>
            <a:endParaRPr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233A44"/>
                </a:solidFill>
              </a:rPr>
              <a:t>What do you need from the supermarket?</a:t>
            </a:r>
            <a:endParaRPr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</a:rPr>
              <a:t>I need groceries for the week.</a:t>
            </a:r>
            <a:endParaRPr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233A44"/>
                </a:solidFill>
              </a:rPr>
              <a:t>Ok. I could use some milk, eggs and noodles, too.</a:t>
            </a:r>
            <a:endParaRPr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</a:rPr>
              <a:t>We better get a shopping cart to hold it all.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199" name="Google Shape;199;p21"/>
          <p:cNvSpPr txBox="1"/>
          <p:nvPr/>
        </p:nvSpPr>
        <p:spPr>
          <a:xfrm>
            <a:off x="4572000" y="3073525"/>
            <a:ext cx="4400700" cy="18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</a:rPr>
              <a:t>Let’s go to the bakery?</a:t>
            </a:r>
            <a:endParaRPr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233A44"/>
                </a:solidFill>
              </a:rPr>
              <a:t>Why do we need to go to the bakery?</a:t>
            </a:r>
            <a:endParaRPr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</a:rPr>
              <a:t>I am hungry for fresh bread and muffins. </a:t>
            </a:r>
            <a:endParaRPr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233A44"/>
                </a:solidFill>
              </a:rPr>
              <a:t>That sounds good. I hope there is a fresh pie, too.</a:t>
            </a:r>
            <a:endParaRPr b="1" dirty="0">
              <a:solidFill>
                <a:srgbClr val="233A44"/>
              </a:solidFill>
            </a:endParaRPr>
          </a:p>
        </p:txBody>
      </p:sp>
      <p:pic>
        <p:nvPicPr>
          <p:cNvPr id="200" name="Google Shape;20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525" y="313650"/>
            <a:ext cx="3593627" cy="220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1"/>
          <p:cNvPicPr preferRelativeResize="0"/>
          <p:nvPr/>
        </p:nvPicPr>
        <p:blipFill rotWithShape="1">
          <a:blip r:embed="rId4">
            <a:alphaModFix/>
          </a:blip>
          <a:srcRect l="9558" r="5932" b="10225"/>
          <a:stretch/>
        </p:blipFill>
        <p:spPr>
          <a:xfrm>
            <a:off x="5910375" y="153725"/>
            <a:ext cx="2620801" cy="2784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1" title="Screenshot 2025-05-17 at 10.12.19 AM.png"/>
          <p:cNvPicPr preferRelativeResize="0"/>
          <p:nvPr/>
        </p:nvPicPr>
        <p:blipFill rotWithShape="1">
          <a:blip r:embed="rId5">
            <a:alphaModFix/>
          </a:blip>
          <a:srcRect l="24805" t="10669" r="60372" b="79019"/>
          <a:stretch/>
        </p:blipFill>
        <p:spPr>
          <a:xfrm>
            <a:off x="3638550" y="1946725"/>
            <a:ext cx="1275757" cy="9911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2A47F7-49DD-4B54-BFAD-9FBE8C8643E9}"/>
              </a:ext>
            </a:extLst>
          </p:cNvPr>
          <p:cNvSpPr/>
          <p:nvPr/>
        </p:nvSpPr>
        <p:spPr>
          <a:xfrm>
            <a:off x="4070241" y="433965"/>
            <a:ext cx="17279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33A44"/>
                </a:solidFill>
              </a:rPr>
              <a:t>Practice with a partner.</a:t>
            </a:r>
          </a:p>
          <a:p>
            <a:endParaRPr lang="en-US" b="1" dirty="0">
              <a:solidFill>
                <a:srgbClr val="233A44"/>
              </a:solidFill>
            </a:endParaRPr>
          </a:p>
          <a:p>
            <a:r>
              <a:rPr lang="en-US" b="1" dirty="0">
                <a:solidFill>
                  <a:srgbClr val="233A44"/>
                </a:solidFill>
              </a:rPr>
              <a:t>Read out loud.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1390</Words>
  <Application>Microsoft Office PowerPoint</Application>
  <PresentationFormat>On-screen Show (16:9)</PresentationFormat>
  <Paragraphs>274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Teachers</vt:lpstr>
      <vt:lpstr>Lexend Exa</vt:lpstr>
      <vt:lpstr>Arial</vt:lpstr>
      <vt:lpstr>Nunito</vt:lpstr>
      <vt:lpstr>Lexend Exa Medium</vt:lpstr>
      <vt:lpstr>Shift</vt:lpstr>
      <vt:lpstr>Lesson For  Unit 5: Day 1 Around Town </vt:lpstr>
      <vt:lpstr>PowerPoint Presentation</vt:lpstr>
      <vt:lpstr>Where are you going today?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 Night!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For  Unit 4: Day 1 Around Town</dc:title>
  <dc:creator>Corrine Neville</dc:creator>
  <cp:lastModifiedBy>Satin Bennett</cp:lastModifiedBy>
  <cp:revision>4</cp:revision>
  <dcterms:modified xsi:type="dcterms:W3CDTF">2025-05-18T21:27:41Z</dcterms:modified>
</cp:coreProperties>
</file>