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80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13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32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9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6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7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23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98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74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2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5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758FD-BC19-4AA0-933F-6C7F171B8AB1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28ABD-D0DB-473B-A35F-4612D3AB2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8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Ch</a:t>
            </a:r>
            <a:r>
              <a:rPr lang="en-US" dirty="0" smtClean="0"/>
              <a:t> 7, Lesson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Grammaire</a:t>
            </a:r>
            <a:r>
              <a:rPr lang="en-US" dirty="0" smtClean="0"/>
              <a:t> et </a:t>
            </a:r>
            <a:r>
              <a:rPr lang="en-US" dirty="0" err="1" smtClean="0"/>
              <a:t>lexique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879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05073"/>
            <a:ext cx="2865120" cy="135940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04800"/>
            <a:ext cx="3024188" cy="25193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886200"/>
            <a:ext cx="3429000" cy="2286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0"/>
            <a:ext cx="2159000" cy="1689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136" y="2094309"/>
            <a:ext cx="1657350" cy="1657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057" y="4743450"/>
            <a:ext cx="1905000" cy="14287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5800" y="1676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Elle </a:t>
            </a:r>
            <a:r>
              <a:rPr lang="en-US" dirty="0" err="1" smtClean="0"/>
              <a:t>est</a:t>
            </a:r>
            <a:r>
              <a:rPr lang="en-US" dirty="0" smtClean="0"/>
              <a:t> surprise!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4038600"/>
            <a:ext cx="200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amoureux</a:t>
            </a:r>
            <a:r>
              <a:rPr lang="en-US" dirty="0" smtClean="0"/>
              <a:t>,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jalouse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30580" y="6172200"/>
            <a:ext cx="197942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Il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ravi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0" y="4038600"/>
            <a:ext cx="180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Il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triste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28956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Il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fâché</a:t>
            </a:r>
            <a:r>
              <a:rPr lang="en-US" dirty="0" smtClean="0"/>
              <a:t>/en </a:t>
            </a:r>
            <a:r>
              <a:rPr lang="en-US" dirty="0" err="1" smtClean="0"/>
              <a:t>colère</a:t>
            </a:r>
            <a:r>
              <a:rPr lang="en-US" dirty="0" smtClean="0"/>
              <a:t>/</a:t>
            </a:r>
            <a:r>
              <a:rPr lang="en-US" dirty="0" err="1" smtClean="0"/>
              <a:t>furieux</a:t>
            </a:r>
            <a:r>
              <a:rPr lang="en-US" dirty="0" smtClean="0"/>
              <a:t>!.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257800" y="6362700"/>
            <a:ext cx="3633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Elle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contente</a:t>
            </a:r>
            <a:r>
              <a:rPr lang="en-US" dirty="0" smtClean="0"/>
              <a:t>/</a:t>
            </a:r>
            <a:r>
              <a:rPr lang="en-US" dirty="0" err="1" smtClean="0"/>
              <a:t>heureuse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29108"/>
            <a:ext cx="2335530" cy="10287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783650" y="1316214"/>
            <a:ext cx="1750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Il a </a:t>
            </a:r>
            <a:r>
              <a:rPr lang="en-US" dirty="0" err="1" smtClean="0"/>
              <a:t>peur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235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47" y="381000"/>
            <a:ext cx="2469854" cy="21240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400227"/>
            <a:ext cx="4286250" cy="2714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505200"/>
            <a:ext cx="5671112" cy="308444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200" y="26670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Elle est</a:t>
            </a:r>
            <a:r>
              <a:rPr lang="en-US" dirty="0" smtClean="0"/>
              <a:t> </a:t>
            </a:r>
            <a:r>
              <a:rPr lang="en-US" dirty="0" err="1" smtClean="0"/>
              <a:t>inquiète</a:t>
            </a:r>
            <a:r>
              <a:rPr lang="en-US" dirty="0" smtClean="0"/>
              <a:t>/Elle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anxieuse</a:t>
            </a:r>
            <a:r>
              <a:rPr lang="en-US" dirty="0" smtClean="0"/>
              <a:t>/Elle se fait du souci.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228600"/>
            <a:ext cx="22955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Charlie Brown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embarrassé</a:t>
            </a:r>
            <a:r>
              <a:rPr lang="en-US" dirty="0" smtClean="0"/>
              <a:t>/</a:t>
            </a:r>
            <a:r>
              <a:rPr lang="en-US" dirty="0" err="1" smtClean="0"/>
              <a:t>gêné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Il a </a:t>
            </a:r>
            <a:r>
              <a:rPr lang="en-US" dirty="0" err="1" smtClean="0"/>
              <a:t>honte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3429000"/>
            <a:ext cx="3448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Henri </a:t>
            </a:r>
            <a:r>
              <a:rPr lang="en-US" dirty="0" err="1" smtClean="0">
                <a:solidFill>
                  <a:schemeClr val="bg1"/>
                </a:solidFill>
              </a:rPr>
              <a:t>est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gêné</a:t>
            </a:r>
            <a:r>
              <a:rPr lang="en-US" dirty="0" smtClean="0">
                <a:solidFill>
                  <a:schemeClr val="bg1"/>
                </a:solidFill>
              </a:rPr>
              <a:t> et </a:t>
            </a:r>
            <a:r>
              <a:rPr lang="en-US" dirty="0" err="1" smtClean="0">
                <a:solidFill>
                  <a:schemeClr val="bg1"/>
                </a:solidFill>
              </a:rPr>
              <a:t>irrité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48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pronominaux</a:t>
            </a:r>
            <a:r>
              <a:rPr lang="en-US" dirty="0" smtClean="0"/>
              <a:t> </a:t>
            </a:r>
            <a:r>
              <a:rPr lang="en-US" dirty="0" err="1" smtClean="0"/>
              <a:t>idiomatiques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b="1" dirty="0" err="1" smtClean="0">
                <a:solidFill>
                  <a:srgbClr val="FF0000"/>
                </a:solidFill>
              </a:rPr>
              <a:t>Verbes</a:t>
            </a:r>
            <a:r>
              <a:rPr lang="en-US" sz="3200" b="1" dirty="0" smtClean="0">
                <a:solidFill>
                  <a:srgbClr val="FF0000"/>
                </a:solidFill>
              </a:rPr>
              <a:t> –</a:t>
            </a:r>
            <a:r>
              <a:rPr lang="en-US" sz="3200" b="1" dirty="0" err="1" smtClean="0">
                <a:solidFill>
                  <a:srgbClr val="FF0000"/>
                </a:solidFill>
              </a:rPr>
              <a:t>er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400" u="sng" dirty="0" err="1" smtClean="0"/>
              <a:t>S’amuser</a:t>
            </a:r>
            <a:r>
              <a:rPr lang="en-US" sz="3400" dirty="0" smtClean="0"/>
              <a:t> = to have fun (Amuse-</a:t>
            </a:r>
            <a:r>
              <a:rPr lang="en-US" sz="3400" dirty="0" err="1" smtClean="0"/>
              <a:t>toi</a:t>
            </a:r>
            <a:r>
              <a:rPr lang="en-US" sz="3400" dirty="0" smtClean="0"/>
              <a:t>!)</a:t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u="sng" dirty="0" err="1" smtClean="0"/>
              <a:t>S’arranger</a:t>
            </a:r>
            <a:r>
              <a:rPr lang="en-US" sz="3400" dirty="0" smtClean="0"/>
              <a:t>= to work out (</a:t>
            </a:r>
            <a:r>
              <a:rPr lang="en-US" sz="3400" dirty="0" err="1" smtClean="0"/>
              <a:t>ça</a:t>
            </a:r>
            <a:r>
              <a:rPr lang="en-US" sz="3400" dirty="0" smtClean="0"/>
              <a:t> </a:t>
            </a:r>
            <a:r>
              <a:rPr lang="en-US" sz="3400" dirty="0" err="1" smtClean="0"/>
              <a:t>va</a:t>
            </a:r>
            <a:r>
              <a:rPr lang="en-US" sz="3400" dirty="0" smtClean="0"/>
              <a:t> </a:t>
            </a:r>
            <a:r>
              <a:rPr lang="en-US" sz="3400" dirty="0" err="1" smtClean="0"/>
              <a:t>s’arranger</a:t>
            </a:r>
            <a:r>
              <a:rPr lang="en-US" sz="3400" dirty="0" smtClean="0"/>
              <a:t>!)</a:t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u="sng" dirty="0" smtClean="0"/>
              <a:t>Se calmer </a:t>
            </a:r>
            <a:r>
              <a:rPr lang="en-US" sz="3400" dirty="0" smtClean="0"/>
              <a:t>= to calm down (</a:t>
            </a:r>
            <a:r>
              <a:rPr lang="en-US" sz="3400" dirty="0" err="1" smtClean="0"/>
              <a:t>Calmez-vous</a:t>
            </a:r>
            <a:r>
              <a:rPr lang="en-US" sz="3400" dirty="0" smtClean="0"/>
              <a:t>!)</a:t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u="sng" dirty="0" smtClean="0"/>
              <a:t>Se </a:t>
            </a:r>
            <a:r>
              <a:rPr lang="en-US" sz="3400" u="sng" dirty="0" err="1" smtClean="0"/>
              <a:t>dépêcher</a:t>
            </a:r>
            <a:r>
              <a:rPr lang="en-US" sz="3400" u="sng" dirty="0" smtClean="0"/>
              <a:t> </a:t>
            </a:r>
            <a:r>
              <a:rPr lang="en-US" sz="3400" dirty="0" smtClean="0"/>
              <a:t>= to hurry</a:t>
            </a:r>
          </a:p>
          <a:p>
            <a:pPr marL="0" indent="0">
              <a:buNone/>
            </a:pPr>
            <a:r>
              <a:rPr lang="en-US" sz="3400" u="sng" dirty="0" err="1" smtClean="0"/>
              <a:t>S’ennuyer</a:t>
            </a:r>
            <a:r>
              <a:rPr lang="en-US" sz="3400" dirty="0" smtClean="0"/>
              <a:t> = to be bored</a:t>
            </a:r>
          </a:p>
          <a:p>
            <a:pPr marL="0" indent="0">
              <a:buNone/>
            </a:pPr>
            <a:r>
              <a:rPr lang="en-US" sz="3400" u="sng" dirty="0" smtClean="0"/>
              <a:t>Se </a:t>
            </a:r>
            <a:r>
              <a:rPr lang="en-US" sz="3400" u="sng" dirty="0" err="1" smtClean="0"/>
              <a:t>fâcher</a:t>
            </a:r>
            <a:r>
              <a:rPr lang="en-US" sz="3400" u="sng" dirty="0" smtClean="0"/>
              <a:t> </a:t>
            </a:r>
            <a:r>
              <a:rPr lang="en-US" sz="3400" dirty="0" smtClean="0"/>
              <a:t>= to get angry</a:t>
            </a:r>
          </a:p>
          <a:p>
            <a:pPr marL="0" indent="0">
              <a:buNone/>
            </a:pPr>
            <a:r>
              <a:rPr lang="en-US" sz="3400" u="sng" dirty="0"/>
              <a:t>Se </a:t>
            </a:r>
            <a:r>
              <a:rPr lang="en-US" sz="3400" u="sng" dirty="0" err="1"/>
              <a:t>reposer</a:t>
            </a:r>
            <a:r>
              <a:rPr lang="en-US" sz="3400" u="sng" dirty="0"/>
              <a:t> </a:t>
            </a:r>
            <a:r>
              <a:rPr lang="en-US" sz="3400" dirty="0"/>
              <a:t>= to rest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u="sng" dirty="0" err="1" smtClean="0"/>
              <a:t>S’intéresser</a:t>
            </a:r>
            <a:r>
              <a:rPr lang="en-US" sz="3200" u="sng" dirty="0" smtClean="0"/>
              <a:t> à </a:t>
            </a:r>
            <a:r>
              <a:rPr lang="en-US" sz="3200" dirty="0" smtClean="0"/>
              <a:t>= to be interested in</a:t>
            </a:r>
          </a:p>
          <a:p>
            <a:pPr marL="0" indent="0">
              <a:buNone/>
            </a:pPr>
            <a:r>
              <a:rPr lang="en-US" sz="3200" u="sng" dirty="0" err="1" smtClean="0"/>
              <a:t>S’occuper</a:t>
            </a:r>
            <a:r>
              <a:rPr lang="en-US" sz="3200" u="sng" dirty="0" smtClean="0"/>
              <a:t> de </a:t>
            </a:r>
            <a:r>
              <a:rPr lang="en-US" sz="3200" dirty="0" smtClean="0"/>
              <a:t>= to take care of</a:t>
            </a:r>
            <a:br>
              <a:rPr lang="en-US" sz="3200" dirty="0" smtClean="0"/>
            </a:br>
            <a:r>
              <a:rPr lang="en-US" sz="3200" u="sng" dirty="0" smtClean="0"/>
              <a:t>Se passer </a:t>
            </a:r>
            <a:r>
              <a:rPr lang="en-US" sz="3200" dirty="0" smtClean="0"/>
              <a:t>= to be happening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err="1" smtClean="0">
                <a:solidFill>
                  <a:srgbClr val="FF0000"/>
                </a:solidFill>
              </a:rPr>
              <a:t>Verbes</a:t>
            </a:r>
            <a:r>
              <a:rPr lang="en-US" sz="3200" b="1" dirty="0" smtClean="0">
                <a:solidFill>
                  <a:srgbClr val="FF0000"/>
                </a:solidFill>
              </a:rPr>
              <a:t> –re</a:t>
            </a:r>
          </a:p>
          <a:p>
            <a:pPr marL="0" indent="0">
              <a:buNone/>
            </a:pPr>
            <a:endParaRPr lang="en-US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u="sng" dirty="0" smtClean="0"/>
              <a:t>Se </a:t>
            </a:r>
            <a:r>
              <a:rPr lang="en-US" sz="3200" u="sng" dirty="0" err="1"/>
              <a:t>détendre</a:t>
            </a:r>
            <a:r>
              <a:rPr lang="en-US" sz="3200" u="sng" dirty="0"/>
              <a:t> </a:t>
            </a:r>
            <a:r>
              <a:rPr lang="en-US" sz="3200" dirty="0"/>
              <a:t>= to </a:t>
            </a:r>
            <a:r>
              <a:rPr lang="en-US" sz="3200" dirty="0" smtClean="0"/>
              <a:t>relax</a:t>
            </a:r>
            <a:br>
              <a:rPr lang="en-US" sz="3200" dirty="0" smtClean="0"/>
            </a:br>
            <a:r>
              <a:rPr lang="en-US" sz="3200" u="sng" dirty="0" err="1" smtClean="0"/>
              <a:t>s’entendre</a:t>
            </a:r>
            <a:r>
              <a:rPr lang="en-US" sz="3200" u="sng" dirty="0" smtClean="0"/>
              <a:t> (</a:t>
            </a:r>
            <a:r>
              <a:rPr lang="en-US" sz="3200" u="sng" dirty="0" err="1" smtClean="0"/>
              <a:t>bien</a:t>
            </a:r>
            <a:r>
              <a:rPr lang="en-US" sz="3200" u="sng" dirty="0" smtClean="0"/>
              <a:t>/mal) avec </a:t>
            </a:r>
            <a:r>
              <a:rPr lang="en-US" sz="3200" dirty="0" smtClean="0"/>
              <a:t>= to get along with someone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solidFill>
                  <a:srgbClr val="FF0000"/>
                </a:solidFill>
              </a:rPr>
              <a:t>Spelling-change verbs</a:t>
            </a:r>
            <a:r>
              <a:rPr lang="en-US" sz="3200" dirty="0" smtClean="0">
                <a:solidFill>
                  <a:srgbClr val="FF0000"/>
                </a:solidFill>
              </a:rPr>
              <a:t/>
            </a:r>
            <a:br>
              <a:rPr lang="en-US" sz="3200" dirty="0" smtClean="0">
                <a:solidFill>
                  <a:srgbClr val="FF0000"/>
                </a:solidFill>
              </a:rPr>
            </a:br>
            <a:endParaRPr lang="en-US" sz="3200" dirty="0" smtClean="0"/>
          </a:p>
          <a:p>
            <a:pPr marL="0" indent="0">
              <a:buNone/>
            </a:pPr>
            <a:r>
              <a:rPr lang="en-US" sz="3200" dirty="0" err="1"/>
              <a:t>S’inquiéter</a:t>
            </a:r>
            <a:r>
              <a:rPr lang="en-US" sz="3200" dirty="0"/>
              <a:t> = to </a:t>
            </a:r>
            <a:r>
              <a:rPr lang="en-US" sz="3200" dirty="0" smtClean="0"/>
              <a:t>worry</a:t>
            </a:r>
            <a:br>
              <a:rPr lang="en-US" sz="3200" dirty="0" smtClean="0"/>
            </a:br>
            <a:r>
              <a:rPr lang="en-US" sz="3200" dirty="0"/>
              <a:t>Se </a:t>
            </a:r>
            <a:r>
              <a:rPr lang="en-US" sz="3200" dirty="0" err="1"/>
              <a:t>rappeler</a:t>
            </a:r>
            <a:r>
              <a:rPr lang="en-US" sz="3200" dirty="0"/>
              <a:t> = to </a:t>
            </a:r>
            <a:r>
              <a:rPr lang="en-US" sz="3200" dirty="0" smtClean="0"/>
              <a:t>remember (</a:t>
            </a:r>
            <a:r>
              <a:rPr lang="en-US" sz="3200" dirty="0" err="1" smtClean="0"/>
              <a:t>appeler</a:t>
            </a:r>
            <a:r>
              <a:rPr lang="en-US" sz="3200" dirty="0" smtClean="0"/>
              <a:t>-p. 199)</a:t>
            </a:r>
            <a:br>
              <a:rPr lang="en-US" sz="3200" dirty="0" smtClean="0"/>
            </a:br>
            <a:r>
              <a:rPr lang="en-US" sz="3200" dirty="0" smtClean="0"/>
              <a:t>Se </a:t>
            </a:r>
            <a:r>
              <a:rPr lang="en-US" sz="3200" dirty="0" err="1"/>
              <a:t>promener</a:t>
            </a:r>
            <a:r>
              <a:rPr lang="en-US" sz="3200" dirty="0"/>
              <a:t> = to walk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631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pronominaux</a:t>
            </a:r>
            <a:r>
              <a:rPr lang="en-US" dirty="0" smtClean="0"/>
              <a:t> </a:t>
            </a:r>
            <a:r>
              <a:rPr lang="en-US" dirty="0" err="1" smtClean="0"/>
              <a:t>idiomatiques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réciproques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Verbes</a:t>
            </a:r>
            <a:r>
              <a:rPr lang="en-US" dirty="0" smtClean="0">
                <a:solidFill>
                  <a:srgbClr val="FF0000"/>
                </a:solidFill>
              </a:rPr>
              <a:t> -</a:t>
            </a:r>
            <a:r>
              <a:rPr lang="en-US" dirty="0" err="1" smtClean="0">
                <a:solidFill>
                  <a:srgbClr val="FF0000"/>
                </a:solidFill>
              </a:rPr>
              <a:t>er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 smtClean="0"/>
              <a:t>se </a:t>
            </a:r>
            <a:r>
              <a:rPr lang="en-US" u="sng" dirty="0" err="1" smtClean="0"/>
              <a:t>téléphoner</a:t>
            </a:r>
            <a:r>
              <a:rPr lang="en-US" u="sng" dirty="0" smtClean="0"/>
              <a:t> </a:t>
            </a:r>
            <a:r>
              <a:rPr lang="en-US" dirty="0" smtClean="0"/>
              <a:t>= to phone each other</a:t>
            </a:r>
          </a:p>
          <a:p>
            <a:pPr marL="0" indent="0">
              <a:buNone/>
            </a:pPr>
            <a:r>
              <a:rPr lang="en-US" u="sng" dirty="0" smtClean="0"/>
              <a:t>Se </a:t>
            </a:r>
            <a:r>
              <a:rPr lang="en-US" u="sng" dirty="0" err="1" smtClean="0"/>
              <a:t>rencontrer</a:t>
            </a:r>
            <a:r>
              <a:rPr lang="en-US" u="sng" dirty="0" smtClean="0"/>
              <a:t> </a:t>
            </a:r>
            <a:r>
              <a:rPr lang="en-US" dirty="0" smtClean="0"/>
              <a:t>= to meet each other</a:t>
            </a:r>
          </a:p>
          <a:p>
            <a:pPr marL="0" indent="0">
              <a:buNone/>
            </a:pPr>
            <a:r>
              <a:rPr lang="en-US" u="sng" dirty="0" smtClean="0"/>
              <a:t>Se </a:t>
            </a:r>
            <a:r>
              <a:rPr lang="en-US" u="sng" dirty="0" err="1" smtClean="0"/>
              <a:t>retrouver</a:t>
            </a:r>
            <a:r>
              <a:rPr lang="en-US" u="sng" dirty="0" smtClean="0"/>
              <a:t> </a:t>
            </a:r>
            <a:r>
              <a:rPr lang="en-US" dirty="0" smtClean="0"/>
              <a:t>= to meet up with each other</a:t>
            </a:r>
          </a:p>
          <a:p>
            <a:pPr marL="0" indent="0">
              <a:buNone/>
            </a:pPr>
            <a:r>
              <a:rPr lang="en-US" u="sng" dirty="0" err="1" smtClean="0"/>
              <a:t>S’embrasser</a:t>
            </a:r>
            <a:r>
              <a:rPr lang="en-US" dirty="0" smtClean="0"/>
              <a:t> = to kiss/embrace</a:t>
            </a:r>
          </a:p>
          <a:p>
            <a:pPr marL="0" indent="0">
              <a:buNone/>
            </a:pPr>
            <a:r>
              <a:rPr lang="en-US" u="sng" dirty="0" smtClean="0"/>
              <a:t>Se </a:t>
            </a:r>
            <a:r>
              <a:rPr lang="en-US" u="sng" dirty="0" err="1" smtClean="0"/>
              <a:t>fiancer</a:t>
            </a:r>
            <a:r>
              <a:rPr lang="en-US" u="sng" dirty="0" smtClean="0"/>
              <a:t> </a:t>
            </a:r>
            <a:r>
              <a:rPr lang="en-US" dirty="0" smtClean="0"/>
              <a:t>= to get engaged</a:t>
            </a:r>
          </a:p>
          <a:p>
            <a:pPr marL="0" indent="0">
              <a:buNone/>
            </a:pPr>
            <a:r>
              <a:rPr lang="en-US" u="sng" dirty="0" smtClean="0"/>
              <a:t>Se </a:t>
            </a:r>
            <a:r>
              <a:rPr lang="en-US" u="sng" dirty="0" err="1" smtClean="0"/>
              <a:t>marier</a:t>
            </a:r>
            <a:r>
              <a:rPr lang="en-US" u="sng" dirty="0" smtClean="0"/>
              <a:t> </a:t>
            </a:r>
            <a:r>
              <a:rPr lang="en-US" dirty="0" smtClean="0"/>
              <a:t>= to get married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u="sng" dirty="0" smtClean="0"/>
              <a:t>Se </a:t>
            </a:r>
            <a:r>
              <a:rPr lang="en-US" u="sng" dirty="0" err="1" smtClean="0"/>
              <a:t>séparer</a:t>
            </a:r>
            <a:r>
              <a:rPr lang="en-US" u="sng" dirty="0" smtClean="0"/>
              <a:t> </a:t>
            </a:r>
            <a:r>
              <a:rPr lang="en-US" dirty="0" smtClean="0"/>
              <a:t>= to get separated from each other</a:t>
            </a:r>
          </a:p>
          <a:p>
            <a:pPr marL="0" indent="0">
              <a:buNone/>
            </a:pPr>
            <a:r>
              <a:rPr lang="en-US" u="sng" dirty="0"/>
              <a:t>Se disputer </a:t>
            </a:r>
            <a:r>
              <a:rPr lang="en-US" dirty="0"/>
              <a:t>= to </a:t>
            </a:r>
            <a:r>
              <a:rPr lang="en-US" dirty="0" smtClean="0"/>
              <a:t>argue with each other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Mais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u="sng" dirty="0" smtClean="0"/>
              <a:t>Divorcer</a:t>
            </a:r>
            <a:r>
              <a:rPr lang="en-US" dirty="0" smtClean="0"/>
              <a:t> = to get divorced (</a:t>
            </a:r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ont</a:t>
            </a:r>
            <a:r>
              <a:rPr lang="en-US" dirty="0" smtClean="0"/>
              <a:t> divorcé.)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Elle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tombée</a:t>
            </a:r>
            <a:r>
              <a:rPr lang="en-US" dirty="0" smtClean="0"/>
              <a:t> </a:t>
            </a:r>
            <a:r>
              <a:rPr lang="en-US" dirty="0" err="1" smtClean="0"/>
              <a:t>amoureuse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de </a:t>
            </a:r>
            <a:r>
              <a:rPr lang="en-US" dirty="0" err="1" smtClean="0"/>
              <a:t>lui</a:t>
            </a:r>
            <a:r>
              <a:rPr lang="en-US" dirty="0" smtClean="0"/>
              <a:t>/Il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tombé</a:t>
            </a:r>
            <a:r>
              <a:rPr lang="en-US" dirty="0" smtClean="0"/>
              <a:t> </a:t>
            </a:r>
            <a:r>
              <a:rPr lang="en-US" dirty="0" err="1" smtClean="0"/>
              <a:t>amoureux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</a:t>
            </a:r>
            <a:r>
              <a:rPr lang="en-US" dirty="0" err="1" smtClean="0"/>
              <a:t>’elle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024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Croire</a:t>
            </a:r>
            <a:r>
              <a:rPr lang="en-US" dirty="0" smtClean="0"/>
              <a:t> et </a:t>
            </a:r>
            <a:r>
              <a:rPr lang="en-US" dirty="0" err="1" smtClean="0"/>
              <a:t>Voir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Je </a:t>
            </a:r>
            <a:r>
              <a:rPr lang="en-US" sz="3600" dirty="0" err="1" smtClean="0"/>
              <a:t>crois</a:t>
            </a:r>
            <a:r>
              <a:rPr lang="en-US" sz="3600" dirty="0" smtClean="0"/>
              <a:t>/Je </a:t>
            </a:r>
            <a:r>
              <a:rPr lang="en-US" sz="3600" dirty="0" err="1" smtClean="0"/>
              <a:t>vois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crois</a:t>
            </a:r>
            <a:r>
              <a:rPr lang="en-US" sz="3600" dirty="0" smtClean="0"/>
              <a:t>/</a:t>
            </a: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vois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Il </a:t>
            </a:r>
            <a:r>
              <a:rPr lang="en-US" sz="3600" dirty="0" err="1" smtClean="0"/>
              <a:t>croit</a:t>
            </a:r>
            <a:r>
              <a:rPr lang="en-US" sz="3600" dirty="0" smtClean="0"/>
              <a:t>/</a:t>
            </a:r>
            <a:r>
              <a:rPr lang="en-US" sz="3600" dirty="0" err="1" smtClean="0"/>
              <a:t>il</a:t>
            </a:r>
            <a:r>
              <a:rPr lang="en-US" sz="3600" dirty="0" smtClean="0"/>
              <a:t> </a:t>
            </a:r>
            <a:r>
              <a:rPr lang="en-US" sz="3600" dirty="0" err="1" smtClean="0"/>
              <a:t>voit</a:t>
            </a: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dirty="0" err="1" smtClean="0">
                <a:solidFill>
                  <a:srgbClr val="7030A0"/>
                </a:solidFill>
              </a:rPr>
              <a:t>Impératif</a:t>
            </a:r>
            <a:r>
              <a:rPr lang="en-US" dirty="0" smtClean="0">
                <a:solidFill>
                  <a:srgbClr val="7030A0"/>
                </a:solidFill>
              </a:rPr>
              <a:t>:  </a:t>
            </a:r>
            <a:r>
              <a:rPr lang="en-US" dirty="0" err="1" smtClean="0">
                <a:solidFill>
                  <a:srgbClr val="7030A0"/>
                </a:solidFill>
              </a:rPr>
              <a:t>Crois-moi</a:t>
            </a:r>
            <a:r>
              <a:rPr lang="en-US" dirty="0" smtClean="0">
                <a:solidFill>
                  <a:srgbClr val="7030A0"/>
                </a:solidFill>
              </a:rPr>
              <a:t>!  </a:t>
            </a:r>
            <a:r>
              <a:rPr lang="en-US" dirty="0" err="1" smtClean="0">
                <a:solidFill>
                  <a:srgbClr val="7030A0"/>
                </a:solidFill>
              </a:rPr>
              <a:t>Croyez</a:t>
            </a:r>
            <a:r>
              <a:rPr lang="en-US" dirty="0" smtClean="0">
                <a:solidFill>
                  <a:srgbClr val="7030A0"/>
                </a:solidFill>
              </a:rPr>
              <a:t>-nous!  </a:t>
            </a:r>
            <a:r>
              <a:rPr lang="en-US" dirty="0" err="1" smtClean="0">
                <a:solidFill>
                  <a:srgbClr val="7030A0"/>
                </a:solidFill>
              </a:rPr>
              <a:t>Croyons</a:t>
            </a:r>
            <a:r>
              <a:rPr lang="en-US" dirty="0" smtClean="0">
                <a:solidFill>
                  <a:srgbClr val="7030A0"/>
                </a:solidFill>
              </a:rPr>
              <a:t> aux </a:t>
            </a:r>
            <a:r>
              <a:rPr lang="en-US" dirty="0" err="1" smtClean="0">
                <a:solidFill>
                  <a:srgbClr val="7030A0"/>
                </a:solidFill>
              </a:rPr>
              <a:t>jeunes</a:t>
            </a:r>
            <a:r>
              <a:rPr lang="en-US" dirty="0" smtClean="0">
                <a:solidFill>
                  <a:srgbClr val="7030A0"/>
                </a:solidFill>
              </a:rPr>
              <a:t>!  </a:t>
            </a:r>
            <a:r>
              <a:rPr lang="en-US" dirty="0" err="1" smtClean="0">
                <a:solidFill>
                  <a:srgbClr val="7030A0"/>
                </a:solidFill>
              </a:rPr>
              <a:t>Voyons</a:t>
            </a:r>
            <a:r>
              <a:rPr lang="en-US" dirty="0" smtClean="0">
                <a:solidFill>
                  <a:srgbClr val="7030A0"/>
                </a:solidFill>
              </a:rPr>
              <a:t>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Nous </a:t>
            </a:r>
            <a:r>
              <a:rPr lang="en-US" sz="3600" dirty="0" err="1" smtClean="0"/>
              <a:t>croyons</a:t>
            </a:r>
            <a:r>
              <a:rPr lang="en-US" sz="3600" dirty="0" smtClean="0"/>
              <a:t>/</a:t>
            </a:r>
            <a:r>
              <a:rPr lang="en-US" sz="3600" dirty="0" err="1" smtClean="0"/>
              <a:t>voyons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err="1" smtClean="0"/>
              <a:t>Vous</a:t>
            </a:r>
            <a:r>
              <a:rPr lang="en-US" sz="3600" dirty="0" smtClean="0"/>
              <a:t> </a:t>
            </a:r>
            <a:r>
              <a:rPr lang="en-US" sz="3600" dirty="0" err="1" smtClean="0"/>
              <a:t>croyez</a:t>
            </a:r>
            <a:r>
              <a:rPr lang="en-US" sz="3600" dirty="0" smtClean="0"/>
              <a:t>/</a:t>
            </a:r>
            <a:r>
              <a:rPr lang="en-US" sz="3600" dirty="0" err="1" smtClean="0"/>
              <a:t>voyez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err="1" smtClean="0"/>
              <a:t>Ils</a:t>
            </a:r>
            <a:r>
              <a:rPr lang="en-US" sz="3600" dirty="0" smtClean="0"/>
              <a:t> </a:t>
            </a:r>
            <a:r>
              <a:rPr lang="en-US" sz="3600" dirty="0" err="1" smtClean="0"/>
              <a:t>croient</a:t>
            </a:r>
            <a:r>
              <a:rPr lang="en-US" sz="3600" dirty="0" smtClean="0"/>
              <a:t>/</a:t>
            </a:r>
            <a:r>
              <a:rPr lang="en-US" sz="3600" dirty="0" err="1" smtClean="0"/>
              <a:t>voient</a:t>
            </a:r>
            <a:endParaRPr lang="en-US" sz="36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P.C.: </a:t>
            </a:r>
            <a:r>
              <a:rPr lang="en-US" dirty="0" err="1" smtClean="0">
                <a:solidFill>
                  <a:srgbClr val="7030A0"/>
                </a:solidFill>
              </a:rPr>
              <a:t>J’ai</a:t>
            </a:r>
            <a:r>
              <a:rPr lang="en-US" dirty="0" smtClean="0">
                <a:solidFill>
                  <a:srgbClr val="7030A0"/>
                </a:solidFill>
              </a:rPr>
              <a:t> cru </a:t>
            </a:r>
            <a:r>
              <a:rPr lang="en-US" dirty="0" err="1" smtClean="0">
                <a:solidFill>
                  <a:srgbClr val="7030A0"/>
                </a:solidFill>
              </a:rPr>
              <a:t>qu’il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partait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dirty="0" err="1" smtClean="0">
                <a:solidFill>
                  <a:srgbClr val="7030A0"/>
                </a:solidFill>
              </a:rPr>
              <a:t>J’ai</a:t>
            </a:r>
            <a:r>
              <a:rPr lang="en-US" dirty="0" smtClean="0">
                <a:solidFill>
                  <a:srgbClr val="7030A0"/>
                </a:solidFill>
              </a:rPr>
              <a:t> vu </a:t>
            </a:r>
            <a:r>
              <a:rPr lang="en-US" dirty="0" err="1" smtClean="0">
                <a:solidFill>
                  <a:srgbClr val="7030A0"/>
                </a:solidFill>
              </a:rPr>
              <a:t>ce</a:t>
            </a:r>
            <a:r>
              <a:rPr lang="en-US" dirty="0" smtClean="0">
                <a:solidFill>
                  <a:srgbClr val="7030A0"/>
                </a:solidFill>
              </a:rPr>
              <a:t> film.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031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Le </a:t>
            </a:r>
            <a:r>
              <a:rPr lang="en-US" dirty="0" err="1"/>
              <a:t>Verbe</a:t>
            </a:r>
            <a:r>
              <a:rPr lang="en-US" dirty="0"/>
              <a:t> “</a:t>
            </a:r>
            <a:r>
              <a:rPr lang="en-US" dirty="0" err="1"/>
              <a:t>Croire</a:t>
            </a:r>
            <a:r>
              <a:rPr lang="en-US" dirty="0"/>
              <a:t>”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sz="3800" u="sng" dirty="0" err="1" smtClean="0"/>
              <a:t>Croire</a:t>
            </a:r>
            <a:r>
              <a:rPr lang="en-US" sz="3800" u="sng" dirty="0" smtClean="0"/>
              <a:t> </a:t>
            </a:r>
            <a:r>
              <a:rPr lang="en-US" sz="3800" u="sng" dirty="0"/>
              <a:t>+ objet direct </a:t>
            </a:r>
            <a:r>
              <a:rPr lang="en-US" sz="3800" dirty="0"/>
              <a:t>= to believe someone or something</a:t>
            </a:r>
          </a:p>
          <a:p>
            <a:pPr marL="0" indent="0">
              <a:buNone/>
            </a:pPr>
            <a:r>
              <a:rPr lang="en-US" sz="3800" dirty="0"/>
              <a:t> </a:t>
            </a:r>
          </a:p>
          <a:p>
            <a:pPr marL="0" indent="0">
              <a:buNone/>
            </a:pPr>
            <a:r>
              <a:rPr lang="en-US" sz="3800" u="sng" dirty="0" err="1" smtClean="0"/>
              <a:t>Croire</a:t>
            </a:r>
            <a:r>
              <a:rPr lang="en-US" sz="3800" u="sng" dirty="0" smtClean="0"/>
              <a:t> </a:t>
            </a:r>
            <a:r>
              <a:rPr lang="en-US" sz="3800" u="sng" dirty="0"/>
              <a:t>à </a:t>
            </a:r>
            <a:r>
              <a:rPr lang="en-US" sz="3800" dirty="0"/>
              <a:t>= to believe something is possible/real</a:t>
            </a:r>
          </a:p>
          <a:p>
            <a:pPr marL="0" indent="0">
              <a:buNone/>
            </a:pPr>
            <a:r>
              <a:rPr lang="en-US" sz="3800" dirty="0"/>
              <a:t> </a:t>
            </a:r>
          </a:p>
          <a:p>
            <a:pPr marL="0" indent="0">
              <a:buNone/>
            </a:pPr>
            <a:r>
              <a:rPr lang="en-US" sz="3800" u="sng" dirty="0" err="1" smtClean="0"/>
              <a:t>Croire</a:t>
            </a:r>
            <a:r>
              <a:rPr lang="en-US" sz="3800" u="sng" dirty="0" smtClean="0"/>
              <a:t> </a:t>
            </a:r>
            <a:r>
              <a:rPr lang="en-US" sz="3800" u="sng" dirty="0"/>
              <a:t>en </a:t>
            </a:r>
            <a:r>
              <a:rPr lang="en-US" sz="3800" dirty="0"/>
              <a:t>= to believe in/ to have confidence in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Je </a:t>
            </a:r>
            <a:r>
              <a:rPr lang="en-US" b="1" dirty="0" err="1" smtClean="0">
                <a:solidFill>
                  <a:srgbClr val="0070C0"/>
                </a:solidFill>
              </a:rPr>
              <a:t>crois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que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oui</a:t>
            </a:r>
            <a:r>
              <a:rPr lang="en-US" b="1" dirty="0" smtClean="0">
                <a:solidFill>
                  <a:srgbClr val="0070C0"/>
                </a:solidFill>
              </a:rPr>
              <a:t>./Je </a:t>
            </a:r>
            <a:r>
              <a:rPr lang="en-US" b="1" dirty="0" err="1" smtClean="0">
                <a:solidFill>
                  <a:srgbClr val="0070C0"/>
                </a:solidFill>
              </a:rPr>
              <a:t>crois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que</a:t>
            </a:r>
            <a:r>
              <a:rPr lang="en-US" b="1" dirty="0" smtClean="0">
                <a:solidFill>
                  <a:srgbClr val="0070C0"/>
                </a:solidFill>
              </a:rPr>
              <a:t> non.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Je </a:t>
            </a:r>
            <a:r>
              <a:rPr lang="en-US" b="1" dirty="0" err="1" smtClean="0">
                <a:solidFill>
                  <a:srgbClr val="0070C0"/>
                </a:solidFill>
              </a:rPr>
              <a:t>crois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que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tu</a:t>
            </a:r>
            <a:r>
              <a:rPr lang="en-US" b="1" dirty="0" smtClean="0">
                <a:solidFill>
                  <a:srgbClr val="0070C0"/>
                </a:solidFill>
              </a:rPr>
              <a:t> as raison.</a:t>
            </a:r>
            <a:endParaRPr lang="en-US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err="1"/>
              <a:t>Traduisez</a:t>
            </a:r>
            <a:r>
              <a:rPr lang="en-US" b="1" dirty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Je </a:t>
            </a:r>
            <a:r>
              <a:rPr lang="en-US" dirty="0" err="1"/>
              <a:t>crois</a:t>
            </a:r>
            <a:r>
              <a:rPr lang="en-US" dirty="0"/>
              <a:t> </a:t>
            </a:r>
            <a:r>
              <a:rPr lang="en-US" dirty="0" err="1"/>
              <a:t>mon</a:t>
            </a:r>
            <a:r>
              <a:rPr lang="en-US" dirty="0"/>
              <a:t> </a:t>
            </a:r>
            <a:r>
              <a:rPr lang="en-US" dirty="0" err="1"/>
              <a:t>père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Il </a:t>
            </a:r>
            <a:r>
              <a:rPr lang="en-US" dirty="0" err="1"/>
              <a:t>croit</a:t>
            </a:r>
            <a:r>
              <a:rPr lang="en-US" dirty="0"/>
              <a:t> aux </a:t>
            </a:r>
            <a:r>
              <a:rPr lang="en-US" dirty="0" err="1"/>
              <a:t>fantômes</a:t>
            </a:r>
            <a:r>
              <a:rPr lang="en-US" dirty="0"/>
              <a:t>.  Il ne </a:t>
            </a:r>
            <a:r>
              <a:rPr lang="en-US" dirty="0" err="1"/>
              <a:t>croit</a:t>
            </a:r>
            <a:r>
              <a:rPr lang="en-US" dirty="0"/>
              <a:t> pas à la </a:t>
            </a:r>
            <a:r>
              <a:rPr lang="en-US" dirty="0" err="1"/>
              <a:t>magie</a:t>
            </a:r>
            <a:r>
              <a:rPr lang="en-US" dirty="0"/>
              <a:t> noire.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Je ne </a:t>
            </a:r>
            <a:r>
              <a:rPr lang="en-US" dirty="0" err="1"/>
              <a:t>crois</a:t>
            </a:r>
            <a:r>
              <a:rPr lang="en-US" dirty="0"/>
              <a:t> pas au </a:t>
            </a:r>
            <a:r>
              <a:rPr lang="en-US" dirty="0" err="1"/>
              <a:t>Père</a:t>
            </a:r>
            <a:r>
              <a:rPr lang="en-US" dirty="0"/>
              <a:t> Noël.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Je </a:t>
            </a:r>
            <a:r>
              <a:rPr lang="en-US" dirty="0" err="1"/>
              <a:t>crois</a:t>
            </a:r>
            <a:r>
              <a:rPr lang="en-US" dirty="0"/>
              <a:t> en </a:t>
            </a:r>
            <a:r>
              <a:rPr lang="en-US" dirty="0" err="1"/>
              <a:t>Dieu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I believe you.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I believe in </a:t>
            </a:r>
            <a:r>
              <a:rPr lang="en-US" dirty="0" smtClean="0"/>
              <a:t>the Easter Bunny.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I have faith in you.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894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187</Words>
  <Application>Microsoft Office PowerPoint</Application>
  <PresentationFormat>On-screen Show (4:3)</PresentationFormat>
  <Paragraphs>77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 7, Lesson 3</vt:lpstr>
      <vt:lpstr>PowerPoint Presentation</vt:lpstr>
      <vt:lpstr>PowerPoint Presentation</vt:lpstr>
      <vt:lpstr>Les verbes pronominaux idiomatiques</vt:lpstr>
      <vt:lpstr>Les verbes pronominaux idiomatiques: verbes réciproques</vt:lpstr>
      <vt:lpstr>Croire et Voir</vt:lpstr>
      <vt:lpstr> Le Verbe “Croire”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7, Lesson 3</dc:title>
  <dc:creator>Devan Baty</dc:creator>
  <cp:lastModifiedBy>Devan Baty</cp:lastModifiedBy>
  <cp:revision>23</cp:revision>
  <dcterms:created xsi:type="dcterms:W3CDTF">2013-03-10T22:59:25Z</dcterms:created>
  <dcterms:modified xsi:type="dcterms:W3CDTF">2013-04-02T02:33:04Z</dcterms:modified>
</cp:coreProperties>
</file>