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embeddedFontLst>
    <p:embeddedFont>
      <p:font typeface="Lexend Exa" panose="020B0604020202020204" charset="0"/>
      <p:regular r:id="rId28"/>
      <p:bold r:id="rId29"/>
    </p:embeddedFont>
    <p:embeddedFont>
      <p:font typeface="Lexend Exa Medium" panose="020B0604020202020204" charset="0"/>
      <p:regular r:id="rId30"/>
      <p:bold r:id="rId31"/>
    </p:embeddedFont>
    <p:embeddedFont>
      <p:font typeface="Nunito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12DEC43-BAB0-4E07-843E-8F841D7245FE}">
  <a:tblStyle styleId="{E12DEC43-BAB0-4E07-843E-8F841D7245F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5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5a2e6318b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5a2e6318b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5a7bb4e4d6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5a7bb4e4d6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5a7bb4e4d6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5a7bb4e4d6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a7bb4e4d6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a7bb4e4d6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5a7bb4e4d6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5a7bb4e4d6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5a7bb4e4d6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5a7bb4e4d6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5a2e6318b8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5a2e6318b8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5a2e6318b8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5a2e6318b8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5a7bb4e4d6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5a7bb4e4d6_0_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5a7bb4e4d6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5a7bb4e4d6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907e342c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907e342ce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5a2e6318b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5a2e6318b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5a7bb4e4d6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5a7bb4e4d6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5a7bb4e4d6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35a7bb4e4d6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5a2e6318b8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5a2e6318b8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a7bb4e4d6_0_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a7bb4e4d6_0_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5a90d43e16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5a90d43e16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a2e6318b8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a2e6318b8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5a2e6318b8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5a2e6318b8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5a2e6318b8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5a2e6318b8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5a2e6318b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5a2e6318b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a7bb4e4d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a7bb4e4d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a42f1c01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a42f1c01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5a2e6318b8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5a2e6318b8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jpg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audio" Target="../media/media13.m4a"/><Relationship Id="rId21" Type="http://schemas.microsoft.com/office/2007/relationships/media" Target="../media/media11.m4a"/><Relationship Id="rId42" Type="http://schemas.openxmlformats.org/officeDocument/2006/relationships/audio" Target="../media/media21.m4a"/><Relationship Id="rId47" Type="http://schemas.microsoft.com/office/2007/relationships/media" Target="../media/media24.m4a"/><Relationship Id="rId63" Type="http://schemas.microsoft.com/office/2007/relationships/media" Target="../media/media32.m4a"/><Relationship Id="rId68" Type="http://schemas.openxmlformats.org/officeDocument/2006/relationships/audio" Target="../media/media34.m4a"/><Relationship Id="rId16" Type="http://schemas.openxmlformats.org/officeDocument/2006/relationships/audio" Target="../media/media8.m4a"/><Relationship Id="rId11" Type="http://schemas.microsoft.com/office/2007/relationships/media" Target="../media/media6.m4a"/><Relationship Id="rId32" Type="http://schemas.openxmlformats.org/officeDocument/2006/relationships/audio" Target="../media/media16.m4a"/><Relationship Id="rId37" Type="http://schemas.microsoft.com/office/2007/relationships/media" Target="../media/media19.m4a"/><Relationship Id="rId53" Type="http://schemas.microsoft.com/office/2007/relationships/media" Target="../media/media27.m4a"/><Relationship Id="rId58" Type="http://schemas.openxmlformats.org/officeDocument/2006/relationships/audio" Target="../media/media29.m4a"/><Relationship Id="rId74" Type="http://schemas.openxmlformats.org/officeDocument/2006/relationships/audio" Target="../media/media37.m4a"/><Relationship Id="rId79" Type="http://schemas.microsoft.com/office/2007/relationships/media" Target="../media/media40.m4a"/><Relationship Id="rId5" Type="http://schemas.microsoft.com/office/2007/relationships/media" Target="../media/media3.m4a"/><Relationship Id="rId61" Type="http://schemas.microsoft.com/office/2007/relationships/media" Target="../media/media31.m4a"/><Relationship Id="rId82" Type="http://schemas.openxmlformats.org/officeDocument/2006/relationships/notesSlide" Target="../notesSlides/notesSlide2.xml"/><Relationship Id="rId19" Type="http://schemas.microsoft.com/office/2007/relationships/media" Target="../media/media10.m4a"/><Relationship Id="rId14" Type="http://schemas.openxmlformats.org/officeDocument/2006/relationships/audio" Target="../media/media7.m4a"/><Relationship Id="rId22" Type="http://schemas.openxmlformats.org/officeDocument/2006/relationships/audio" Target="../media/media11.m4a"/><Relationship Id="rId27" Type="http://schemas.microsoft.com/office/2007/relationships/media" Target="../media/media14.m4a"/><Relationship Id="rId30" Type="http://schemas.openxmlformats.org/officeDocument/2006/relationships/audio" Target="../media/media15.m4a"/><Relationship Id="rId35" Type="http://schemas.microsoft.com/office/2007/relationships/media" Target="../media/media18.m4a"/><Relationship Id="rId43" Type="http://schemas.microsoft.com/office/2007/relationships/media" Target="../media/media22.m4a"/><Relationship Id="rId48" Type="http://schemas.openxmlformats.org/officeDocument/2006/relationships/audio" Target="../media/media24.m4a"/><Relationship Id="rId56" Type="http://schemas.openxmlformats.org/officeDocument/2006/relationships/audio" Target="../media/media28.m4a"/><Relationship Id="rId64" Type="http://schemas.openxmlformats.org/officeDocument/2006/relationships/audio" Target="../media/media32.m4a"/><Relationship Id="rId69" Type="http://schemas.microsoft.com/office/2007/relationships/media" Target="../media/media35.m4a"/><Relationship Id="rId77" Type="http://schemas.microsoft.com/office/2007/relationships/media" Target="../media/media39.m4a"/><Relationship Id="rId8" Type="http://schemas.openxmlformats.org/officeDocument/2006/relationships/audio" Target="../media/media4.m4a"/><Relationship Id="rId51" Type="http://schemas.microsoft.com/office/2007/relationships/media" Target="../media/media26.m4a"/><Relationship Id="rId72" Type="http://schemas.openxmlformats.org/officeDocument/2006/relationships/audio" Target="../media/media36.m4a"/><Relationship Id="rId80" Type="http://schemas.openxmlformats.org/officeDocument/2006/relationships/audio" Target="../media/media40.m4a"/><Relationship Id="rId3" Type="http://schemas.microsoft.com/office/2007/relationships/media" Target="../media/media2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microsoft.com/office/2007/relationships/media" Target="../media/media13.m4a"/><Relationship Id="rId33" Type="http://schemas.microsoft.com/office/2007/relationships/media" Target="../media/media17.m4a"/><Relationship Id="rId38" Type="http://schemas.openxmlformats.org/officeDocument/2006/relationships/audio" Target="../media/media19.m4a"/><Relationship Id="rId46" Type="http://schemas.openxmlformats.org/officeDocument/2006/relationships/audio" Target="../media/media23.m4a"/><Relationship Id="rId59" Type="http://schemas.microsoft.com/office/2007/relationships/media" Target="../media/media30.m4a"/><Relationship Id="rId67" Type="http://schemas.microsoft.com/office/2007/relationships/media" Target="../media/media34.m4a"/><Relationship Id="rId20" Type="http://schemas.openxmlformats.org/officeDocument/2006/relationships/audio" Target="../media/media10.m4a"/><Relationship Id="rId41" Type="http://schemas.microsoft.com/office/2007/relationships/media" Target="../media/media21.m4a"/><Relationship Id="rId54" Type="http://schemas.openxmlformats.org/officeDocument/2006/relationships/audio" Target="../media/media27.m4a"/><Relationship Id="rId62" Type="http://schemas.openxmlformats.org/officeDocument/2006/relationships/audio" Target="../media/media31.m4a"/><Relationship Id="rId70" Type="http://schemas.openxmlformats.org/officeDocument/2006/relationships/audio" Target="../media/media35.m4a"/><Relationship Id="rId75" Type="http://schemas.microsoft.com/office/2007/relationships/media" Target="../media/media38.m4a"/><Relationship Id="rId83" Type="http://schemas.openxmlformats.org/officeDocument/2006/relationships/image" Target="../media/image1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5" Type="http://schemas.microsoft.com/office/2007/relationships/media" Target="../media/media8.m4a"/><Relationship Id="rId23" Type="http://schemas.microsoft.com/office/2007/relationships/media" Target="../media/media12.m4a"/><Relationship Id="rId28" Type="http://schemas.openxmlformats.org/officeDocument/2006/relationships/audio" Target="../media/media14.m4a"/><Relationship Id="rId36" Type="http://schemas.openxmlformats.org/officeDocument/2006/relationships/audio" Target="../media/media18.m4a"/><Relationship Id="rId49" Type="http://schemas.microsoft.com/office/2007/relationships/media" Target="../media/media25.m4a"/><Relationship Id="rId57" Type="http://schemas.microsoft.com/office/2007/relationships/media" Target="../media/media29.m4a"/><Relationship Id="rId10" Type="http://schemas.openxmlformats.org/officeDocument/2006/relationships/audio" Target="../media/media5.m4a"/><Relationship Id="rId31" Type="http://schemas.microsoft.com/office/2007/relationships/media" Target="../media/media16.m4a"/><Relationship Id="rId44" Type="http://schemas.openxmlformats.org/officeDocument/2006/relationships/audio" Target="../media/media22.m4a"/><Relationship Id="rId52" Type="http://schemas.openxmlformats.org/officeDocument/2006/relationships/audio" Target="../media/media26.m4a"/><Relationship Id="rId60" Type="http://schemas.openxmlformats.org/officeDocument/2006/relationships/audio" Target="../media/media30.m4a"/><Relationship Id="rId65" Type="http://schemas.microsoft.com/office/2007/relationships/media" Target="../media/media33.m4a"/><Relationship Id="rId73" Type="http://schemas.microsoft.com/office/2007/relationships/media" Target="../media/media37.m4a"/><Relationship Id="rId78" Type="http://schemas.openxmlformats.org/officeDocument/2006/relationships/audio" Target="../media/media39.m4a"/><Relationship Id="rId81" Type="http://schemas.openxmlformats.org/officeDocument/2006/relationships/slideLayout" Target="../slideLayouts/slideLayout3.xml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39" Type="http://schemas.microsoft.com/office/2007/relationships/media" Target="../media/media20.m4a"/><Relationship Id="rId34" Type="http://schemas.openxmlformats.org/officeDocument/2006/relationships/audio" Target="../media/media17.m4a"/><Relationship Id="rId50" Type="http://schemas.openxmlformats.org/officeDocument/2006/relationships/audio" Target="../media/media25.m4a"/><Relationship Id="rId55" Type="http://schemas.microsoft.com/office/2007/relationships/media" Target="../media/media28.m4a"/><Relationship Id="rId76" Type="http://schemas.openxmlformats.org/officeDocument/2006/relationships/audio" Target="../media/media38.m4a"/><Relationship Id="rId7" Type="http://schemas.microsoft.com/office/2007/relationships/media" Target="../media/media4.m4a"/><Relationship Id="rId71" Type="http://schemas.microsoft.com/office/2007/relationships/media" Target="../media/media36.m4a"/><Relationship Id="rId2" Type="http://schemas.openxmlformats.org/officeDocument/2006/relationships/audio" Target="../media/media1.m4a"/><Relationship Id="rId29" Type="http://schemas.microsoft.com/office/2007/relationships/media" Target="../media/media15.m4a"/><Relationship Id="rId24" Type="http://schemas.openxmlformats.org/officeDocument/2006/relationships/audio" Target="../media/media12.m4a"/><Relationship Id="rId40" Type="http://schemas.openxmlformats.org/officeDocument/2006/relationships/audio" Target="../media/media20.m4a"/><Relationship Id="rId45" Type="http://schemas.microsoft.com/office/2007/relationships/media" Target="../media/media23.m4a"/><Relationship Id="rId66" Type="http://schemas.openxmlformats.org/officeDocument/2006/relationships/audio" Target="../media/media33.m4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61.m4a"/><Relationship Id="rId7" Type="http://schemas.openxmlformats.org/officeDocument/2006/relationships/image" Target="../media/image29.png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1.m4a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63.m4a"/><Relationship Id="rId7" Type="http://schemas.openxmlformats.org/officeDocument/2006/relationships/image" Target="../media/image30.png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3.m4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65.m4a"/><Relationship Id="rId7" Type="http://schemas.openxmlformats.org/officeDocument/2006/relationships/image" Target="../media/image31.png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5.m4a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67.m4a"/><Relationship Id="rId7" Type="http://schemas.openxmlformats.org/officeDocument/2006/relationships/image" Target="../media/image32.png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7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1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6.png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jp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4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jp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45.m4a"/><Relationship Id="rId7" Type="http://schemas.openxmlformats.org/officeDocument/2006/relationships/image" Target="../media/image6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5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7.m4a"/><Relationship Id="rId7" Type="http://schemas.openxmlformats.org/officeDocument/2006/relationships/image" Target="../media/image7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7.m4a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582075" y="1302150"/>
            <a:ext cx="77016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Lesson For 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Unit 6: Day 2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Family and Time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2" title="Screenshot 2025-05-18 at 11.12.56 AM.png"/>
          <p:cNvPicPr preferRelativeResize="0"/>
          <p:nvPr/>
        </p:nvPicPr>
        <p:blipFill rotWithShape="1">
          <a:blip r:embed="rId5">
            <a:alphaModFix/>
          </a:blip>
          <a:srcRect l="33593" r="33776" b="57502"/>
          <a:stretch/>
        </p:blipFill>
        <p:spPr>
          <a:xfrm>
            <a:off x="3348387" y="671650"/>
            <a:ext cx="2388625" cy="201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2" title="Screenshot 2025-05-18 at 11.12.56 AM.png"/>
          <p:cNvPicPr preferRelativeResize="0"/>
          <p:nvPr/>
        </p:nvPicPr>
        <p:blipFill rotWithShape="1">
          <a:blip r:embed="rId5">
            <a:alphaModFix/>
          </a:blip>
          <a:srcRect r="67369" b="57501"/>
          <a:stretch/>
        </p:blipFill>
        <p:spPr>
          <a:xfrm>
            <a:off x="247225" y="696150"/>
            <a:ext cx="2388625" cy="201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2" title="Screenshot 2025-05-18 at 11.12.56 AM.png"/>
          <p:cNvPicPr preferRelativeResize="0"/>
          <p:nvPr/>
        </p:nvPicPr>
        <p:blipFill rotWithShape="1">
          <a:blip r:embed="rId5">
            <a:alphaModFix/>
          </a:blip>
          <a:srcRect l="33915" t="51611" r="34537" b="8301"/>
          <a:stretch/>
        </p:blipFill>
        <p:spPr>
          <a:xfrm>
            <a:off x="6513147" y="696150"/>
            <a:ext cx="2278329" cy="187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2"/>
          <p:cNvSpPr txBox="1"/>
          <p:nvPr/>
        </p:nvSpPr>
        <p:spPr>
          <a:xfrm>
            <a:off x="438538" y="2602650"/>
            <a:ext cx="20994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morning (a.m.)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 eat breakfast in the morning!</a:t>
            </a:r>
            <a:endParaRPr sz="1600"/>
          </a:p>
        </p:txBody>
      </p:sp>
      <p:sp>
        <p:nvSpPr>
          <p:cNvPr id="244" name="Google Shape;244;p22"/>
          <p:cNvSpPr txBox="1"/>
          <p:nvPr/>
        </p:nvSpPr>
        <p:spPr>
          <a:xfrm>
            <a:off x="6547413" y="2479350"/>
            <a:ext cx="20994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night (p.m.)</a:t>
            </a:r>
            <a:endParaRPr sz="20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I eat dinner </a:t>
            </a:r>
            <a:r>
              <a:rPr lang="en-US" sz="1600" dirty="0"/>
              <a:t>at </a:t>
            </a:r>
            <a:r>
              <a:rPr lang="en" sz="1600" dirty="0"/>
              <a:t>night!</a:t>
            </a:r>
            <a:endParaRPr sz="1600" dirty="0"/>
          </a:p>
        </p:txBody>
      </p:sp>
      <p:sp>
        <p:nvSpPr>
          <p:cNvPr id="245" name="Google Shape;245;p22"/>
          <p:cNvSpPr txBox="1"/>
          <p:nvPr/>
        </p:nvSpPr>
        <p:spPr>
          <a:xfrm>
            <a:off x="3431151" y="2571750"/>
            <a:ext cx="22782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Afternoon (p.m.)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 eat lunch in the afternoon!</a:t>
            </a:r>
            <a:endParaRPr sz="1600"/>
          </a:p>
        </p:txBody>
      </p:sp>
      <p:pic>
        <p:nvPicPr>
          <p:cNvPr id="246" name="Google Shape;246;p22"/>
          <p:cNvPicPr preferRelativeResize="0"/>
          <p:nvPr/>
        </p:nvPicPr>
        <p:blipFill rotWithShape="1">
          <a:blip r:embed="rId6">
            <a:alphaModFix/>
          </a:blip>
          <a:srcRect l="39272" t="33528" r="37959" b="27076"/>
          <a:stretch/>
        </p:blipFill>
        <p:spPr>
          <a:xfrm>
            <a:off x="4022175" y="3479000"/>
            <a:ext cx="1118299" cy="14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2"/>
          <p:cNvPicPr preferRelativeResize="0"/>
          <p:nvPr/>
        </p:nvPicPr>
        <p:blipFill rotWithShape="1">
          <a:blip r:embed="rId6">
            <a:alphaModFix/>
          </a:blip>
          <a:srcRect l="12664" t="33528" r="60817" b="27076"/>
          <a:stretch/>
        </p:blipFill>
        <p:spPr>
          <a:xfrm>
            <a:off x="836980" y="3479000"/>
            <a:ext cx="1302483" cy="14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2"/>
          <p:cNvPicPr preferRelativeResize="0"/>
          <p:nvPr/>
        </p:nvPicPr>
        <p:blipFill rotWithShape="1">
          <a:blip r:embed="rId6">
            <a:alphaModFix/>
          </a:blip>
          <a:srcRect l="63164" t="33528" r="14068" b="27076"/>
          <a:stretch/>
        </p:blipFill>
        <p:spPr>
          <a:xfrm>
            <a:off x="7038016" y="3479007"/>
            <a:ext cx="1118299" cy="1451192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2"/>
          <p:cNvSpPr txBox="1"/>
          <p:nvPr/>
        </p:nvSpPr>
        <p:spPr>
          <a:xfrm>
            <a:off x="5924925" y="2099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Repeat after me!</a:t>
            </a:r>
            <a:endParaRPr sz="1800" b="1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86FE49-EC71-49FB-BE63-20BA57E6A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3115" y="3624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3" title="Screenshot 2025-05-18 at 11.12.56 AM.png"/>
          <p:cNvPicPr preferRelativeResize="0"/>
          <p:nvPr/>
        </p:nvPicPr>
        <p:blipFill rotWithShape="1">
          <a:blip r:embed="rId5">
            <a:alphaModFix/>
          </a:blip>
          <a:srcRect r="67369" b="57501"/>
          <a:stretch/>
        </p:blipFill>
        <p:spPr>
          <a:xfrm>
            <a:off x="1890350" y="637300"/>
            <a:ext cx="2829174" cy="238712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3"/>
          <p:cNvSpPr txBox="1"/>
          <p:nvPr/>
        </p:nvSpPr>
        <p:spPr>
          <a:xfrm>
            <a:off x="6984038" y="2775550"/>
            <a:ext cx="2099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eat breakfast at 7 o’clock in the morning!</a:t>
            </a:r>
            <a:endParaRPr/>
          </a:p>
        </p:txBody>
      </p:sp>
      <p:pic>
        <p:nvPicPr>
          <p:cNvPr id="256" name="Google Shape;256;p23"/>
          <p:cNvPicPr preferRelativeResize="0"/>
          <p:nvPr/>
        </p:nvPicPr>
        <p:blipFill rotWithShape="1">
          <a:blip r:embed="rId6">
            <a:alphaModFix/>
          </a:blip>
          <a:srcRect l="12664" t="33528" r="60817" b="27076"/>
          <a:stretch/>
        </p:blipFill>
        <p:spPr>
          <a:xfrm>
            <a:off x="7522555" y="3486150"/>
            <a:ext cx="1302483" cy="14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3"/>
          <p:cNvSpPr txBox="1"/>
          <p:nvPr/>
        </p:nvSpPr>
        <p:spPr>
          <a:xfrm>
            <a:off x="514950" y="289050"/>
            <a:ext cx="2099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Repeat after me!</a:t>
            </a:r>
            <a:endParaRPr sz="1800" b="1"/>
          </a:p>
        </p:txBody>
      </p:sp>
      <p:pic>
        <p:nvPicPr>
          <p:cNvPr id="258" name="Google Shape;258;p23"/>
          <p:cNvPicPr preferRelativeResize="0"/>
          <p:nvPr/>
        </p:nvPicPr>
        <p:blipFill rotWithShape="1">
          <a:blip r:embed="rId7">
            <a:alphaModFix/>
          </a:blip>
          <a:srcRect l="50256" t="34370" r="24921" b="34420"/>
          <a:stretch/>
        </p:blipFill>
        <p:spPr>
          <a:xfrm>
            <a:off x="5372971" y="212850"/>
            <a:ext cx="1498600" cy="139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3"/>
          <p:cNvPicPr preferRelativeResize="0"/>
          <p:nvPr/>
        </p:nvPicPr>
        <p:blipFill rotWithShape="1">
          <a:blip r:embed="rId7">
            <a:alphaModFix/>
          </a:blip>
          <a:srcRect l="74953" t="34370" r="1566" b="34420"/>
          <a:stretch/>
        </p:blipFill>
        <p:spPr>
          <a:xfrm>
            <a:off x="7326450" y="212850"/>
            <a:ext cx="1498600" cy="1370793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3"/>
          <p:cNvSpPr txBox="1"/>
          <p:nvPr/>
        </p:nvSpPr>
        <p:spPr>
          <a:xfrm>
            <a:off x="2200025" y="3024425"/>
            <a:ext cx="2209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morning (a.m.)</a:t>
            </a:r>
            <a:endParaRPr/>
          </a:p>
        </p:txBody>
      </p:sp>
      <p:sp>
        <p:nvSpPr>
          <p:cNvPr id="261" name="Google Shape;261;p23"/>
          <p:cNvSpPr txBox="1"/>
          <p:nvPr/>
        </p:nvSpPr>
        <p:spPr>
          <a:xfrm>
            <a:off x="7525025" y="1444900"/>
            <a:ext cx="130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7 o’clock</a:t>
            </a:r>
            <a:endParaRPr/>
          </a:p>
        </p:txBody>
      </p:sp>
      <p:sp>
        <p:nvSpPr>
          <p:cNvPr id="262" name="Google Shape;262;p23"/>
          <p:cNvSpPr txBox="1"/>
          <p:nvPr/>
        </p:nvSpPr>
        <p:spPr>
          <a:xfrm>
            <a:off x="5536075" y="1444900"/>
            <a:ext cx="130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6 o’clock</a:t>
            </a:r>
            <a:endParaRPr/>
          </a:p>
        </p:txBody>
      </p:sp>
      <p:pic>
        <p:nvPicPr>
          <p:cNvPr id="263" name="Google Shape;263;p23"/>
          <p:cNvPicPr preferRelativeResize="0"/>
          <p:nvPr/>
        </p:nvPicPr>
        <p:blipFill rotWithShape="1">
          <a:blip r:embed="rId8">
            <a:alphaModFix/>
          </a:blip>
          <a:srcRect l="16822" t="19813" r="15805" b="34022"/>
          <a:stretch/>
        </p:blipFill>
        <p:spPr>
          <a:xfrm>
            <a:off x="5566963" y="1836313"/>
            <a:ext cx="1240823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3"/>
          <p:cNvPicPr preferRelativeResize="0"/>
          <p:nvPr/>
        </p:nvPicPr>
        <p:blipFill rotWithShape="1">
          <a:blip r:embed="rId9">
            <a:alphaModFix/>
          </a:blip>
          <a:srcRect l="7912" t="17338" r="6734" b="26948"/>
          <a:stretch/>
        </p:blipFill>
        <p:spPr>
          <a:xfrm>
            <a:off x="7424450" y="1836313"/>
            <a:ext cx="1302600" cy="609596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3"/>
          <p:cNvSpPr txBox="1"/>
          <p:nvPr/>
        </p:nvSpPr>
        <p:spPr>
          <a:xfrm>
            <a:off x="5137673" y="2571750"/>
            <a:ext cx="1846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alarm goes off at 6 o’clock in the morning!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Then I get ready for the day.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9C92AD-9B1E-4E79-B89D-431F4A23A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34673" y="2599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4" title="Screenshot 2025-05-18 at 11.12.56 AM.png"/>
          <p:cNvPicPr preferRelativeResize="0"/>
          <p:nvPr/>
        </p:nvPicPr>
        <p:blipFill rotWithShape="1">
          <a:blip r:embed="rId5">
            <a:alphaModFix/>
          </a:blip>
          <a:srcRect l="33593" r="33776" b="57502"/>
          <a:stretch/>
        </p:blipFill>
        <p:spPr>
          <a:xfrm>
            <a:off x="1042537" y="696150"/>
            <a:ext cx="2388625" cy="201539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4"/>
          <p:cNvSpPr txBox="1"/>
          <p:nvPr/>
        </p:nvSpPr>
        <p:spPr>
          <a:xfrm>
            <a:off x="3833050" y="2420575"/>
            <a:ext cx="22782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 eat lunch at 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1 o’clock in the afternoon!</a:t>
            </a:r>
            <a:endParaRPr sz="1600"/>
          </a:p>
        </p:txBody>
      </p:sp>
      <p:pic>
        <p:nvPicPr>
          <p:cNvPr id="272" name="Google Shape;272;p24"/>
          <p:cNvPicPr preferRelativeResize="0"/>
          <p:nvPr/>
        </p:nvPicPr>
        <p:blipFill rotWithShape="1">
          <a:blip r:embed="rId6">
            <a:alphaModFix/>
          </a:blip>
          <a:srcRect l="39272" t="33528" r="37959" b="27076"/>
          <a:stretch/>
        </p:blipFill>
        <p:spPr>
          <a:xfrm>
            <a:off x="4472549" y="3552150"/>
            <a:ext cx="948978" cy="12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4"/>
          <p:cNvSpPr txBox="1"/>
          <p:nvPr/>
        </p:nvSpPr>
        <p:spPr>
          <a:xfrm>
            <a:off x="431150" y="2344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Repeat after me!</a:t>
            </a:r>
            <a:endParaRPr sz="1800" b="1"/>
          </a:p>
        </p:txBody>
      </p:sp>
      <p:sp>
        <p:nvSpPr>
          <p:cNvPr id="274" name="Google Shape;274;p24"/>
          <p:cNvSpPr txBox="1"/>
          <p:nvPr/>
        </p:nvSpPr>
        <p:spPr>
          <a:xfrm>
            <a:off x="644775" y="27256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afternoon (p.m.)</a:t>
            </a:r>
            <a:endParaRPr/>
          </a:p>
        </p:txBody>
      </p:sp>
      <p:pic>
        <p:nvPicPr>
          <p:cNvPr id="275" name="Google Shape;275;p24"/>
          <p:cNvPicPr preferRelativeResize="0"/>
          <p:nvPr/>
        </p:nvPicPr>
        <p:blipFill rotWithShape="1">
          <a:blip r:embed="rId7">
            <a:alphaModFix/>
          </a:blip>
          <a:srcRect l="14836" t="17492" r="14913" b="31495"/>
          <a:stretch/>
        </p:blipFill>
        <p:spPr>
          <a:xfrm>
            <a:off x="4283072" y="2034225"/>
            <a:ext cx="1327934" cy="69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4"/>
          <p:cNvPicPr preferRelativeResize="0"/>
          <p:nvPr/>
        </p:nvPicPr>
        <p:blipFill rotWithShape="1">
          <a:blip r:embed="rId8">
            <a:alphaModFix/>
          </a:blip>
          <a:srcRect l="25598" t="1510" r="51084" b="66623"/>
          <a:stretch/>
        </p:blipFill>
        <p:spPr>
          <a:xfrm>
            <a:off x="4243163" y="234450"/>
            <a:ext cx="1407750" cy="14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4"/>
          <p:cNvSpPr txBox="1"/>
          <p:nvPr/>
        </p:nvSpPr>
        <p:spPr>
          <a:xfrm>
            <a:off x="4320850" y="1634025"/>
            <a:ext cx="130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1 o’clock</a:t>
            </a:r>
            <a:endParaRPr/>
          </a:p>
        </p:txBody>
      </p:sp>
      <p:sp>
        <p:nvSpPr>
          <p:cNvPr id="278" name="Google Shape;278;p24"/>
          <p:cNvSpPr txBox="1"/>
          <p:nvPr/>
        </p:nvSpPr>
        <p:spPr>
          <a:xfrm>
            <a:off x="6843925" y="1634025"/>
            <a:ext cx="130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3 o’clock</a:t>
            </a:r>
            <a:endParaRPr/>
          </a:p>
        </p:txBody>
      </p:sp>
      <p:pic>
        <p:nvPicPr>
          <p:cNvPr id="279" name="Google Shape;279;p24"/>
          <p:cNvPicPr preferRelativeResize="0"/>
          <p:nvPr/>
        </p:nvPicPr>
        <p:blipFill rotWithShape="1">
          <a:blip r:embed="rId8">
            <a:alphaModFix/>
          </a:blip>
          <a:srcRect l="76548" t="1510" r="1456" b="66623"/>
          <a:stretch/>
        </p:blipFill>
        <p:spPr>
          <a:xfrm>
            <a:off x="6831275" y="234450"/>
            <a:ext cx="1327925" cy="142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4"/>
          <p:cNvPicPr preferRelativeResize="0"/>
          <p:nvPr/>
        </p:nvPicPr>
        <p:blipFill rotWithShape="1">
          <a:blip r:embed="rId9">
            <a:alphaModFix/>
          </a:blip>
          <a:srcRect l="7302" t="19666" r="5139" b="25899"/>
          <a:stretch/>
        </p:blipFill>
        <p:spPr>
          <a:xfrm>
            <a:off x="6831275" y="2005888"/>
            <a:ext cx="1676200" cy="74811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4"/>
          <p:cNvSpPr txBox="1"/>
          <p:nvPr/>
        </p:nvSpPr>
        <p:spPr>
          <a:xfrm>
            <a:off x="6449500" y="2711550"/>
            <a:ext cx="2388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 get out of school at 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3 o’clock in the afternoon!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BA4C3A-EF97-4DCC-A049-DB5719CB8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00530" y="2752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5" title="Screenshot 2025-05-18 at 11.12.56 AM.png"/>
          <p:cNvPicPr preferRelativeResize="0"/>
          <p:nvPr/>
        </p:nvPicPr>
        <p:blipFill rotWithShape="1">
          <a:blip r:embed="rId5">
            <a:alphaModFix/>
          </a:blip>
          <a:srcRect l="33915" t="51611" r="34537" b="8301"/>
          <a:stretch/>
        </p:blipFill>
        <p:spPr>
          <a:xfrm>
            <a:off x="1001222" y="896325"/>
            <a:ext cx="2278329" cy="187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5"/>
          <p:cNvSpPr txBox="1"/>
          <p:nvPr/>
        </p:nvSpPr>
        <p:spPr>
          <a:xfrm>
            <a:off x="1180138" y="2655750"/>
            <a:ext cx="20994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night (p.m.)</a:t>
            </a:r>
            <a:endParaRPr sz="20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I eat dinner </a:t>
            </a:r>
            <a:r>
              <a:rPr lang="en-US" sz="1600" dirty="0"/>
              <a:t>at </a:t>
            </a:r>
            <a:r>
              <a:rPr lang="en" sz="1600" dirty="0"/>
              <a:t>night!</a:t>
            </a:r>
            <a:endParaRPr sz="1600" dirty="0"/>
          </a:p>
        </p:txBody>
      </p:sp>
      <p:pic>
        <p:nvPicPr>
          <p:cNvPr id="288" name="Google Shape;288;p25"/>
          <p:cNvPicPr preferRelativeResize="0"/>
          <p:nvPr/>
        </p:nvPicPr>
        <p:blipFill rotWithShape="1">
          <a:blip r:embed="rId6">
            <a:alphaModFix/>
          </a:blip>
          <a:srcRect l="63164" t="33528" r="14068" b="27076"/>
          <a:stretch/>
        </p:blipFill>
        <p:spPr>
          <a:xfrm>
            <a:off x="4166175" y="3429421"/>
            <a:ext cx="1133901" cy="147145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5"/>
          <p:cNvSpPr txBox="1"/>
          <p:nvPr/>
        </p:nvSpPr>
        <p:spPr>
          <a:xfrm>
            <a:off x="279550" y="2344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Repeat after me!</a:t>
            </a:r>
            <a:endParaRPr sz="1800" b="1"/>
          </a:p>
        </p:txBody>
      </p:sp>
      <p:pic>
        <p:nvPicPr>
          <p:cNvPr id="290" name="Google Shape;290;p25" title="Screenshot 2025-05-18 at 11.16.11 AM.png"/>
          <p:cNvPicPr preferRelativeResize="0"/>
          <p:nvPr/>
        </p:nvPicPr>
        <p:blipFill rotWithShape="1">
          <a:blip r:embed="rId7">
            <a:alphaModFix/>
          </a:blip>
          <a:srcRect l="13656" t="27103" r="56336" b="53111"/>
          <a:stretch/>
        </p:blipFill>
        <p:spPr>
          <a:xfrm>
            <a:off x="6997027" y="2034225"/>
            <a:ext cx="1302601" cy="775584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5"/>
          <p:cNvSpPr txBox="1"/>
          <p:nvPr/>
        </p:nvSpPr>
        <p:spPr>
          <a:xfrm>
            <a:off x="6843925" y="1634025"/>
            <a:ext cx="130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10 o’clock</a:t>
            </a:r>
            <a:endParaRPr/>
          </a:p>
        </p:txBody>
      </p:sp>
      <p:pic>
        <p:nvPicPr>
          <p:cNvPr id="292" name="Google Shape;292;p25"/>
          <p:cNvPicPr preferRelativeResize="0"/>
          <p:nvPr/>
        </p:nvPicPr>
        <p:blipFill rotWithShape="1">
          <a:blip r:embed="rId8">
            <a:alphaModFix/>
          </a:blip>
          <a:srcRect l="76548" t="34529" r="1456" b="34896"/>
          <a:stretch/>
        </p:blipFill>
        <p:spPr>
          <a:xfrm>
            <a:off x="3908025" y="234450"/>
            <a:ext cx="1327925" cy="13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5"/>
          <p:cNvSpPr txBox="1"/>
          <p:nvPr/>
        </p:nvSpPr>
        <p:spPr>
          <a:xfrm>
            <a:off x="6638200" y="2711550"/>
            <a:ext cx="2199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 go to bed at 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10 o’clock at night!</a:t>
            </a:r>
            <a:endParaRPr/>
          </a:p>
        </p:txBody>
      </p:sp>
      <p:pic>
        <p:nvPicPr>
          <p:cNvPr id="294" name="Google Shape;294;p25"/>
          <p:cNvPicPr preferRelativeResize="0"/>
          <p:nvPr/>
        </p:nvPicPr>
        <p:blipFill rotWithShape="1">
          <a:blip r:embed="rId8">
            <a:alphaModFix/>
          </a:blip>
          <a:srcRect l="51273" t="67878" r="26732" b="1547"/>
          <a:stretch/>
        </p:blipFill>
        <p:spPr>
          <a:xfrm>
            <a:off x="6831250" y="234450"/>
            <a:ext cx="1327925" cy="13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5"/>
          <p:cNvSpPr txBox="1"/>
          <p:nvPr/>
        </p:nvSpPr>
        <p:spPr>
          <a:xfrm>
            <a:off x="3633175" y="2809800"/>
            <a:ext cx="2199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 eat dinner at 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7 o’clock at night!</a:t>
            </a:r>
            <a:endParaRPr/>
          </a:p>
        </p:txBody>
      </p:sp>
      <p:pic>
        <p:nvPicPr>
          <p:cNvPr id="296" name="Google Shape;296;p25" title="Screenshot 2025-05-18 at 11.16.11 AM.png"/>
          <p:cNvPicPr preferRelativeResize="0"/>
          <p:nvPr/>
        </p:nvPicPr>
        <p:blipFill rotWithShape="1">
          <a:blip r:embed="rId7">
            <a:alphaModFix/>
          </a:blip>
          <a:srcRect l="12867" r="55272" b="77369"/>
          <a:stretch/>
        </p:blipFill>
        <p:spPr>
          <a:xfrm>
            <a:off x="4029537" y="1996148"/>
            <a:ext cx="1327925" cy="85173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5"/>
          <p:cNvSpPr txBox="1"/>
          <p:nvPr/>
        </p:nvSpPr>
        <p:spPr>
          <a:xfrm>
            <a:off x="4042200" y="1634025"/>
            <a:ext cx="130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7 o’clock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2C1D81-1536-4D68-8FAA-5CD1EBD9D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9980" y="3898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26" title="Screenshot 2025-05-18 at 11.16.11 AM.png"/>
          <p:cNvPicPr preferRelativeResize="0"/>
          <p:nvPr/>
        </p:nvPicPr>
        <p:blipFill rotWithShape="1">
          <a:blip r:embed="rId5">
            <a:alphaModFix/>
          </a:blip>
          <a:srcRect l="63349" t="50225" r="8866" b="29989"/>
          <a:stretch/>
        </p:blipFill>
        <p:spPr>
          <a:xfrm>
            <a:off x="3983651" y="1959699"/>
            <a:ext cx="1292750" cy="831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6" title="Screenshot 2025-05-18 at 11.16.11 AM.png"/>
          <p:cNvPicPr preferRelativeResize="0"/>
          <p:nvPr/>
        </p:nvPicPr>
        <p:blipFill rotWithShape="1">
          <a:blip r:embed="rId5">
            <a:alphaModFix/>
          </a:blip>
          <a:srcRect l="63324" t="25584" r="8891" b="54630"/>
          <a:stretch/>
        </p:blipFill>
        <p:spPr>
          <a:xfrm>
            <a:off x="7441925" y="1980580"/>
            <a:ext cx="1292750" cy="831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6" title="Screenshot 2025-05-18 at 11.16.11 AM.png"/>
          <p:cNvPicPr preferRelativeResize="0"/>
          <p:nvPr/>
        </p:nvPicPr>
        <p:blipFill rotWithShape="1">
          <a:blip r:embed="rId5">
            <a:alphaModFix/>
          </a:blip>
          <a:srcRect l="13314" t="49816" r="58901" b="27553"/>
          <a:stretch/>
        </p:blipFill>
        <p:spPr>
          <a:xfrm>
            <a:off x="590425" y="1927863"/>
            <a:ext cx="1227701" cy="902982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6"/>
          <p:cNvSpPr txBox="1"/>
          <p:nvPr/>
        </p:nvSpPr>
        <p:spPr>
          <a:xfrm>
            <a:off x="233150" y="2866875"/>
            <a:ext cx="1912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red clock shows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two thirty.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red clock shows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half past 2.</a:t>
            </a:r>
            <a:endParaRPr/>
          </a:p>
        </p:txBody>
      </p:sp>
      <p:pic>
        <p:nvPicPr>
          <p:cNvPr id="306" name="Google Shape;306;p26"/>
          <p:cNvPicPr preferRelativeResize="0"/>
          <p:nvPr/>
        </p:nvPicPr>
        <p:blipFill rotWithShape="1">
          <a:blip r:embed="rId6">
            <a:alphaModFix/>
          </a:blip>
          <a:srcRect l="18084" t="54667" r="59578" b="30142"/>
          <a:stretch/>
        </p:blipFill>
        <p:spPr>
          <a:xfrm>
            <a:off x="389697" y="314925"/>
            <a:ext cx="1639700" cy="157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6"/>
          <p:cNvPicPr preferRelativeResize="0"/>
          <p:nvPr/>
        </p:nvPicPr>
        <p:blipFill rotWithShape="1">
          <a:blip r:embed="rId6">
            <a:alphaModFix/>
          </a:blip>
          <a:srcRect l="18258" t="16559" r="59404" b="68251"/>
          <a:stretch/>
        </p:blipFill>
        <p:spPr>
          <a:xfrm>
            <a:off x="7238099" y="314938"/>
            <a:ext cx="1639700" cy="157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6"/>
          <p:cNvPicPr preferRelativeResize="0"/>
          <p:nvPr/>
        </p:nvPicPr>
        <p:blipFill rotWithShape="1">
          <a:blip r:embed="rId6">
            <a:alphaModFix/>
          </a:blip>
          <a:srcRect l="18393" t="73577" r="59269" b="11232"/>
          <a:stretch/>
        </p:blipFill>
        <p:spPr>
          <a:xfrm>
            <a:off x="3752150" y="261750"/>
            <a:ext cx="1639700" cy="1576966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6"/>
          <p:cNvSpPr txBox="1"/>
          <p:nvPr/>
        </p:nvSpPr>
        <p:spPr>
          <a:xfrm>
            <a:off x="6997951" y="2900575"/>
            <a:ext cx="1850700" cy="169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black clock shows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it is ten thirty.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Or,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black clock shows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it is half past 10.</a:t>
            </a:r>
            <a:endParaRPr dirty="0"/>
          </a:p>
        </p:txBody>
      </p:sp>
      <p:sp>
        <p:nvSpPr>
          <p:cNvPr id="310" name="Google Shape;310;p26"/>
          <p:cNvSpPr txBox="1"/>
          <p:nvPr/>
        </p:nvSpPr>
        <p:spPr>
          <a:xfrm>
            <a:off x="3752151" y="2912000"/>
            <a:ext cx="19416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blue clock shows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it is six thirty.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Or,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blue clock shows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it is half past 6.</a:t>
            </a:r>
            <a:endParaRPr dirty="0"/>
          </a:p>
        </p:txBody>
      </p:sp>
      <p:sp>
        <p:nvSpPr>
          <p:cNvPr id="311" name="Google Shape;311;p26"/>
          <p:cNvSpPr txBox="1"/>
          <p:nvPr/>
        </p:nvSpPr>
        <p:spPr>
          <a:xfrm>
            <a:off x="233150" y="4436850"/>
            <a:ext cx="8619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When we talk about time, we say thirty or half                        Repeat after me!</a:t>
            </a:r>
            <a:endParaRPr sz="1800" b="1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1B6DBA-BF91-49EF-83DC-468383DEE4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93751" y="44368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4610" y="1786562"/>
            <a:ext cx="1333340" cy="76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7"/>
          <p:cNvPicPr preferRelativeResize="0"/>
          <p:nvPr/>
        </p:nvPicPr>
        <p:blipFill rotWithShape="1">
          <a:blip r:embed="rId6">
            <a:alphaModFix/>
          </a:blip>
          <a:srcRect r="75225" b="5758"/>
          <a:stretch/>
        </p:blipFill>
        <p:spPr>
          <a:xfrm>
            <a:off x="4782200" y="183600"/>
            <a:ext cx="1509575" cy="47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7"/>
          <p:cNvSpPr/>
          <p:nvPr/>
        </p:nvSpPr>
        <p:spPr>
          <a:xfrm>
            <a:off x="6007150" y="4365663"/>
            <a:ext cx="350100" cy="373200"/>
          </a:xfrm>
          <a:prstGeom prst="smileyFace">
            <a:avLst>
              <a:gd name="adj" fmla="val 4653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19" name="Google Shape;319;p27"/>
          <p:cNvSpPr/>
          <p:nvPr/>
        </p:nvSpPr>
        <p:spPr>
          <a:xfrm>
            <a:off x="6936213" y="2385150"/>
            <a:ext cx="350100" cy="373200"/>
          </a:xfrm>
          <a:prstGeom prst="smileyFace">
            <a:avLst>
              <a:gd name="adj" fmla="val 4653"/>
            </a:avLst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20" name="Google Shape;320;p27"/>
          <p:cNvSpPr txBox="1"/>
          <p:nvPr/>
        </p:nvSpPr>
        <p:spPr>
          <a:xfrm>
            <a:off x="285800" y="1626450"/>
            <a:ext cx="334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7"/>
          <p:cNvSpPr txBox="1"/>
          <p:nvPr/>
        </p:nvSpPr>
        <p:spPr>
          <a:xfrm>
            <a:off x="167025" y="1483550"/>
            <a:ext cx="4403700" cy="3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What time is it by the yellow smiley face?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What time is it by the blue smiley face? 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What time is it by the green smiley face? 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What time is it by the red smiley face? 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What time is it by the orange smiley face?</a:t>
            </a:r>
            <a:endParaRPr/>
          </a:p>
        </p:txBody>
      </p:sp>
      <p:pic>
        <p:nvPicPr>
          <p:cNvPr id="322" name="Google Shape;322;p27"/>
          <p:cNvPicPr preferRelativeResize="0"/>
          <p:nvPr/>
        </p:nvPicPr>
        <p:blipFill rotWithShape="1">
          <a:blip r:embed="rId7">
            <a:alphaModFix/>
          </a:blip>
          <a:srcRect l="18084" t="54667" r="59578" b="30142"/>
          <a:stretch/>
        </p:blipFill>
        <p:spPr>
          <a:xfrm>
            <a:off x="7953849" y="2948875"/>
            <a:ext cx="1085151" cy="10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7"/>
          <p:cNvPicPr preferRelativeResize="0"/>
          <p:nvPr/>
        </p:nvPicPr>
        <p:blipFill rotWithShape="1">
          <a:blip r:embed="rId7">
            <a:alphaModFix/>
          </a:blip>
          <a:srcRect l="18393" t="73577" r="59269" b="11232"/>
          <a:stretch/>
        </p:blipFill>
        <p:spPr>
          <a:xfrm>
            <a:off x="7846482" y="1626450"/>
            <a:ext cx="1192519" cy="114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7"/>
          <p:cNvPicPr preferRelativeResize="0"/>
          <p:nvPr/>
        </p:nvPicPr>
        <p:blipFill rotWithShape="1">
          <a:blip r:embed="rId7">
            <a:alphaModFix/>
          </a:blip>
          <a:srcRect l="18258" t="16559" r="59404" b="68251"/>
          <a:stretch/>
        </p:blipFill>
        <p:spPr>
          <a:xfrm>
            <a:off x="7846475" y="304075"/>
            <a:ext cx="1192525" cy="1146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7"/>
          <p:cNvPicPr preferRelativeResize="0"/>
          <p:nvPr/>
        </p:nvPicPr>
        <p:blipFill rotWithShape="1">
          <a:blip r:embed="rId8">
            <a:alphaModFix/>
          </a:blip>
          <a:srcRect l="14931" t="17842" r="14237" b="32107"/>
          <a:stretch/>
        </p:blipFill>
        <p:spPr>
          <a:xfrm>
            <a:off x="6357249" y="437075"/>
            <a:ext cx="1328825" cy="67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7"/>
          <p:cNvPicPr preferRelativeResize="0"/>
          <p:nvPr/>
        </p:nvPicPr>
        <p:blipFill rotWithShape="1">
          <a:blip r:embed="rId9">
            <a:alphaModFix/>
          </a:blip>
          <a:srcRect b="13217"/>
          <a:stretch/>
        </p:blipFill>
        <p:spPr>
          <a:xfrm>
            <a:off x="6595050" y="3227602"/>
            <a:ext cx="1328825" cy="632118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7"/>
          <p:cNvSpPr/>
          <p:nvPr/>
        </p:nvSpPr>
        <p:spPr>
          <a:xfrm>
            <a:off x="8623675" y="218400"/>
            <a:ext cx="350100" cy="3732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28" name="Google Shape;328;p27"/>
          <p:cNvSpPr/>
          <p:nvPr/>
        </p:nvSpPr>
        <p:spPr>
          <a:xfrm>
            <a:off x="4674350" y="1110338"/>
            <a:ext cx="350100" cy="373200"/>
          </a:xfrm>
          <a:prstGeom prst="smileyFace">
            <a:avLst>
              <a:gd name="adj" fmla="val 4653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29" name="Google Shape;329;p27"/>
          <p:cNvSpPr/>
          <p:nvPr/>
        </p:nvSpPr>
        <p:spPr>
          <a:xfrm>
            <a:off x="8623675" y="3992475"/>
            <a:ext cx="350100" cy="3732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30" name="Google Shape;330;p27"/>
          <p:cNvSpPr txBox="1"/>
          <p:nvPr/>
        </p:nvSpPr>
        <p:spPr>
          <a:xfrm>
            <a:off x="167025" y="183600"/>
            <a:ext cx="4060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Is it o’clock OR half past? 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Listen to recording.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Repeat after me!</a:t>
            </a:r>
            <a:endParaRPr sz="1800" b="1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CD984C-2A6C-44FA-8072-D98B71D51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07027" y="36731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Google Shape;335;p28"/>
          <p:cNvGrpSpPr/>
          <p:nvPr/>
        </p:nvGrpSpPr>
        <p:grpSpPr>
          <a:xfrm>
            <a:off x="186616" y="233267"/>
            <a:ext cx="8747144" cy="3067319"/>
            <a:chOff x="268250" y="233275"/>
            <a:chExt cx="8569750" cy="2998650"/>
          </a:xfrm>
        </p:grpSpPr>
        <p:pic>
          <p:nvPicPr>
            <p:cNvPr id="336" name="Google Shape;336;p28"/>
            <p:cNvPicPr preferRelativeResize="0"/>
            <p:nvPr/>
          </p:nvPicPr>
          <p:blipFill rotWithShape="1">
            <a:blip r:embed="rId5">
              <a:alphaModFix/>
            </a:blip>
            <a:srcRect l="2783" t="6737" r="3187" b="50670"/>
            <a:stretch/>
          </p:blipFill>
          <p:spPr>
            <a:xfrm>
              <a:off x="268250" y="233275"/>
              <a:ext cx="8569750" cy="299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" name="Google Shape;337;p28" descr="Birthday cake with balloons  Grouped elements  Color  Illustrator Ver. 5     Time to celebrate   Happy Birthday, (Provided by Getty Images)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198076" y="1701476"/>
              <a:ext cx="497925" cy="61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p28" descr="Symbol, cornucopia  Layered  Color  Also available in black-and-white, 033-0896    , A cornucopia of ideas  , Food for thought (Provided by Getty Images)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104100" y="233275"/>
              <a:ext cx="1813023" cy="8914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9" name="Google Shape;339;p28"/>
          <p:cNvSpPr txBox="1"/>
          <p:nvPr/>
        </p:nvSpPr>
        <p:spPr>
          <a:xfrm>
            <a:off x="310850" y="3231925"/>
            <a:ext cx="4366200" cy="17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2"/>
                </a:solidFill>
              </a:rPr>
              <a:t>When is Grandmother’s birthday? </a:t>
            </a:r>
            <a:endParaRPr sz="15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</a:rPr>
              <a:t>Grandmother’s birthday is on October 2nd. </a:t>
            </a:r>
            <a:endParaRPr sz="15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</a:rPr>
              <a:t>That is a Saturday. </a:t>
            </a:r>
            <a:endParaRPr sz="15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2"/>
                </a:solidFill>
              </a:rPr>
              <a:t>What time is Grandmother’s party?</a:t>
            </a:r>
            <a:endParaRPr sz="15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</a:rPr>
              <a:t>Grandmother’s party is at 8:00 p.m. </a:t>
            </a:r>
            <a:endParaRPr sz="15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</a:rPr>
              <a:t>That is at night.</a:t>
            </a:r>
            <a:endParaRPr sz="1500" dirty="0">
              <a:solidFill>
                <a:schemeClr val="dk2"/>
              </a:solidFill>
            </a:endParaRPr>
          </a:p>
        </p:txBody>
      </p:sp>
      <p:sp>
        <p:nvSpPr>
          <p:cNvPr id="340" name="Google Shape;340;p28"/>
          <p:cNvSpPr txBox="1"/>
          <p:nvPr/>
        </p:nvSpPr>
        <p:spPr>
          <a:xfrm>
            <a:off x="7756850" y="1839100"/>
            <a:ext cx="640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Grand</a:t>
            </a:r>
            <a:endParaRPr sz="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Mother’s</a:t>
            </a:r>
            <a:endParaRPr sz="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Party</a:t>
            </a:r>
            <a:endParaRPr sz="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8:00 p.m.</a:t>
            </a:r>
            <a:endParaRPr sz="600"/>
          </a:p>
        </p:txBody>
      </p:sp>
      <p:sp>
        <p:nvSpPr>
          <p:cNvPr id="341" name="Google Shape;341;p28"/>
          <p:cNvSpPr txBox="1"/>
          <p:nvPr/>
        </p:nvSpPr>
        <p:spPr>
          <a:xfrm>
            <a:off x="6076550" y="3557300"/>
            <a:ext cx="29391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Look at the calendar.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Practice.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Read Out Loud.</a:t>
            </a:r>
            <a:endParaRPr/>
          </a:p>
        </p:txBody>
      </p:sp>
      <p:pic>
        <p:nvPicPr>
          <p:cNvPr id="342" name="Google Shape;342;p28" title="Screenshot 2025-05-18 at 4.50.50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20225" y="3347350"/>
            <a:ext cx="1688075" cy="153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0130FE-73EC-4763-BF12-32950D6C6F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50450" y="406053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9" title="Screenshot 2025-05-18 at 11.25.20 AM.png"/>
          <p:cNvPicPr preferRelativeResize="0"/>
          <p:nvPr/>
        </p:nvPicPr>
        <p:blipFill rotWithShape="1">
          <a:blip r:embed="rId5">
            <a:alphaModFix/>
          </a:blip>
          <a:srcRect t="6185" b="69129"/>
          <a:stretch/>
        </p:blipFill>
        <p:spPr>
          <a:xfrm>
            <a:off x="1233200" y="263775"/>
            <a:ext cx="6677600" cy="194895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9"/>
          <p:cNvSpPr txBox="1"/>
          <p:nvPr/>
        </p:nvSpPr>
        <p:spPr>
          <a:xfrm>
            <a:off x="278425" y="2212725"/>
            <a:ext cx="3834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What time is the meeting? </a:t>
            </a:r>
            <a:endParaRPr sz="2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The meeting is at ______.</a:t>
            </a:r>
            <a:endParaRPr sz="1800" dirty="0"/>
          </a:p>
        </p:txBody>
      </p:sp>
      <p:sp>
        <p:nvSpPr>
          <p:cNvPr id="349" name="Google Shape;349;p29"/>
          <p:cNvSpPr txBox="1"/>
          <p:nvPr/>
        </p:nvSpPr>
        <p:spPr>
          <a:xfrm>
            <a:off x="5076100" y="2090925"/>
            <a:ext cx="3834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What time is the party? </a:t>
            </a:r>
            <a:endParaRPr sz="2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The party is at _____.</a:t>
            </a:r>
            <a:endParaRPr sz="1800" dirty="0"/>
          </a:p>
        </p:txBody>
      </p:sp>
      <p:sp>
        <p:nvSpPr>
          <p:cNvPr id="350" name="Google Shape;350;p29"/>
          <p:cNvSpPr txBox="1"/>
          <p:nvPr/>
        </p:nvSpPr>
        <p:spPr>
          <a:xfrm>
            <a:off x="3123625" y="4005525"/>
            <a:ext cx="5850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Lexend Exa Medium"/>
                <a:ea typeface="Lexend Exa Medium"/>
                <a:cs typeface="Lexend Exa Medium"/>
                <a:sym typeface="Lexend Exa Medium"/>
              </a:rPr>
              <a:t>Look at the time to answer the question.</a:t>
            </a:r>
            <a:endParaRPr sz="1600" dirty="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Lexend Exa Medium"/>
                <a:ea typeface="Lexend Exa Medium"/>
                <a:cs typeface="Lexend Exa Medium"/>
                <a:sym typeface="Lexend Exa Medium"/>
              </a:rPr>
              <a:t>Listen to the recording. Read Out Loud.</a:t>
            </a:r>
            <a:endParaRPr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F41942-1D8D-4528-9319-2D429944A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0" title="Screenshot 2025-05-18 at 11.25.20 AM.png"/>
          <p:cNvPicPr preferRelativeResize="0"/>
          <p:nvPr/>
        </p:nvPicPr>
        <p:blipFill rotWithShape="1">
          <a:blip r:embed="rId5">
            <a:alphaModFix/>
          </a:blip>
          <a:srcRect t="37989" b="38413"/>
          <a:stretch/>
        </p:blipFill>
        <p:spPr>
          <a:xfrm>
            <a:off x="1107675" y="280150"/>
            <a:ext cx="6928649" cy="1933026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0"/>
          <p:cNvSpPr txBox="1"/>
          <p:nvPr/>
        </p:nvSpPr>
        <p:spPr>
          <a:xfrm>
            <a:off x="5076100" y="2213175"/>
            <a:ext cx="3834000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What time is the appointment? </a:t>
            </a:r>
            <a:endParaRPr sz="2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The appointment is at _____.</a:t>
            </a:r>
            <a:endParaRPr sz="1800" dirty="0"/>
          </a:p>
        </p:txBody>
      </p:sp>
      <p:sp>
        <p:nvSpPr>
          <p:cNvPr id="357" name="Google Shape;357;p30"/>
          <p:cNvSpPr txBox="1"/>
          <p:nvPr/>
        </p:nvSpPr>
        <p:spPr>
          <a:xfrm>
            <a:off x="227875" y="2213175"/>
            <a:ext cx="3834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What time is class? </a:t>
            </a:r>
            <a:endParaRPr sz="2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The class is at _____.</a:t>
            </a:r>
            <a:endParaRPr sz="1800" dirty="0"/>
          </a:p>
        </p:txBody>
      </p:sp>
      <p:sp>
        <p:nvSpPr>
          <p:cNvPr id="358" name="Google Shape;358;p30"/>
          <p:cNvSpPr txBox="1"/>
          <p:nvPr/>
        </p:nvSpPr>
        <p:spPr>
          <a:xfrm>
            <a:off x="3123625" y="4005525"/>
            <a:ext cx="5850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Look at the time to answer the question.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Listen to the recording. Read Out Loud.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F3EF14-8467-4EF9-A71F-DBBFE1199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31" title="Screenshot 2025-05-18 at 11.25.20 AM.png"/>
          <p:cNvPicPr preferRelativeResize="0"/>
          <p:nvPr/>
        </p:nvPicPr>
        <p:blipFill rotWithShape="1">
          <a:blip r:embed="rId5">
            <a:alphaModFix/>
          </a:blip>
          <a:srcRect t="71161" b="7294"/>
          <a:stretch/>
        </p:blipFill>
        <p:spPr>
          <a:xfrm>
            <a:off x="1242925" y="224125"/>
            <a:ext cx="7313775" cy="1862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1"/>
          <p:cNvSpPr txBox="1"/>
          <p:nvPr/>
        </p:nvSpPr>
        <p:spPr>
          <a:xfrm>
            <a:off x="5076100" y="2213175"/>
            <a:ext cx="3834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What time is the tv show? </a:t>
            </a:r>
            <a:endParaRPr sz="2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The tv show is at _____.</a:t>
            </a:r>
            <a:endParaRPr sz="1800" dirty="0"/>
          </a:p>
        </p:txBody>
      </p:sp>
      <p:sp>
        <p:nvSpPr>
          <p:cNvPr id="365" name="Google Shape;365;p31"/>
          <p:cNvSpPr txBox="1"/>
          <p:nvPr/>
        </p:nvSpPr>
        <p:spPr>
          <a:xfrm>
            <a:off x="237050" y="2017650"/>
            <a:ext cx="3834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What time is the movie? </a:t>
            </a:r>
            <a:endParaRPr sz="2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The movie is at _____.</a:t>
            </a:r>
            <a:endParaRPr sz="1800" dirty="0"/>
          </a:p>
        </p:txBody>
      </p:sp>
      <p:sp>
        <p:nvSpPr>
          <p:cNvPr id="366" name="Google Shape;366;p31"/>
          <p:cNvSpPr txBox="1"/>
          <p:nvPr/>
        </p:nvSpPr>
        <p:spPr>
          <a:xfrm>
            <a:off x="3123625" y="4005525"/>
            <a:ext cx="5850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Look at the time to answer the question.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Listen to the recording. Read Out Loud.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C1BD21-843A-41A3-9FBE-6A8525699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>
            <a:spLocks noGrp="1"/>
          </p:cNvSpPr>
          <p:nvPr>
            <p:ph type="title"/>
          </p:nvPr>
        </p:nvSpPr>
        <p:spPr>
          <a:xfrm>
            <a:off x="283125" y="480900"/>
            <a:ext cx="75057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What time is it? </a:t>
            </a:r>
            <a:endParaRPr sz="2500"/>
          </a:p>
        </p:txBody>
      </p:sp>
      <p:graphicFrame>
        <p:nvGraphicFramePr>
          <p:cNvPr id="134" name="Google Shape;134;p14"/>
          <p:cNvGraphicFramePr/>
          <p:nvPr/>
        </p:nvGraphicFramePr>
        <p:xfrm>
          <a:off x="351513" y="1004100"/>
          <a:ext cx="8440950" cy="3500785"/>
        </p:xfrm>
        <a:graphic>
          <a:graphicData uri="http://schemas.openxmlformats.org/drawingml/2006/table">
            <a:tbl>
              <a:tblPr>
                <a:noFill/>
                <a:tableStyleId>{E12DEC43-BAB0-4E07-843E-8F841D7245FE}</a:tableStyleId>
              </a:tblPr>
              <a:tblGrid>
                <a:gridCol w="140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4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concert</a:t>
                      </a:r>
                      <a:endParaRPr sz="1600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ticket</a:t>
                      </a:r>
                      <a:endParaRPr sz="1600" dirty="0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pharmacy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medicine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hair salon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hair cut</a:t>
                      </a:r>
                      <a:endParaRPr sz="1600"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birthday party</a:t>
                      </a:r>
                      <a:endParaRPr sz="1600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gift</a:t>
                      </a:r>
                      <a:endParaRPr sz="1600" dirty="0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movie theatre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popcorn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doctor’s office</a:t>
                      </a:r>
                      <a:endParaRPr sz="1600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appointment</a:t>
                      </a:r>
                      <a:endParaRPr sz="1600"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watch tv</a:t>
                      </a:r>
                      <a:endParaRPr sz="1600" dirty="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channel</a:t>
                      </a:r>
                      <a:endParaRPr sz="1600" dirty="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episode</a:t>
                      </a:r>
                      <a:endParaRPr sz="1600" dirty="0"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school</a:t>
                      </a:r>
                      <a:endParaRPr sz="1600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class</a:t>
                      </a:r>
                      <a:endParaRPr sz="1600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meeting</a:t>
                      </a:r>
                      <a:endParaRPr sz="1600"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restaurant 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reservations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time</a:t>
                      </a:r>
                      <a:endParaRPr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clock</a:t>
                      </a:r>
                      <a:endParaRPr dirty="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late</a:t>
                      </a:r>
                      <a:endParaRPr sz="1600" dirty="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alarm</a:t>
                      </a:r>
                      <a:endParaRPr sz="1600" dirty="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grandfather  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father</a:t>
                      </a:r>
                      <a:endParaRPr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husband</a:t>
                      </a:r>
                      <a:endParaRPr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man</a:t>
                      </a:r>
                      <a:endParaRPr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son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boy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grandmother</a:t>
                      </a:r>
                      <a:endParaRPr sz="1600" dirty="0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mother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wife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woman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daughter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girl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where</a:t>
                      </a:r>
                      <a:endParaRPr sz="1600" dirty="0"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when</a:t>
                      </a:r>
                      <a:endParaRPr sz="1600" dirty="0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what time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show time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5" name="Google Shape;135;p14"/>
          <p:cNvSpPr txBox="1"/>
          <p:nvPr/>
        </p:nvSpPr>
        <p:spPr>
          <a:xfrm>
            <a:off x="5978825" y="4809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  <p:sp>
        <p:nvSpPr>
          <p:cNvPr id="136" name="Google Shape;136;p14"/>
          <p:cNvSpPr txBox="1"/>
          <p:nvPr/>
        </p:nvSpPr>
        <p:spPr>
          <a:xfrm>
            <a:off x="2499900" y="67250"/>
            <a:ext cx="367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/>
              <a:t>Review Words</a:t>
            </a:r>
            <a:endParaRPr sz="4000" b="1" u="sng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56E2E2-5D3C-4365-8F28-60637A4C5E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1283522" y="1011350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EBB717-7C37-4224-8651-3DF538521A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2678147" y="1011350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8168C9-8FB9-4925-9DB3-BAC4C11151E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4165588" y="1011350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EF3FCB-4A8B-4204-B60D-DA5FDF0B641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5559256" y="1024096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DDA56C-4A27-45AD-8BAD-2DC9FBEA78E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6972659" y="1004100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0ED8AB-8B86-4BBC-B893-0081725C370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8386062" y="1004100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ADD40D-B97F-4490-A754-57254C78EE8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1329559" y="1737750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1B2DE5-97FE-4C2E-95D6-E10DC5EB2C5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2714005" y="1628200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55F7FA-69CD-44E1-B019-4E6A1B41E76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4191890" y="1573609"/>
            <a:ext cx="406400" cy="4064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5CFAD3-52D1-4A6F-8C94-68082460BDA8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5550034" y="1573609"/>
            <a:ext cx="406400" cy="4064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A358FD-1F5B-46C7-B60C-09A13CA2C7A3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6908178" y="1776809"/>
            <a:ext cx="406400" cy="4064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ED2BE1-C292-4C48-B9E0-33A7BC44E82A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8292624" y="1573609"/>
            <a:ext cx="406400" cy="4064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053E57-20DC-47CA-89EC-A0E66B74306D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1329559" y="2191717"/>
            <a:ext cx="406400" cy="4064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BC4392-A6E5-48C4-8B26-8AE32C81D86D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2816294" y="2252300"/>
            <a:ext cx="406400" cy="4064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7AF2CB-601E-4A79-857F-4839C4B7A06C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4303029" y="2252300"/>
            <a:ext cx="406400" cy="4064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4A4EDF-1FF2-4C11-ADF5-F95EC9FF98AE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5572425" y="2214580"/>
            <a:ext cx="406400" cy="4064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850C2A-A091-4FA5-AB3E-D345E63206F3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6875231" y="2231407"/>
            <a:ext cx="406400" cy="4064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F34637-4A9C-4AE7-BB98-89BAF178C550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8454451" y="2197884"/>
            <a:ext cx="406400" cy="4064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4644DD-D7FA-44F1-8473-0F044830BDB7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1329559" y="2664921"/>
            <a:ext cx="406400" cy="4064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DCC05C-0F44-4768-96AE-9E74724B778E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2780132" y="2688000"/>
            <a:ext cx="406400" cy="4064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BC28C6-61BE-47DD-A846-2B77F8958818}"/>
              </a:ext>
            </a:extLst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4131406" y="2688000"/>
            <a:ext cx="406400" cy="40640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DC0C68-EEDE-48BC-A880-C3361ACB83F8}"/>
              </a:ext>
            </a:extLst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5572425" y="2657931"/>
            <a:ext cx="406400" cy="4064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274B1E-7401-4066-A8E8-18C1863E5094}"/>
              </a:ext>
            </a:extLst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6810244" y="2714738"/>
            <a:ext cx="406400" cy="4064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E2D81E-A01B-4C4C-9286-27A565502502}"/>
              </a:ext>
            </a:extLst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8292624" y="2657931"/>
            <a:ext cx="406400" cy="4064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E36CBF-3150-41A6-A4E3-6689414E3AA1}"/>
              </a:ext>
            </a:extLst>
          </p:cNvPr>
          <p:cNvPicPr>
            <a:picLocks noChangeAspect="1"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1388777" y="3138125"/>
            <a:ext cx="406400" cy="406400"/>
          </a:xfrm>
          <a:prstGeom prst="rect">
            <a:avLst/>
          </a:prstGeom>
        </p:spPr>
      </p:pic>
      <p:pic>
        <p:nvPicPr>
          <p:cNvPr id="2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435649-D235-4544-9A3B-F304C0BA1839}"/>
              </a:ext>
            </a:extLst>
          </p:cNvPr>
          <p:cNvPicPr>
            <a:picLocks noChangeAspect="1"/>
          </p:cNvPicPr>
          <p:nvPr>
            <a:audi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2714005" y="3160742"/>
            <a:ext cx="406400" cy="406400"/>
          </a:xfrm>
          <a:prstGeom prst="rect">
            <a:avLst/>
          </a:prstGeom>
        </p:spPr>
      </p:pic>
      <p:pic>
        <p:nvPicPr>
          <p:cNvPr id="2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3612D2-3850-4DAB-B370-6A059DDE3176}"/>
              </a:ext>
            </a:extLst>
          </p:cNvPr>
          <p:cNvPicPr>
            <a:picLocks noChangeAspect="1"/>
          </p:cNvPicPr>
          <p:nvPr>
            <a:audioFile r:link="rId54"/>
            <p:extLst>
              <p:ext uri="{DAA4B4D4-6D71-4841-9C94-3DE7FCFB9230}">
                <p14:media xmlns:p14="http://schemas.microsoft.com/office/powerpoint/2010/main" r:embed="rId53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4099829" y="3110380"/>
            <a:ext cx="406400" cy="40640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5C9978-931B-4042-BE59-128B6CFA0A07}"/>
              </a:ext>
            </a:extLst>
          </p:cNvPr>
          <p:cNvPicPr>
            <a:picLocks noChangeAspect="1"/>
          </p:cNvPicPr>
          <p:nvPr>
            <a:audioFile r:link="rId56"/>
            <p:extLst>
              <p:ext uri="{DAA4B4D4-6D71-4841-9C94-3DE7FCFB9230}">
                <p14:media xmlns:p14="http://schemas.microsoft.com/office/powerpoint/2010/main" r:embed="rId55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5489463" y="3120303"/>
            <a:ext cx="406400" cy="406400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DAA670-8ABD-4049-BF7A-33F66ADBEB48}"/>
              </a:ext>
            </a:extLst>
          </p:cNvPr>
          <p:cNvPicPr>
            <a:picLocks noChangeAspect="1"/>
          </p:cNvPicPr>
          <p:nvPr>
            <a:audioFile r:link="rId58"/>
            <p:extLst>
              <p:ext uri="{DAA4B4D4-6D71-4841-9C94-3DE7FCFB9230}">
                <p14:media xmlns:p14="http://schemas.microsoft.com/office/powerpoint/2010/main" r:embed="rId57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6823414" y="3160742"/>
            <a:ext cx="406400" cy="406400"/>
          </a:xfrm>
          <a:prstGeom prst="rect">
            <a:avLst/>
          </a:prstGeom>
        </p:spPr>
      </p:pic>
      <p:pic>
        <p:nvPicPr>
          <p:cNvPr id="3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F7B37C-B817-41E0-887B-A922B5FDD8E7}"/>
              </a:ext>
            </a:extLst>
          </p:cNvPr>
          <p:cNvPicPr>
            <a:picLocks noChangeAspect="1"/>
          </p:cNvPicPr>
          <p:nvPr>
            <a:audioFile r:link="rId60"/>
            <p:extLst>
              <p:ext uri="{DAA4B4D4-6D71-4841-9C94-3DE7FCFB9230}">
                <p14:media xmlns:p14="http://schemas.microsoft.com/office/powerpoint/2010/main" r:embed="rId59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8168301" y="3097484"/>
            <a:ext cx="406400" cy="406400"/>
          </a:xfrm>
          <a:prstGeom prst="rect">
            <a:avLst/>
          </a:prstGeom>
        </p:spPr>
      </p:pic>
      <p:pic>
        <p:nvPicPr>
          <p:cNvPr id="3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9CCA1E-F832-4DB2-94DD-931C1658A046}"/>
              </a:ext>
            </a:extLst>
          </p:cNvPr>
          <p:cNvPicPr>
            <a:picLocks noChangeAspect="1"/>
          </p:cNvPicPr>
          <p:nvPr>
            <a:audioFile r:link="rId62"/>
            <p:extLst>
              <p:ext uri="{DAA4B4D4-6D71-4841-9C94-3DE7FCFB9230}">
                <p14:media xmlns:p14="http://schemas.microsoft.com/office/powerpoint/2010/main" r:embed="rId61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1369094" y="3567142"/>
            <a:ext cx="406400" cy="406400"/>
          </a:xfrm>
          <a:prstGeom prst="rect">
            <a:avLst/>
          </a:prstGeom>
        </p:spPr>
      </p:pic>
      <p:pic>
        <p:nvPicPr>
          <p:cNvPr id="3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6D2507-0E9A-44C2-BAD7-0349A78FD193}"/>
              </a:ext>
            </a:extLst>
          </p:cNvPr>
          <p:cNvPicPr>
            <a:picLocks noChangeAspect="1"/>
          </p:cNvPicPr>
          <p:nvPr>
            <a:audioFile r:link="rId64"/>
            <p:extLst>
              <p:ext uri="{DAA4B4D4-6D71-4841-9C94-3DE7FCFB9230}">
                <p14:media xmlns:p14="http://schemas.microsoft.com/office/powerpoint/2010/main" r:embed="rId63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2713981" y="3589452"/>
            <a:ext cx="406400" cy="406400"/>
          </a:xfrm>
          <a:prstGeom prst="rect">
            <a:avLst/>
          </a:prstGeom>
        </p:spPr>
      </p:pic>
      <p:pic>
        <p:nvPicPr>
          <p:cNvPr id="3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0A041C-9CA9-4BE1-911C-241B1AA28972}"/>
              </a:ext>
            </a:extLst>
          </p:cNvPr>
          <p:cNvPicPr>
            <a:picLocks noChangeAspect="1"/>
          </p:cNvPicPr>
          <p:nvPr>
            <a:audioFile r:link="rId66"/>
            <p:extLst>
              <p:ext uri="{DAA4B4D4-6D71-4841-9C94-3DE7FCFB9230}">
                <p14:media xmlns:p14="http://schemas.microsoft.com/office/powerpoint/2010/main" r:embed="rId65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4124841" y="3629772"/>
            <a:ext cx="406400" cy="406400"/>
          </a:xfrm>
          <a:prstGeom prst="rect">
            <a:avLst/>
          </a:prstGeom>
        </p:spPr>
      </p:pic>
      <p:pic>
        <p:nvPicPr>
          <p:cNvPr id="3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D06B0D-5BBE-4183-B840-668198C2E826}"/>
              </a:ext>
            </a:extLst>
          </p:cNvPr>
          <p:cNvPicPr>
            <a:picLocks noChangeAspect="1"/>
          </p:cNvPicPr>
          <p:nvPr>
            <a:audioFile r:link="rId68"/>
            <p:extLst>
              <p:ext uri="{DAA4B4D4-6D71-4841-9C94-3DE7FCFB9230}">
                <p14:media xmlns:p14="http://schemas.microsoft.com/office/powerpoint/2010/main" r:embed="rId67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5482849" y="3609394"/>
            <a:ext cx="406400" cy="406400"/>
          </a:xfrm>
          <a:prstGeom prst="rect">
            <a:avLst/>
          </a:prstGeom>
        </p:spPr>
      </p:pic>
      <p:pic>
        <p:nvPicPr>
          <p:cNvPr id="3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40DAE7-A775-426A-832C-F559FBFB01CE}"/>
              </a:ext>
            </a:extLst>
          </p:cNvPr>
          <p:cNvPicPr>
            <a:picLocks noChangeAspect="1"/>
          </p:cNvPicPr>
          <p:nvPr>
            <a:audioFile r:link="rId70"/>
            <p:extLst>
              <p:ext uri="{DAA4B4D4-6D71-4841-9C94-3DE7FCFB9230}">
                <p14:media xmlns:p14="http://schemas.microsoft.com/office/powerpoint/2010/main" r:embed="rId69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7013444" y="3553873"/>
            <a:ext cx="406400" cy="406400"/>
          </a:xfrm>
          <a:prstGeom prst="rect">
            <a:avLst/>
          </a:prstGeom>
        </p:spPr>
      </p:pic>
      <p:pic>
        <p:nvPicPr>
          <p:cNvPr id="3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B2198B-1273-418F-8472-F8CAFE6F79AF}"/>
              </a:ext>
            </a:extLst>
          </p:cNvPr>
          <p:cNvPicPr>
            <a:picLocks noChangeAspect="1"/>
          </p:cNvPicPr>
          <p:nvPr>
            <a:audioFile r:link="rId72"/>
            <p:extLst>
              <p:ext uri="{DAA4B4D4-6D71-4841-9C94-3DE7FCFB9230}">
                <p14:media xmlns:p14="http://schemas.microsoft.com/office/powerpoint/2010/main" r:embed="rId71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8168301" y="3581408"/>
            <a:ext cx="406400" cy="406400"/>
          </a:xfrm>
          <a:prstGeom prst="rect">
            <a:avLst/>
          </a:prstGeom>
        </p:spPr>
      </p:pic>
      <p:pic>
        <p:nvPicPr>
          <p:cNvPr id="3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5E5A1D-7F48-4FF8-BF74-78EB31DC41DC}"/>
              </a:ext>
            </a:extLst>
          </p:cNvPr>
          <p:cNvPicPr>
            <a:picLocks noChangeAspect="1"/>
          </p:cNvPicPr>
          <p:nvPr>
            <a:audioFile r:link="rId74"/>
            <p:extLst>
              <p:ext uri="{DAA4B4D4-6D71-4841-9C94-3DE7FCFB9230}">
                <p14:media xmlns:p14="http://schemas.microsoft.com/office/powerpoint/2010/main" r:embed="rId73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1276957" y="4055285"/>
            <a:ext cx="406400" cy="406400"/>
          </a:xfrm>
          <a:prstGeom prst="rect">
            <a:avLst/>
          </a:prstGeom>
        </p:spPr>
      </p:pic>
      <p:pic>
        <p:nvPicPr>
          <p:cNvPr id="3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DAE5CE-C8AD-4C0F-9EA1-B58FA93A86EF}"/>
              </a:ext>
            </a:extLst>
          </p:cNvPr>
          <p:cNvPicPr>
            <a:picLocks noChangeAspect="1"/>
          </p:cNvPicPr>
          <p:nvPr>
            <a:audioFile r:link="rId76"/>
            <p:extLst>
              <p:ext uri="{DAA4B4D4-6D71-4841-9C94-3DE7FCFB9230}">
                <p14:media xmlns:p14="http://schemas.microsoft.com/office/powerpoint/2010/main" r:embed="rId75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2575630" y="4094677"/>
            <a:ext cx="406400" cy="406400"/>
          </a:xfrm>
          <a:prstGeom prst="rect">
            <a:avLst/>
          </a:prstGeom>
        </p:spPr>
      </p:pic>
      <p:pic>
        <p:nvPicPr>
          <p:cNvPr id="4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6B1635-BDAB-4C7A-A1D1-F22DE3605A20}"/>
              </a:ext>
            </a:extLst>
          </p:cNvPr>
          <p:cNvPicPr>
            <a:picLocks noChangeAspect="1"/>
          </p:cNvPicPr>
          <p:nvPr>
            <a:audioFile r:link="rId78"/>
            <p:extLst>
              <p:ext uri="{DAA4B4D4-6D71-4841-9C94-3DE7FCFB9230}">
                <p14:media xmlns:p14="http://schemas.microsoft.com/office/powerpoint/2010/main" r:embed="rId77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4085347" y="3987808"/>
            <a:ext cx="406400" cy="406400"/>
          </a:xfrm>
          <a:prstGeom prst="rect">
            <a:avLst/>
          </a:prstGeom>
        </p:spPr>
      </p:pic>
      <p:pic>
        <p:nvPicPr>
          <p:cNvPr id="4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6E2F81-04D8-4DB5-BA33-21A874FD055E}"/>
              </a:ext>
            </a:extLst>
          </p:cNvPr>
          <p:cNvPicPr>
            <a:picLocks noChangeAspect="1"/>
          </p:cNvPicPr>
          <p:nvPr>
            <a:audioFile r:link="rId80"/>
            <p:extLst>
              <p:ext uri="{DAA4B4D4-6D71-4841-9C94-3DE7FCFB9230}">
                <p14:media xmlns:p14="http://schemas.microsoft.com/office/powerpoint/2010/main" r:embed="rId79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5684046" y="403579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7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4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6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6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4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3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7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98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12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0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7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02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7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98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19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16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95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93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237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12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20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223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133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18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214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20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9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226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189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193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2" title="Screenshot 2025-05-18 at 11.12.23 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30250" y="253300"/>
            <a:ext cx="5040624" cy="365475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2"/>
          <p:cNvSpPr txBox="1"/>
          <p:nvPr/>
        </p:nvSpPr>
        <p:spPr>
          <a:xfrm>
            <a:off x="3487825" y="4005525"/>
            <a:ext cx="5485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Read the story.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Complete the sentence.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Listen to the recording. Read Out Loud.</a:t>
            </a:r>
            <a:endParaRPr/>
          </a:p>
        </p:txBody>
      </p:sp>
      <p:sp>
        <p:nvSpPr>
          <p:cNvPr id="373" name="Google Shape;373;p32"/>
          <p:cNvSpPr txBox="1"/>
          <p:nvPr/>
        </p:nvSpPr>
        <p:spPr>
          <a:xfrm>
            <a:off x="238125" y="253300"/>
            <a:ext cx="36630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Is Teresa’s meeting with John in the AM or PM?</a:t>
            </a:r>
            <a:endParaRPr sz="1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It is at 10:00 ____.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Is Teresa’s doctors appointment in the AM or PM? </a:t>
            </a:r>
            <a:endParaRPr sz="1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It is at 1:00 ____.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Is Teresa’s favorite show on TV in the AM or PM?</a:t>
            </a:r>
            <a:endParaRPr sz="1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It is on at 4:30 ____.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Is Teresa’s class at the same time as her uncle’s birthday party? </a:t>
            </a:r>
            <a:endParaRPr sz="1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Yes, they are both at 6:30 ____.</a:t>
            </a:r>
            <a:endParaRPr sz="16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9B45FD-A3ED-4815-9948-824BD3572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54118" y="881828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1645C6-DCBB-4AF6-A960-69536ECD83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81425" y="808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33" title="Screenshot 2025-05-18 at 11.24.55 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52400"/>
            <a:ext cx="4908275" cy="4792201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3"/>
          <p:cNvSpPr txBox="1"/>
          <p:nvPr/>
        </p:nvSpPr>
        <p:spPr>
          <a:xfrm>
            <a:off x="5757025" y="3314150"/>
            <a:ext cx="32307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Look at the calendar to answer the question.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Listen to the recording. Read Out Loud.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E12C0D-AE91-4502-8131-E23B3F598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9571" y="1006817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74E302-F978-4F4D-8026-5E8660022D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54275" y="36213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34" title="Screenshot 2025-05-18 at 11.29.31 AM.png"/>
          <p:cNvPicPr preferRelativeResize="0"/>
          <p:nvPr/>
        </p:nvPicPr>
        <p:blipFill rotWithShape="1">
          <a:blip r:embed="rId7">
            <a:alphaModFix/>
          </a:blip>
          <a:srcRect l="7986" t="5858" b="32478"/>
          <a:stretch/>
        </p:blipFill>
        <p:spPr>
          <a:xfrm>
            <a:off x="195100" y="224125"/>
            <a:ext cx="4314951" cy="317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4" title="Screenshot 2025-05-18 at 11.29.31 AM.png"/>
          <p:cNvPicPr preferRelativeResize="0"/>
          <p:nvPr/>
        </p:nvPicPr>
        <p:blipFill rotWithShape="1">
          <a:blip r:embed="rId7">
            <a:alphaModFix/>
          </a:blip>
          <a:srcRect l="4495" t="67194" r="12109"/>
          <a:stretch/>
        </p:blipFill>
        <p:spPr>
          <a:xfrm>
            <a:off x="4014175" y="224125"/>
            <a:ext cx="4922525" cy="2129101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4"/>
          <p:cNvSpPr txBox="1"/>
          <p:nvPr/>
        </p:nvSpPr>
        <p:spPr>
          <a:xfrm>
            <a:off x="5706000" y="3403775"/>
            <a:ext cx="32307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Look at the calendar to answer the question.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Listen to the recording. Read Out Loud.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8AFFB0-9C41-48DD-B0A1-607B83640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0181" y="717367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4EE535-95DC-4837-B84A-A6FB9164F8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16975" y="32989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5" title="Screenshot 2025-05-18 at 11.29.43 AM.png"/>
          <p:cNvPicPr preferRelativeResize="0"/>
          <p:nvPr/>
        </p:nvPicPr>
        <p:blipFill rotWithShape="1">
          <a:blip r:embed="rId7">
            <a:alphaModFix/>
          </a:blip>
          <a:srcRect l="8650" t="6982" r="5526" b="58567"/>
          <a:stretch/>
        </p:blipFill>
        <p:spPr>
          <a:xfrm>
            <a:off x="3923517" y="294150"/>
            <a:ext cx="4957159" cy="227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5"/>
          <p:cNvSpPr txBox="1"/>
          <p:nvPr/>
        </p:nvSpPr>
        <p:spPr>
          <a:xfrm>
            <a:off x="238125" y="253300"/>
            <a:ext cx="36855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What time is Fred’s Party?</a:t>
            </a:r>
            <a:endParaRPr sz="1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Fred’s party ________.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What time is the appointment with Dr. Francis? </a:t>
            </a:r>
            <a:endParaRPr sz="1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The doctor appointment _________.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What time is class? </a:t>
            </a:r>
            <a:endParaRPr sz="1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The class </a:t>
            </a:r>
            <a:r>
              <a:rPr lang="en-US" sz="1600" dirty="0"/>
              <a:t>is at</a:t>
            </a:r>
            <a:r>
              <a:rPr lang="en" sz="1600" dirty="0"/>
              <a:t>________.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What time is the meeting with Tony’s teacher? </a:t>
            </a:r>
            <a:endParaRPr sz="1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The meeting with Tony’s teacher __________.</a:t>
            </a:r>
            <a:endParaRPr sz="1600" dirty="0"/>
          </a:p>
        </p:txBody>
      </p:sp>
      <p:sp>
        <p:nvSpPr>
          <p:cNvPr id="393" name="Google Shape;393;p35"/>
          <p:cNvSpPr txBox="1"/>
          <p:nvPr/>
        </p:nvSpPr>
        <p:spPr>
          <a:xfrm>
            <a:off x="5042650" y="3403775"/>
            <a:ext cx="38940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Look at the calendar to answer the question.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Listen to the recording. Read Out Loud.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660D22-F6A7-4AE8-89CE-BBA1A28EC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12121" y="579221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936C64-BF3D-472C-B836-E044E1DEC6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20224" y="46738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6"/>
          <p:cNvSpPr txBox="1"/>
          <p:nvPr/>
        </p:nvSpPr>
        <p:spPr>
          <a:xfrm>
            <a:off x="1312075" y="976725"/>
            <a:ext cx="6560100" cy="3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Extension Activity: Fluency</a:t>
            </a:r>
            <a:endParaRPr sz="21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Using your cell phone record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yourself and 3 partners having a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conversation about a birthday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party using the next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Let’s Chat Slide (slide 25).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When you're done recording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listen with your partner and analyze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recording and give feedback to support each other. Try again using the feedback and re record.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Submit recording to WeChat if you’d like us to review for extra support.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399" name="Google Shape;399;p36" descr="Free Images : smartphone, hand, technology, telephone, gadget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5750" y="1518775"/>
            <a:ext cx="2454973" cy="163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ECFDBF-2384-4E2E-88F5-C94E61696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6836" y="6381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37" title="Screenshot 2025-05-17 at 9.29.28 AM.png"/>
          <p:cNvPicPr preferRelativeResize="0"/>
          <p:nvPr/>
        </p:nvPicPr>
        <p:blipFill rotWithShape="1">
          <a:blip r:embed="rId5">
            <a:alphaModFix/>
          </a:blip>
          <a:srcRect l="75522" t="37113" r="10736" b="36871"/>
          <a:stretch/>
        </p:blipFill>
        <p:spPr>
          <a:xfrm>
            <a:off x="7801828" y="2226703"/>
            <a:ext cx="1135872" cy="133692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7"/>
          <p:cNvSpPr txBox="1"/>
          <p:nvPr/>
        </p:nvSpPr>
        <p:spPr>
          <a:xfrm>
            <a:off x="244850" y="233275"/>
            <a:ext cx="6856800" cy="46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b="1" dirty="0">
                <a:solidFill>
                  <a:srgbClr val="233A44"/>
                </a:solidFill>
              </a:rPr>
              <a:t>Partner 1: </a:t>
            </a:r>
            <a:r>
              <a:rPr lang="en" sz="1650" dirty="0">
                <a:solidFill>
                  <a:srgbClr val="233A44"/>
                </a:solidFill>
              </a:rPr>
              <a:t>Will you help me plan my birthday party? </a:t>
            </a:r>
            <a:endParaRPr sz="1650" dirty="0">
              <a:solidFill>
                <a:srgbClr val="233A4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b="1" dirty="0">
                <a:solidFill>
                  <a:srgbClr val="FF0000"/>
                </a:solidFill>
              </a:rPr>
              <a:t>Partner 2: </a:t>
            </a:r>
            <a:r>
              <a:rPr lang="en" sz="1650" dirty="0">
                <a:solidFill>
                  <a:srgbClr val="FF0000"/>
                </a:solidFill>
              </a:rPr>
              <a:t>Yes! I think we should go to your favorite restaurant for dinner. Where do you like to eat? </a:t>
            </a:r>
            <a:endParaRPr sz="165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b="1" dirty="0">
                <a:solidFill>
                  <a:schemeClr val="dk2"/>
                </a:solidFill>
              </a:rPr>
              <a:t>Partner 1:</a:t>
            </a:r>
            <a:r>
              <a:rPr lang="en" sz="1650" dirty="0">
                <a:solidFill>
                  <a:schemeClr val="dk2"/>
                </a:solidFill>
              </a:rPr>
              <a:t> I like to eat at _______.</a:t>
            </a:r>
            <a:endParaRPr sz="165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b="1" dirty="0">
                <a:solidFill>
                  <a:srgbClr val="0000FF"/>
                </a:solidFill>
              </a:rPr>
              <a:t>Partner 3: </a:t>
            </a:r>
            <a:r>
              <a:rPr lang="en" sz="1650" dirty="0">
                <a:solidFill>
                  <a:srgbClr val="0000FF"/>
                </a:solidFill>
              </a:rPr>
              <a:t>That sounds good to me. Can we go see a movie after that?</a:t>
            </a:r>
            <a:endParaRPr sz="1650" dirty="0">
              <a:solidFill>
                <a:srgbClr val="0000FF"/>
              </a:solidFill>
            </a:endParaRPr>
          </a:p>
          <a:p>
            <a:pPr lvl="0">
              <a:lnSpc>
                <a:spcPct val="115000"/>
              </a:lnSpc>
            </a:pPr>
            <a:r>
              <a:rPr lang="en" sz="1650" b="1" dirty="0">
                <a:solidFill>
                  <a:srgbClr val="FF0000"/>
                </a:solidFill>
              </a:rPr>
              <a:t>Partner 2: </a:t>
            </a:r>
            <a:r>
              <a:rPr lang="en" sz="1650" dirty="0">
                <a:solidFill>
                  <a:srgbClr val="FF0000"/>
                </a:solidFill>
              </a:rPr>
              <a:t>Yes! I love having popcorn at the movies.</a:t>
            </a:r>
            <a:endParaRPr sz="1650" dirty="0">
              <a:solidFill>
                <a:srgbClr val="FF0000"/>
              </a:solidFill>
            </a:endParaRPr>
          </a:p>
          <a:p>
            <a:pPr lvl="0">
              <a:lnSpc>
                <a:spcPct val="115000"/>
              </a:lnSpc>
            </a:pPr>
            <a:r>
              <a:rPr lang="en" sz="1650" b="1" dirty="0">
                <a:solidFill>
                  <a:srgbClr val="0000FF"/>
                </a:solidFill>
              </a:rPr>
              <a:t>Partner 3: </a:t>
            </a:r>
            <a:r>
              <a:rPr lang="en" sz="1650" dirty="0">
                <a:solidFill>
                  <a:srgbClr val="0000FF"/>
                </a:solidFill>
              </a:rPr>
              <a:t>What movie do you want to see?</a:t>
            </a:r>
            <a:endParaRPr sz="1650" dirty="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b="1" dirty="0">
                <a:solidFill>
                  <a:schemeClr val="dk2"/>
                </a:solidFill>
              </a:rPr>
              <a:t>Partner 1: </a:t>
            </a:r>
            <a:r>
              <a:rPr lang="en" sz="1650" dirty="0">
                <a:solidFill>
                  <a:schemeClr val="dk2"/>
                </a:solidFill>
              </a:rPr>
              <a:t>I want to watch ______.</a:t>
            </a:r>
            <a:endParaRPr sz="1650" dirty="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b="1" dirty="0">
                <a:solidFill>
                  <a:srgbClr val="9900FF"/>
                </a:solidFill>
              </a:rPr>
              <a:t>Partner 4:</a:t>
            </a:r>
            <a:r>
              <a:rPr lang="en" sz="1650" dirty="0">
                <a:solidFill>
                  <a:srgbClr val="9900FF"/>
                </a:solidFill>
              </a:rPr>
              <a:t> I love that movie, too. On our way home we can stop at the bakery to get you a special birthday cake? </a:t>
            </a:r>
            <a:endParaRPr sz="1650" dirty="0">
              <a:solidFill>
                <a:srgbClr val="99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b="1" dirty="0">
                <a:solidFill>
                  <a:srgbClr val="0000FF"/>
                </a:solidFill>
              </a:rPr>
              <a:t>Partner 3: </a:t>
            </a:r>
            <a:r>
              <a:rPr lang="en" sz="1650" dirty="0">
                <a:solidFill>
                  <a:srgbClr val="0000FF"/>
                </a:solidFill>
              </a:rPr>
              <a:t>Oh yes! I love cake! What flavor do you like? </a:t>
            </a:r>
            <a:endParaRPr sz="165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b="1" dirty="0">
                <a:solidFill>
                  <a:schemeClr val="dk2"/>
                </a:solidFill>
              </a:rPr>
              <a:t>Partner 1: </a:t>
            </a:r>
            <a:r>
              <a:rPr lang="en" sz="1650" dirty="0">
                <a:solidFill>
                  <a:schemeClr val="dk2"/>
                </a:solidFill>
              </a:rPr>
              <a:t>I would like a ________. </a:t>
            </a:r>
            <a:endParaRPr sz="165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b="1" dirty="0">
                <a:solidFill>
                  <a:srgbClr val="FF0000"/>
                </a:solidFill>
              </a:rPr>
              <a:t>Partner 2: </a:t>
            </a:r>
            <a:r>
              <a:rPr lang="en" sz="1650" dirty="0">
                <a:solidFill>
                  <a:srgbClr val="FF0000"/>
                </a:solidFill>
              </a:rPr>
              <a:t>Yum! This is going to be a great birthday party! </a:t>
            </a:r>
            <a:endParaRPr sz="165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b="1" dirty="0">
                <a:solidFill>
                  <a:srgbClr val="9900FF"/>
                </a:solidFill>
              </a:rPr>
              <a:t>Partner 4: </a:t>
            </a:r>
            <a:r>
              <a:rPr lang="en" sz="1650" dirty="0">
                <a:solidFill>
                  <a:srgbClr val="9900FF"/>
                </a:solidFill>
              </a:rPr>
              <a:t>I LOVE CAKE!</a:t>
            </a:r>
            <a:endParaRPr sz="1650" dirty="0">
              <a:solidFill>
                <a:srgbClr val="99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b="1" dirty="0">
                <a:solidFill>
                  <a:schemeClr val="dk2"/>
                </a:solidFill>
              </a:rPr>
              <a:t>Partner 1: </a:t>
            </a:r>
            <a:r>
              <a:rPr lang="en" sz="1650" dirty="0"/>
              <a:t>Thanks so much! I can’t wait to celebrate with you!</a:t>
            </a:r>
            <a:endParaRPr sz="16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233A44"/>
              </a:solidFill>
            </a:endParaRPr>
          </a:p>
        </p:txBody>
      </p:sp>
      <p:pic>
        <p:nvPicPr>
          <p:cNvPr id="406" name="Google Shape;406;p37"/>
          <p:cNvPicPr preferRelativeResize="0"/>
          <p:nvPr/>
        </p:nvPicPr>
        <p:blipFill rotWithShape="1">
          <a:blip r:embed="rId6">
            <a:alphaModFix/>
          </a:blip>
          <a:srcRect l="8533" b="9649"/>
          <a:stretch/>
        </p:blipFill>
        <p:spPr>
          <a:xfrm>
            <a:off x="7297823" y="1100550"/>
            <a:ext cx="1639875" cy="11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7"/>
          <p:cNvPicPr preferRelativeResize="0"/>
          <p:nvPr/>
        </p:nvPicPr>
        <p:blipFill rotWithShape="1">
          <a:blip r:embed="rId7">
            <a:alphaModFix/>
          </a:blip>
          <a:srcRect l="9558" r="5932" b="10225"/>
          <a:stretch/>
        </p:blipFill>
        <p:spPr>
          <a:xfrm>
            <a:off x="7593350" y="3465568"/>
            <a:ext cx="1302600" cy="138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7" title="Screenshot 2025-05-18 at 11.02.23 AM.png"/>
          <p:cNvPicPr preferRelativeResize="0"/>
          <p:nvPr/>
        </p:nvPicPr>
        <p:blipFill rotWithShape="1">
          <a:blip r:embed="rId8">
            <a:alphaModFix/>
          </a:blip>
          <a:srcRect l="2980" t="65914" r="51449" b="17293"/>
          <a:stretch/>
        </p:blipFill>
        <p:spPr>
          <a:xfrm>
            <a:off x="6930550" y="233275"/>
            <a:ext cx="1965400" cy="756792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7"/>
          <p:cNvSpPr txBox="1"/>
          <p:nvPr/>
        </p:nvSpPr>
        <p:spPr>
          <a:xfrm>
            <a:off x="5627950" y="1372100"/>
            <a:ext cx="1302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 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C10ED2-B503-4405-B0C1-078AA3C83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24750" y="2332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5" title="Screenshot 2025-05-18 at 11.19.12 AM.png"/>
          <p:cNvPicPr preferRelativeResize="0"/>
          <p:nvPr/>
        </p:nvPicPr>
        <p:blipFill rotWithShape="1">
          <a:blip r:embed="rId5">
            <a:alphaModFix/>
          </a:blip>
          <a:srcRect l="65195" t="2384" r="3295" b="57129"/>
          <a:stretch/>
        </p:blipFill>
        <p:spPr>
          <a:xfrm>
            <a:off x="362900" y="1700771"/>
            <a:ext cx="2273024" cy="250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5" title="Screenshot 2025-05-18 at 11.19.12 AM.png"/>
          <p:cNvPicPr preferRelativeResize="0"/>
          <p:nvPr/>
        </p:nvPicPr>
        <p:blipFill rotWithShape="1">
          <a:blip r:embed="rId5">
            <a:alphaModFix/>
          </a:blip>
          <a:srcRect l="65823" t="51166" r="2703" b="7978"/>
          <a:stretch/>
        </p:blipFill>
        <p:spPr>
          <a:xfrm>
            <a:off x="3582477" y="1318150"/>
            <a:ext cx="2249898" cy="250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5"/>
          <p:cNvSpPr txBox="1"/>
          <p:nvPr/>
        </p:nvSpPr>
        <p:spPr>
          <a:xfrm>
            <a:off x="3752683" y="3776875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man</a:t>
            </a:r>
            <a:endParaRPr/>
          </a:p>
        </p:txBody>
      </p:sp>
      <p:sp>
        <p:nvSpPr>
          <p:cNvPr id="144" name="Google Shape;144;p15"/>
          <p:cNvSpPr txBox="1"/>
          <p:nvPr/>
        </p:nvSpPr>
        <p:spPr>
          <a:xfrm>
            <a:off x="494170" y="4207975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boy </a:t>
            </a:r>
            <a:endParaRPr/>
          </a:p>
        </p:txBody>
      </p:sp>
      <p:sp>
        <p:nvSpPr>
          <p:cNvPr id="145" name="Google Shape;145;p15"/>
          <p:cNvSpPr txBox="1"/>
          <p:nvPr/>
        </p:nvSpPr>
        <p:spPr>
          <a:xfrm>
            <a:off x="6778933" y="2738813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older man</a:t>
            </a:r>
            <a:endParaRPr/>
          </a:p>
        </p:txBody>
      </p:sp>
      <p:pic>
        <p:nvPicPr>
          <p:cNvPr id="146" name="Google Shape;146;p15" descr="Portrait of elderly man standing outdoors in garden, looking at camera. (Provided by Getty Images)"/>
          <p:cNvPicPr preferRelativeResize="0"/>
          <p:nvPr/>
        </p:nvPicPr>
        <p:blipFill rotWithShape="1">
          <a:blip r:embed="rId6">
            <a:alphaModFix/>
          </a:blip>
          <a:srcRect l="26411"/>
          <a:stretch/>
        </p:blipFill>
        <p:spPr>
          <a:xfrm>
            <a:off x="6676851" y="783600"/>
            <a:ext cx="2212675" cy="200404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5"/>
          <p:cNvSpPr txBox="1"/>
          <p:nvPr/>
        </p:nvSpPr>
        <p:spPr>
          <a:xfrm>
            <a:off x="6778933" y="3114125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grandfather</a:t>
            </a:r>
            <a:endParaRPr/>
          </a:p>
        </p:txBody>
      </p:sp>
      <p:sp>
        <p:nvSpPr>
          <p:cNvPr id="148" name="Google Shape;148;p15"/>
          <p:cNvSpPr txBox="1"/>
          <p:nvPr/>
        </p:nvSpPr>
        <p:spPr>
          <a:xfrm>
            <a:off x="3752683" y="4120725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father</a:t>
            </a:r>
            <a:endParaRPr/>
          </a:p>
        </p:txBody>
      </p:sp>
      <p:sp>
        <p:nvSpPr>
          <p:cNvPr id="149" name="Google Shape;149;p15"/>
          <p:cNvSpPr txBox="1"/>
          <p:nvPr/>
        </p:nvSpPr>
        <p:spPr>
          <a:xfrm>
            <a:off x="601124" y="4551825"/>
            <a:ext cx="1695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son</a:t>
            </a:r>
            <a:endParaRPr/>
          </a:p>
        </p:txBody>
      </p:sp>
      <p:sp>
        <p:nvSpPr>
          <p:cNvPr id="150" name="Google Shape;150;p15"/>
          <p:cNvSpPr txBox="1"/>
          <p:nvPr/>
        </p:nvSpPr>
        <p:spPr>
          <a:xfrm>
            <a:off x="232575" y="2504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Repeat after me!</a:t>
            </a:r>
            <a:endParaRPr/>
          </a:p>
        </p:txBody>
      </p:sp>
      <p:sp>
        <p:nvSpPr>
          <p:cNvPr id="151" name="Google Shape;151;p15"/>
          <p:cNvSpPr txBox="1"/>
          <p:nvPr/>
        </p:nvSpPr>
        <p:spPr>
          <a:xfrm>
            <a:off x="286700" y="1023675"/>
            <a:ext cx="2637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BOY is playing baseball.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He is the SON to the father.</a:t>
            </a:r>
            <a:endParaRPr sz="1200"/>
          </a:p>
        </p:txBody>
      </p:sp>
      <p:sp>
        <p:nvSpPr>
          <p:cNvPr id="152" name="Google Shape;152;p15"/>
          <p:cNvSpPr txBox="1"/>
          <p:nvPr/>
        </p:nvSpPr>
        <p:spPr>
          <a:xfrm>
            <a:off x="3253500" y="681575"/>
            <a:ext cx="2766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MAN has on a black shirt.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He is the FATHER to the son.</a:t>
            </a:r>
            <a:endParaRPr sz="1200"/>
          </a:p>
        </p:txBody>
      </p:sp>
      <p:sp>
        <p:nvSpPr>
          <p:cNvPr id="153" name="Google Shape;153;p15"/>
          <p:cNvSpPr txBox="1"/>
          <p:nvPr/>
        </p:nvSpPr>
        <p:spPr>
          <a:xfrm>
            <a:off x="5832375" y="250475"/>
            <a:ext cx="3187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OLDER MAN is wearing a hat.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He is the GRANDFATHER to the son.</a:t>
            </a:r>
            <a:endParaRPr sz="12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2256C9-6330-4855-BA21-8F6AAD776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6449" y="4660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6" title="Screenshot 2025-05-18 at 11.19.12 AM.png"/>
          <p:cNvPicPr preferRelativeResize="0"/>
          <p:nvPr/>
        </p:nvPicPr>
        <p:blipFill rotWithShape="1">
          <a:blip r:embed="rId5">
            <a:alphaModFix/>
          </a:blip>
          <a:srcRect l="33862" t="51258" r="35314" b="7403"/>
          <a:stretch/>
        </p:blipFill>
        <p:spPr>
          <a:xfrm>
            <a:off x="3198802" y="1501125"/>
            <a:ext cx="2102523" cy="24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6"/>
          <p:cNvSpPr txBox="1"/>
          <p:nvPr/>
        </p:nvSpPr>
        <p:spPr>
          <a:xfrm>
            <a:off x="320325" y="4319150"/>
            <a:ext cx="1909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girl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daughter</a:t>
            </a:r>
            <a:endParaRPr sz="1200"/>
          </a:p>
        </p:txBody>
      </p:sp>
      <p:sp>
        <p:nvSpPr>
          <p:cNvPr id="160" name="Google Shape;160;p16"/>
          <p:cNvSpPr txBox="1"/>
          <p:nvPr/>
        </p:nvSpPr>
        <p:spPr>
          <a:xfrm>
            <a:off x="3295320" y="3825350"/>
            <a:ext cx="1909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woman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mother</a:t>
            </a:r>
            <a:endParaRPr sz="1200"/>
          </a:p>
        </p:txBody>
      </p:sp>
      <p:sp>
        <p:nvSpPr>
          <p:cNvPr id="161" name="Google Shape;161;p16"/>
          <p:cNvSpPr txBox="1"/>
          <p:nvPr/>
        </p:nvSpPr>
        <p:spPr>
          <a:xfrm>
            <a:off x="6710658" y="3209750"/>
            <a:ext cx="1909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older woman grandmother</a:t>
            </a:r>
            <a:endParaRPr/>
          </a:p>
        </p:txBody>
      </p:sp>
      <p:pic>
        <p:nvPicPr>
          <p:cNvPr id="162" name="Google Shape;162;p16" descr="A portrait of a senior woman in wheelchair at home at Christmas time. (Provided by Getty Images)"/>
          <p:cNvPicPr preferRelativeResize="0"/>
          <p:nvPr/>
        </p:nvPicPr>
        <p:blipFill rotWithShape="1">
          <a:blip r:embed="rId6">
            <a:alphaModFix/>
          </a:blip>
          <a:srcRect l="9656" r="19546"/>
          <a:stretch/>
        </p:blipFill>
        <p:spPr>
          <a:xfrm>
            <a:off x="6533825" y="1165025"/>
            <a:ext cx="2263127" cy="213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 descr="Girl (3-5) using cell phone, smiling (Provided by Getty Images)"/>
          <p:cNvPicPr preferRelativeResize="0"/>
          <p:nvPr/>
        </p:nvPicPr>
        <p:blipFill rotWithShape="1">
          <a:blip r:embed="rId7">
            <a:alphaModFix/>
          </a:blip>
          <a:srcRect l="44515" r="8646"/>
          <a:stretch/>
        </p:blipFill>
        <p:spPr>
          <a:xfrm>
            <a:off x="481075" y="2182750"/>
            <a:ext cx="1538227" cy="219052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6"/>
          <p:cNvSpPr txBox="1"/>
          <p:nvPr/>
        </p:nvSpPr>
        <p:spPr>
          <a:xfrm>
            <a:off x="223625" y="2504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Repeat after me!</a:t>
            </a:r>
            <a:endParaRPr/>
          </a:p>
        </p:txBody>
      </p:sp>
      <p:sp>
        <p:nvSpPr>
          <p:cNvPr id="165" name="Google Shape;165;p16"/>
          <p:cNvSpPr txBox="1"/>
          <p:nvPr/>
        </p:nvSpPr>
        <p:spPr>
          <a:xfrm>
            <a:off x="223625" y="1422399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GIRL is playing on her phone.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She is the DAUGHTER to the MOTHER.</a:t>
            </a:r>
            <a:endParaRPr sz="1200"/>
          </a:p>
        </p:txBody>
      </p:sp>
      <p:sp>
        <p:nvSpPr>
          <p:cNvPr id="166" name="Google Shape;166;p16"/>
          <p:cNvSpPr txBox="1"/>
          <p:nvPr/>
        </p:nvSpPr>
        <p:spPr>
          <a:xfrm>
            <a:off x="3223624" y="809325"/>
            <a:ext cx="2653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WOMAN has long hair.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She is the MOTHER to the DAUGHTER.</a:t>
            </a:r>
            <a:endParaRPr sz="1200"/>
          </a:p>
        </p:txBody>
      </p:sp>
      <p:sp>
        <p:nvSpPr>
          <p:cNvPr id="167" name="Google Shape;167;p16"/>
          <p:cNvSpPr txBox="1"/>
          <p:nvPr/>
        </p:nvSpPr>
        <p:spPr>
          <a:xfrm>
            <a:off x="5937800" y="250475"/>
            <a:ext cx="30000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The OLDER WOMAN has short, gray hair.</a:t>
            </a:r>
            <a:endParaRPr sz="13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She is the GRANDMOTHER to the DAUGHTER.</a:t>
            </a:r>
            <a:endParaRPr sz="13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6EB878-0E38-4AFD-88CE-D0BD38C3D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15234" y="35088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7" title="Screenshot 2025-05-18 at 11.19.12 AM.png"/>
          <p:cNvPicPr preferRelativeResize="0"/>
          <p:nvPr/>
        </p:nvPicPr>
        <p:blipFill rotWithShape="1">
          <a:blip r:embed="rId5">
            <a:alphaModFix/>
          </a:blip>
          <a:srcRect l="33862" t="51258" r="35314" b="7403"/>
          <a:stretch/>
        </p:blipFill>
        <p:spPr>
          <a:xfrm>
            <a:off x="1918886" y="255575"/>
            <a:ext cx="1551893" cy="178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7" title="Screenshot 2025-05-18 at 11.19.12 AM.png"/>
          <p:cNvPicPr preferRelativeResize="0"/>
          <p:nvPr/>
        </p:nvPicPr>
        <p:blipFill rotWithShape="1">
          <a:blip r:embed="rId5">
            <a:alphaModFix/>
          </a:blip>
          <a:srcRect l="65823" t="51166" r="2703" b="7978"/>
          <a:stretch/>
        </p:blipFill>
        <p:spPr>
          <a:xfrm>
            <a:off x="256387" y="255575"/>
            <a:ext cx="1603364" cy="178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7" descr="Portrait of elderly man standing outdoors in garden, looking at camera. (Provided by Getty Images)"/>
          <p:cNvPicPr preferRelativeResize="0"/>
          <p:nvPr/>
        </p:nvPicPr>
        <p:blipFill rotWithShape="1">
          <a:blip r:embed="rId6">
            <a:alphaModFix/>
          </a:blip>
          <a:srcRect l="26411"/>
          <a:stretch/>
        </p:blipFill>
        <p:spPr>
          <a:xfrm>
            <a:off x="5010500" y="289475"/>
            <a:ext cx="1897851" cy="1718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7" descr="A portrait of a senior woman in wheelchair at home at Christmas time. (Provided by Getty Images)"/>
          <p:cNvPicPr preferRelativeResize="0"/>
          <p:nvPr/>
        </p:nvPicPr>
        <p:blipFill rotWithShape="1">
          <a:blip r:embed="rId7">
            <a:alphaModFix/>
          </a:blip>
          <a:srcRect l="9656" r="19546"/>
          <a:stretch/>
        </p:blipFill>
        <p:spPr>
          <a:xfrm>
            <a:off x="6969762" y="255588"/>
            <a:ext cx="1897841" cy="178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7" title="Screenshot 2025-05-18 at 11.19.12 AM.png"/>
          <p:cNvPicPr preferRelativeResize="0"/>
          <p:nvPr/>
        </p:nvPicPr>
        <p:blipFill rotWithShape="1">
          <a:blip r:embed="rId5">
            <a:alphaModFix/>
          </a:blip>
          <a:srcRect l="65195" t="2384" r="3295" b="57129"/>
          <a:stretch/>
        </p:blipFill>
        <p:spPr>
          <a:xfrm>
            <a:off x="2949050" y="2356200"/>
            <a:ext cx="1835725" cy="202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7"/>
          <p:cNvSpPr txBox="1"/>
          <p:nvPr/>
        </p:nvSpPr>
        <p:spPr>
          <a:xfrm>
            <a:off x="805458" y="204230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father and mother</a:t>
            </a:r>
            <a:endParaRPr/>
          </a:p>
        </p:txBody>
      </p:sp>
      <p:sp>
        <p:nvSpPr>
          <p:cNvPr id="178" name="Google Shape;178;p17"/>
          <p:cNvSpPr txBox="1"/>
          <p:nvPr/>
        </p:nvSpPr>
        <p:spPr>
          <a:xfrm>
            <a:off x="5269251" y="2008375"/>
            <a:ext cx="3461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grandfather and grandmother</a:t>
            </a:r>
            <a:endParaRPr/>
          </a:p>
        </p:txBody>
      </p:sp>
      <p:sp>
        <p:nvSpPr>
          <p:cNvPr id="179" name="Google Shape;179;p17"/>
          <p:cNvSpPr txBox="1"/>
          <p:nvPr/>
        </p:nvSpPr>
        <p:spPr>
          <a:xfrm>
            <a:off x="3806200" y="4297675"/>
            <a:ext cx="2059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son and daughter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brother and sister</a:t>
            </a:r>
            <a:endParaRPr sz="1600"/>
          </a:p>
        </p:txBody>
      </p:sp>
      <p:sp>
        <p:nvSpPr>
          <p:cNvPr id="180" name="Google Shape;180;p17"/>
          <p:cNvSpPr txBox="1"/>
          <p:nvPr/>
        </p:nvSpPr>
        <p:spPr>
          <a:xfrm>
            <a:off x="805458" y="235620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husband and wife</a:t>
            </a:r>
            <a:endParaRPr/>
          </a:p>
        </p:txBody>
      </p:sp>
      <p:pic>
        <p:nvPicPr>
          <p:cNvPr id="181" name="Google Shape;181;p17" descr="Girl (3-5) using cell phone, smiling (Provided by Getty Images)"/>
          <p:cNvPicPr preferRelativeResize="0"/>
          <p:nvPr/>
        </p:nvPicPr>
        <p:blipFill rotWithShape="1">
          <a:blip r:embed="rId8">
            <a:alphaModFix/>
          </a:blip>
          <a:srcRect l="44515" r="8646"/>
          <a:stretch/>
        </p:blipFill>
        <p:spPr>
          <a:xfrm>
            <a:off x="4784775" y="2356200"/>
            <a:ext cx="1421885" cy="202484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7"/>
          <p:cNvSpPr txBox="1"/>
          <p:nvPr/>
        </p:nvSpPr>
        <p:spPr>
          <a:xfrm>
            <a:off x="199225" y="3383275"/>
            <a:ext cx="2681700" cy="15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Who is married?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A44"/>
                </a:solidFill>
              </a:rPr>
              <a:t>The FATHER and MOTHER are married. </a:t>
            </a: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A44"/>
                </a:solidFill>
              </a:rPr>
              <a:t>They are HUSBAND and WIFE. </a:t>
            </a:r>
            <a:endParaRPr b="1">
              <a:solidFill>
                <a:srgbClr val="233A44"/>
              </a:solidFill>
            </a:endParaRPr>
          </a:p>
        </p:txBody>
      </p:sp>
      <p:sp>
        <p:nvSpPr>
          <p:cNvPr id="183" name="Google Shape;183;p17"/>
          <p:cNvSpPr txBox="1"/>
          <p:nvPr/>
        </p:nvSpPr>
        <p:spPr>
          <a:xfrm>
            <a:off x="6588850" y="4543675"/>
            <a:ext cx="2395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Repeat after me!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351570-7CA7-4DDA-A506-65D27EEDC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7148" y="34079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8" title="Screenshot 2025-05-18 at 11.18.18 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7701" y="964425"/>
            <a:ext cx="4209625" cy="294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8"/>
          <p:cNvSpPr txBox="1"/>
          <p:nvPr/>
        </p:nvSpPr>
        <p:spPr>
          <a:xfrm>
            <a:off x="4613175" y="266700"/>
            <a:ext cx="4209600" cy="46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33A44"/>
                </a:solidFill>
              </a:rPr>
              <a:t>Where are grandfather and grandmother sitting? </a:t>
            </a:r>
            <a:r>
              <a:rPr lang="en" sz="1500">
                <a:solidFill>
                  <a:srgbClr val="233A44"/>
                </a:solidFill>
              </a:rPr>
              <a:t> </a:t>
            </a: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33A44"/>
                </a:solidFill>
              </a:rPr>
              <a:t>They are ____________.</a:t>
            </a: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33A44"/>
                </a:solidFill>
              </a:rPr>
              <a:t>Where is the father?</a:t>
            </a:r>
            <a:r>
              <a:rPr lang="en" sz="1500">
                <a:solidFill>
                  <a:srgbClr val="233A44"/>
                </a:solidFill>
              </a:rPr>
              <a:t> </a:t>
            </a: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33A44"/>
                </a:solidFill>
              </a:rPr>
              <a:t>The father ___________.</a:t>
            </a: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33A44"/>
                </a:solidFill>
              </a:rPr>
              <a:t>Where is the mother?</a:t>
            </a:r>
            <a:endParaRPr sz="15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33A44"/>
                </a:solidFill>
              </a:rPr>
              <a:t>The mother __________. </a:t>
            </a: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33A44"/>
                </a:solidFill>
              </a:rPr>
              <a:t>Do the father and mother have any children? </a:t>
            </a:r>
            <a:endParaRPr sz="15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33A44"/>
                </a:solidFill>
              </a:rPr>
              <a:t>Yes, they have a son and daughter. </a:t>
            </a: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33A44"/>
                </a:solidFill>
              </a:rPr>
              <a:t>The brother and sister are playing with the ball.</a:t>
            </a:r>
            <a:r>
              <a:rPr lang="en" sz="1500" b="1">
                <a:solidFill>
                  <a:srgbClr val="233A44"/>
                </a:solidFill>
              </a:rPr>
              <a:t> </a:t>
            </a:r>
            <a:r>
              <a:rPr lang="en" sz="1600" b="1">
                <a:solidFill>
                  <a:srgbClr val="233A44"/>
                </a:solidFill>
              </a:rPr>
              <a:t> </a:t>
            </a:r>
            <a:endParaRPr sz="1600" b="1">
              <a:solidFill>
                <a:srgbClr val="233A44"/>
              </a:solidFill>
            </a:endParaRPr>
          </a:p>
        </p:txBody>
      </p:sp>
      <p:sp>
        <p:nvSpPr>
          <p:cNvPr id="190" name="Google Shape;190;p18"/>
          <p:cNvSpPr txBox="1"/>
          <p:nvPr/>
        </p:nvSpPr>
        <p:spPr>
          <a:xfrm>
            <a:off x="277300" y="266700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Practice.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Read Out Loud.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98A687-7689-4E94-9F5A-A9D943B05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17214" y="605250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C0C6C5-93EF-4C02-9622-78B0BC6BB8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17577" y="115154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9" title="Screenshot 2025-05-18 at 11.20.26 AM.png"/>
          <p:cNvPicPr preferRelativeResize="0"/>
          <p:nvPr/>
        </p:nvPicPr>
        <p:blipFill rotWithShape="1">
          <a:blip r:embed="rId7">
            <a:alphaModFix/>
          </a:blip>
          <a:srcRect r="53209" b="72714"/>
          <a:stretch/>
        </p:blipFill>
        <p:spPr>
          <a:xfrm>
            <a:off x="213425" y="408908"/>
            <a:ext cx="1959250" cy="1460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9" title="Screenshot 2025-05-18 at 11.20.26 AM.png"/>
          <p:cNvPicPr preferRelativeResize="0"/>
          <p:nvPr/>
        </p:nvPicPr>
        <p:blipFill rotWithShape="1">
          <a:blip r:embed="rId7">
            <a:alphaModFix/>
          </a:blip>
          <a:srcRect t="35502" r="52867" b="39677"/>
          <a:stretch/>
        </p:blipFill>
        <p:spPr>
          <a:xfrm>
            <a:off x="6971350" y="464934"/>
            <a:ext cx="1959250" cy="13191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19"/>
          <p:cNvGrpSpPr/>
          <p:nvPr/>
        </p:nvGrpSpPr>
        <p:grpSpPr>
          <a:xfrm>
            <a:off x="2869203" y="252926"/>
            <a:ext cx="3557258" cy="2018998"/>
            <a:chOff x="2101600" y="252925"/>
            <a:chExt cx="4798675" cy="3099951"/>
          </a:xfrm>
        </p:grpSpPr>
        <p:pic>
          <p:nvPicPr>
            <p:cNvPr id="198" name="Google Shape;198;p19" title="Screenshot 2025-05-18 at 11.21.00 AM.png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327200" y="252925"/>
              <a:ext cx="4489601" cy="3099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9"/>
            <p:cNvSpPr txBox="1"/>
            <p:nvPr/>
          </p:nvSpPr>
          <p:spPr>
            <a:xfrm>
              <a:off x="2665450" y="392650"/>
              <a:ext cx="1494000" cy="103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0000"/>
                  </a:solidFill>
                </a:rPr>
                <a:t>father</a:t>
              </a:r>
              <a:endParaRPr sz="1600" b="1">
                <a:solidFill>
                  <a:srgbClr val="FF0000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0000"/>
                  </a:solidFill>
                </a:rPr>
                <a:t>husband</a:t>
              </a:r>
              <a:endParaRPr sz="1600" b="1">
                <a:solidFill>
                  <a:srgbClr val="FF0000"/>
                </a:solidFill>
              </a:endParaRPr>
            </a:p>
          </p:txBody>
        </p:sp>
        <p:sp>
          <p:nvSpPr>
            <p:cNvPr id="200" name="Google Shape;200;p19"/>
            <p:cNvSpPr txBox="1"/>
            <p:nvPr/>
          </p:nvSpPr>
          <p:spPr>
            <a:xfrm>
              <a:off x="5937575" y="1894650"/>
              <a:ext cx="962700" cy="103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0000"/>
                  </a:solidFill>
                </a:rPr>
                <a:t>son</a:t>
              </a:r>
              <a:endParaRPr sz="1600" b="1">
                <a:solidFill>
                  <a:srgbClr val="FF0000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rgbClr val="FF0000"/>
                </a:solidFill>
              </a:endParaRPr>
            </a:p>
          </p:txBody>
        </p:sp>
        <p:sp>
          <p:nvSpPr>
            <p:cNvPr id="201" name="Google Shape;201;p19"/>
            <p:cNvSpPr txBox="1"/>
            <p:nvPr/>
          </p:nvSpPr>
          <p:spPr>
            <a:xfrm>
              <a:off x="2101600" y="2233200"/>
              <a:ext cx="1494000" cy="103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0000"/>
                  </a:solidFill>
                </a:rPr>
                <a:t>daughter</a:t>
              </a:r>
              <a:endParaRPr sz="1600" b="1">
                <a:solidFill>
                  <a:srgbClr val="FF0000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rgbClr val="FF0000"/>
                </a:solidFill>
              </a:endParaRPr>
            </a:p>
          </p:txBody>
        </p:sp>
        <p:sp>
          <p:nvSpPr>
            <p:cNvPr id="202" name="Google Shape;202;p19"/>
            <p:cNvSpPr txBox="1"/>
            <p:nvPr/>
          </p:nvSpPr>
          <p:spPr>
            <a:xfrm>
              <a:off x="4831975" y="252925"/>
              <a:ext cx="1422900" cy="103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0000"/>
                  </a:solidFill>
                </a:rPr>
                <a:t>mother</a:t>
              </a:r>
              <a:endParaRPr sz="1600" b="1">
                <a:solidFill>
                  <a:srgbClr val="FF0000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0000"/>
                  </a:solidFill>
                </a:rPr>
                <a:t>wife</a:t>
              </a:r>
              <a:endParaRPr sz="1600" b="1">
                <a:solidFill>
                  <a:srgbClr val="FF0000"/>
                </a:solidFill>
              </a:endParaRPr>
            </a:p>
          </p:txBody>
        </p:sp>
      </p:grpSp>
      <p:sp>
        <p:nvSpPr>
          <p:cNvPr id="203" name="Google Shape;203;p19"/>
          <p:cNvSpPr txBox="1"/>
          <p:nvPr/>
        </p:nvSpPr>
        <p:spPr>
          <a:xfrm>
            <a:off x="213425" y="252925"/>
            <a:ext cx="2110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grandmother</a:t>
            </a:r>
            <a:endParaRPr/>
          </a:p>
        </p:txBody>
      </p:sp>
      <p:sp>
        <p:nvSpPr>
          <p:cNvPr id="204" name="Google Shape;204;p19"/>
          <p:cNvSpPr txBox="1"/>
          <p:nvPr/>
        </p:nvSpPr>
        <p:spPr>
          <a:xfrm>
            <a:off x="6971450" y="252925"/>
            <a:ext cx="1959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grandfather</a:t>
            </a:r>
            <a:endParaRPr/>
          </a:p>
        </p:txBody>
      </p:sp>
      <p:sp>
        <p:nvSpPr>
          <p:cNvPr id="205" name="Google Shape;205;p19"/>
          <p:cNvSpPr txBox="1"/>
          <p:nvPr/>
        </p:nvSpPr>
        <p:spPr>
          <a:xfrm>
            <a:off x="213425" y="2271925"/>
            <a:ext cx="4358700" cy="26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grandmother is a _____.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father is a _____.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mother is a _____.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grandfather is a _____.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son is a _____.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daughter is a _____.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06" name="Google Shape;206;p19"/>
          <p:cNvSpPr txBox="1"/>
          <p:nvPr/>
        </p:nvSpPr>
        <p:spPr>
          <a:xfrm>
            <a:off x="5619750" y="2571750"/>
            <a:ext cx="3200400" cy="16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Complete the sentences with: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		              Man / Woman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Boy / Girl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Listen to the recording.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Repeat.</a:t>
            </a:r>
            <a:endParaRPr sz="1600" b="1" dirty="0">
              <a:solidFill>
                <a:schemeClr val="dk2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348C87-B9AA-41E8-BE00-3D5B26A219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55724" y="2694110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55C705-C8F9-4311-AB05-FD683F4543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11224" y="310051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0" title="Screenshot 2025-05-18 at 11.20.26 AM.png"/>
          <p:cNvPicPr preferRelativeResize="0"/>
          <p:nvPr/>
        </p:nvPicPr>
        <p:blipFill rotWithShape="1">
          <a:blip r:embed="rId5">
            <a:alphaModFix/>
          </a:blip>
          <a:srcRect r="53209" b="72714"/>
          <a:stretch/>
        </p:blipFill>
        <p:spPr>
          <a:xfrm>
            <a:off x="213425" y="408908"/>
            <a:ext cx="1959250" cy="1460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0" title="Screenshot 2025-05-18 at 11.20.26 AM.png"/>
          <p:cNvPicPr preferRelativeResize="0"/>
          <p:nvPr/>
        </p:nvPicPr>
        <p:blipFill rotWithShape="1">
          <a:blip r:embed="rId5">
            <a:alphaModFix/>
          </a:blip>
          <a:srcRect t="35502" r="52867" b="39677"/>
          <a:stretch/>
        </p:blipFill>
        <p:spPr>
          <a:xfrm>
            <a:off x="6971350" y="464934"/>
            <a:ext cx="1959250" cy="13191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3" name="Google Shape;213;p20"/>
          <p:cNvGrpSpPr/>
          <p:nvPr/>
        </p:nvGrpSpPr>
        <p:grpSpPr>
          <a:xfrm>
            <a:off x="2794027" y="252913"/>
            <a:ext cx="4032327" cy="2413931"/>
            <a:chOff x="2101600" y="252925"/>
            <a:chExt cx="4798675" cy="3099951"/>
          </a:xfrm>
        </p:grpSpPr>
        <p:pic>
          <p:nvPicPr>
            <p:cNvPr id="214" name="Google Shape;214;p20" title="Screenshot 2025-05-18 at 11.21.00 AM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327200" y="252925"/>
              <a:ext cx="4489601" cy="3099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20"/>
            <p:cNvSpPr txBox="1"/>
            <p:nvPr/>
          </p:nvSpPr>
          <p:spPr>
            <a:xfrm>
              <a:off x="2665450" y="392650"/>
              <a:ext cx="1494000" cy="86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0000"/>
                  </a:solidFill>
                </a:rPr>
                <a:t>father</a:t>
              </a:r>
              <a:endParaRPr sz="1600" b="1">
                <a:solidFill>
                  <a:srgbClr val="FF0000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0000"/>
                  </a:solidFill>
                </a:rPr>
                <a:t>husband</a:t>
              </a:r>
              <a:endParaRPr sz="1600" b="1">
                <a:solidFill>
                  <a:srgbClr val="FF0000"/>
                </a:solidFill>
              </a:endParaRPr>
            </a:p>
          </p:txBody>
        </p:sp>
        <p:sp>
          <p:nvSpPr>
            <p:cNvPr id="216" name="Google Shape;216;p20"/>
            <p:cNvSpPr txBox="1"/>
            <p:nvPr/>
          </p:nvSpPr>
          <p:spPr>
            <a:xfrm>
              <a:off x="5937575" y="1894650"/>
              <a:ext cx="962700" cy="86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0000"/>
                  </a:solidFill>
                </a:rPr>
                <a:t>son</a:t>
              </a:r>
              <a:endParaRPr sz="1600" b="1">
                <a:solidFill>
                  <a:srgbClr val="FF0000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rgbClr val="FF0000"/>
                </a:solidFill>
              </a:endParaRPr>
            </a:p>
          </p:txBody>
        </p:sp>
        <p:sp>
          <p:nvSpPr>
            <p:cNvPr id="217" name="Google Shape;217;p20"/>
            <p:cNvSpPr txBox="1"/>
            <p:nvPr/>
          </p:nvSpPr>
          <p:spPr>
            <a:xfrm>
              <a:off x="2101600" y="2233200"/>
              <a:ext cx="1494000" cy="86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0000"/>
                  </a:solidFill>
                </a:rPr>
                <a:t>daughter</a:t>
              </a:r>
              <a:endParaRPr sz="1600" b="1">
                <a:solidFill>
                  <a:srgbClr val="FF0000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rgbClr val="FF0000"/>
                </a:solidFill>
              </a:endParaRPr>
            </a:p>
          </p:txBody>
        </p:sp>
        <p:sp>
          <p:nvSpPr>
            <p:cNvPr id="218" name="Google Shape;218;p20"/>
            <p:cNvSpPr txBox="1"/>
            <p:nvPr/>
          </p:nvSpPr>
          <p:spPr>
            <a:xfrm>
              <a:off x="4831975" y="252925"/>
              <a:ext cx="1422900" cy="86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0000"/>
                  </a:solidFill>
                </a:rPr>
                <a:t>mother</a:t>
              </a:r>
              <a:endParaRPr sz="1600" b="1">
                <a:solidFill>
                  <a:srgbClr val="FF0000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0000"/>
                  </a:solidFill>
                </a:rPr>
                <a:t>wife</a:t>
              </a:r>
              <a:endParaRPr sz="1600" b="1">
                <a:solidFill>
                  <a:srgbClr val="FF0000"/>
                </a:solidFill>
              </a:endParaRPr>
            </a:p>
          </p:txBody>
        </p:sp>
      </p:grpSp>
      <p:sp>
        <p:nvSpPr>
          <p:cNvPr id="219" name="Google Shape;219;p20"/>
          <p:cNvSpPr txBox="1"/>
          <p:nvPr/>
        </p:nvSpPr>
        <p:spPr>
          <a:xfrm>
            <a:off x="213425" y="252925"/>
            <a:ext cx="2110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grandmother</a:t>
            </a:r>
            <a:endParaRPr/>
          </a:p>
        </p:txBody>
      </p:sp>
      <p:sp>
        <p:nvSpPr>
          <p:cNvPr id="220" name="Google Shape;220;p20"/>
          <p:cNvSpPr txBox="1"/>
          <p:nvPr/>
        </p:nvSpPr>
        <p:spPr>
          <a:xfrm>
            <a:off x="6971450" y="252925"/>
            <a:ext cx="1959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grandfather</a:t>
            </a:r>
            <a:endParaRPr/>
          </a:p>
        </p:txBody>
      </p:sp>
      <p:sp>
        <p:nvSpPr>
          <p:cNvPr id="221" name="Google Shape;221;p20"/>
          <p:cNvSpPr txBox="1"/>
          <p:nvPr/>
        </p:nvSpPr>
        <p:spPr>
          <a:xfrm>
            <a:off x="2076450" y="2666850"/>
            <a:ext cx="5467500" cy="20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man and woman got married.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They became husband and wife.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They have a daughter and a son.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Now they are called mother and father. Grandmother and Grandfather come to visit.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They are a happy family.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They spend lots of time together.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2A9C1A-0018-44E6-A362-6FCD6BF9B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18675" y="286162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1"/>
          <p:cNvSpPr txBox="1">
            <a:spLocks noGrp="1"/>
          </p:cNvSpPr>
          <p:nvPr>
            <p:ph type="title"/>
          </p:nvPr>
        </p:nvSpPr>
        <p:spPr>
          <a:xfrm>
            <a:off x="245400" y="117325"/>
            <a:ext cx="8653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What TIME is it?                </a:t>
            </a:r>
            <a:r>
              <a:rPr lang="en" sz="1800">
                <a:latin typeface="Arial"/>
                <a:ea typeface="Arial"/>
                <a:cs typeface="Arial"/>
                <a:sym typeface="Arial"/>
              </a:rPr>
              <a:t>                        Repeat after me!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27" name="Google Shape;227;p21"/>
          <p:cNvGraphicFramePr/>
          <p:nvPr/>
        </p:nvGraphicFramePr>
        <p:xfrm>
          <a:off x="4678113" y="584175"/>
          <a:ext cx="4220475" cy="1421190"/>
        </p:xfrm>
        <a:graphic>
          <a:graphicData uri="http://schemas.openxmlformats.org/drawingml/2006/table">
            <a:tbl>
              <a:tblPr>
                <a:noFill/>
                <a:tableStyleId>{E12DEC43-BAB0-4E07-843E-8F841D7245FE}</a:tableStyleId>
              </a:tblPr>
              <a:tblGrid>
                <a:gridCol w="140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0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morning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afternoon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night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a.m.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o’clock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p.m.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time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alarm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watch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28" name="Google Shape;228;p21" title="Screenshot 2025-05-18 at 11.16.11 AM.png"/>
          <p:cNvPicPr preferRelativeResize="0"/>
          <p:nvPr/>
        </p:nvPicPr>
        <p:blipFill rotWithShape="1">
          <a:blip r:embed="rId5">
            <a:alphaModFix/>
          </a:blip>
          <a:srcRect l="12227" t="78126" r="57765" b="2181"/>
          <a:stretch/>
        </p:blipFill>
        <p:spPr>
          <a:xfrm>
            <a:off x="256275" y="4041150"/>
            <a:ext cx="1387926" cy="8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1" title="Screenshot 2025-05-18 at 11.16.11 AM.png"/>
          <p:cNvPicPr preferRelativeResize="0"/>
          <p:nvPr/>
        </p:nvPicPr>
        <p:blipFill rotWithShape="1">
          <a:blip r:embed="rId5">
            <a:alphaModFix/>
          </a:blip>
          <a:srcRect l="12227" t="78126" r="57765" b="2181"/>
          <a:stretch/>
        </p:blipFill>
        <p:spPr>
          <a:xfrm>
            <a:off x="4620250" y="4041150"/>
            <a:ext cx="1387926" cy="82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1"/>
          <p:cNvSpPr txBox="1"/>
          <p:nvPr/>
        </p:nvSpPr>
        <p:spPr>
          <a:xfrm>
            <a:off x="1644200" y="4235925"/>
            <a:ext cx="1224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a.m.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morning</a:t>
            </a:r>
            <a:endParaRPr sz="2000" b="1"/>
          </a:p>
        </p:txBody>
      </p:sp>
      <p:sp>
        <p:nvSpPr>
          <p:cNvPr id="231" name="Google Shape;231;p21"/>
          <p:cNvSpPr txBox="1"/>
          <p:nvPr/>
        </p:nvSpPr>
        <p:spPr>
          <a:xfrm>
            <a:off x="6027075" y="4235925"/>
            <a:ext cx="1005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p.m.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night</a:t>
            </a:r>
            <a:endParaRPr sz="2000" b="1"/>
          </a:p>
        </p:txBody>
      </p:sp>
      <p:pic>
        <p:nvPicPr>
          <p:cNvPr id="232" name="Google Shape;232;p21" title="Screenshot 2025-05-18 at 11.12.56 AM.png"/>
          <p:cNvPicPr preferRelativeResize="0"/>
          <p:nvPr/>
        </p:nvPicPr>
        <p:blipFill rotWithShape="1">
          <a:blip r:embed="rId6">
            <a:alphaModFix/>
          </a:blip>
          <a:srcRect l="33915" t="51611" r="34537" b="8301"/>
          <a:stretch/>
        </p:blipFill>
        <p:spPr>
          <a:xfrm>
            <a:off x="4909950" y="2246756"/>
            <a:ext cx="2123025" cy="1747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1" title="Screenshot 2025-05-18 at 11.12.56 AM.png"/>
          <p:cNvPicPr preferRelativeResize="0"/>
          <p:nvPr/>
        </p:nvPicPr>
        <p:blipFill rotWithShape="1">
          <a:blip r:embed="rId6">
            <a:alphaModFix/>
          </a:blip>
          <a:srcRect r="67051" b="56517"/>
          <a:stretch/>
        </p:blipFill>
        <p:spPr>
          <a:xfrm>
            <a:off x="384575" y="2150475"/>
            <a:ext cx="2123025" cy="181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07600" y="3155801"/>
            <a:ext cx="1749500" cy="98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1"/>
          <p:cNvPicPr preferRelativeResize="0"/>
          <p:nvPr/>
        </p:nvPicPr>
        <p:blipFill rotWithShape="1">
          <a:blip r:embed="rId8">
            <a:alphaModFix/>
          </a:blip>
          <a:srcRect l="33363" t="7937" r="35158" b="7259"/>
          <a:stretch/>
        </p:blipFill>
        <p:spPr>
          <a:xfrm>
            <a:off x="7051875" y="3183901"/>
            <a:ext cx="1005900" cy="152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98AB7B-9A6E-42E2-9188-D34B30F943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04976" y="28076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1357</Words>
  <Application>Microsoft Office PowerPoint</Application>
  <PresentationFormat>On-screen Show (16:9)</PresentationFormat>
  <Paragraphs>328</Paragraphs>
  <Slides>25</Slides>
  <Notes>25</Notes>
  <HiddenSlides>0</HiddenSlides>
  <MMClips>69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Lexend Exa Medium</vt:lpstr>
      <vt:lpstr>Lexend Exa</vt:lpstr>
      <vt:lpstr>Nunito</vt:lpstr>
      <vt:lpstr>Shift</vt:lpstr>
      <vt:lpstr>Lesson For  Unit 6: Day 2 Family and Time </vt:lpstr>
      <vt:lpstr>What time is it?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TIME is it?                                        Repeat after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For  Unit 6: Day 2 Family and Time</dc:title>
  <dc:creator>Corrine Neville</dc:creator>
  <cp:lastModifiedBy>Satin Bennett</cp:lastModifiedBy>
  <cp:revision>8</cp:revision>
  <dcterms:modified xsi:type="dcterms:W3CDTF">2025-05-20T22:40:37Z</dcterms:modified>
</cp:coreProperties>
</file>