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37"/>
  </p:notesMasterIdLst>
  <p:handoutMasterIdLst>
    <p:handoutMasterId r:id="rId38"/>
  </p:handoutMasterIdLst>
  <p:sldIdLst>
    <p:sldId id="263" r:id="rId2"/>
    <p:sldId id="264" r:id="rId3"/>
    <p:sldId id="320" r:id="rId4"/>
    <p:sldId id="266" r:id="rId5"/>
    <p:sldId id="267" r:id="rId6"/>
    <p:sldId id="268" r:id="rId7"/>
    <p:sldId id="321" r:id="rId8"/>
    <p:sldId id="269" r:id="rId9"/>
    <p:sldId id="270" r:id="rId10"/>
    <p:sldId id="271" r:id="rId11"/>
    <p:sldId id="272" r:id="rId12"/>
    <p:sldId id="275" r:id="rId13"/>
    <p:sldId id="276" r:id="rId14"/>
    <p:sldId id="278" r:id="rId15"/>
    <p:sldId id="288" r:id="rId16"/>
    <p:sldId id="289" r:id="rId17"/>
    <p:sldId id="290" r:id="rId18"/>
    <p:sldId id="292" r:id="rId19"/>
    <p:sldId id="284" r:id="rId20"/>
    <p:sldId id="294" r:id="rId21"/>
    <p:sldId id="324" r:id="rId22"/>
    <p:sldId id="295" r:id="rId23"/>
    <p:sldId id="279" r:id="rId24"/>
    <p:sldId id="280" r:id="rId25"/>
    <p:sldId id="296" r:id="rId26"/>
    <p:sldId id="283" r:id="rId27"/>
    <p:sldId id="281" r:id="rId28"/>
    <p:sldId id="258" r:id="rId29"/>
    <p:sldId id="297" r:id="rId30"/>
    <p:sldId id="298" r:id="rId31"/>
    <p:sldId id="327" r:id="rId32"/>
    <p:sldId id="326" r:id="rId33"/>
    <p:sldId id="302" r:id="rId34"/>
    <p:sldId id="300" r:id="rId35"/>
    <p:sldId id="277" r:id="rId3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ate Stephenson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5A28"/>
    <a:srgbClr val="1811A9"/>
    <a:srgbClr val="2117E7"/>
    <a:srgbClr val="E0AA62"/>
    <a:srgbClr val="1A12BC"/>
    <a:srgbClr val="1E15D7"/>
    <a:srgbClr val="4840EC"/>
    <a:srgbClr val="7973F5"/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919" autoAdjust="0"/>
  </p:normalViewPr>
  <p:slideViewPr>
    <p:cSldViewPr>
      <p:cViewPr>
        <p:scale>
          <a:sx n="103" d="100"/>
          <a:sy n="103" d="100"/>
        </p:scale>
        <p:origin x="-90" y="-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ACAA56A7-8829-4FA5-8719-5F4EB27EC52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4055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57FB1EE2-F43A-4A70-B904-6644B4092C5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303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5A65A15-A36C-4FA1-BB94-4D0AD9C31158}" type="slidenum">
              <a:rPr lang="en-US" smtClean="0">
                <a:cs typeface="Arial" charset="0"/>
              </a:rPr>
              <a:pPr/>
              <a:t>1</a:t>
            </a:fld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4171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4710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AA820A-613C-4E9D-90DB-DE2D6943D060}" type="slidenum">
              <a:rPr lang="en-US" smtClean="0">
                <a:cs typeface="Arial" charset="0"/>
              </a:rPr>
              <a:pPr/>
              <a:t>10</a:t>
            </a:fld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66837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4915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838529-D8DE-41C7-8B46-75DE7077D817}" type="slidenum">
              <a:rPr lang="en-US" smtClean="0">
                <a:cs typeface="Arial" charset="0"/>
              </a:rPr>
              <a:pPr/>
              <a:t>11</a:t>
            </a:fld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1212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5120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5F036D-AF0A-407F-9210-B0580BD7DA56}" type="slidenum">
              <a:rPr lang="en-US" smtClean="0">
                <a:cs typeface="Arial" charset="0"/>
              </a:rPr>
              <a:pPr/>
              <a:t>12</a:t>
            </a:fld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24135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5325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08DD1D3-6B38-40B4-A36F-B041C2641270}" type="slidenum">
              <a:rPr lang="en-US" smtClean="0">
                <a:cs typeface="Arial" charset="0"/>
              </a:rPr>
              <a:pPr/>
              <a:t>13</a:t>
            </a:fld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2536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5529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E686569-D439-4CAE-9AB3-81472DEC5323}" type="slidenum">
              <a:rPr lang="en-US" smtClean="0">
                <a:cs typeface="Arial" charset="0"/>
              </a:rPr>
              <a:pPr/>
              <a:t>14</a:t>
            </a:fld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55939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5734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13DB7F-CB7E-4995-82A9-CF2ABCD3B32E}" type="slidenum">
              <a:rPr lang="en-US" smtClean="0">
                <a:cs typeface="Arial" charset="0"/>
              </a:rPr>
              <a:pPr/>
              <a:t>15</a:t>
            </a:fld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645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5939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506CC1-9849-4729-BAAF-624D64F9A3B2}" type="slidenum">
              <a:rPr lang="en-US" smtClean="0">
                <a:cs typeface="Arial" charset="0"/>
              </a:rPr>
              <a:pPr/>
              <a:t>16</a:t>
            </a:fld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2794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6144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BC23C3-DB60-4C95-ADCA-4E138A21418C}" type="slidenum">
              <a:rPr lang="en-US" smtClean="0">
                <a:cs typeface="Arial" charset="0"/>
              </a:rPr>
              <a:pPr/>
              <a:t>17</a:t>
            </a:fld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3470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6349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89CB57-5DFB-4C92-86EF-BEABE5D191F2}" type="slidenum">
              <a:rPr lang="en-US" smtClean="0">
                <a:cs typeface="Arial" charset="0"/>
              </a:rPr>
              <a:pPr/>
              <a:t>18</a:t>
            </a:fld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14491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6553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EF92B5-9A13-42A6-88E1-D3AEE55534E1}" type="slidenum">
              <a:rPr lang="en-US" smtClean="0">
                <a:cs typeface="Arial" charset="0"/>
              </a:rPr>
              <a:pPr/>
              <a:t>19</a:t>
            </a:fld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026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8DA05A-D985-4CB7-893E-03E202BA6BCE}" type="slidenum">
              <a:rPr lang="en-US" smtClean="0">
                <a:cs typeface="Arial" charset="0"/>
              </a:rPr>
              <a:pPr/>
              <a:t>2</a:t>
            </a:fld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644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6963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AA14AB-D17F-421A-9439-97DC0B01D3C4}" type="slidenum">
              <a:rPr lang="en-US" smtClean="0">
                <a:cs typeface="Arial" charset="0"/>
              </a:rPr>
              <a:pPr/>
              <a:t>20</a:t>
            </a:fld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1208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6758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E9715F-9FC7-4E62-8B12-EC8581D777D2}" type="slidenum">
              <a:rPr lang="en-US" smtClean="0">
                <a:cs typeface="Arial" charset="0"/>
              </a:rPr>
              <a:pPr/>
              <a:t>21</a:t>
            </a:fld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58797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7168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C43F49-552F-4AA8-B071-9B6EE4540640}" type="slidenum">
              <a:rPr lang="en-US" smtClean="0">
                <a:cs typeface="Arial" charset="0"/>
              </a:rPr>
              <a:pPr/>
              <a:t>22</a:t>
            </a:fld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8815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73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7373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9B5DE52-4073-4CDE-AABD-56A846B9C47B}" type="slidenum">
              <a:rPr lang="en-US" smtClean="0">
                <a:cs typeface="Arial" charset="0"/>
              </a:rPr>
              <a:pPr/>
              <a:t>23</a:t>
            </a:fld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7745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7577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C850E2-702C-47C2-8072-4E1067A6831E}" type="slidenum">
              <a:rPr lang="en-US" smtClean="0">
                <a:cs typeface="Arial" charset="0"/>
              </a:rPr>
              <a:pPr/>
              <a:t>24</a:t>
            </a:fld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1587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7782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409BF9-DA46-41FD-ADB8-6377F04B001D}" type="slidenum">
              <a:rPr lang="en-US" smtClean="0">
                <a:cs typeface="Arial" charset="0"/>
              </a:rPr>
              <a:pPr/>
              <a:t>25</a:t>
            </a:fld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5678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7987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6F5B95-0BF0-42BC-B1D3-C1249E69687F}" type="slidenum">
              <a:rPr lang="en-US" smtClean="0">
                <a:cs typeface="Arial" charset="0"/>
              </a:rPr>
              <a:pPr/>
              <a:t>26</a:t>
            </a:fld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37172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8192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EB6C5E-9443-497E-B754-0D9265CDF4BF}" type="slidenum">
              <a:rPr lang="en-US" smtClean="0">
                <a:cs typeface="Arial" charset="0"/>
              </a:rPr>
              <a:pPr/>
              <a:t>27</a:t>
            </a:fld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41823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03F543-BA5D-4918-B46F-6ED521CDA363}" type="slidenum">
              <a:rPr lang="en-US" smtClean="0">
                <a:cs typeface="Arial" charset="0"/>
              </a:rPr>
              <a:pPr/>
              <a:t>28</a:t>
            </a:fld>
            <a:endParaRPr lang="en-US" dirty="0" smtClean="0">
              <a:cs typeface="Arial" charset="0"/>
            </a:endParaRPr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9685999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8601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AF587C-5CC5-4991-8496-385138AD6EBC}" type="slidenum">
              <a:rPr lang="en-US" smtClean="0">
                <a:cs typeface="Arial" charset="0"/>
              </a:rPr>
              <a:pPr/>
              <a:t>29</a:t>
            </a:fld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2569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3277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B30A65-BF60-493F-9595-4182CA131BDE}" type="slidenum">
              <a:rPr lang="en-US" smtClean="0">
                <a:cs typeface="Arial" charset="0"/>
              </a:rPr>
              <a:pPr/>
              <a:t>3</a:t>
            </a:fld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743891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806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8806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9BAC92-116D-47BE-94AC-CDC313966E32}" type="slidenum">
              <a:rPr lang="en-US" smtClean="0">
                <a:cs typeface="Arial" charset="0"/>
              </a:rPr>
              <a:pPr/>
              <a:t>30</a:t>
            </a:fld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68554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806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8806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9BAC92-116D-47BE-94AC-CDC313966E32}" type="slidenum">
              <a:rPr lang="en-US" smtClean="0">
                <a:cs typeface="Arial" charset="0"/>
              </a:rPr>
              <a:pPr/>
              <a:t>31</a:t>
            </a:fld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55701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806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8806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9BAC92-116D-47BE-94AC-CDC313966E32}" type="slidenum">
              <a:rPr lang="en-US" smtClean="0">
                <a:cs typeface="Arial" charset="0"/>
              </a:rPr>
              <a:pPr/>
              <a:t>32</a:t>
            </a:fld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0511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011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9011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C9706B-3AB6-4C59-8847-4CDA1320E148}" type="slidenum">
              <a:rPr lang="en-US" smtClean="0">
                <a:cs typeface="Arial" charset="0"/>
              </a:rPr>
              <a:pPr/>
              <a:t>33</a:t>
            </a:fld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54480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9216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439E07-B9DA-4E73-843D-3B8B66271684}" type="slidenum">
              <a:rPr lang="en-US" smtClean="0">
                <a:cs typeface="Arial" charset="0"/>
              </a:rPr>
              <a:pPr/>
              <a:t>34</a:t>
            </a:fld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571739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421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942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46CDC9-F364-4ED2-A3C1-B43011E49B44}" type="slidenum">
              <a:rPr lang="en-US" smtClean="0">
                <a:cs typeface="Arial" charset="0"/>
              </a:rPr>
              <a:pPr/>
              <a:t>35</a:t>
            </a:fld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2237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3481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005026-B956-4AEC-85FF-95EFD0375ACB}" type="slidenum">
              <a:rPr lang="en-US" smtClean="0">
                <a:cs typeface="Arial" charset="0"/>
              </a:rPr>
              <a:pPr/>
              <a:t>4</a:t>
            </a:fld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426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3686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93B1A5-D13F-4443-A567-A0CC2E9C91FC}" type="slidenum">
              <a:rPr lang="en-US" smtClean="0">
                <a:cs typeface="Arial" charset="0"/>
              </a:rPr>
              <a:pPr/>
              <a:t>5</a:t>
            </a:fld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34754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3891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806489-E717-47A9-A0D0-94ABE11337B7}" type="slidenum">
              <a:rPr lang="en-US" smtClean="0">
                <a:cs typeface="Arial" charset="0"/>
              </a:rPr>
              <a:pPr/>
              <a:t>6</a:t>
            </a:fld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03821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4096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5102BA-6895-490F-8C2E-DE85ACDD0569}" type="slidenum">
              <a:rPr lang="en-US" smtClean="0">
                <a:cs typeface="Arial" charset="0"/>
              </a:rPr>
              <a:pPr/>
              <a:t>7</a:t>
            </a:fld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2399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430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7BA151E-F544-4849-BC64-F12CC19863FE}" type="slidenum">
              <a:rPr lang="en-US" smtClean="0">
                <a:cs typeface="Arial" charset="0"/>
              </a:rPr>
              <a:pPr/>
              <a:t>8</a:t>
            </a:fld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8418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4505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244128-8DB5-4DA8-818F-94D68B7E16DE}" type="slidenum">
              <a:rPr lang="en-US" smtClean="0">
                <a:cs typeface="Arial" charset="0"/>
              </a:rPr>
              <a:pPr/>
              <a:t>9</a:t>
            </a:fld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46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7800" y="2130425"/>
            <a:ext cx="7315200" cy="1470025"/>
          </a:xfrm>
        </p:spPr>
        <p:txBody>
          <a:bodyPr/>
          <a:lstStyle>
            <a:lvl1pPr>
              <a:defRPr>
                <a:solidFill>
                  <a:srgbClr val="4F6228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3886200"/>
            <a:ext cx="7315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KROENKE and AUER -  DATABASE CONCEPTS (7th Edition)                                                                             Copyright © 2015 Pearson Education, Inc. Publishing as Prentice Hall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4-</a:t>
            </a:r>
            <a:fld id="{34B6616C-A592-47E0-8B43-1D7A0869996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5336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KROENKE and AUER -  DATABASE CONCEPTS (7th Edition)                                                                             Copyright © 2015 Pearson Education, Inc. Publishing as Prentice Hall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4-</a:t>
            </a:r>
            <a:fld id="{326250CD-9D27-44EF-85D2-B42698EAF4F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1704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7050" y="274638"/>
            <a:ext cx="1809750" cy="5973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7800" y="274638"/>
            <a:ext cx="5276850" cy="5973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KROENKE and AUER -  DATABASE CONCEPTS (7th Edition)                                                                             Copyright © 2015 Pearson Education, Inc. Publishing as Prentice Hall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4-</a:t>
            </a:r>
            <a:fld id="{1EFB861E-74CC-47BD-AF4F-B63FB759D38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954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KROENKE and AUER -  DATABASE CONCEPTS (7th Edition)                                                                             Copyright © 2015 Pearson Education, Inc. Publishing as Prentice Hall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4-</a:t>
            </a:r>
            <a:fld id="{80C57D8D-EAC3-4663-950F-B67A69D237B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276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KROENKE and AUER -  DATABASE CONCEPTS (7th Edition)                                                                             Copyright © 2015 Pearson Education, Inc. Publishing as Prentice Hall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4-</a:t>
            </a:r>
            <a:fld id="{2041011E-B8FB-4098-92EB-09BA221656C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606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800" y="1600200"/>
            <a:ext cx="35433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0" y="1600200"/>
            <a:ext cx="35433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KROENKE and AUER -  DATABASE CONCEPTS (7th Edition)                                                                             Copyright © 2015 Pearson Education, Inc. Publishing as Prentice Hall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4-</a:t>
            </a:r>
            <a:fld id="{079FCA3E-262C-4EE0-9906-6B5DED083C3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559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KROENKE and AUER -  DATABASE CONCEPTS (7th Edition)                                                                             Copyright © 2015 Pearson Education, Inc. Publishing as Prentice Hall</a:t>
            </a: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4-</a:t>
            </a:r>
            <a:fld id="{DB7883B3-8420-459F-B347-0ABF40CE2E7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257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KROENKE and AUER -  DATABASE CONCEPTS (7th Edition)                                                                             Copyright © 2015 Pearson Education, Inc. Publishing as Prentice Hall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4-</a:t>
            </a:r>
            <a:fld id="{E21DA6DE-6C2A-4521-B23D-6E787E3E2B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267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KROENKE and AUER -  DATABASE CONCEPTS (7th Edition)                                                                             Copyright © 2015 Pearson Education, Inc. Publishing as Prentice Hall</a:t>
            </a:r>
            <a:endParaRPr lang="en-US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4-</a:t>
            </a:r>
            <a:fld id="{92A4515E-BBC2-4843-9EFD-866818B8904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249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KROENKE and AUER -  DATABASE CONCEPTS (7th Edition)                                                                             Copyright © 2015 Pearson Education, Inc. Publishing as Prentice Hall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4-</a:t>
            </a:r>
            <a:fld id="{F328F8AB-631F-41D2-A3FB-384258345DE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42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KROENKE and AUER -  DATABASE CONCEPTS (7th Edition)                                                                             Copyright © 2015 Pearson Education, Inc. Publishing as Prentice Hall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4-</a:t>
            </a:r>
            <a:fld id="{B4D5D47F-39C1-4877-A504-16E8B61D626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6608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2400" y="228600"/>
            <a:ext cx="1216103" cy="1216103"/>
          </a:xfrm>
          <a:prstGeom prst="rect">
            <a:avLst/>
          </a:prstGeom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274638"/>
            <a:ext cx="7239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7800" y="1600200"/>
            <a:ext cx="72390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47800" y="6324600"/>
            <a:ext cx="5181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aseline="0" smtClean="0">
                <a:solidFill>
                  <a:srgbClr val="4F6228"/>
                </a:solidFill>
                <a:latin typeface="Lucida Sans" pitchFamily="34" charset="0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KROENKE and AUER -  DATABASE CONCEPTS (7th Edition)                                                                             Copyright © 2015 Pearson Education, Inc. Publishing as Prentice Hall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48600" y="6400800"/>
            <a:ext cx="990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aseline="0" smtClean="0">
                <a:solidFill>
                  <a:srgbClr val="4F6228"/>
                </a:solidFill>
                <a:latin typeface="Lucida Sans" pitchFamily="34" charset="0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4-</a:t>
            </a:r>
            <a:fld id="{BCBF776A-711F-431C-A4AE-080FF211F4D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152400" y="1600200"/>
            <a:ext cx="1219200" cy="5105400"/>
          </a:xfrm>
          <a:prstGeom prst="rect">
            <a:avLst/>
          </a:prstGeom>
          <a:solidFill>
            <a:srgbClr val="4F6228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152400" y="1524000"/>
            <a:ext cx="8763000" cy="0"/>
          </a:xfrm>
          <a:prstGeom prst="line">
            <a:avLst/>
          </a:prstGeom>
          <a:noFill/>
          <a:ln w="63500">
            <a:solidFill>
              <a:srgbClr val="4F6228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8941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4F6228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3399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3399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3399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3399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993300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993300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993300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993300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274638"/>
            <a:ext cx="7467600" cy="1143000"/>
          </a:xfrm>
        </p:spPr>
        <p:txBody>
          <a:bodyPr/>
          <a:lstStyle/>
          <a:p>
            <a:r>
              <a:rPr lang="en-US" sz="3600" dirty="0" smtClean="0"/>
              <a:t>Requirements Become the</a:t>
            </a:r>
            <a:br>
              <a:rPr lang="en-US" sz="3600" dirty="0" smtClean="0"/>
            </a:br>
            <a:r>
              <a:rPr lang="en-US" sz="3600" dirty="0" smtClean="0"/>
              <a:t>E-R Data Model</a:t>
            </a:r>
          </a:p>
        </p:txBody>
      </p:sp>
      <p:sp>
        <p:nvSpPr>
          <p:cNvPr id="2765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/>
              <a:t>After the requirements have been gathered, they are transformed into an Entity Relationship (E-R) Data Model.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The most important elements of E-R Models are: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Entities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Attributes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Identifiers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Relationships</a:t>
            </a:r>
          </a:p>
        </p:txBody>
      </p:sp>
      <p:sp>
        <p:nvSpPr>
          <p:cNvPr id="27651" name="Slide Number Placeholder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dirty="0">
                <a:cs typeface="Arial" charset="0"/>
              </a:rPr>
              <a:t>4-</a:t>
            </a:r>
            <a:fld id="{94B14B43-8595-45D8-A4F4-A5BF57783CD7}" type="slidenum">
              <a:rPr lang="en-US">
                <a:cs typeface="Arial" charset="0"/>
              </a:rPr>
              <a:pPr/>
              <a:t>1</a:t>
            </a:fld>
            <a:endParaRPr lang="en-US" dirty="0">
              <a:cs typeface="Arial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KROENKE and AUER -  DATABASE CONCEPTS (7th Edition)                                                                             Copyright © 2015 Pearson Education, Inc. Publishing as Prentice Hall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676400"/>
            <a:ext cx="5943600" cy="3772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081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274638"/>
            <a:ext cx="7391400" cy="1143000"/>
          </a:xfrm>
        </p:spPr>
        <p:txBody>
          <a:bodyPr/>
          <a:lstStyle/>
          <a:p>
            <a:r>
              <a:rPr lang="en-US" sz="3600" dirty="0" smtClean="0"/>
              <a:t>Degree 3 Relationship:</a:t>
            </a:r>
            <a:br>
              <a:rPr lang="en-US" sz="3600" dirty="0" smtClean="0"/>
            </a:br>
            <a:r>
              <a:rPr lang="en-US" sz="3600" dirty="0" smtClean="0"/>
              <a:t>Ternary</a:t>
            </a:r>
          </a:p>
        </p:txBody>
      </p:sp>
      <p:sp>
        <p:nvSpPr>
          <p:cNvPr id="46083" name="Slide Number Placeholder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dirty="0">
                <a:cs typeface="Arial" charset="0"/>
              </a:rPr>
              <a:t>4-</a:t>
            </a:r>
            <a:fld id="{76B6C172-973D-4176-9AAF-9F1BFB34E34A}" type="slidenum">
              <a:rPr lang="en-US">
                <a:cs typeface="Arial" charset="0"/>
              </a:rPr>
              <a:pPr/>
              <a:t>10</a:t>
            </a:fld>
            <a:endParaRPr lang="en-US" dirty="0"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352800" y="5955268"/>
            <a:ext cx="37753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Figure 4-4:  Example Relationships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KROENKE and AUER -  DATABASE CONCEPTS (7th Edition)                                                                             Copyright © 2015 Pearson Education, Inc. Publishing as Prentice Hall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274638"/>
            <a:ext cx="7467600" cy="1096962"/>
          </a:xfrm>
        </p:spPr>
        <p:txBody>
          <a:bodyPr/>
          <a:lstStyle/>
          <a:p>
            <a:r>
              <a:rPr lang="en-US" sz="4000" dirty="0" smtClean="0"/>
              <a:t>One-to-One Binary Relationship</a:t>
            </a:r>
          </a:p>
        </p:txBody>
      </p:sp>
      <p:sp>
        <p:nvSpPr>
          <p:cNvPr id="48130" name="Rectangle 3"/>
          <p:cNvSpPr>
            <a:spLocks noGrp="1" noChangeArrowheads="1"/>
          </p:cNvSpPr>
          <p:nvPr>
            <p:ph idx="1"/>
          </p:nvPr>
        </p:nvSpPr>
        <p:spPr>
          <a:xfrm>
            <a:off x="1447800" y="1600200"/>
            <a:ext cx="7239000" cy="2971800"/>
          </a:xfrm>
        </p:spPr>
        <p:txBody>
          <a:bodyPr/>
          <a:lstStyle/>
          <a:p>
            <a:r>
              <a:rPr lang="en-US" b="1" dirty="0" smtClean="0"/>
              <a:t>1:1 (one-to-one)</a:t>
            </a:r>
          </a:p>
          <a:p>
            <a:pPr lvl="1"/>
            <a:r>
              <a:rPr lang="en-US" sz="2400" dirty="0" smtClean="0"/>
              <a:t>A single entity instance in one entity class is related to a single entity instance in another entity class.</a:t>
            </a:r>
          </a:p>
          <a:p>
            <a:pPr lvl="2"/>
            <a:r>
              <a:rPr lang="en-US" sz="2000" dirty="0" smtClean="0"/>
              <a:t>An employee may have no more than one locker; and </a:t>
            </a:r>
          </a:p>
          <a:p>
            <a:pPr lvl="2"/>
            <a:r>
              <a:rPr lang="en-US" sz="2000" dirty="0" smtClean="0"/>
              <a:t>A locker may only be accessible by one employee</a:t>
            </a:r>
            <a:endParaRPr lang="en-US" dirty="0" smtClean="0"/>
          </a:p>
        </p:txBody>
      </p:sp>
      <p:sp>
        <p:nvSpPr>
          <p:cNvPr id="48132" name="Slide Number Placeholder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dirty="0">
                <a:cs typeface="Arial" charset="0"/>
              </a:rPr>
              <a:t>4-</a:t>
            </a:r>
            <a:fld id="{6C62FE39-0B0F-4FC6-9D7A-F32C774BE7E2}" type="slidenum">
              <a:rPr lang="en-US">
                <a:cs typeface="Arial" charset="0"/>
              </a:rPr>
              <a:pPr/>
              <a:t>11</a:t>
            </a:fld>
            <a:endParaRPr lang="en-US" dirty="0">
              <a:cs typeface="Arial" charset="0"/>
            </a:endParaRPr>
          </a:p>
        </p:txBody>
      </p:sp>
      <p:pic>
        <p:nvPicPr>
          <p:cNvPr id="48131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4419600"/>
            <a:ext cx="60674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3505200" y="5650468"/>
            <a:ext cx="30828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(a) One-to-One Relationship</a:t>
            </a:r>
          </a:p>
        </p:txBody>
      </p:sp>
      <p:sp>
        <p:nvSpPr>
          <p:cNvPr id="8" name="Rectangle 7"/>
          <p:cNvSpPr/>
          <p:nvPr/>
        </p:nvSpPr>
        <p:spPr>
          <a:xfrm>
            <a:off x="2743200" y="5955268"/>
            <a:ext cx="541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Figure 4-5:  Three Types of  Binary Relationships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KROENKE and AUER -  DATABASE CONCEPTS (7th Edition)                                                                             Copyright © 2015 Pearson Education, Inc. Publishing as Prentice Hall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274638"/>
            <a:ext cx="7467600" cy="1020762"/>
          </a:xfrm>
        </p:spPr>
        <p:txBody>
          <a:bodyPr/>
          <a:lstStyle/>
          <a:p>
            <a:r>
              <a:rPr lang="en-US" sz="3600" dirty="0" smtClean="0"/>
              <a:t>One-to-Many Binary Relationship</a:t>
            </a:r>
          </a:p>
        </p:txBody>
      </p:sp>
      <p:sp>
        <p:nvSpPr>
          <p:cNvPr id="5017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 smtClean="0"/>
              <a:t>1:N (one-to-many)</a:t>
            </a:r>
          </a:p>
          <a:p>
            <a:pPr lvl="1"/>
            <a:r>
              <a:rPr lang="en-US" sz="2400" dirty="0" smtClean="0"/>
              <a:t>A single entity instance in one entity class is related to many entity instances in another entity class. </a:t>
            </a:r>
          </a:p>
          <a:p>
            <a:pPr lvl="2"/>
            <a:r>
              <a:rPr lang="en-US" sz="2000" dirty="0" smtClean="0"/>
              <a:t>A quotation is associated with only one item; and</a:t>
            </a:r>
          </a:p>
          <a:p>
            <a:pPr lvl="2"/>
            <a:r>
              <a:rPr lang="en-US" sz="2000" dirty="0" smtClean="0"/>
              <a:t>An item may have several quotations</a:t>
            </a:r>
          </a:p>
        </p:txBody>
      </p:sp>
      <p:sp>
        <p:nvSpPr>
          <p:cNvPr id="50180" name="Slide Number Placeholder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dirty="0">
                <a:cs typeface="Arial" charset="0"/>
              </a:rPr>
              <a:t>4-</a:t>
            </a:r>
            <a:fld id="{51309399-79A6-4B28-85EC-9BA69DA508D4}" type="slidenum">
              <a:rPr lang="en-US">
                <a:cs typeface="Arial" charset="0"/>
              </a:rPr>
              <a:pPr/>
              <a:t>12</a:t>
            </a:fld>
            <a:endParaRPr lang="en-US" dirty="0">
              <a:cs typeface="Arial" charset="0"/>
            </a:endParaRPr>
          </a:p>
        </p:txBody>
      </p:sp>
      <p:pic>
        <p:nvPicPr>
          <p:cNvPr id="50179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47875" y="4095750"/>
            <a:ext cx="6029325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3505200" y="5421868"/>
            <a:ext cx="32111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(b) One-to-Many Relationship</a:t>
            </a:r>
          </a:p>
        </p:txBody>
      </p:sp>
      <p:sp>
        <p:nvSpPr>
          <p:cNvPr id="8" name="Rectangle 7"/>
          <p:cNvSpPr/>
          <p:nvPr/>
        </p:nvSpPr>
        <p:spPr>
          <a:xfrm>
            <a:off x="2514600" y="5802868"/>
            <a:ext cx="5791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Figure 4-4: Three Types of  Binary Relationships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KROENKE and AUER -  DATABASE CONCEPTS (7th Edition)                                                                             Copyright © 2015 Pearson Education, Inc. Publishing as Prentice Hall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274638"/>
            <a:ext cx="7239000" cy="1020762"/>
          </a:xfrm>
        </p:spPr>
        <p:txBody>
          <a:bodyPr/>
          <a:lstStyle/>
          <a:p>
            <a:r>
              <a:rPr lang="en-US" sz="3600" dirty="0" smtClean="0"/>
              <a:t>Many-to-Many Binary Relationship</a:t>
            </a:r>
          </a:p>
        </p:txBody>
      </p:sp>
      <p:sp>
        <p:nvSpPr>
          <p:cNvPr id="52226" name="Rectangle 3"/>
          <p:cNvSpPr>
            <a:spLocks noGrp="1" noChangeArrowheads="1"/>
          </p:cNvSpPr>
          <p:nvPr>
            <p:ph idx="1"/>
          </p:nvPr>
        </p:nvSpPr>
        <p:spPr>
          <a:xfrm>
            <a:off x="1447800" y="1600200"/>
            <a:ext cx="7239000" cy="2667000"/>
          </a:xfrm>
        </p:spPr>
        <p:txBody>
          <a:bodyPr/>
          <a:lstStyle/>
          <a:p>
            <a:r>
              <a:rPr lang="en-US" sz="2800" b="1" dirty="0" smtClean="0"/>
              <a:t>N:M (many-to-many)</a:t>
            </a:r>
          </a:p>
          <a:p>
            <a:pPr lvl="1"/>
            <a:r>
              <a:rPr lang="en-US" sz="2400" dirty="0" smtClean="0"/>
              <a:t>Many entity instances in one entity class is related to many entity instances in another entity class: </a:t>
            </a:r>
          </a:p>
          <a:p>
            <a:pPr lvl="2"/>
            <a:r>
              <a:rPr lang="en-US" sz="2000" dirty="0" smtClean="0"/>
              <a:t>a supplier may supply several items; and</a:t>
            </a:r>
          </a:p>
          <a:p>
            <a:pPr lvl="2"/>
            <a:r>
              <a:rPr lang="en-US" sz="2000" dirty="0" smtClean="0"/>
              <a:t>a particular item may be supplied by several suppliers.</a:t>
            </a:r>
          </a:p>
        </p:txBody>
      </p:sp>
      <p:sp>
        <p:nvSpPr>
          <p:cNvPr id="52228" name="Slide Number Placeholder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dirty="0">
                <a:cs typeface="Arial" charset="0"/>
              </a:rPr>
              <a:t>4-</a:t>
            </a:r>
            <a:fld id="{5725FD83-28BE-41BD-8436-0BC569B3F565}" type="slidenum">
              <a:rPr lang="en-US">
                <a:cs typeface="Arial" charset="0"/>
              </a:rPr>
              <a:pPr/>
              <a:t>13</a:t>
            </a:fld>
            <a:endParaRPr lang="en-US" dirty="0">
              <a:cs typeface="Arial" charset="0"/>
            </a:endParaRPr>
          </a:p>
        </p:txBody>
      </p:sp>
      <p:pic>
        <p:nvPicPr>
          <p:cNvPr id="52227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4343400"/>
            <a:ext cx="59626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3505200" y="5562600"/>
            <a:ext cx="3326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(c) Many-to-Many Relationship</a:t>
            </a:r>
          </a:p>
        </p:txBody>
      </p:sp>
      <p:sp>
        <p:nvSpPr>
          <p:cNvPr id="8" name="Rectangle 7"/>
          <p:cNvSpPr/>
          <p:nvPr/>
        </p:nvSpPr>
        <p:spPr>
          <a:xfrm>
            <a:off x="2819400" y="5879068"/>
            <a:ext cx="5181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Figure 4-5:  Three Types of Binary Relationships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KROENKE and AUER -  DATABASE CONCEPTS (7th Edition)                                                                             Copyright © 2015 Pearson Education, Inc. Publishing as Prentice Hall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274638"/>
            <a:ext cx="7391400" cy="1143000"/>
          </a:xfrm>
        </p:spPr>
        <p:txBody>
          <a:bodyPr/>
          <a:lstStyle/>
          <a:p>
            <a:r>
              <a:rPr lang="en-US" dirty="0" smtClean="0"/>
              <a:t>Maximum Cardinality</a:t>
            </a:r>
          </a:p>
        </p:txBody>
      </p:sp>
      <p:sp>
        <p:nvSpPr>
          <p:cNvPr id="5427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Relationships are named and classified by their </a:t>
            </a:r>
            <a:r>
              <a:rPr lang="en-US" sz="2800" b="1" dirty="0" smtClean="0"/>
              <a:t>cardinality</a:t>
            </a:r>
            <a:r>
              <a:rPr lang="en-US" sz="2800" dirty="0" smtClean="0"/>
              <a:t>, which is a word that means </a:t>
            </a:r>
            <a:r>
              <a:rPr lang="en-US" sz="2800" i="1" dirty="0" smtClean="0"/>
              <a:t>count.</a:t>
            </a:r>
            <a:endParaRPr lang="en-US" sz="2800" dirty="0" smtClean="0"/>
          </a:p>
          <a:p>
            <a:r>
              <a:rPr lang="en-US" sz="2800" dirty="0" smtClean="0"/>
              <a:t>Each of the three types of binary relationships shown above have different </a:t>
            </a:r>
            <a:r>
              <a:rPr lang="en-US" sz="2800" i="1" dirty="0" smtClean="0"/>
              <a:t>maximum cardinalities.</a:t>
            </a:r>
          </a:p>
          <a:p>
            <a:r>
              <a:rPr lang="en-US" sz="2800" b="1" dirty="0" smtClean="0"/>
              <a:t>Maximum cardinality </a:t>
            </a:r>
            <a:r>
              <a:rPr lang="en-US" sz="2800" dirty="0" smtClean="0"/>
              <a:t>is the maximum number of entity instances that may participate in a relationship instance</a:t>
            </a:r>
            <a:r>
              <a:rPr lang="en-US" sz="2800" dirty="0" smtClean="0">
                <a:cs typeface="Arial" charset="0"/>
              </a:rPr>
              <a:t>—one, many, or some other fixed number.</a:t>
            </a:r>
          </a:p>
        </p:txBody>
      </p:sp>
      <p:sp>
        <p:nvSpPr>
          <p:cNvPr id="54275" name="Slide Number Placeholder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dirty="0">
                <a:cs typeface="Arial" charset="0"/>
              </a:rPr>
              <a:t>4-</a:t>
            </a:r>
            <a:fld id="{8C09D59C-80C5-4223-A9EB-5E76F064DC3B}" type="slidenum">
              <a:rPr lang="en-US">
                <a:cs typeface="Arial" charset="0"/>
              </a:rPr>
              <a:pPr/>
              <a:t>14</a:t>
            </a:fld>
            <a:endParaRPr lang="en-US" dirty="0">
              <a:cs typeface="Arial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KROENKE and AUER -  DATABASE CONCEPTS (7th Edition)                                                                             Copyright © 2015 Pearson Education, Inc. Publishing as Prentice Hall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274638"/>
            <a:ext cx="7391400" cy="1143000"/>
          </a:xfrm>
        </p:spPr>
        <p:txBody>
          <a:bodyPr/>
          <a:lstStyle/>
          <a:p>
            <a:r>
              <a:rPr lang="en-US" dirty="0" smtClean="0"/>
              <a:t>Minimum Cardinality</a:t>
            </a:r>
          </a:p>
        </p:txBody>
      </p:sp>
      <p:sp>
        <p:nvSpPr>
          <p:cNvPr id="5632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Minimum cardinality</a:t>
            </a:r>
            <a:r>
              <a:rPr lang="en-US" dirty="0" smtClean="0"/>
              <a:t> is the minimum number of entity instances that </a:t>
            </a:r>
            <a:r>
              <a:rPr lang="en-US" i="1" dirty="0" smtClean="0"/>
              <a:t>must </a:t>
            </a:r>
            <a:r>
              <a:rPr lang="en-US" dirty="0" smtClean="0"/>
              <a:t>participate in a relationship instance.</a:t>
            </a:r>
          </a:p>
          <a:p>
            <a:r>
              <a:rPr lang="en-US" dirty="0" smtClean="0"/>
              <a:t>These values typically assume a value of zero (optional) or one (mandatory).</a:t>
            </a:r>
          </a:p>
        </p:txBody>
      </p:sp>
      <p:sp>
        <p:nvSpPr>
          <p:cNvPr id="56323" name="Slide Number Placeholder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dirty="0">
                <a:cs typeface="Arial" charset="0"/>
              </a:rPr>
              <a:t>4-</a:t>
            </a:r>
            <a:fld id="{F04B11CB-3006-4D43-A808-78FB972A139E}" type="slidenum">
              <a:rPr lang="en-US">
                <a:cs typeface="Arial" charset="0"/>
              </a:rPr>
              <a:pPr/>
              <a:t>15</a:t>
            </a:fld>
            <a:endParaRPr lang="en-US" dirty="0">
              <a:cs typeface="Arial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KROENKE and AUER -  DATABASE CONCEPTS (7th Edition)                                                                             Copyright © 2015 Pearson Education, Inc. Publishing as Prentice Hall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062040"/>
            <a:ext cx="6477000" cy="1119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836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274638"/>
            <a:ext cx="7391400" cy="1143000"/>
          </a:xfrm>
        </p:spPr>
        <p:txBody>
          <a:bodyPr/>
          <a:lstStyle/>
          <a:p>
            <a:r>
              <a:rPr lang="en-US" dirty="0" smtClean="0"/>
              <a:t>Cardinality Example</a:t>
            </a:r>
          </a:p>
        </p:txBody>
      </p:sp>
      <p:sp>
        <p:nvSpPr>
          <p:cNvPr id="58370" name="Rectangle 3"/>
          <p:cNvSpPr>
            <a:spLocks noGrp="1" noChangeArrowheads="1"/>
          </p:cNvSpPr>
          <p:nvPr>
            <p:ph idx="1"/>
          </p:nvPr>
        </p:nvSpPr>
        <p:spPr>
          <a:xfrm>
            <a:off x="1447800" y="1600200"/>
            <a:ext cx="7239000" cy="2438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 smtClean="0"/>
              <a:t>Maximum cardinality is many for both ITEM and SUPPLIER.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Minimum cardinality is zero (optional) for ITEM and one (mandatory) SUPPLIER.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A SUPPLIER does not have to supply an ITEM.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An ITEM must have a SUPPLIER.</a:t>
            </a:r>
          </a:p>
        </p:txBody>
      </p:sp>
      <p:sp>
        <p:nvSpPr>
          <p:cNvPr id="58372" name="Slide Number Placeholder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dirty="0">
                <a:cs typeface="Arial" charset="0"/>
              </a:rPr>
              <a:t>4-</a:t>
            </a:r>
            <a:fld id="{04EA9FB9-9172-4851-837B-E4D27A3F3DA1}" type="slidenum">
              <a:rPr lang="en-US">
                <a:cs typeface="Arial" charset="0"/>
              </a:rPr>
              <a:pPr/>
              <a:t>16</a:t>
            </a:fld>
            <a:endParaRPr lang="en-US" dirty="0"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0" y="5726668"/>
            <a:ext cx="5791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Figure 4-6:  A Relationship with Minimum Cardinalities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KROENKE and AUER -  DATABASE CONCEPTS (7th Edition)                                                                             Copyright © 2015 Pearson Education, Inc. Publishing as Prentice Hall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Entity-Relationship Diagrams</a:t>
            </a:r>
          </a:p>
        </p:txBody>
      </p:sp>
      <p:sp>
        <p:nvSpPr>
          <p:cNvPr id="6041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 smtClean="0"/>
              <a:t>The diagrams in previous slides are called </a:t>
            </a:r>
            <a:r>
              <a:rPr lang="en-US" sz="2800" b="1" dirty="0" smtClean="0"/>
              <a:t>entity-relationship diagrams.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Entity classes are shown by rectangles.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Relationships are shown by diamonds.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The maximum cardinality of the relationship is shown inside the diamond.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The minimum cardinality is shown by the oval or hash mark next to the entity.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The name of the entity is shown inside the rectangle.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The name of the relationship is shown near the diamond.</a:t>
            </a:r>
          </a:p>
          <a:p>
            <a:pPr>
              <a:lnSpc>
                <a:spcPct val="90000"/>
              </a:lnSpc>
            </a:pPr>
            <a:endParaRPr lang="en-US" sz="2800" dirty="0" smtClean="0"/>
          </a:p>
        </p:txBody>
      </p:sp>
      <p:sp>
        <p:nvSpPr>
          <p:cNvPr id="60419" name="Slide Number Placeholder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dirty="0">
                <a:cs typeface="Arial" charset="0"/>
              </a:rPr>
              <a:t>4-</a:t>
            </a:r>
            <a:fld id="{EADD067F-717D-4528-9515-62216660AE9E}" type="slidenum">
              <a:rPr lang="en-US">
                <a:cs typeface="Arial" charset="0"/>
              </a:rPr>
              <a:pPr/>
              <a:t>17</a:t>
            </a:fld>
            <a:endParaRPr lang="en-US" dirty="0">
              <a:cs typeface="Arial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KROENKE and AUER -  DATABASE CONCEPTS (7th Edition)                                                                             Copyright © 2015 Pearson Education, Inc. Publishing as Prentice Hall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304800"/>
            <a:ext cx="7239000" cy="1143000"/>
          </a:xfrm>
        </p:spPr>
        <p:txBody>
          <a:bodyPr/>
          <a:lstStyle/>
          <a:p>
            <a:r>
              <a:rPr lang="en-US" dirty="0" smtClean="0"/>
              <a:t>HAS-A Relationships</a:t>
            </a:r>
          </a:p>
        </p:txBody>
      </p:sp>
      <p:sp>
        <p:nvSpPr>
          <p:cNvPr id="6246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relationships in the previous slides are called </a:t>
            </a:r>
            <a:r>
              <a:rPr lang="en-US" b="1" dirty="0" smtClean="0"/>
              <a:t>HAS-A relationships.</a:t>
            </a:r>
            <a:endParaRPr lang="en-US" dirty="0" smtClean="0"/>
          </a:p>
          <a:p>
            <a:r>
              <a:rPr lang="en-US" dirty="0" smtClean="0"/>
              <a:t>The term is used because each entity instance </a:t>
            </a:r>
            <a:r>
              <a:rPr lang="en-US" i="1" dirty="0" smtClean="0"/>
              <a:t>has a</a:t>
            </a:r>
            <a:r>
              <a:rPr lang="en-US" dirty="0" smtClean="0"/>
              <a:t> relationship to a second entity instance:</a:t>
            </a:r>
          </a:p>
          <a:p>
            <a:pPr lvl="1"/>
            <a:r>
              <a:rPr lang="en-US" dirty="0" smtClean="0"/>
              <a:t>An employee has a badge.</a:t>
            </a:r>
          </a:p>
          <a:p>
            <a:pPr lvl="1"/>
            <a:r>
              <a:rPr lang="en-US" dirty="0" smtClean="0"/>
              <a:t>A badge has an employee.</a:t>
            </a:r>
          </a:p>
        </p:txBody>
      </p:sp>
      <p:sp>
        <p:nvSpPr>
          <p:cNvPr id="62467" name="Slide Number Placeholder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dirty="0">
                <a:cs typeface="Arial" charset="0"/>
              </a:rPr>
              <a:t>4-</a:t>
            </a:r>
            <a:fld id="{5A888E35-F12A-4303-AD53-1D224DC9F6D9}" type="slidenum">
              <a:rPr lang="en-US">
                <a:cs typeface="Arial" charset="0"/>
              </a:rPr>
              <a:pPr/>
              <a:t>18</a:t>
            </a:fld>
            <a:endParaRPr lang="en-US" dirty="0">
              <a:cs typeface="Arial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KROENKE and AUER -  DATABASE CONCEPTS (7th Edition)                                                                             Copyright © 2015 Pearson Education, Inc. Publishing as Prentice Hall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28600"/>
            <a:ext cx="7391400" cy="1066800"/>
          </a:xfrm>
        </p:spPr>
        <p:txBody>
          <a:bodyPr/>
          <a:lstStyle/>
          <a:p>
            <a:r>
              <a:rPr lang="en-US" sz="4000" dirty="0" smtClean="0"/>
              <a:t>Types of</a:t>
            </a:r>
            <a:br>
              <a:rPr lang="en-US" sz="4000" dirty="0" smtClean="0"/>
            </a:br>
            <a:r>
              <a:rPr lang="en-US" sz="4000" dirty="0" smtClean="0"/>
              <a:t> Entity-Relationship Diagrams</a:t>
            </a:r>
          </a:p>
        </p:txBody>
      </p:sp>
      <p:sp>
        <p:nvSpPr>
          <p:cNvPr id="64514" name="Rectangle 3"/>
          <p:cNvSpPr>
            <a:spLocks noGrp="1" noChangeArrowheads="1"/>
          </p:cNvSpPr>
          <p:nvPr>
            <p:ph idx="1"/>
          </p:nvPr>
        </p:nvSpPr>
        <p:spPr>
          <a:xfrm>
            <a:off x="1447800" y="1600200"/>
            <a:ext cx="7315200" cy="4225925"/>
          </a:xfrm>
        </p:spPr>
        <p:txBody>
          <a:bodyPr/>
          <a:lstStyle/>
          <a:p>
            <a:r>
              <a:rPr lang="en-US" sz="2400" b="1" dirty="0" smtClean="0"/>
              <a:t>Information Engineering (IE)</a:t>
            </a:r>
            <a:r>
              <a:rPr lang="en-US" sz="2400" dirty="0" smtClean="0"/>
              <a:t> [James Martin 1990]—Uses “crow’s feet” to show the many sides of a relationship, and it is sometimes called the </a:t>
            </a:r>
            <a:r>
              <a:rPr lang="en-US" sz="2400" b="1" dirty="0" smtClean="0"/>
              <a:t>crow’s foot model</a:t>
            </a:r>
            <a:r>
              <a:rPr lang="en-US" sz="2400" dirty="0" smtClean="0"/>
              <a:t>.</a:t>
            </a:r>
          </a:p>
          <a:p>
            <a:r>
              <a:rPr lang="en-US" sz="2400" b="1" dirty="0" smtClean="0"/>
              <a:t>Integrated Definition 1, Extended </a:t>
            </a:r>
            <a:r>
              <a:rPr lang="en-US" sz="2400" dirty="0" smtClean="0"/>
              <a:t>3 </a:t>
            </a:r>
            <a:r>
              <a:rPr lang="en-US" sz="2400" b="1" dirty="0" smtClean="0"/>
              <a:t>(IDEF1X)</a:t>
            </a:r>
            <a:r>
              <a:rPr lang="en-US" sz="2400" dirty="0" smtClean="0"/>
              <a:t> is a version of the E-R model that is a national standard.</a:t>
            </a:r>
          </a:p>
          <a:p>
            <a:r>
              <a:rPr lang="en-US" sz="2400" b="1" dirty="0" smtClean="0"/>
              <a:t>Unified Modeling Language (UML)</a:t>
            </a:r>
            <a:r>
              <a:rPr lang="en-US" sz="2400" dirty="0" smtClean="0"/>
              <a:t> is a set of structures and techniques for modeling and designing object-oriented programs (OOP) and applications</a:t>
            </a:r>
          </a:p>
        </p:txBody>
      </p:sp>
      <p:sp>
        <p:nvSpPr>
          <p:cNvPr id="64515" name="Slide Number Placeholder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dirty="0">
                <a:cs typeface="Arial" charset="0"/>
              </a:rPr>
              <a:t>4-</a:t>
            </a:r>
            <a:fld id="{3CD168B2-8270-4138-9499-4A610F10853F}" type="slidenum">
              <a:rPr lang="en-US">
                <a:cs typeface="Arial" charset="0"/>
              </a:rPr>
              <a:pPr/>
              <a:t>19</a:t>
            </a:fld>
            <a:endParaRPr lang="en-US" dirty="0">
              <a:cs typeface="Arial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KROENKE and AUER -  DATABASE CONCEPTS (7th Edition)                                                                             Copyright © 2015 Pearson Education, Inc. Publishing as Prentice Hall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274638"/>
            <a:ext cx="7239000" cy="1096962"/>
          </a:xfrm>
        </p:spPr>
        <p:txBody>
          <a:bodyPr/>
          <a:lstStyle/>
          <a:p>
            <a:r>
              <a:rPr lang="en-US" sz="3600" dirty="0" smtClean="0"/>
              <a:t>Entity Class versus Entity Instance</a:t>
            </a:r>
          </a:p>
        </p:txBody>
      </p:sp>
      <p:sp>
        <p:nvSpPr>
          <p:cNvPr id="2969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</a:t>
            </a:r>
            <a:r>
              <a:rPr lang="en-US" b="1" dirty="0" smtClean="0"/>
              <a:t>entity class</a:t>
            </a:r>
            <a:r>
              <a:rPr lang="en-US" dirty="0" smtClean="0"/>
              <a:t> is a description of the structure and format of the occurrences of the entity.</a:t>
            </a:r>
          </a:p>
          <a:p>
            <a:r>
              <a:rPr lang="en-US" dirty="0" smtClean="0"/>
              <a:t>An </a:t>
            </a:r>
            <a:r>
              <a:rPr lang="en-US" b="1" dirty="0" smtClean="0"/>
              <a:t>entity instance</a:t>
            </a:r>
            <a:r>
              <a:rPr lang="en-US" dirty="0" smtClean="0"/>
              <a:t> is a specific occurrence of an entity within an entity class.</a:t>
            </a:r>
          </a:p>
        </p:txBody>
      </p:sp>
      <p:sp>
        <p:nvSpPr>
          <p:cNvPr id="29699" name="Slide Number Placeholder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dirty="0">
                <a:cs typeface="Arial" charset="0"/>
              </a:rPr>
              <a:t>4-</a:t>
            </a:r>
            <a:fld id="{C3E5E972-9570-4446-A63C-A956A694B712}" type="slidenum">
              <a:rPr lang="en-US">
                <a:cs typeface="Arial" charset="0"/>
              </a:rPr>
              <a:pPr/>
              <a:t>2</a:t>
            </a:fld>
            <a:endParaRPr lang="en-US" dirty="0">
              <a:cs typeface="Arial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KROENKE and AUER -  DATABASE CONCEPTS (7th Edition)                                                                             Copyright © 2015 Pearson Education, Inc. Publishing as Prentice Hall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789510"/>
            <a:ext cx="7385990" cy="2827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86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Crow’s Foot Example:</a:t>
            </a:r>
            <a:br>
              <a:rPr lang="en-US" sz="4000" dirty="0" smtClean="0"/>
            </a:br>
            <a:r>
              <a:rPr lang="en-US" sz="4000" dirty="0" smtClean="0"/>
              <a:t>One-to-Many Relationship</a:t>
            </a:r>
          </a:p>
        </p:txBody>
      </p:sp>
      <p:sp>
        <p:nvSpPr>
          <p:cNvPr id="68611" name="Slide Number Placeholder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dirty="0">
                <a:cs typeface="Arial" charset="0"/>
              </a:rPr>
              <a:t>4-</a:t>
            </a:r>
            <a:fld id="{95C942B4-0B7B-4B09-9EF8-44D6E861860E}" type="slidenum">
              <a:rPr lang="en-US">
                <a:cs typeface="Arial" charset="0"/>
              </a:rPr>
              <a:pPr/>
              <a:t>20</a:t>
            </a:fld>
            <a:endParaRPr lang="en-US" dirty="0"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43200" y="5802868"/>
            <a:ext cx="5562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Figure 4-7:  Two Versions of a 1:N Relationship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KROENKE and AUER -  DATABASE CONCEPTS (7th Edition)                                                                             Copyright © 2015 Pearson Education, Inc. Publishing as Prentice Hall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1600200"/>
            <a:ext cx="6473306" cy="4302650"/>
          </a:xfrm>
          <a:prstGeom prst="rect">
            <a:avLst/>
          </a:prstGeom>
        </p:spPr>
      </p:pic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Crow’s Foot Symbols</a:t>
            </a:r>
          </a:p>
        </p:txBody>
      </p:sp>
      <p:sp>
        <p:nvSpPr>
          <p:cNvPr id="66563" name="Slide Number Placeholder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dirty="0">
                <a:cs typeface="Arial" charset="0"/>
              </a:rPr>
              <a:t>4-</a:t>
            </a:r>
            <a:fld id="{2B001CE4-146E-455E-9ADD-898F009B8D3C}" type="slidenum">
              <a:rPr lang="en-US">
                <a:cs typeface="Arial" charset="0"/>
              </a:rPr>
              <a:pPr/>
              <a:t>21</a:t>
            </a:fld>
            <a:endParaRPr lang="en-US" dirty="0"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24200" y="5955268"/>
            <a:ext cx="35788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Figure 4-8:  Crow’s Foot Notation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KROENKE and AUER -  DATABASE CONCEPTS (7th Edition)                                                                             Copyright © 2015 Pearson Education, Inc. Publishing as Prentice Hall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788" y="1784915"/>
            <a:ext cx="7374612" cy="2787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Crow’s Foot Example:</a:t>
            </a:r>
            <a:br>
              <a:rPr lang="en-US" sz="4000" dirty="0" smtClean="0"/>
            </a:br>
            <a:r>
              <a:rPr lang="en-US" sz="4000" dirty="0" smtClean="0"/>
              <a:t>Many-to-Many Relationship</a:t>
            </a:r>
          </a:p>
        </p:txBody>
      </p:sp>
      <p:sp>
        <p:nvSpPr>
          <p:cNvPr id="70659" name="Slide Number Placeholder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dirty="0">
                <a:cs typeface="Arial" charset="0"/>
              </a:rPr>
              <a:t>4-</a:t>
            </a:r>
            <a:fld id="{4A23DF07-E270-4F17-B952-A87DFEB890D7}" type="slidenum">
              <a:rPr lang="en-US">
                <a:cs typeface="Arial" charset="0"/>
              </a:rPr>
              <a:pPr/>
              <a:t>22</a:t>
            </a:fld>
            <a:endParaRPr lang="en-US" dirty="0"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62200" y="5726668"/>
            <a:ext cx="5791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Figure 4-9:  Two Versions of an N:M Relationship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KROENKE and AUER -  DATABASE CONCEPTS (7th Edition)                                                                             Copyright © 2015 Pearson Education, Inc. Publishing as Prentice Hall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Weak Entity</a:t>
            </a:r>
          </a:p>
        </p:txBody>
      </p:sp>
      <p:sp>
        <p:nvSpPr>
          <p:cNvPr id="7270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A </a:t>
            </a:r>
            <a:r>
              <a:rPr lang="en-US" sz="2800" b="1" dirty="0" smtClean="0"/>
              <a:t>weak entity</a:t>
            </a:r>
            <a:r>
              <a:rPr lang="en-US" sz="2800" dirty="0" smtClean="0"/>
              <a:t> is an entity that cannot exist in the database without the existence of another entity.</a:t>
            </a:r>
          </a:p>
          <a:p>
            <a:r>
              <a:rPr lang="en-US" sz="2800" dirty="0" smtClean="0"/>
              <a:t>Any entity that is not a weak entity is called a </a:t>
            </a:r>
            <a:r>
              <a:rPr lang="en-US" sz="2800" b="1" dirty="0" smtClean="0"/>
              <a:t>strong entity</a:t>
            </a:r>
            <a:r>
              <a:rPr lang="en-US" sz="2800" dirty="0" smtClean="0"/>
              <a:t>.</a:t>
            </a:r>
          </a:p>
        </p:txBody>
      </p:sp>
      <p:sp>
        <p:nvSpPr>
          <p:cNvPr id="72707" name="Slide Number Placeholder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dirty="0">
                <a:cs typeface="Arial" charset="0"/>
              </a:rPr>
              <a:t>4-</a:t>
            </a:r>
            <a:fld id="{1CBE1EF2-B3F4-48CC-A755-26EFCEDB8701}" type="slidenum">
              <a:rPr lang="en-US">
                <a:cs typeface="Arial" charset="0"/>
              </a:rPr>
              <a:pPr/>
              <a:t>23</a:t>
            </a:fld>
            <a:endParaRPr lang="en-US" dirty="0">
              <a:cs typeface="Arial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KROENKE and AUER -  DATABASE CONCEPTS (7th Edition)                                                                             Copyright © 2015 Pearson Education, Inc. Publishing as Prentice Hall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ID-Dependent Weak Entities</a:t>
            </a:r>
          </a:p>
        </p:txBody>
      </p:sp>
      <p:sp>
        <p:nvSpPr>
          <p:cNvPr id="7475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ID-Dependent weak entity is a weak entity that cannot exist without its parent entity.</a:t>
            </a:r>
          </a:p>
          <a:p>
            <a:r>
              <a:rPr lang="en-US" dirty="0" smtClean="0"/>
              <a:t>An ID-dependent weak entity has a composite identifier.</a:t>
            </a:r>
          </a:p>
          <a:p>
            <a:pPr lvl="1"/>
            <a:r>
              <a:rPr lang="en-US" dirty="0" smtClean="0"/>
              <a:t>The first part of the identifier is the identifier for the strong entity.</a:t>
            </a:r>
          </a:p>
          <a:p>
            <a:pPr lvl="1"/>
            <a:r>
              <a:rPr lang="en-US" dirty="0" smtClean="0"/>
              <a:t>The second part of the identifier is the identifier for the weak entity itself.</a:t>
            </a:r>
          </a:p>
          <a:p>
            <a:endParaRPr lang="en-US" dirty="0" smtClean="0"/>
          </a:p>
        </p:txBody>
      </p:sp>
      <p:sp>
        <p:nvSpPr>
          <p:cNvPr id="74755" name="Slide Number Placeholder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dirty="0">
                <a:cs typeface="Arial" charset="0"/>
              </a:rPr>
              <a:t>4-</a:t>
            </a:r>
            <a:fld id="{2632D8CF-B223-4811-A26B-B860E7B80F6B}" type="slidenum">
              <a:rPr lang="en-US">
                <a:cs typeface="Arial" charset="0"/>
              </a:rPr>
              <a:pPr/>
              <a:t>24</a:t>
            </a:fld>
            <a:endParaRPr lang="en-US" dirty="0">
              <a:cs typeface="Arial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KROENKE and AUER -  DATABASE CONCEPTS (7th Edition)                                                                             Copyright © 2015 Pearson Education, Inc. Publishing as Prentice Hall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610428"/>
            <a:ext cx="5268623" cy="4248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ID-Dependent Weak Entity Examples</a:t>
            </a:r>
          </a:p>
        </p:txBody>
      </p:sp>
      <p:sp>
        <p:nvSpPr>
          <p:cNvPr id="76803" name="Slide Number Placeholder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dirty="0">
                <a:cs typeface="Arial" charset="0"/>
              </a:rPr>
              <a:t>4-</a:t>
            </a:r>
            <a:fld id="{67D31575-55EA-4551-AAF1-26BAB7030DF3}" type="slidenum">
              <a:rPr lang="en-US">
                <a:cs typeface="Arial" charset="0"/>
              </a:rPr>
              <a:pPr/>
              <a:t>25</a:t>
            </a:fld>
            <a:endParaRPr lang="en-US" dirty="0"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67000" y="6019800"/>
            <a:ext cx="47756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Figure 4-10:  Example ID-Dependent Entities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KROENKE and AUER -  DATABASE CONCEPTS (7th Edition)                                                                             Copyright © 2015 Pearson Education, Inc. Publishing as Prentice Hall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Weak Entity Relationships</a:t>
            </a:r>
          </a:p>
        </p:txBody>
      </p:sp>
      <p:sp>
        <p:nvSpPr>
          <p:cNvPr id="7885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 smtClean="0"/>
              <a:t>The relationship between a strong and weak entity is termed an </a:t>
            </a:r>
            <a:r>
              <a:rPr lang="en-US" sz="2800" b="1" dirty="0" smtClean="0"/>
              <a:t>identifying relationship</a:t>
            </a:r>
            <a:r>
              <a:rPr lang="en-US" sz="2800" dirty="0" smtClean="0"/>
              <a:t> if the weak entity is ID-dependent.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Represented by a </a:t>
            </a:r>
            <a:r>
              <a:rPr lang="en-US" sz="2400" i="1" dirty="0" smtClean="0"/>
              <a:t>solid line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The relationship between a strong and weak entity is termed a </a:t>
            </a:r>
            <a:r>
              <a:rPr lang="en-US" sz="2800" b="1" dirty="0" smtClean="0"/>
              <a:t>nonidentifying relationship</a:t>
            </a:r>
            <a:r>
              <a:rPr lang="en-US" sz="2800" dirty="0" smtClean="0"/>
              <a:t> if the weak entity is non-ID-dependent.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Represented by a </a:t>
            </a:r>
            <a:r>
              <a:rPr lang="en-US" sz="2400" i="1" dirty="0" smtClean="0"/>
              <a:t>dashed line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Also used between strong entities</a:t>
            </a:r>
          </a:p>
        </p:txBody>
      </p:sp>
      <p:sp>
        <p:nvSpPr>
          <p:cNvPr id="78851" name="Slide Number Placeholder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dirty="0">
                <a:cs typeface="Arial" charset="0"/>
              </a:rPr>
              <a:t>4-</a:t>
            </a:r>
            <a:fld id="{B50CC581-0449-48C0-B90F-6EC514FDD292}" type="slidenum">
              <a:rPr lang="en-US">
                <a:cs typeface="Arial" charset="0"/>
              </a:rPr>
              <a:pPr/>
              <a:t>26</a:t>
            </a:fld>
            <a:endParaRPr lang="en-US" dirty="0">
              <a:cs typeface="Arial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KROENKE and AUER -  DATABASE CONCEPTS (7th Edition)                                                                             Copyright © 2015 Pearson Education, Inc. Publishing as Prentice Hall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Weak Entity Identifier:</a:t>
            </a:r>
            <a:br>
              <a:rPr lang="en-US" sz="4000" dirty="0" smtClean="0"/>
            </a:br>
            <a:r>
              <a:rPr lang="en-US" sz="4000" dirty="0" smtClean="0"/>
              <a:t>Non-ID-dependent</a:t>
            </a:r>
          </a:p>
        </p:txBody>
      </p:sp>
      <p:sp>
        <p:nvSpPr>
          <p:cNvPr id="8089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ID-dependent entities are weak entities, but there are other entities that are weak but not ID-dependent.</a:t>
            </a:r>
          </a:p>
          <a:p>
            <a:r>
              <a:rPr lang="en-US" dirty="0" smtClean="0"/>
              <a:t>A non-ID-dependent weak entity may have a single or composite identifier, but the identifier of the parent entity will be a </a:t>
            </a:r>
            <a:r>
              <a:rPr lang="en-US" i="1" dirty="0" smtClean="0"/>
              <a:t>foreign key.</a:t>
            </a:r>
          </a:p>
        </p:txBody>
      </p:sp>
      <p:sp>
        <p:nvSpPr>
          <p:cNvPr id="80899" name="Slide Number Placeholder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dirty="0">
                <a:cs typeface="Arial" charset="0"/>
              </a:rPr>
              <a:t>4-</a:t>
            </a:r>
            <a:fld id="{178034E7-3B63-4367-BE09-96D45A6C9FB7}" type="slidenum">
              <a:rPr lang="en-US">
                <a:cs typeface="Arial" charset="0"/>
              </a:rPr>
              <a:pPr/>
              <a:t>27</a:t>
            </a:fld>
            <a:endParaRPr lang="en-US" dirty="0">
              <a:cs typeface="Arial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KROENKE and AUER -  DATABASE CONCEPTS (7th Edition)                                                                             Copyright © 2015 Pearson Education, Inc. Publishing as Prentice Hall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310" y="1676400"/>
            <a:ext cx="3402290" cy="425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Non-ID-Dependent Weak Entity Examples</a:t>
            </a:r>
          </a:p>
        </p:txBody>
      </p:sp>
      <p:sp>
        <p:nvSpPr>
          <p:cNvPr id="82947" name="Slide Number Placeholder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dirty="0">
                <a:cs typeface="Arial" charset="0"/>
              </a:rPr>
              <a:t>4-</a:t>
            </a:r>
            <a:fld id="{ACDF3559-F9A7-4564-AB81-0FC556B90575}" type="slidenum">
              <a:rPr lang="en-US">
                <a:cs typeface="Arial" charset="0"/>
              </a:rPr>
              <a:pPr/>
              <a:t>28</a:t>
            </a:fld>
            <a:endParaRPr lang="en-US" dirty="0"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0" y="5955268"/>
            <a:ext cx="38438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Figure 4-11:  Weak Entity Examples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KROENKE and AUER -  DATABASE CONCEPTS (7th Edition)                                                                             Copyright © 2015 Pearson Education, Inc. Publishing as Prentice Hall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600200"/>
            <a:ext cx="5419320" cy="4265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Strong and Weak Entity Examples</a:t>
            </a:r>
          </a:p>
        </p:txBody>
      </p:sp>
      <p:sp>
        <p:nvSpPr>
          <p:cNvPr id="84995" name="Slide Number Placeholder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dirty="0">
                <a:cs typeface="Arial" charset="0"/>
              </a:rPr>
              <a:t>4-</a:t>
            </a:r>
            <a:fld id="{37E6B5FC-8F7B-4FF6-8C13-5809C461D938}" type="slidenum">
              <a:rPr lang="en-US">
                <a:cs typeface="Arial" charset="0"/>
              </a:rPr>
              <a:pPr/>
              <a:t>29</a:t>
            </a:fld>
            <a:endParaRPr lang="en-US" dirty="0"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14600" y="5955268"/>
            <a:ext cx="4953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Figure 4-12:  Examples of Required Entities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KROENKE and AUER -  DATABASE CONCEPTS (7th Edition)                                                                             Copyright © 2015 Pearson Education, Inc. Publishing as Prentice Hall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705" y="1676400"/>
            <a:ext cx="3381375" cy="40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Entity Class and Entity Instance</a:t>
            </a:r>
          </a:p>
        </p:txBody>
      </p:sp>
      <p:sp>
        <p:nvSpPr>
          <p:cNvPr id="31747" name="Slide Number Placeholder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dirty="0">
                <a:cs typeface="Arial" charset="0"/>
              </a:rPr>
              <a:t>4-</a:t>
            </a:r>
            <a:fld id="{EBF24A4E-33CB-420B-8CBB-8B9F36B3AE73}" type="slidenum">
              <a:rPr lang="en-US">
                <a:cs typeface="Arial" charset="0"/>
              </a:rPr>
              <a:pPr/>
              <a:t>3</a:t>
            </a:fld>
            <a:endParaRPr lang="en-US" dirty="0"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0" y="5879068"/>
            <a:ext cx="6248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Figure 4-2: The ITEM Entity and Two Entity Instances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KROENKE and AUER -  DATABASE CONCEPTS (7th Edition)                                                                             Copyright © 2015 Pearson Education, Inc. Publishing as Prentice Hall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Associative Entities</a:t>
            </a:r>
          </a:p>
        </p:txBody>
      </p:sp>
      <p:sp>
        <p:nvSpPr>
          <p:cNvPr id="8704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An </a:t>
            </a:r>
            <a:r>
              <a:rPr lang="en-US" sz="2400" b="1" dirty="0" smtClean="0"/>
              <a:t>associative </a:t>
            </a:r>
            <a:r>
              <a:rPr lang="en-US" sz="2400" dirty="0" smtClean="0"/>
              <a:t>entity (also called an </a:t>
            </a:r>
            <a:r>
              <a:rPr lang="en-US" sz="2400" b="1" dirty="0" smtClean="0"/>
              <a:t>association </a:t>
            </a:r>
            <a:r>
              <a:rPr lang="en-US" sz="2400" dirty="0" smtClean="0"/>
              <a:t>entity) is used when there are attributes that are associated with the relationship between two entities rather than with either of the two entities themselves.</a:t>
            </a:r>
          </a:p>
          <a:p>
            <a:r>
              <a:rPr lang="en-US" sz="2400" dirty="0" smtClean="0"/>
              <a:t>A new entity is then created to:</a:t>
            </a:r>
          </a:p>
          <a:p>
            <a:pPr lvl="1"/>
            <a:r>
              <a:rPr lang="en-US" sz="2000" dirty="0" smtClean="0"/>
              <a:t>Link the two original entities</a:t>
            </a:r>
          </a:p>
          <a:p>
            <a:pPr lvl="1"/>
            <a:r>
              <a:rPr lang="en-US" sz="2000" dirty="0" smtClean="0"/>
              <a:t>Hold the attributes</a:t>
            </a:r>
            <a:endParaRPr lang="en-US" sz="2200" dirty="0" smtClean="0"/>
          </a:p>
        </p:txBody>
      </p:sp>
      <p:sp>
        <p:nvSpPr>
          <p:cNvPr id="87043" name="Slide Number Placeholder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dirty="0">
                <a:cs typeface="Arial" charset="0"/>
              </a:rPr>
              <a:t>4-</a:t>
            </a:r>
            <a:fld id="{B45AE18D-F5AC-4278-A007-1DA2C7672106}" type="slidenum">
              <a:rPr lang="en-US">
                <a:cs typeface="Arial" charset="0"/>
              </a:rPr>
              <a:pPr/>
              <a:t>30</a:t>
            </a:fld>
            <a:endParaRPr lang="en-US" dirty="0">
              <a:cs typeface="Arial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KROENKE and AUER -  DATABASE CONCEPTS (7th Edition)                                                                             Copyright © 2015 Pearson Education, Inc. Publishing as Prentice Hall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Associative Entities (Cont’d)</a:t>
            </a:r>
          </a:p>
        </p:txBody>
      </p:sp>
      <p:sp>
        <p:nvSpPr>
          <p:cNvPr id="87043" name="Slide Number Placeholder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dirty="0">
                <a:cs typeface="Arial" charset="0"/>
              </a:rPr>
              <a:t>4-</a:t>
            </a:r>
            <a:fld id="{B45AE18D-F5AC-4278-A007-1DA2C7672106}" type="slidenum">
              <a:rPr lang="en-US">
                <a:cs typeface="Arial" charset="0"/>
              </a:rPr>
              <a:pPr/>
              <a:t>31</a:t>
            </a:fld>
            <a:endParaRPr lang="en-US" dirty="0">
              <a:cs typeface="Arial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KROENKE and AUER -  DATABASE CONCEPTS (7th Edition)                                                                             Copyright © 2015 Pearson Education, Inc. Publishing as Prentice Hall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1729078"/>
            <a:ext cx="5351343" cy="413293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514600" y="5955268"/>
            <a:ext cx="4953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Figure 4-13:  The Associative Entity</a:t>
            </a:r>
          </a:p>
        </p:txBody>
      </p:sp>
    </p:spTree>
    <p:extLst>
      <p:ext uri="{BB962C8B-B14F-4D97-AF65-F5344CB8AC3E}">
        <p14:creationId xmlns:p14="http://schemas.microsoft.com/office/powerpoint/2010/main" val="86534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Subtype Entities</a:t>
            </a:r>
          </a:p>
        </p:txBody>
      </p:sp>
      <p:sp>
        <p:nvSpPr>
          <p:cNvPr id="8704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A </a:t>
            </a:r>
            <a:r>
              <a:rPr lang="en-US" sz="2400" b="1" dirty="0" smtClean="0"/>
              <a:t>subtype </a:t>
            </a:r>
            <a:r>
              <a:rPr lang="en-US" sz="2400" dirty="0" smtClean="0"/>
              <a:t>entity is a special case of another entity called </a:t>
            </a:r>
            <a:r>
              <a:rPr lang="en-US" sz="2400" b="1" dirty="0" smtClean="0"/>
              <a:t>supertype.</a:t>
            </a:r>
            <a:endParaRPr lang="en-US" sz="2400" dirty="0" smtClean="0"/>
          </a:p>
          <a:p>
            <a:r>
              <a:rPr lang="en-US" sz="2400" dirty="0" smtClean="0"/>
              <a:t>An attribute of the supertype may be included that indicates which of the subtypes is appropriate for a given instance</a:t>
            </a:r>
            <a:r>
              <a:rPr lang="en-US" sz="2400" dirty="0" smtClean="0">
                <a:cs typeface="Arial" charset="0"/>
              </a:rPr>
              <a:t>; this</a:t>
            </a:r>
            <a:r>
              <a:rPr lang="en-US" sz="2400" dirty="0" smtClean="0"/>
              <a:t> attribute is called a </a:t>
            </a:r>
            <a:r>
              <a:rPr lang="en-US" sz="2400" b="1" dirty="0" smtClean="0"/>
              <a:t>discriminator.</a:t>
            </a:r>
            <a:endParaRPr lang="en-US" sz="2400" dirty="0" smtClean="0"/>
          </a:p>
          <a:p>
            <a:r>
              <a:rPr lang="en-US" sz="2400" dirty="0" smtClean="0"/>
              <a:t>Subtypes can be </a:t>
            </a:r>
            <a:r>
              <a:rPr lang="en-US" sz="2400" i="1" dirty="0" smtClean="0"/>
              <a:t>exclusive</a:t>
            </a:r>
            <a:r>
              <a:rPr lang="en-US" sz="2400" dirty="0" smtClean="0"/>
              <a:t> or </a:t>
            </a:r>
            <a:r>
              <a:rPr lang="en-US" sz="2400" i="1" dirty="0" smtClean="0"/>
              <a:t>inclusive.</a:t>
            </a:r>
            <a:endParaRPr lang="en-US" sz="2400" dirty="0" smtClean="0"/>
          </a:p>
          <a:p>
            <a:pPr lvl="1"/>
            <a:r>
              <a:rPr lang="en-US" sz="2200" dirty="0" smtClean="0"/>
              <a:t> If </a:t>
            </a:r>
            <a:r>
              <a:rPr lang="en-US" sz="2200" b="1" dirty="0" smtClean="0"/>
              <a:t>exclusive</a:t>
            </a:r>
            <a:r>
              <a:rPr lang="en-US" sz="2200" dirty="0" smtClean="0"/>
              <a:t>, the supertype relates to at most one subtype.</a:t>
            </a:r>
          </a:p>
          <a:p>
            <a:pPr lvl="1"/>
            <a:r>
              <a:rPr lang="en-US" sz="2200" dirty="0" smtClean="0"/>
              <a:t>If </a:t>
            </a:r>
            <a:r>
              <a:rPr lang="en-US" sz="2200" b="1" dirty="0" smtClean="0"/>
              <a:t>inclusive</a:t>
            </a:r>
            <a:r>
              <a:rPr lang="en-US" sz="2200" dirty="0" smtClean="0"/>
              <a:t>, the supertype can relate to one or more subtypes.</a:t>
            </a:r>
          </a:p>
        </p:txBody>
      </p:sp>
      <p:sp>
        <p:nvSpPr>
          <p:cNvPr id="87043" name="Slide Number Placeholder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dirty="0">
                <a:cs typeface="Arial" charset="0"/>
              </a:rPr>
              <a:t>4-</a:t>
            </a:r>
            <a:fld id="{B45AE18D-F5AC-4278-A007-1DA2C7672106}" type="slidenum">
              <a:rPr lang="en-US">
                <a:cs typeface="Arial" charset="0"/>
              </a:rPr>
              <a:pPr/>
              <a:t>32</a:t>
            </a:fld>
            <a:endParaRPr lang="en-US" dirty="0">
              <a:cs typeface="Arial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KROENKE and AUER -  DATABASE CONCEPTS (7th Edition)                                                                             Copyright © 2015 Pearson Education, Inc. Publishing as Prentice Hall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864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Subtype Entity Identifiers</a:t>
            </a:r>
          </a:p>
        </p:txBody>
      </p:sp>
      <p:sp>
        <p:nvSpPr>
          <p:cNvPr id="8909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The relationships that connect supertypes and subtypes are called </a:t>
            </a:r>
            <a:r>
              <a:rPr lang="en-US" sz="2800" b="1" dirty="0" smtClean="0"/>
              <a:t>IS-A relationships</a:t>
            </a:r>
            <a:r>
              <a:rPr lang="en-US" sz="2800" dirty="0" smtClean="0"/>
              <a:t> because a subtype is the same entity as the supertype.</a:t>
            </a:r>
          </a:p>
          <a:p>
            <a:r>
              <a:rPr lang="en-US" sz="2800" dirty="0" smtClean="0"/>
              <a:t>The identifier of a supertype and all of its subtypes is the same attribute.</a:t>
            </a:r>
          </a:p>
          <a:p>
            <a:endParaRPr lang="en-US" sz="2800" dirty="0" smtClean="0"/>
          </a:p>
          <a:p>
            <a:endParaRPr lang="en-US" dirty="0" smtClean="0"/>
          </a:p>
        </p:txBody>
      </p:sp>
      <p:sp>
        <p:nvSpPr>
          <p:cNvPr id="89091" name="Slide Number Placeholder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dirty="0">
                <a:cs typeface="Arial" charset="0"/>
              </a:rPr>
              <a:t>4-</a:t>
            </a:r>
            <a:fld id="{73940B24-6EF9-4CD1-AC18-33B9AB7BB71E}" type="slidenum">
              <a:rPr lang="en-US">
                <a:cs typeface="Arial" charset="0"/>
              </a:rPr>
              <a:pPr/>
              <a:t>33</a:t>
            </a:fld>
            <a:endParaRPr lang="en-US" dirty="0">
              <a:cs typeface="Arial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KROENKE and AUER -  DATABASE CONCEPTS (7th Edition)                                                                             Copyright © 2015 Pearson Education, Inc. Publishing as Prentice Hall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796" y="1676398"/>
            <a:ext cx="7517882" cy="3465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11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Subtype Entity Examples</a:t>
            </a:r>
          </a:p>
        </p:txBody>
      </p:sp>
      <p:sp>
        <p:nvSpPr>
          <p:cNvPr id="91139" name="Slide Number Placeholder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dirty="0">
                <a:cs typeface="Arial" charset="0"/>
              </a:rPr>
              <a:t>4-</a:t>
            </a:r>
            <a:fld id="{5A7BA16E-FD38-4431-88ED-4BD67FD216D1}" type="slidenum">
              <a:rPr lang="en-US">
                <a:cs typeface="Arial" charset="0"/>
              </a:rPr>
              <a:pPr/>
              <a:t>34</a:t>
            </a:fld>
            <a:endParaRPr lang="en-US" dirty="0"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0" y="5955268"/>
            <a:ext cx="43140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Figure 4-14:  Example Subtype Entities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KROENKE and AUER -  DATABASE CONCEPTS (7th Edition)                                                                             Copyright © 2015 Pearson Education, Inc. Publishing as Prentice Hall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7004" y="3200400"/>
            <a:ext cx="2493596" cy="3017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274638"/>
            <a:ext cx="7239000" cy="1096962"/>
          </a:xfrm>
        </p:spPr>
        <p:txBody>
          <a:bodyPr/>
          <a:lstStyle/>
          <a:p>
            <a:r>
              <a:rPr lang="en-US" dirty="0" smtClean="0"/>
              <a:t>Recursive Relationships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idx="1"/>
          </p:nvPr>
        </p:nvSpPr>
        <p:spPr>
          <a:xfrm>
            <a:off x="1447800" y="1600200"/>
            <a:ext cx="7239000" cy="1524000"/>
          </a:xfrm>
        </p:spPr>
        <p:txBody>
          <a:bodyPr/>
          <a:lstStyle/>
          <a:p>
            <a:r>
              <a:rPr lang="en-US" dirty="0" smtClean="0"/>
              <a:t>It is possible for an entity to have a relationship to itself</a:t>
            </a:r>
            <a:r>
              <a:rPr lang="en-US" dirty="0" smtClean="0">
                <a:cs typeface="Arial" charset="0"/>
              </a:rPr>
              <a:t>—this is called a </a:t>
            </a:r>
            <a:r>
              <a:rPr lang="en-US" b="1" dirty="0" smtClean="0">
                <a:cs typeface="Arial" charset="0"/>
              </a:rPr>
              <a:t>recursive relationship.</a:t>
            </a:r>
          </a:p>
          <a:p>
            <a:endParaRPr lang="en-US" sz="2800" b="1" dirty="0" smtClean="0"/>
          </a:p>
        </p:txBody>
      </p:sp>
      <p:sp>
        <p:nvSpPr>
          <p:cNvPr id="93188" name="Slide Number Placeholder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dirty="0">
                <a:cs typeface="Arial" charset="0"/>
              </a:rPr>
              <a:t>4-</a:t>
            </a:r>
            <a:fld id="{EE66E0BA-9C0B-4B0E-92FB-F334F47103F8}" type="slidenum">
              <a:rPr lang="en-US">
                <a:cs typeface="Arial" charset="0"/>
              </a:rPr>
              <a:pPr/>
              <a:t>35</a:t>
            </a:fld>
            <a:endParaRPr lang="en-US" dirty="0"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05400" y="5602069"/>
            <a:ext cx="3581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Figure 4-15:</a:t>
            </a:r>
            <a:br>
              <a:rPr lang="en-US" dirty="0" smtClean="0"/>
            </a:br>
            <a:r>
              <a:rPr lang="en-US" dirty="0" smtClean="0"/>
              <a:t>Example Recursive Relationship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KROENKE and AUER -  DATABASE CONCEPTS (7th Edition)                                                                             Copyright © 2015 Pearson Education, Inc. Publishing as Prentice Hall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274638"/>
            <a:ext cx="7467600" cy="1143000"/>
          </a:xfrm>
        </p:spPr>
        <p:txBody>
          <a:bodyPr/>
          <a:lstStyle/>
          <a:p>
            <a:r>
              <a:rPr lang="en-US" dirty="0" smtClean="0"/>
              <a:t>Attributes</a:t>
            </a:r>
          </a:p>
        </p:txBody>
      </p:sp>
      <p:sp>
        <p:nvSpPr>
          <p:cNvPr id="3379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Entities have </a:t>
            </a:r>
            <a:r>
              <a:rPr lang="en-US" b="1" dirty="0" smtClean="0"/>
              <a:t>attributes</a:t>
            </a:r>
            <a:r>
              <a:rPr lang="en-US" dirty="0" smtClean="0"/>
              <a:t> that describe the entity’s characteristics:</a:t>
            </a:r>
          </a:p>
          <a:p>
            <a:pPr lvl="1"/>
            <a:r>
              <a:rPr lang="en-US" dirty="0" smtClean="0"/>
              <a:t>ProjectName</a:t>
            </a:r>
          </a:p>
          <a:p>
            <a:pPr lvl="1"/>
            <a:r>
              <a:rPr lang="en-US" dirty="0" smtClean="0"/>
              <a:t>StartDate</a:t>
            </a:r>
          </a:p>
          <a:p>
            <a:pPr lvl="1"/>
            <a:r>
              <a:rPr lang="en-US" dirty="0" smtClean="0"/>
              <a:t>ProjectType</a:t>
            </a:r>
          </a:p>
          <a:p>
            <a:pPr lvl="1"/>
            <a:r>
              <a:rPr lang="en-US" dirty="0" smtClean="0"/>
              <a:t>ProjectDescription</a:t>
            </a:r>
          </a:p>
          <a:p>
            <a:r>
              <a:rPr lang="en-US" dirty="0" smtClean="0"/>
              <a:t>Attributes have a data type and properties.</a:t>
            </a:r>
          </a:p>
        </p:txBody>
      </p:sp>
      <p:sp>
        <p:nvSpPr>
          <p:cNvPr id="33795" name="Slide Number Placeholder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dirty="0">
                <a:cs typeface="Arial" charset="0"/>
              </a:rPr>
              <a:t>4-</a:t>
            </a:r>
            <a:fld id="{D0EDA539-00B1-421D-A8A6-6143BF418AE4}" type="slidenum">
              <a:rPr lang="en-US">
                <a:cs typeface="Arial" charset="0"/>
              </a:rPr>
              <a:pPr/>
              <a:t>4</a:t>
            </a:fld>
            <a:endParaRPr lang="en-US" dirty="0">
              <a:cs typeface="Arial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KROENKE and AUER -  DATABASE CONCEPTS (7th Edition)                                                                             Copyright © 2015 Pearson Education, Inc. Publishing as Prentice Hall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274638"/>
            <a:ext cx="7391400" cy="1096962"/>
          </a:xfrm>
        </p:spPr>
        <p:txBody>
          <a:bodyPr/>
          <a:lstStyle/>
          <a:p>
            <a:r>
              <a:rPr lang="en-US" dirty="0" smtClean="0"/>
              <a:t>Identifiers</a:t>
            </a:r>
          </a:p>
        </p:txBody>
      </p:sp>
      <p:sp>
        <p:nvSpPr>
          <p:cNvPr id="3584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Entity instances have </a:t>
            </a:r>
            <a:r>
              <a:rPr lang="en-US" b="1" dirty="0" smtClean="0"/>
              <a:t>identifiers.</a:t>
            </a:r>
          </a:p>
          <a:p>
            <a:r>
              <a:rPr lang="en-US" dirty="0" smtClean="0"/>
              <a:t>An identifier will identify a particular instance in the entity class:</a:t>
            </a:r>
          </a:p>
          <a:p>
            <a:pPr lvl="1"/>
            <a:r>
              <a:rPr lang="en-US" dirty="0" smtClean="0"/>
              <a:t>SocialSecurityNumber</a:t>
            </a:r>
          </a:p>
          <a:p>
            <a:pPr lvl="1"/>
            <a:r>
              <a:rPr lang="en-US" dirty="0" smtClean="0"/>
              <a:t>StudentID</a:t>
            </a:r>
          </a:p>
          <a:p>
            <a:pPr lvl="1"/>
            <a:r>
              <a:rPr lang="en-US" dirty="0" smtClean="0"/>
              <a:t>EmployeeID</a:t>
            </a:r>
          </a:p>
          <a:p>
            <a:pPr>
              <a:buFontTx/>
              <a:buNone/>
            </a:pPr>
            <a:r>
              <a:rPr lang="en-US" dirty="0" smtClean="0"/>
              <a:t> </a:t>
            </a:r>
          </a:p>
        </p:txBody>
      </p:sp>
      <p:sp>
        <p:nvSpPr>
          <p:cNvPr id="35843" name="Slide Number Placeholder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dirty="0">
                <a:cs typeface="Arial" charset="0"/>
              </a:rPr>
              <a:t>4-</a:t>
            </a:r>
            <a:fld id="{49142FC3-8383-4B36-9059-8D8F1F6B22FD}" type="slidenum">
              <a:rPr lang="en-US">
                <a:cs typeface="Arial" charset="0"/>
              </a:rPr>
              <a:pPr/>
              <a:t>5</a:t>
            </a:fld>
            <a:endParaRPr lang="en-US" dirty="0">
              <a:cs typeface="Arial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KROENKE and AUER -  DATABASE CONCEPTS (7th Edition)                                                                             Copyright © 2015 Pearson Education, Inc. Publishing as Prentice Hall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274638"/>
            <a:ext cx="7391400" cy="1143000"/>
          </a:xfrm>
        </p:spPr>
        <p:txBody>
          <a:bodyPr/>
          <a:lstStyle/>
          <a:p>
            <a:r>
              <a:rPr lang="en-US" dirty="0" smtClean="0"/>
              <a:t>Identifier Types</a:t>
            </a:r>
          </a:p>
        </p:txBody>
      </p:sp>
      <p:sp>
        <p:nvSpPr>
          <p:cNvPr id="3789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Uniqueness</a:t>
            </a:r>
          </a:p>
          <a:p>
            <a:pPr lvl="1"/>
            <a:r>
              <a:rPr lang="en-US" sz="2400" dirty="0" smtClean="0"/>
              <a:t>Identifiers may be </a:t>
            </a:r>
            <a:r>
              <a:rPr lang="en-US" sz="2400" b="1" dirty="0" smtClean="0"/>
              <a:t>unique</a:t>
            </a:r>
            <a:r>
              <a:rPr lang="en-US" sz="2400" dirty="0" smtClean="0"/>
              <a:t> or </a:t>
            </a:r>
            <a:r>
              <a:rPr lang="en-US" sz="2400" b="1" dirty="0" smtClean="0"/>
              <a:t>nonunique.</a:t>
            </a:r>
          </a:p>
          <a:p>
            <a:pPr lvl="1"/>
            <a:r>
              <a:rPr lang="en-US" sz="2400" dirty="0" smtClean="0"/>
              <a:t>If the identifier is unique, the data value for the identifier must be unique for all instances.</a:t>
            </a:r>
          </a:p>
          <a:p>
            <a:r>
              <a:rPr lang="en-US" sz="2800" dirty="0" smtClean="0"/>
              <a:t>Composite</a:t>
            </a:r>
          </a:p>
          <a:p>
            <a:pPr lvl="1"/>
            <a:r>
              <a:rPr lang="en-US" sz="2400" dirty="0" smtClean="0"/>
              <a:t>A </a:t>
            </a:r>
            <a:r>
              <a:rPr lang="en-US" sz="2400" b="1" dirty="0" smtClean="0"/>
              <a:t>composite identifier</a:t>
            </a:r>
            <a:r>
              <a:rPr lang="en-US" sz="2400" dirty="0" smtClean="0"/>
              <a:t> consists of two or more attributes.</a:t>
            </a:r>
          </a:p>
          <a:p>
            <a:pPr lvl="2"/>
            <a:r>
              <a:rPr lang="en-US" sz="2000" dirty="0" smtClean="0"/>
              <a:t>E.g., OrderNumber &amp; LineItemNumber are both required.</a:t>
            </a:r>
          </a:p>
        </p:txBody>
      </p:sp>
      <p:sp>
        <p:nvSpPr>
          <p:cNvPr id="37891" name="Slide Number Placeholder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dirty="0">
                <a:cs typeface="Arial" charset="0"/>
              </a:rPr>
              <a:t>4-</a:t>
            </a:r>
            <a:fld id="{F9F7A8FB-CA72-46D0-824B-0AAFEC00BF2D}" type="slidenum">
              <a:rPr lang="en-US">
                <a:cs typeface="Arial" charset="0"/>
              </a:rPr>
              <a:pPr/>
              <a:t>6</a:t>
            </a:fld>
            <a:endParaRPr lang="en-US" dirty="0">
              <a:cs typeface="Arial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KROENKE and AUER -  DATABASE CONCEPTS (7th Edition)                                                                             Copyright © 2015 Pearson Education, Inc. Publishing as Prentice Hall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1" y="1643063"/>
            <a:ext cx="7486650" cy="2741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Levels of Entity Attribute Display</a:t>
            </a:r>
          </a:p>
        </p:txBody>
      </p:sp>
      <p:sp>
        <p:nvSpPr>
          <p:cNvPr id="39939" name="Slide Number Placeholder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dirty="0">
                <a:cs typeface="Arial" charset="0"/>
              </a:rPr>
              <a:t>4-</a:t>
            </a:r>
            <a:fld id="{9B7A8FBF-8917-49F8-8382-2A777F411AB2}" type="slidenum">
              <a:rPr lang="en-US">
                <a:cs typeface="Arial" charset="0"/>
              </a:rPr>
              <a:pPr/>
              <a:t>7</a:t>
            </a:fld>
            <a:endParaRPr lang="en-US" dirty="0"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90800" y="5802868"/>
            <a:ext cx="5562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Figure  4-3: Levels of Entity Attribute Display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KROENKE and AUER -  DATABASE CONCEPTS (7th Edition)                                                                             Copyright © 2015 Pearson Education, Inc. Publishing as Prentice Hall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274638"/>
            <a:ext cx="7391400" cy="1143000"/>
          </a:xfrm>
        </p:spPr>
        <p:txBody>
          <a:bodyPr/>
          <a:lstStyle/>
          <a:p>
            <a:r>
              <a:rPr lang="en-US" dirty="0" smtClean="0"/>
              <a:t>Relationships</a:t>
            </a:r>
          </a:p>
        </p:txBody>
      </p:sp>
      <p:sp>
        <p:nvSpPr>
          <p:cNvPr id="4198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Entities can be associated with one another in </a:t>
            </a:r>
            <a:r>
              <a:rPr lang="en-US" b="1" dirty="0" smtClean="0"/>
              <a:t>relationships.</a:t>
            </a:r>
          </a:p>
          <a:p>
            <a:r>
              <a:rPr lang="en-US" dirty="0" smtClean="0"/>
              <a:t>Relationship </a:t>
            </a:r>
            <a:r>
              <a:rPr lang="en-US" i="1" dirty="0" smtClean="0"/>
              <a:t>degree</a:t>
            </a:r>
            <a:r>
              <a:rPr lang="en-US" dirty="0" smtClean="0"/>
              <a:t> defines the number of entity classes participating in the relationship:</a:t>
            </a:r>
          </a:p>
          <a:p>
            <a:pPr lvl="1"/>
            <a:r>
              <a:rPr lang="en-US" dirty="0" smtClean="0"/>
              <a:t>Degree 2 is a </a:t>
            </a:r>
            <a:r>
              <a:rPr lang="en-US" b="1" dirty="0" smtClean="0"/>
              <a:t>binary relationship.</a:t>
            </a:r>
          </a:p>
          <a:p>
            <a:pPr lvl="1"/>
            <a:r>
              <a:rPr lang="en-US" dirty="0" smtClean="0"/>
              <a:t>Degree 3 is a </a:t>
            </a:r>
            <a:r>
              <a:rPr lang="en-US" b="1" dirty="0" smtClean="0"/>
              <a:t>ternary relationship.</a:t>
            </a:r>
          </a:p>
        </p:txBody>
      </p:sp>
      <p:sp>
        <p:nvSpPr>
          <p:cNvPr id="41987" name="Slide Number Placeholder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dirty="0">
                <a:cs typeface="Arial" charset="0"/>
              </a:rPr>
              <a:t>4-</a:t>
            </a:r>
            <a:fld id="{5B6E92B6-32FE-43AF-A534-F279317D8F06}" type="slidenum">
              <a:rPr lang="en-US">
                <a:cs typeface="Arial" charset="0"/>
              </a:rPr>
              <a:pPr/>
              <a:t>8</a:t>
            </a:fld>
            <a:endParaRPr lang="en-US" dirty="0">
              <a:cs typeface="Arial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KROENKE and AUER -  DATABASE CONCEPTS (7th Edition)                                                                             Copyright © 2015 Pearson Education, Inc. Publishing as Prentice Hall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752601"/>
            <a:ext cx="3657600" cy="3816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033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274638"/>
            <a:ext cx="7239000" cy="1096962"/>
          </a:xfrm>
        </p:spPr>
        <p:txBody>
          <a:bodyPr/>
          <a:lstStyle/>
          <a:p>
            <a:r>
              <a:rPr lang="en-US" sz="3600" dirty="0" smtClean="0"/>
              <a:t>Degree 2 Relationship:</a:t>
            </a:r>
            <a:br>
              <a:rPr lang="en-US" sz="3600" dirty="0" smtClean="0"/>
            </a:br>
            <a:r>
              <a:rPr lang="en-US" sz="3600" dirty="0" smtClean="0"/>
              <a:t>Binary</a:t>
            </a:r>
          </a:p>
        </p:txBody>
      </p:sp>
      <p:sp>
        <p:nvSpPr>
          <p:cNvPr id="44035" name="Slide Number Placeholder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dirty="0">
                <a:cs typeface="Arial" charset="0"/>
              </a:rPr>
              <a:t>4-</a:t>
            </a:r>
            <a:fld id="{16AC7E49-A1F3-459C-A19D-2308F9A06FE6}" type="slidenum">
              <a:rPr lang="en-US">
                <a:cs typeface="Arial" charset="0"/>
              </a:rPr>
              <a:pPr/>
              <a:t>9</a:t>
            </a:fld>
            <a:endParaRPr lang="en-US" dirty="0"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52800" y="5937907"/>
            <a:ext cx="37112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Figure 4-4: Example Relationships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KROENKE and AUER -  DATABASE CONCEPTS (7th Edition)                                                                             Copyright © 2015 Pearson Education, Inc. Publishing as Prentice Hall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BC-e07-Theme-v01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DBC-e07-Theme-v01" id="{004201C7-B1AA-4647-BFED-7D1418999474}" vid="{12D99A93-3DA1-4FC7-B753-C650C35980DE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DBC-e07-Theme-v01</Template>
  <TotalTime>1048</TotalTime>
  <Words>2085</Words>
  <Application>Microsoft Office PowerPoint</Application>
  <PresentationFormat>On-screen Show (4:3)</PresentationFormat>
  <Paragraphs>250</Paragraphs>
  <Slides>35</Slides>
  <Notes>35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DBC-e07-Theme-v01</vt:lpstr>
      <vt:lpstr>Requirements Become the E-R Data Model</vt:lpstr>
      <vt:lpstr>Entity Class versus Entity Instance</vt:lpstr>
      <vt:lpstr>Entity Class and Entity Instance</vt:lpstr>
      <vt:lpstr>Attributes</vt:lpstr>
      <vt:lpstr>Identifiers</vt:lpstr>
      <vt:lpstr>Identifier Types</vt:lpstr>
      <vt:lpstr>Levels of Entity Attribute Display</vt:lpstr>
      <vt:lpstr>Relationships</vt:lpstr>
      <vt:lpstr>Degree 2 Relationship: Binary</vt:lpstr>
      <vt:lpstr>Degree 3 Relationship: Ternary</vt:lpstr>
      <vt:lpstr>One-to-One Binary Relationship</vt:lpstr>
      <vt:lpstr>One-to-Many Binary Relationship</vt:lpstr>
      <vt:lpstr>Many-to-Many Binary Relationship</vt:lpstr>
      <vt:lpstr>Maximum Cardinality</vt:lpstr>
      <vt:lpstr>Minimum Cardinality</vt:lpstr>
      <vt:lpstr>Cardinality Example</vt:lpstr>
      <vt:lpstr>Entity-Relationship Diagrams</vt:lpstr>
      <vt:lpstr>HAS-A Relationships</vt:lpstr>
      <vt:lpstr>Types of  Entity-Relationship Diagrams</vt:lpstr>
      <vt:lpstr>Crow’s Foot Example: One-to-Many Relationship</vt:lpstr>
      <vt:lpstr>Crow’s Foot Symbols</vt:lpstr>
      <vt:lpstr>Crow’s Foot Example: Many-to-Many Relationship</vt:lpstr>
      <vt:lpstr>Weak Entity</vt:lpstr>
      <vt:lpstr>ID-Dependent Weak Entities</vt:lpstr>
      <vt:lpstr>ID-Dependent Weak Entity Examples</vt:lpstr>
      <vt:lpstr>Weak Entity Relationships</vt:lpstr>
      <vt:lpstr>Weak Entity Identifier: Non-ID-dependent</vt:lpstr>
      <vt:lpstr>Non-ID-Dependent Weak Entity Examples</vt:lpstr>
      <vt:lpstr>Strong and Weak Entity Examples</vt:lpstr>
      <vt:lpstr>Associative Entities</vt:lpstr>
      <vt:lpstr>Associative Entities (Cont’d)</vt:lpstr>
      <vt:lpstr>Subtype Entities</vt:lpstr>
      <vt:lpstr>Subtype Entity Identifiers</vt:lpstr>
      <vt:lpstr>Subtype Entity Examples</vt:lpstr>
      <vt:lpstr>Recursive Relationships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DBC-e07-Chapter-04-PPT</dc:title>
  <dc:creator>David J. Auer</dc:creator>
  <cp:lastModifiedBy>Tony deLaubenfels</cp:lastModifiedBy>
  <cp:revision>131</cp:revision>
  <dcterms:created xsi:type="dcterms:W3CDTF">2010-07-09T15:25:01Z</dcterms:created>
  <dcterms:modified xsi:type="dcterms:W3CDTF">2016-09-09T14:05:35Z</dcterms:modified>
</cp:coreProperties>
</file>