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64" r:id="rId4"/>
    <p:sldId id="261" r:id="rId5"/>
    <p:sldId id="263" r:id="rId6"/>
    <p:sldId id="266" r:id="rId7"/>
    <p:sldId id="275" r:id="rId8"/>
    <p:sldId id="281" r:id="rId9"/>
    <p:sldId id="282" r:id="rId10"/>
    <p:sldId id="283" r:id="rId11"/>
    <p:sldId id="284" r:id="rId12"/>
    <p:sldId id="276" r:id="rId13"/>
    <p:sldId id="277" r:id="rId14"/>
    <p:sldId id="278" r:id="rId15"/>
    <p:sldId id="279" r:id="rId16"/>
    <p:sldId id="280" r:id="rId17"/>
    <p:sldId id="265" r:id="rId18"/>
    <p:sldId id="268" r:id="rId19"/>
    <p:sldId id="269" r:id="rId20"/>
    <p:sldId id="272" r:id="rId21"/>
    <p:sldId id="270" r:id="rId22"/>
    <p:sldId id="27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E504-2B78-47EB-AAB2-77EF11BD564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B0A4-353B-428A-B972-F7F99790B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E504-2B78-47EB-AAB2-77EF11BD564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B0A4-353B-428A-B972-F7F99790B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E504-2B78-47EB-AAB2-77EF11BD564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B0A4-353B-428A-B972-F7F99790B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E504-2B78-47EB-AAB2-77EF11BD564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B0A4-353B-428A-B972-F7F99790B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E504-2B78-47EB-AAB2-77EF11BD564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B0A4-353B-428A-B972-F7F99790B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E504-2B78-47EB-AAB2-77EF11BD564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B0A4-353B-428A-B972-F7F99790B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E504-2B78-47EB-AAB2-77EF11BD564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B0A4-353B-428A-B972-F7F99790B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E504-2B78-47EB-AAB2-77EF11BD564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B0A4-353B-428A-B972-F7F99790B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E504-2B78-47EB-AAB2-77EF11BD564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B0A4-353B-428A-B972-F7F99790B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E504-2B78-47EB-AAB2-77EF11BD564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B0A4-353B-428A-B972-F7F99790B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E504-2B78-47EB-AAB2-77EF11BD564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B0A4-353B-428A-B972-F7F99790B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CE504-2B78-47EB-AAB2-77EF11BD564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B0A4-353B-428A-B972-F7F99790B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Chapitre</a:t>
            </a:r>
            <a:r>
              <a:rPr lang="en-US" dirty="0"/>
              <a:t> 10, </a:t>
            </a:r>
            <a:r>
              <a:rPr lang="en-US" dirty="0" err="1"/>
              <a:t>leçon</a:t>
            </a:r>
            <a:r>
              <a:rPr lang="en-US" dirty="0"/>
              <a:t>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 corps, la santé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Exemples</a:t>
            </a:r>
            <a:r>
              <a:rPr lang="en-US" dirty="0"/>
              <a:t> de “modes” de </a:t>
            </a:r>
            <a:r>
              <a:rPr lang="en-US" dirty="0" err="1"/>
              <a:t>verbe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u="sng" dirty="0" err="1">
                <a:solidFill>
                  <a:srgbClr val="0070C0"/>
                </a:solidFill>
              </a:rPr>
              <a:t>L’Indicatif</a:t>
            </a:r>
            <a:r>
              <a:rPr lang="en-US" b="1" u="sng" dirty="0">
                <a:solidFill>
                  <a:srgbClr val="0070C0"/>
                </a:solidFill>
              </a:rPr>
              <a:t>:  </a:t>
            </a:r>
            <a:r>
              <a:rPr lang="en-US" dirty="0"/>
              <a:t>The most common mood;  used to express facts and opinions or to make inquiries. Most of the statements you make or you read will be in the indicative mood.</a:t>
            </a:r>
          </a:p>
          <a:p>
            <a:pPr>
              <a:buNone/>
            </a:pPr>
            <a:endParaRPr lang="en-US" dirty="0"/>
          </a:p>
          <a:p>
            <a:r>
              <a:rPr lang="en-US" b="1" u="sng" dirty="0" err="1">
                <a:solidFill>
                  <a:srgbClr val="0070C0"/>
                </a:solidFill>
              </a:rPr>
              <a:t>L’Impératif</a:t>
            </a:r>
            <a:r>
              <a:rPr lang="en-US" dirty="0"/>
              <a:t>:  for commands</a:t>
            </a:r>
            <a:br>
              <a:rPr lang="en-US" dirty="0"/>
            </a:br>
            <a:endParaRPr lang="en-US" dirty="0"/>
          </a:p>
          <a:p>
            <a:r>
              <a:rPr lang="en-US" b="1" u="sng" dirty="0">
                <a:solidFill>
                  <a:srgbClr val="0070C0"/>
                </a:solidFill>
              </a:rPr>
              <a:t>Le </a:t>
            </a:r>
            <a:r>
              <a:rPr lang="en-US" b="1" u="sng" dirty="0" err="1">
                <a:solidFill>
                  <a:srgbClr val="0070C0"/>
                </a:solidFill>
              </a:rPr>
              <a:t>Conditionnel</a:t>
            </a:r>
            <a:r>
              <a:rPr lang="en-US" b="1" u="sng" dirty="0">
                <a:solidFill>
                  <a:srgbClr val="0070C0"/>
                </a:solidFill>
              </a:rPr>
              <a:t>:  </a:t>
            </a:r>
            <a:r>
              <a:rPr lang="en-US" dirty="0"/>
              <a:t>for polite requests, hypothetical situations, suggestions</a:t>
            </a:r>
          </a:p>
          <a:p>
            <a:pPr>
              <a:buNone/>
            </a:pPr>
            <a:endParaRPr lang="en-US" dirty="0"/>
          </a:p>
          <a:p>
            <a:r>
              <a:rPr lang="en-US" b="1" u="sng" dirty="0">
                <a:solidFill>
                  <a:srgbClr val="0070C0"/>
                </a:solidFill>
              </a:rPr>
              <a:t>Le </a:t>
            </a:r>
            <a:r>
              <a:rPr lang="en-US" b="1" u="sng" dirty="0" err="1">
                <a:solidFill>
                  <a:srgbClr val="0070C0"/>
                </a:solidFill>
              </a:rPr>
              <a:t>Subjonctif</a:t>
            </a:r>
            <a:r>
              <a:rPr lang="en-US" b="1" dirty="0">
                <a:solidFill>
                  <a:srgbClr val="0070C0"/>
                </a:solidFill>
              </a:rPr>
              <a:t>  ?</a:t>
            </a:r>
            <a:endParaRPr lang="en-US" b="1" u="sng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623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Quand</a:t>
            </a:r>
            <a:r>
              <a:rPr lang="en-US" dirty="0"/>
              <a:t> </a:t>
            </a:r>
            <a:r>
              <a:rPr lang="en-US" dirty="0" err="1"/>
              <a:t>est-ce</a:t>
            </a:r>
            <a:r>
              <a:rPr lang="en-US" dirty="0"/>
              <a:t> </a:t>
            </a:r>
            <a:r>
              <a:rPr lang="en-US" dirty="0" err="1"/>
              <a:t>qu’on</a:t>
            </a:r>
            <a:r>
              <a:rPr lang="en-US" dirty="0"/>
              <a:t> </a:t>
            </a:r>
            <a:r>
              <a:rPr lang="en-US" dirty="0" err="1"/>
              <a:t>emploie</a:t>
            </a:r>
            <a:r>
              <a:rPr lang="en-US" dirty="0"/>
              <a:t> le </a:t>
            </a:r>
            <a:r>
              <a:rPr lang="en-US" dirty="0" err="1"/>
              <a:t>subjonctif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Pour </a:t>
            </a:r>
            <a:r>
              <a:rPr lang="en-US" dirty="0" err="1"/>
              <a:t>exprimer</a:t>
            </a:r>
            <a:r>
              <a:rPr lang="en-US" dirty="0"/>
              <a:t> </a:t>
            </a:r>
            <a:r>
              <a:rPr lang="en-US" dirty="0" err="1"/>
              <a:t>l’obligation</a:t>
            </a:r>
            <a:r>
              <a:rPr lang="en-US" dirty="0"/>
              <a:t>, la </a:t>
            </a:r>
            <a:r>
              <a:rPr lang="en-US" dirty="0" err="1"/>
              <a:t>volonté</a:t>
            </a:r>
            <a:r>
              <a:rPr lang="en-US" dirty="0"/>
              <a:t> (desires/wishes), les </a:t>
            </a:r>
            <a:r>
              <a:rPr lang="en-US" dirty="0" err="1"/>
              <a:t>émotions</a:t>
            </a:r>
            <a:r>
              <a:rPr lang="en-US" dirty="0"/>
              <a:t>, les </a:t>
            </a:r>
            <a:r>
              <a:rPr lang="en-US" dirty="0" err="1"/>
              <a:t>doutes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Dans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phrase avec </a:t>
            </a:r>
            <a:r>
              <a:rPr lang="en-US" dirty="0" err="1"/>
              <a:t>deux</a:t>
            </a:r>
            <a:r>
              <a:rPr lang="en-US" dirty="0"/>
              <a:t> </a:t>
            </a:r>
            <a:r>
              <a:rPr lang="en-US" dirty="0" err="1"/>
              <a:t>sujets</a:t>
            </a:r>
            <a:r>
              <a:rPr lang="en-US" dirty="0"/>
              <a:t> (ex: </a:t>
            </a:r>
            <a:r>
              <a:rPr lang="en-US" dirty="0" err="1"/>
              <a:t>il</a:t>
            </a:r>
            <a:r>
              <a:rPr lang="en-US" dirty="0"/>
              <a:t>/je/</a:t>
            </a:r>
            <a:r>
              <a:rPr lang="en-US" dirty="0" err="1"/>
              <a:t>tu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 err="1"/>
              <a:t>Dans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phrase avec </a:t>
            </a:r>
            <a:r>
              <a:rPr lang="en-US" dirty="0" err="1"/>
              <a:t>deux</a:t>
            </a:r>
            <a:r>
              <a:rPr lang="en-US" dirty="0"/>
              <a:t> propositions (clauses)</a:t>
            </a:r>
          </a:p>
        </p:txBody>
      </p:sp>
    </p:spTree>
    <p:extLst>
      <p:ext uri="{BB962C8B-B14F-4D97-AF65-F5344CB8AC3E}">
        <p14:creationId xmlns:p14="http://schemas.microsoft.com/office/powerpoint/2010/main" val="4100813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73162"/>
          </a:xfrm>
        </p:spPr>
        <p:txBody>
          <a:bodyPr>
            <a:noAutofit/>
          </a:bodyPr>
          <a:lstStyle/>
          <a:p>
            <a:r>
              <a:rPr lang="en-US" sz="3600" b="1" dirty="0"/>
              <a:t>Le </a:t>
            </a:r>
            <a:r>
              <a:rPr lang="en-US" sz="3600" b="1" dirty="0" err="1"/>
              <a:t>subjonctif</a:t>
            </a:r>
            <a:r>
              <a:rPr lang="en-US" sz="3600" b="1" dirty="0"/>
              <a:t>:</a:t>
            </a:r>
            <a:br>
              <a:rPr lang="en-US" sz="3600" dirty="0"/>
            </a:br>
            <a:r>
              <a:rPr lang="en-US" sz="3600" dirty="0"/>
              <a:t>formation des </a:t>
            </a:r>
            <a:r>
              <a:rPr lang="en-US" sz="3600" dirty="0" err="1"/>
              <a:t>verbes</a:t>
            </a:r>
            <a:r>
              <a:rPr lang="en-US" sz="3600" dirty="0"/>
              <a:t> </a:t>
            </a:r>
            <a:r>
              <a:rPr lang="en-US" sz="3600" dirty="0" err="1"/>
              <a:t>réguliers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752601"/>
          <a:ext cx="7924800" cy="4190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580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ir</a:t>
                      </a:r>
                      <a:r>
                        <a:rPr lang="en-US" dirty="0"/>
                        <a:t>/</a:t>
                      </a:r>
                      <a:r>
                        <a:rPr lang="en-US" dirty="0" err="1"/>
                        <a:t>iss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804">
                <a:tc>
                  <a:txBody>
                    <a:bodyPr/>
                    <a:lstStyle/>
                    <a:p>
                      <a:r>
                        <a:rPr lang="en-US" dirty="0" err="1"/>
                        <a:t>Ils</a:t>
                      </a:r>
                      <a:r>
                        <a:rPr lang="en-US" dirty="0"/>
                        <a:t>/</a:t>
                      </a:r>
                      <a:r>
                        <a:rPr lang="en-US" dirty="0" err="1"/>
                        <a:t>elles</a:t>
                      </a:r>
                      <a:r>
                        <a:rPr lang="en-US" dirty="0"/>
                        <a:t> 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mang</a:t>
                      </a:r>
                      <a:r>
                        <a:rPr lang="en-US" dirty="0" err="1"/>
                        <a:t>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dorm</a:t>
                      </a:r>
                      <a:r>
                        <a:rPr lang="en-US" dirty="0" err="1"/>
                        <a:t>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finiss</a:t>
                      </a:r>
                      <a:r>
                        <a:rPr lang="en-US" dirty="0" err="1"/>
                        <a:t>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descend</a:t>
                      </a:r>
                      <a:r>
                        <a:rPr lang="en-US" dirty="0"/>
                        <a:t>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59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Mang</a:t>
                      </a:r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+ ending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Dorm</a:t>
                      </a:r>
                      <a:r>
                        <a:rPr lang="en-US" dirty="0"/>
                        <a:t> +</a:t>
                      </a:r>
                      <a:r>
                        <a:rPr lang="en-US" baseline="0" dirty="0"/>
                        <a:t> ending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Finiss</a:t>
                      </a:r>
                      <a:r>
                        <a:rPr lang="en-US" baseline="0" dirty="0"/>
                        <a:t> + ending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Descend</a:t>
                      </a:r>
                      <a:r>
                        <a:rPr lang="en-US" baseline="0" dirty="0"/>
                        <a:t> + ending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804">
                <a:tc>
                  <a:txBody>
                    <a:bodyPr/>
                    <a:lstStyle/>
                    <a:p>
                      <a:r>
                        <a:rPr lang="en-US" dirty="0"/>
                        <a:t>Il </a:t>
                      </a:r>
                      <a:r>
                        <a:rPr lang="en-US" dirty="0" err="1"/>
                        <a:t>faut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que</a:t>
                      </a:r>
                      <a:r>
                        <a:rPr lang="en-US" dirty="0"/>
                        <a:t>……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655">
                <a:tc>
                  <a:txBody>
                    <a:bodyPr/>
                    <a:lstStyle/>
                    <a:p>
                      <a:r>
                        <a:rPr lang="en-US" dirty="0"/>
                        <a:t>Je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mang</a:t>
                      </a:r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dorm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finiss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descend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804">
                <a:tc>
                  <a:txBody>
                    <a:bodyPr/>
                    <a:lstStyle/>
                    <a:p>
                      <a:r>
                        <a:rPr lang="en-US" dirty="0" err="1"/>
                        <a:t>tu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mang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es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dorm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es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finiss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es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descend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es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804">
                <a:tc>
                  <a:txBody>
                    <a:bodyPr/>
                    <a:lstStyle/>
                    <a:p>
                      <a:r>
                        <a:rPr lang="en-US" dirty="0"/>
                        <a:t>Il/</a:t>
                      </a:r>
                      <a:r>
                        <a:rPr lang="en-US" dirty="0" err="1"/>
                        <a:t>elle</a:t>
                      </a:r>
                      <a:r>
                        <a:rPr lang="en-US" dirty="0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mang</a:t>
                      </a:r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dorm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finiss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descend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5804">
                <a:tc>
                  <a:txBody>
                    <a:bodyPr/>
                    <a:lstStyle/>
                    <a:p>
                      <a:r>
                        <a:rPr lang="en-US" dirty="0"/>
                        <a:t>nous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mang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ions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dorm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ions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finiss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ions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descend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ions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5804">
                <a:tc>
                  <a:txBody>
                    <a:bodyPr/>
                    <a:lstStyle/>
                    <a:p>
                      <a:r>
                        <a:rPr lang="en-US" dirty="0" err="1"/>
                        <a:t>vous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mang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iez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dorm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iez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finiss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iez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descend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iez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5804">
                <a:tc>
                  <a:txBody>
                    <a:bodyPr/>
                    <a:lstStyle/>
                    <a:p>
                      <a:r>
                        <a:rPr lang="en-US" dirty="0" err="1"/>
                        <a:t>Ils</a:t>
                      </a:r>
                      <a:r>
                        <a:rPr lang="en-US" dirty="0"/>
                        <a:t>/</a:t>
                      </a:r>
                      <a:r>
                        <a:rPr lang="en-US" dirty="0" err="1"/>
                        <a:t>elles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mang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ent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dorm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ent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finiss</a:t>
                      </a: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ent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descend</a:t>
                      </a:r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02464" y="6096000"/>
            <a:ext cx="7831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Manger, </a:t>
            </a:r>
            <a:r>
              <a:rPr lang="en-US" b="1" dirty="0" err="1"/>
              <a:t>téléphoner</a:t>
            </a:r>
            <a:r>
              <a:rPr lang="en-US" b="1" dirty="0"/>
              <a:t>, </a:t>
            </a:r>
            <a:r>
              <a:rPr lang="en-US" b="1" dirty="0" err="1"/>
              <a:t>jouer</a:t>
            </a:r>
            <a:r>
              <a:rPr lang="en-US" b="1" dirty="0"/>
              <a:t>, </a:t>
            </a:r>
            <a:r>
              <a:rPr lang="en-US" b="1" dirty="0" err="1"/>
              <a:t>réserver</a:t>
            </a:r>
            <a:r>
              <a:rPr lang="en-US" b="1" dirty="0"/>
              <a:t>, </a:t>
            </a:r>
            <a:r>
              <a:rPr lang="en-US" b="1" dirty="0" err="1"/>
              <a:t>travailler</a:t>
            </a:r>
            <a:r>
              <a:rPr lang="en-US" b="1" dirty="0"/>
              <a:t>, </a:t>
            </a:r>
            <a:r>
              <a:rPr lang="en-US" b="1" dirty="0" err="1"/>
              <a:t>parler</a:t>
            </a:r>
            <a:r>
              <a:rPr lang="en-US" b="1" dirty="0"/>
              <a:t>, </a:t>
            </a:r>
            <a:r>
              <a:rPr lang="en-US" b="1" dirty="0" err="1"/>
              <a:t>rendre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461961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 </a:t>
            </a:r>
            <a:r>
              <a:rPr lang="en-US" dirty="0" err="1"/>
              <a:t>subjonctif</a:t>
            </a:r>
            <a:r>
              <a:rPr lang="en-US" dirty="0"/>
              <a:t> avec les expressions de </a:t>
            </a:r>
            <a:r>
              <a:rPr lang="en-US" dirty="0" err="1"/>
              <a:t>nécessité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Il </a:t>
            </a:r>
            <a:r>
              <a:rPr lang="en-US" dirty="0" err="1"/>
              <a:t>faut</a:t>
            </a:r>
            <a:r>
              <a:rPr lang="en-US" dirty="0"/>
              <a:t> </a:t>
            </a:r>
            <a:r>
              <a:rPr lang="en-US" dirty="0" err="1"/>
              <a:t>que</a:t>
            </a:r>
            <a:endParaRPr lang="en-US" dirty="0"/>
          </a:p>
          <a:p>
            <a:r>
              <a:rPr lang="en-US" dirty="0"/>
              <a:t>Il ne </a:t>
            </a:r>
            <a:r>
              <a:rPr lang="en-US" dirty="0" err="1"/>
              <a:t>faut</a:t>
            </a:r>
            <a:r>
              <a:rPr lang="en-US" dirty="0"/>
              <a:t> pas </a:t>
            </a:r>
            <a:r>
              <a:rPr lang="en-US" dirty="0" err="1"/>
              <a:t>que</a:t>
            </a:r>
            <a:endParaRPr lang="en-US" dirty="0"/>
          </a:p>
          <a:p>
            <a:r>
              <a:rPr lang="en-US" dirty="0"/>
              <a:t>Il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nécessaire</a:t>
            </a:r>
            <a:r>
              <a:rPr lang="en-US" dirty="0"/>
              <a:t> </a:t>
            </a:r>
            <a:r>
              <a:rPr lang="en-US" dirty="0" err="1"/>
              <a:t>que</a:t>
            </a:r>
            <a:endParaRPr lang="en-US" dirty="0"/>
          </a:p>
          <a:p>
            <a:r>
              <a:rPr lang="en-US" dirty="0"/>
              <a:t>Il </a:t>
            </a:r>
            <a:r>
              <a:rPr lang="en-US" dirty="0" err="1"/>
              <a:t>est</a:t>
            </a:r>
            <a:r>
              <a:rPr lang="en-US" dirty="0"/>
              <a:t> important </a:t>
            </a:r>
            <a:r>
              <a:rPr lang="en-US" dirty="0" err="1"/>
              <a:t>que</a:t>
            </a:r>
            <a:endParaRPr lang="en-US" dirty="0"/>
          </a:p>
          <a:p>
            <a:r>
              <a:rPr lang="en-US" dirty="0"/>
              <a:t>Il </a:t>
            </a:r>
            <a:r>
              <a:rPr lang="en-US" dirty="0" err="1"/>
              <a:t>est</a:t>
            </a:r>
            <a:r>
              <a:rPr lang="en-US" dirty="0"/>
              <a:t> utile </a:t>
            </a:r>
            <a:r>
              <a:rPr lang="en-US" dirty="0" err="1"/>
              <a:t>que</a:t>
            </a:r>
            <a:endParaRPr lang="en-US" dirty="0"/>
          </a:p>
          <a:p>
            <a:r>
              <a:rPr lang="en-US" dirty="0"/>
              <a:t>Il </a:t>
            </a:r>
            <a:r>
              <a:rPr lang="en-US" dirty="0" err="1"/>
              <a:t>est</a:t>
            </a:r>
            <a:r>
              <a:rPr lang="en-US" dirty="0"/>
              <a:t> urgent </a:t>
            </a:r>
            <a:r>
              <a:rPr lang="en-US" dirty="0" err="1"/>
              <a:t>que</a:t>
            </a:r>
            <a:endParaRPr lang="en-US" dirty="0"/>
          </a:p>
          <a:p>
            <a:r>
              <a:rPr lang="en-US" dirty="0"/>
              <a:t>Il </a:t>
            </a:r>
            <a:r>
              <a:rPr lang="en-US" dirty="0" err="1"/>
              <a:t>vaut</a:t>
            </a:r>
            <a:r>
              <a:rPr lang="en-US" dirty="0"/>
              <a:t> </a:t>
            </a:r>
            <a:r>
              <a:rPr lang="en-US" dirty="0" err="1"/>
              <a:t>mieux</a:t>
            </a:r>
            <a:r>
              <a:rPr lang="en-US" dirty="0"/>
              <a:t>/</a:t>
            </a:r>
            <a:r>
              <a:rPr lang="en-US" dirty="0" err="1"/>
              <a:t>vaudrait</a:t>
            </a:r>
            <a:r>
              <a:rPr lang="en-US" dirty="0"/>
              <a:t> </a:t>
            </a:r>
            <a:r>
              <a:rPr lang="en-US"/>
              <a:t>mieux </a:t>
            </a:r>
            <a:r>
              <a:rPr lang="en-US" dirty="0" err="1"/>
              <a:t>que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You have to/must</a:t>
            </a:r>
          </a:p>
          <a:p>
            <a:r>
              <a:rPr lang="en-US" dirty="0"/>
              <a:t>You must not</a:t>
            </a:r>
          </a:p>
          <a:p>
            <a:r>
              <a:rPr lang="en-US" dirty="0"/>
              <a:t>It is necessary that</a:t>
            </a:r>
          </a:p>
          <a:p>
            <a:r>
              <a:rPr lang="en-US" dirty="0"/>
              <a:t>It is important that</a:t>
            </a:r>
          </a:p>
          <a:p>
            <a:r>
              <a:rPr lang="en-US" dirty="0"/>
              <a:t>It is useful that</a:t>
            </a:r>
          </a:p>
          <a:p>
            <a:r>
              <a:rPr lang="en-US" dirty="0"/>
              <a:t>It is urgent that</a:t>
            </a:r>
          </a:p>
          <a:p>
            <a:r>
              <a:rPr lang="en-US" dirty="0"/>
              <a:t>It is/would be better (best) that</a:t>
            </a:r>
          </a:p>
        </p:txBody>
      </p:sp>
    </p:spTree>
    <p:extLst>
      <p:ext uri="{BB962C8B-B14F-4D97-AF65-F5344CB8AC3E}">
        <p14:creationId xmlns:p14="http://schemas.microsoft.com/office/powerpoint/2010/main" val="2133876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 </a:t>
            </a:r>
            <a:r>
              <a:rPr lang="en-US" dirty="0" err="1"/>
              <a:t>subjonctif</a:t>
            </a:r>
            <a:r>
              <a:rPr lang="en-US" dirty="0"/>
              <a:t> des </a:t>
            </a:r>
            <a:r>
              <a:rPr lang="en-US" dirty="0" err="1"/>
              <a:t>verbes</a:t>
            </a:r>
            <a:r>
              <a:rPr lang="en-US" dirty="0"/>
              <a:t> </a:t>
            </a:r>
            <a:r>
              <a:rPr lang="en-US" dirty="0" err="1"/>
              <a:t>irréguliers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Faire:  </a:t>
            </a:r>
            <a:r>
              <a:rPr lang="en-US" sz="4000" b="1" dirty="0" err="1">
                <a:solidFill>
                  <a:srgbClr val="FF0000"/>
                </a:solidFill>
              </a:rPr>
              <a:t>fass</a:t>
            </a:r>
            <a:r>
              <a:rPr lang="en-US" sz="4000" b="1" dirty="0">
                <a:solidFill>
                  <a:srgbClr val="FF0000"/>
                </a:solidFill>
              </a:rPr>
              <a:t>-</a:t>
            </a:r>
          </a:p>
          <a:p>
            <a:r>
              <a:rPr lang="en-US" sz="4000" dirty="0" err="1"/>
              <a:t>Pouvoir</a:t>
            </a:r>
            <a:r>
              <a:rPr lang="en-US" sz="4000" dirty="0"/>
              <a:t>:  </a:t>
            </a:r>
            <a:r>
              <a:rPr lang="en-US" sz="4000" b="1" dirty="0" err="1">
                <a:solidFill>
                  <a:srgbClr val="FF0000"/>
                </a:solidFill>
              </a:rPr>
              <a:t>puiss</a:t>
            </a:r>
            <a:r>
              <a:rPr lang="en-US" sz="4000" b="1" dirty="0">
                <a:solidFill>
                  <a:srgbClr val="FF0000"/>
                </a:solidFill>
              </a:rPr>
              <a:t>-</a:t>
            </a:r>
          </a:p>
          <a:p>
            <a:r>
              <a:rPr lang="en-US" sz="4000" dirty="0"/>
              <a:t>Savoir:  </a:t>
            </a:r>
            <a:r>
              <a:rPr lang="en-US" sz="4000" b="1" dirty="0" err="1">
                <a:solidFill>
                  <a:srgbClr val="FF0000"/>
                </a:solidFill>
              </a:rPr>
              <a:t>sach</a:t>
            </a:r>
            <a:r>
              <a:rPr lang="en-US" sz="4000" b="1" dirty="0">
                <a:solidFill>
                  <a:srgbClr val="FF0000"/>
                </a:solidFill>
              </a:rPr>
              <a:t>-</a:t>
            </a:r>
          </a:p>
          <a:p>
            <a:r>
              <a:rPr lang="en-US" sz="4000" dirty="0" err="1"/>
              <a:t>Pleuvoir</a:t>
            </a:r>
            <a:r>
              <a:rPr lang="en-US" sz="4000" dirty="0"/>
              <a:t>:  </a:t>
            </a:r>
            <a:r>
              <a:rPr lang="en-US" sz="4000" b="1" dirty="0" err="1">
                <a:solidFill>
                  <a:srgbClr val="FF0000"/>
                </a:solidFill>
              </a:rPr>
              <a:t>pleuv</a:t>
            </a:r>
            <a:r>
              <a:rPr lang="en-US" sz="4000" b="1" dirty="0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+ </a:t>
            </a:r>
            <a:r>
              <a:rPr lang="en-US" u="sng" dirty="0" err="1"/>
              <a:t>terminaisons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3200" dirty="0" err="1"/>
              <a:t>que</a:t>
            </a:r>
            <a:r>
              <a:rPr lang="en-US" sz="3200" dirty="0"/>
              <a:t> je </a:t>
            </a:r>
            <a:r>
              <a:rPr lang="en-US" sz="3200" dirty="0" err="1"/>
              <a:t>fass</a:t>
            </a:r>
            <a:r>
              <a:rPr lang="en-US" sz="3200" b="1" dirty="0" err="1">
                <a:solidFill>
                  <a:srgbClr val="FF0000"/>
                </a:solidFill>
              </a:rPr>
              <a:t>e</a:t>
            </a:r>
            <a:endParaRPr lang="en-US" sz="32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200" dirty="0"/>
              <a:t>		</a:t>
            </a:r>
            <a:r>
              <a:rPr lang="en-US" sz="3200" dirty="0" err="1"/>
              <a:t>tu</a:t>
            </a:r>
            <a:r>
              <a:rPr lang="en-US" sz="3200" dirty="0"/>
              <a:t> </a:t>
            </a:r>
            <a:r>
              <a:rPr lang="en-US" sz="3200" dirty="0" err="1"/>
              <a:t>fass</a:t>
            </a:r>
            <a:r>
              <a:rPr lang="en-US" sz="3200" b="1" dirty="0" err="1">
                <a:solidFill>
                  <a:srgbClr val="FF0000"/>
                </a:solidFill>
              </a:rPr>
              <a:t>es</a:t>
            </a:r>
            <a:endParaRPr lang="en-US" sz="32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200" dirty="0"/>
              <a:t>		</a:t>
            </a:r>
            <a:r>
              <a:rPr lang="en-US" sz="3200" dirty="0" err="1"/>
              <a:t>il</a:t>
            </a:r>
            <a:r>
              <a:rPr lang="en-US" sz="3200" dirty="0"/>
              <a:t> </a:t>
            </a:r>
            <a:r>
              <a:rPr lang="en-US" sz="3200" dirty="0" err="1"/>
              <a:t>fass</a:t>
            </a:r>
            <a:r>
              <a:rPr lang="en-US" sz="3200" b="1" dirty="0" err="1">
                <a:solidFill>
                  <a:srgbClr val="FF0000"/>
                </a:solidFill>
              </a:rPr>
              <a:t>e</a:t>
            </a:r>
            <a:endParaRPr lang="en-US" sz="32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200" dirty="0"/>
              <a:t>		nous </a:t>
            </a:r>
            <a:r>
              <a:rPr lang="en-US" sz="3200" dirty="0" err="1"/>
              <a:t>fass</a:t>
            </a:r>
            <a:r>
              <a:rPr lang="en-US" sz="3200" b="1" dirty="0" err="1">
                <a:solidFill>
                  <a:srgbClr val="FF0000"/>
                </a:solidFill>
              </a:rPr>
              <a:t>ions</a:t>
            </a:r>
            <a:endParaRPr lang="en-US" sz="32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200" dirty="0"/>
              <a:t>		</a:t>
            </a:r>
            <a:r>
              <a:rPr lang="en-US" sz="3200" dirty="0" err="1"/>
              <a:t>vous</a:t>
            </a:r>
            <a:r>
              <a:rPr lang="en-US" sz="3200" dirty="0"/>
              <a:t> </a:t>
            </a:r>
            <a:r>
              <a:rPr lang="en-US" sz="3200" dirty="0" err="1"/>
              <a:t>fass</a:t>
            </a:r>
            <a:r>
              <a:rPr lang="en-US" sz="3200" b="1" dirty="0" err="1">
                <a:solidFill>
                  <a:srgbClr val="FF0000"/>
                </a:solidFill>
              </a:rPr>
              <a:t>iez</a:t>
            </a:r>
            <a:endParaRPr lang="en-US" sz="32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200" dirty="0"/>
              <a:t>		</a:t>
            </a:r>
            <a:r>
              <a:rPr lang="en-US" sz="3200" dirty="0" err="1"/>
              <a:t>ils</a:t>
            </a:r>
            <a:r>
              <a:rPr lang="en-US" sz="3200" dirty="0"/>
              <a:t> </a:t>
            </a:r>
            <a:r>
              <a:rPr lang="en-US" sz="3200" dirty="0" err="1"/>
              <a:t>fass</a:t>
            </a:r>
            <a:r>
              <a:rPr lang="en-US" sz="3200" b="1" dirty="0" err="1">
                <a:solidFill>
                  <a:srgbClr val="FF0000"/>
                </a:solidFill>
              </a:rPr>
              <a:t>ent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36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Avoir</a:t>
            </a:r>
            <a:r>
              <a:rPr lang="en-US" dirty="0"/>
              <a:t> et </a:t>
            </a:r>
            <a:r>
              <a:rPr lang="en-US" dirty="0" err="1"/>
              <a:t>Être</a:t>
            </a:r>
            <a:r>
              <a:rPr lang="en-US" dirty="0"/>
              <a:t> au </a:t>
            </a:r>
            <a:r>
              <a:rPr lang="en-US" dirty="0" err="1"/>
              <a:t>subjonctif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191000" cy="452596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200" u="sng" dirty="0" err="1"/>
              <a:t>Avoir</a:t>
            </a:r>
            <a:endParaRPr lang="en-US" sz="3200" u="sng" dirty="0"/>
          </a:p>
          <a:p>
            <a:r>
              <a:rPr lang="en-US" sz="3200" dirty="0"/>
              <a:t>Il </a:t>
            </a:r>
            <a:r>
              <a:rPr lang="en-US" sz="3200" dirty="0" err="1"/>
              <a:t>faut</a:t>
            </a:r>
            <a:r>
              <a:rPr lang="en-US" sz="3200" dirty="0"/>
              <a:t> </a:t>
            </a:r>
            <a:r>
              <a:rPr lang="en-US" sz="3200" dirty="0" err="1"/>
              <a:t>que</a:t>
            </a:r>
            <a:r>
              <a:rPr lang="en-US" sz="3200" dirty="0"/>
              <a:t> </a:t>
            </a:r>
            <a:r>
              <a:rPr lang="en-US" sz="3200" dirty="0" err="1"/>
              <a:t>j’</a:t>
            </a:r>
            <a:r>
              <a:rPr lang="en-US" sz="3200" b="1" dirty="0" err="1">
                <a:solidFill>
                  <a:srgbClr val="FF0000"/>
                </a:solidFill>
              </a:rPr>
              <a:t>aie</a:t>
            </a:r>
            <a:endParaRPr lang="en-US" sz="3200" b="1" dirty="0">
              <a:solidFill>
                <a:srgbClr val="FF0000"/>
              </a:solidFill>
            </a:endParaRPr>
          </a:p>
          <a:p>
            <a:r>
              <a:rPr lang="en-US" sz="3200" dirty="0"/>
              <a:t>Il </a:t>
            </a:r>
            <a:r>
              <a:rPr lang="en-US" sz="3200" dirty="0" err="1"/>
              <a:t>faut</a:t>
            </a:r>
            <a:r>
              <a:rPr lang="en-US" sz="3200" dirty="0"/>
              <a:t> </a:t>
            </a:r>
            <a:r>
              <a:rPr lang="en-US" sz="3200" dirty="0" err="1"/>
              <a:t>que</a:t>
            </a:r>
            <a:r>
              <a:rPr lang="en-US" sz="3200" dirty="0"/>
              <a:t> </a:t>
            </a:r>
            <a:r>
              <a:rPr lang="en-US" sz="3200" dirty="0" err="1"/>
              <a:t>tu</a:t>
            </a:r>
            <a:r>
              <a:rPr lang="en-US" sz="3200" dirty="0"/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aies</a:t>
            </a:r>
            <a:endParaRPr lang="en-US" sz="3200" b="1" dirty="0">
              <a:solidFill>
                <a:srgbClr val="FF0000"/>
              </a:solidFill>
            </a:endParaRPr>
          </a:p>
          <a:p>
            <a:r>
              <a:rPr lang="en-US" sz="3200" dirty="0"/>
              <a:t>Il </a:t>
            </a:r>
            <a:r>
              <a:rPr lang="en-US" sz="3200" dirty="0" err="1"/>
              <a:t>faut</a:t>
            </a:r>
            <a:r>
              <a:rPr lang="en-US" sz="3200" dirty="0"/>
              <a:t> </a:t>
            </a:r>
            <a:r>
              <a:rPr lang="en-US" sz="3200" dirty="0" err="1"/>
              <a:t>qu’il</a:t>
            </a:r>
            <a:r>
              <a:rPr lang="en-US" sz="3200" dirty="0"/>
              <a:t>/</a:t>
            </a:r>
            <a:r>
              <a:rPr lang="en-US" sz="3200" dirty="0" err="1"/>
              <a:t>elle</a:t>
            </a:r>
            <a:r>
              <a:rPr lang="en-US" sz="3200" dirty="0"/>
              <a:t>/on </a:t>
            </a:r>
            <a:r>
              <a:rPr lang="en-US" sz="3200" b="1" dirty="0" err="1">
                <a:solidFill>
                  <a:srgbClr val="FF0000"/>
                </a:solidFill>
              </a:rPr>
              <a:t>ait</a:t>
            </a:r>
            <a:endParaRPr lang="en-US" sz="3200" b="1" dirty="0">
              <a:solidFill>
                <a:srgbClr val="FF0000"/>
              </a:solidFill>
            </a:endParaRPr>
          </a:p>
          <a:p>
            <a:r>
              <a:rPr lang="en-US" sz="3200" dirty="0"/>
              <a:t>Il </a:t>
            </a:r>
            <a:r>
              <a:rPr lang="en-US" sz="3200" dirty="0" err="1"/>
              <a:t>faut</a:t>
            </a:r>
            <a:r>
              <a:rPr lang="en-US" sz="3200" dirty="0"/>
              <a:t> </a:t>
            </a:r>
            <a:r>
              <a:rPr lang="en-US" sz="3200" dirty="0" err="1"/>
              <a:t>que</a:t>
            </a:r>
            <a:r>
              <a:rPr lang="en-US" sz="3200" dirty="0"/>
              <a:t> nous </a:t>
            </a:r>
            <a:r>
              <a:rPr lang="en-US" sz="3200" b="1" dirty="0" err="1">
                <a:solidFill>
                  <a:srgbClr val="FF0000"/>
                </a:solidFill>
              </a:rPr>
              <a:t>ayons</a:t>
            </a:r>
            <a:endParaRPr lang="en-US" sz="3200" b="1" dirty="0">
              <a:solidFill>
                <a:srgbClr val="FF0000"/>
              </a:solidFill>
            </a:endParaRPr>
          </a:p>
          <a:p>
            <a:r>
              <a:rPr lang="en-US" sz="3200" dirty="0"/>
              <a:t>Il </a:t>
            </a:r>
            <a:r>
              <a:rPr lang="en-US" sz="3200" dirty="0" err="1"/>
              <a:t>faut</a:t>
            </a:r>
            <a:r>
              <a:rPr lang="en-US" sz="3200" dirty="0"/>
              <a:t> </a:t>
            </a:r>
            <a:r>
              <a:rPr lang="en-US" sz="3200" dirty="0" err="1"/>
              <a:t>que</a:t>
            </a:r>
            <a:r>
              <a:rPr lang="en-US" sz="3200" dirty="0"/>
              <a:t> </a:t>
            </a:r>
            <a:r>
              <a:rPr lang="en-US" sz="3200" dirty="0" err="1"/>
              <a:t>vous</a:t>
            </a:r>
            <a:r>
              <a:rPr lang="en-US" sz="3200" dirty="0"/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ayez</a:t>
            </a:r>
            <a:endParaRPr lang="en-US" sz="3200" b="1" dirty="0">
              <a:solidFill>
                <a:srgbClr val="FF0000"/>
              </a:solidFill>
            </a:endParaRPr>
          </a:p>
          <a:p>
            <a:r>
              <a:rPr lang="en-US" sz="3200" dirty="0"/>
              <a:t>Il </a:t>
            </a:r>
            <a:r>
              <a:rPr lang="en-US" sz="3200" dirty="0" err="1"/>
              <a:t>faut</a:t>
            </a:r>
            <a:r>
              <a:rPr lang="en-US" sz="3200" dirty="0"/>
              <a:t> </a:t>
            </a:r>
            <a:r>
              <a:rPr lang="en-US" sz="3200" dirty="0" err="1"/>
              <a:t>qu’ils</a:t>
            </a:r>
            <a:r>
              <a:rPr lang="en-US" sz="3200" dirty="0"/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aient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419600" cy="4525963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200" u="sng" dirty="0" err="1"/>
              <a:t>Être</a:t>
            </a:r>
            <a:endParaRPr lang="en-US" sz="3200" u="sng" dirty="0"/>
          </a:p>
          <a:p>
            <a:r>
              <a:rPr lang="en-US" sz="3200" dirty="0"/>
              <a:t>Il </a:t>
            </a:r>
            <a:r>
              <a:rPr lang="en-US" sz="3200" dirty="0" err="1"/>
              <a:t>faut</a:t>
            </a:r>
            <a:r>
              <a:rPr lang="en-US" sz="3200" dirty="0"/>
              <a:t> </a:t>
            </a:r>
            <a:r>
              <a:rPr lang="en-US" sz="3200" dirty="0" err="1"/>
              <a:t>que</a:t>
            </a:r>
            <a:r>
              <a:rPr lang="en-US" sz="3200" dirty="0"/>
              <a:t> je </a:t>
            </a:r>
            <a:r>
              <a:rPr lang="en-US" sz="3200" b="1" dirty="0" err="1">
                <a:solidFill>
                  <a:srgbClr val="FF0000"/>
                </a:solidFill>
              </a:rPr>
              <a:t>sois</a:t>
            </a:r>
            <a:endParaRPr lang="en-US" sz="3200" b="1" dirty="0">
              <a:solidFill>
                <a:srgbClr val="FF0000"/>
              </a:solidFill>
            </a:endParaRPr>
          </a:p>
          <a:p>
            <a:r>
              <a:rPr lang="en-US" sz="3200" dirty="0"/>
              <a:t>Il </a:t>
            </a:r>
            <a:r>
              <a:rPr lang="en-US" sz="3200" dirty="0" err="1"/>
              <a:t>faut</a:t>
            </a:r>
            <a:r>
              <a:rPr lang="en-US" sz="3200" dirty="0"/>
              <a:t> </a:t>
            </a:r>
            <a:r>
              <a:rPr lang="en-US" sz="3200" dirty="0" err="1"/>
              <a:t>que</a:t>
            </a:r>
            <a:r>
              <a:rPr lang="en-US" sz="3200" dirty="0"/>
              <a:t> </a:t>
            </a:r>
            <a:r>
              <a:rPr lang="en-US" sz="3200" dirty="0" err="1"/>
              <a:t>tu</a:t>
            </a:r>
            <a:r>
              <a:rPr lang="en-US" sz="3200" dirty="0"/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sois</a:t>
            </a:r>
            <a:endParaRPr lang="en-US" sz="3200" b="1" dirty="0">
              <a:solidFill>
                <a:srgbClr val="FF0000"/>
              </a:solidFill>
            </a:endParaRPr>
          </a:p>
          <a:p>
            <a:r>
              <a:rPr lang="en-US" sz="3200" dirty="0"/>
              <a:t>Il </a:t>
            </a:r>
            <a:r>
              <a:rPr lang="en-US" sz="3200" dirty="0" err="1"/>
              <a:t>faut</a:t>
            </a:r>
            <a:r>
              <a:rPr lang="en-US" sz="3200" dirty="0"/>
              <a:t> </a:t>
            </a:r>
            <a:r>
              <a:rPr lang="en-US" sz="3200" dirty="0" err="1"/>
              <a:t>qu’il</a:t>
            </a:r>
            <a:r>
              <a:rPr lang="en-US" sz="3200" dirty="0"/>
              <a:t>/</a:t>
            </a:r>
            <a:r>
              <a:rPr lang="en-US" sz="3200" dirty="0" err="1"/>
              <a:t>elle</a:t>
            </a:r>
            <a:r>
              <a:rPr lang="en-US" sz="3200" dirty="0"/>
              <a:t>/on </a:t>
            </a:r>
            <a:r>
              <a:rPr lang="en-US" sz="3200" b="1" dirty="0" err="1">
                <a:solidFill>
                  <a:srgbClr val="FF0000"/>
                </a:solidFill>
              </a:rPr>
              <a:t>soit</a:t>
            </a:r>
            <a:endParaRPr lang="en-US" sz="3200" b="1" dirty="0">
              <a:solidFill>
                <a:srgbClr val="FF0000"/>
              </a:solidFill>
            </a:endParaRPr>
          </a:p>
          <a:p>
            <a:r>
              <a:rPr lang="en-US" sz="3200" dirty="0"/>
              <a:t>Il </a:t>
            </a:r>
            <a:r>
              <a:rPr lang="en-US" sz="3200" dirty="0" err="1"/>
              <a:t>faut</a:t>
            </a:r>
            <a:r>
              <a:rPr lang="en-US" sz="3200" dirty="0"/>
              <a:t> </a:t>
            </a:r>
            <a:r>
              <a:rPr lang="en-US" sz="3200" dirty="0" err="1"/>
              <a:t>que</a:t>
            </a:r>
            <a:r>
              <a:rPr lang="en-US" sz="3200" dirty="0"/>
              <a:t> nous </a:t>
            </a:r>
            <a:r>
              <a:rPr lang="en-US" sz="3200" b="1" dirty="0" err="1">
                <a:solidFill>
                  <a:srgbClr val="FF0000"/>
                </a:solidFill>
              </a:rPr>
              <a:t>soyons</a:t>
            </a:r>
            <a:endParaRPr lang="en-US" sz="3200" b="1" dirty="0">
              <a:solidFill>
                <a:srgbClr val="FF0000"/>
              </a:solidFill>
            </a:endParaRPr>
          </a:p>
          <a:p>
            <a:r>
              <a:rPr lang="en-US" sz="3200" dirty="0"/>
              <a:t>Il </a:t>
            </a:r>
            <a:r>
              <a:rPr lang="en-US" sz="3200" dirty="0" err="1"/>
              <a:t>faut</a:t>
            </a:r>
            <a:r>
              <a:rPr lang="en-US" sz="3200" dirty="0"/>
              <a:t> </a:t>
            </a:r>
            <a:r>
              <a:rPr lang="en-US" sz="3200" dirty="0" err="1"/>
              <a:t>que</a:t>
            </a:r>
            <a:r>
              <a:rPr lang="en-US" sz="3200" dirty="0"/>
              <a:t> </a:t>
            </a:r>
            <a:r>
              <a:rPr lang="en-US" sz="3200" dirty="0" err="1"/>
              <a:t>vous</a:t>
            </a:r>
            <a:r>
              <a:rPr lang="en-US" sz="3200" dirty="0"/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soyez</a:t>
            </a:r>
            <a:endParaRPr lang="en-US" sz="3200" b="1" dirty="0">
              <a:solidFill>
                <a:srgbClr val="FF0000"/>
              </a:solidFill>
            </a:endParaRPr>
          </a:p>
          <a:p>
            <a:r>
              <a:rPr lang="en-US" sz="3200" dirty="0"/>
              <a:t>Il </a:t>
            </a:r>
            <a:r>
              <a:rPr lang="en-US" sz="3200" dirty="0" err="1"/>
              <a:t>faut</a:t>
            </a:r>
            <a:r>
              <a:rPr lang="en-US" sz="3200" dirty="0"/>
              <a:t> </a:t>
            </a:r>
            <a:r>
              <a:rPr lang="en-US" sz="3200" dirty="0" err="1"/>
              <a:t>qu’ils</a:t>
            </a:r>
            <a:r>
              <a:rPr lang="en-US" sz="3200" dirty="0"/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soient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593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Subjonctif</a:t>
            </a:r>
            <a:r>
              <a:rPr lang="en-US" dirty="0"/>
              <a:t> vs. </a:t>
            </a:r>
            <a:r>
              <a:rPr lang="en-US" dirty="0" err="1"/>
              <a:t>Infinitif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343400" cy="4525963"/>
          </a:xfrm>
        </p:spPr>
        <p:txBody>
          <a:bodyPr/>
          <a:lstStyle/>
          <a:p>
            <a:r>
              <a:rPr lang="en-US" dirty="0"/>
              <a:t>Il </a:t>
            </a:r>
            <a:r>
              <a:rPr lang="en-US" dirty="0" err="1"/>
              <a:t>faut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+ </a:t>
            </a:r>
            <a:r>
              <a:rPr lang="en-US" dirty="0" err="1"/>
              <a:t>sujet</a:t>
            </a:r>
            <a:r>
              <a:rPr lang="en-US" dirty="0"/>
              <a:t>….</a:t>
            </a:r>
          </a:p>
          <a:p>
            <a:r>
              <a:rPr lang="en-US" dirty="0"/>
              <a:t>Il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nécessaire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+ </a:t>
            </a:r>
            <a:r>
              <a:rPr lang="en-US" dirty="0" err="1"/>
              <a:t>sujet</a:t>
            </a:r>
            <a:r>
              <a:rPr lang="en-US" dirty="0"/>
              <a:t>…</a:t>
            </a:r>
          </a:p>
          <a:p>
            <a:r>
              <a:rPr lang="en-US" dirty="0"/>
              <a:t>Il </a:t>
            </a:r>
            <a:r>
              <a:rPr lang="en-US" dirty="0" err="1"/>
              <a:t>vaut</a:t>
            </a:r>
            <a:r>
              <a:rPr lang="en-US" dirty="0"/>
              <a:t> </a:t>
            </a:r>
            <a:r>
              <a:rPr lang="en-US" dirty="0" err="1"/>
              <a:t>mieux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+ </a:t>
            </a:r>
            <a:r>
              <a:rPr lang="en-US" dirty="0" err="1"/>
              <a:t>sujet</a:t>
            </a:r>
            <a:r>
              <a:rPr lang="en-US" dirty="0"/>
              <a:t>…</a:t>
            </a:r>
          </a:p>
          <a:p>
            <a:r>
              <a:rPr lang="en-US" dirty="0"/>
              <a:t>Il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préférable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+ </a:t>
            </a:r>
            <a:r>
              <a:rPr lang="en-US" dirty="0" err="1"/>
              <a:t>sujet</a:t>
            </a:r>
            <a:r>
              <a:rPr lang="en-US" dirty="0"/>
              <a:t>…</a:t>
            </a:r>
          </a:p>
          <a:p>
            <a:r>
              <a:rPr lang="en-US" dirty="0"/>
              <a:t>Il </a:t>
            </a:r>
            <a:r>
              <a:rPr lang="en-US" dirty="0" err="1"/>
              <a:t>est</a:t>
            </a:r>
            <a:r>
              <a:rPr lang="en-US" dirty="0"/>
              <a:t> important </a:t>
            </a:r>
            <a:r>
              <a:rPr lang="en-US" dirty="0" err="1"/>
              <a:t>que</a:t>
            </a:r>
            <a:r>
              <a:rPr lang="en-US" dirty="0"/>
              <a:t> + </a:t>
            </a:r>
            <a:r>
              <a:rPr lang="en-US" dirty="0" err="1"/>
              <a:t>sujet</a:t>
            </a:r>
            <a:r>
              <a:rPr lang="en-US" dirty="0"/>
              <a:t>…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525963"/>
          </a:xfrm>
        </p:spPr>
        <p:txBody>
          <a:bodyPr/>
          <a:lstStyle/>
          <a:p>
            <a:r>
              <a:rPr lang="en-US" dirty="0"/>
              <a:t>Il </a:t>
            </a:r>
            <a:r>
              <a:rPr lang="en-US" dirty="0" err="1"/>
              <a:t>faut</a:t>
            </a:r>
            <a:r>
              <a:rPr lang="en-US" dirty="0"/>
              <a:t> + </a:t>
            </a:r>
            <a:r>
              <a:rPr lang="en-US" dirty="0" err="1"/>
              <a:t>infinitif</a:t>
            </a:r>
            <a:endParaRPr lang="en-US" dirty="0"/>
          </a:p>
          <a:p>
            <a:r>
              <a:rPr lang="en-US" dirty="0"/>
              <a:t>Il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nécessaire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de</a:t>
            </a:r>
            <a:r>
              <a:rPr lang="en-US" dirty="0"/>
              <a:t> + </a:t>
            </a:r>
            <a:r>
              <a:rPr lang="en-US" dirty="0" err="1"/>
              <a:t>infinitif</a:t>
            </a:r>
            <a:endParaRPr lang="en-US" dirty="0"/>
          </a:p>
          <a:p>
            <a:r>
              <a:rPr lang="en-US" dirty="0"/>
              <a:t>Il </a:t>
            </a:r>
            <a:r>
              <a:rPr lang="en-US" dirty="0" err="1"/>
              <a:t>vaut</a:t>
            </a:r>
            <a:r>
              <a:rPr lang="en-US" dirty="0"/>
              <a:t> </a:t>
            </a:r>
            <a:r>
              <a:rPr lang="en-US" dirty="0" err="1"/>
              <a:t>mieux</a:t>
            </a:r>
            <a:r>
              <a:rPr lang="en-US" dirty="0"/>
              <a:t> + </a:t>
            </a:r>
            <a:r>
              <a:rPr lang="en-US" dirty="0" err="1"/>
              <a:t>infinitif</a:t>
            </a:r>
            <a:endParaRPr lang="en-US" dirty="0"/>
          </a:p>
          <a:p>
            <a:r>
              <a:rPr lang="en-US" dirty="0"/>
              <a:t>Il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préférable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de</a:t>
            </a:r>
            <a:r>
              <a:rPr lang="en-US" dirty="0"/>
              <a:t> + </a:t>
            </a:r>
            <a:r>
              <a:rPr lang="en-US" dirty="0" err="1"/>
              <a:t>infinitif</a:t>
            </a:r>
            <a:endParaRPr lang="en-US" dirty="0"/>
          </a:p>
          <a:p>
            <a:r>
              <a:rPr lang="en-US" dirty="0"/>
              <a:t>Il </a:t>
            </a:r>
            <a:r>
              <a:rPr lang="en-US" dirty="0" err="1"/>
              <a:t>est</a:t>
            </a:r>
            <a:r>
              <a:rPr lang="en-US" dirty="0"/>
              <a:t> important </a:t>
            </a:r>
            <a:r>
              <a:rPr lang="en-US" b="1" dirty="0">
                <a:solidFill>
                  <a:srgbClr val="FF0000"/>
                </a:solidFill>
              </a:rPr>
              <a:t>de</a:t>
            </a:r>
            <a:r>
              <a:rPr lang="en-US" dirty="0"/>
              <a:t> + </a:t>
            </a:r>
            <a:r>
              <a:rPr lang="en-US" dirty="0" err="1"/>
              <a:t>infinitif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9203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en-US" sz="3200" b="1" u="sng" dirty="0" err="1"/>
              <a:t>Vocabulaire</a:t>
            </a:r>
            <a:r>
              <a:rPr lang="en-US" sz="3200" b="1" u="sng" dirty="0"/>
              <a:t> </a:t>
            </a:r>
            <a:r>
              <a:rPr lang="en-US" sz="3200" b="1" u="sng" dirty="0" err="1"/>
              <a:t>supplémentaire</a:t>
            </a:r>
            <a:r>
              <a:rPr lang="en-US" sz="3200" b="1" u="sng" dirty="0"/>
              <a:t>:</a:t>
            </a:r>
            <a:br>
              <a:rPr lang="en-US" sz="3200" b="1" u="sng" dirty="0"/>
            </a:br>
            <a:r>
              <a:rPr lang="en-US" sz="3200" b="1" i="1" dirty="0"/>
              <a:t>des handicaps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991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Avoir</a:t>
            </a:r>
            <a:r>
              <a:rPr lang="en-US" dirty="0"/>
              <a:t> un handicap physique, mental</a:t>
            </a:r>
          </a:p>
          <a:p>
            <a:r>
              <a:rPr lang="en-US" dirty="0" err="1"/>
              <a:t>Avoir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incapacité</a:t>
            </a:r>
            <a:r>
              <a:rPr lang="en-US" dirty="0"/>
              <a:t> </a:t>
            </a:r>
            <a:r>
              <a:rPr lang="en-US" dirty="0" err="1"/>
              <a:t>partielle</a:t>
            </a:r>
            <a:r>
              <a:rPr lang="en-US" dirty="0"/>
              <a:t> (=</a:t>
            </a:r>
            <a:r>
              <a:rPr lang="en-US" i="1" dirty="0"/>
              <a:t>partially handicapped</a:t>
            </a:r>
            <a:r>
              <a:rPr lang="en-US" dirty="0"/>
              <a:t>)</a:t>
            </a:r>
          </a:p>
          <a:p>
            <a:r>
              <a:rPr lang="en-US" dirty="0" err="1"/>
              <a:t>Avoir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difficulté</a:t>
            </a:r>
            <a:r>
              <a:rPr lang="en-US" dirty="0"/>
              <a:t>/un trouble </a:t>
            </a:r>
            <a:r>
              <a:rPr lang="en-US" dirty="0" err="1"/>
              <a:t>d’apprentissage</a:t>
            </a:r>
            <a:endParaRPr lang="en-US" dirty="0"/>
          </a:p>
          <a:p>
            <a:r>
              <a:rPr lang="en-US" dirty="0"/>
              <a:t>Un non-</a:t>
            </a:r>
            <a:r>
              <a:rPr lang="en-US" dirty="0" err="1"/>
              <a:t>voyant</a:t>
            </a:r>
            <a:r>
              <a:rPr lang="en-US" dirty="0"/>
              <a:t>, un </a:t>
            </a:r>
            <a:r>
              <a:rPr lang="en-US" dirty="0" err="1"/>
              <a:t>aveugle</a:t>
            </a:r>
            <a:r>
              <a:rPr lang="en-US" dirty="0"/>
              <a:t> (=</a:t>
            </a:r>
            <a:r>
              <a:rPr lang="en-US" i="1" dirty="0"/>
              <a:t>a blind person</a:t>
            </a:r>
            <a:r>
              <a:rPr lang="en-US" dirty="0"/>
              <a:t>)</a:t>
            </a:r>
          </a:p>
          <a:p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aveugle</a:t>
            </a:r>
            <a:endParaRPr lang="en-US" dirty="0"/>
          </a:p>
          <a:p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sourd</a:t>
            </a:r>
            <a:r>
              <a:rPr lang="en-US" dirty="0"/>
              <a:t>,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malentendant</a:t>
            </a:r>
            <a:r>
              <a:rPr lang="en-US" dirty="0"/>
              <a:t> (=</a:t>
            </a:r>
            <a:r>
              <a:rPr lang="en-US" i="1" dirty="0"/>
              <a:t>to be deaf, hard of hearing</a:t>
            </a:r>
            <a:r>
              <a:rPr lang="en-US" dirty="0"/>
              <a:t>)</a:t>
            </a:r>
          </a:p>
          <a:p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amputé</a:t>
            </a:r>
            <a:r>
              <a:rPr lang="en-US" dirty="0"/>
              <a:t>(e)</a:t>
            </a:r>
          </a:p>
          <a:p>
            <a:r>
              <a:rPr lang="en-US" dirty="0" err="1"/>
              <a:t>Utiliser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prothèse</a:t>
            </a:r>
            <a:r>
              <a:rPr lang="en-US" dirty="0"/>
              <a:t>,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béquille</a:t>
            </a:r>
            <a:r>
              <a:rPr lang="en-US" dirty="0"/>
              <a:t> (des </a:t>
            </a:r>
            <a:r>
              <a:rPr lang="en-US" dirty="0" err="1"/>
              <a:t>béquilles</a:t>
            </a:r>
            <a:r>
              <a:rPr lang="en-US" dirty="0"/>
              <a:t>) [=</a:t>
            </a:r>
            <a:r>
              <a:rPr lang="en-US" i="1" dirty="0"/>
              <a:t>crutches</a:t>
            </a:r>
            <a:r>
              <a:rPr lang="en-US" dirty="0"/>
              <a:t>],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canne</a:t>
            </a:r>
            <a:r>
              <a:rPr lang="en-US" dirty="0"/>
              <a:t>, un </a:t>
            </a:r>
            <a:r>
              <a:rPr lang="en-US" dirty="0" err="1"/>
              <a:t>déambulateur</a:t>
            </a:r>
            <a:endParaRPr lang="en-US" dirty="0"/>
          </a:p>
          <a:p>
            <a:r>
              <a:rPr lang="en-US" dirty="0"/>
              <a:t>Se </a:t>
            </a:r>
            <a:r>
              <a:rPr lang="en-US" dirty="0" err="1"/>
              <a:t>servir</a:t>
            </a:r>
            <a:r>
              <a:rPr lang="en-US" dirty="0"/>
              <a:t> d’un </a:t>
            </a:r>
            <a:r>
              <a:rPr lang="en-US" dirty="0" err="1"/>
              <a:t>chien</a:t>
            </a:r>
            <a:r>
              <a:rPr lang="en-US" dirty="0"/>
              <a:t> guide, un </a:t>
            </a:r>
            <a:r>
              <a:rPr lang="en-US" dirty="0" err="1"/>
              <a:t>chien</a:t>
            </a:r>
            <a:r>
              <a:rPr lang="en-US" dirty="0"/>
              <a:t> </a:t>
            </a:r>
            <a:r>
              <a:rPr lang="en-US" dirty="0" err="1"/>
              <a:t>d’assistance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128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Vocabulaire</a:t>
            </a:r>
            <a:r>
              <a:rPr lang="en-US" dirty="0"/>
              <a:t> </a:t>
            </a:r>
            <a:r>
              <a:rPr lang="en-US" dirty="0" err="1"/>
              <a:t>supplémentaire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/>
          <a:lstStyle/>
          <a:p>
            <a:r>
              <a:rPr lang="en-US" dirty="0"/>
              <a:t>Je me </a:t>
            </a:r>
            <a:r>
              <a:rPr lang="en-US" dirty="0" err="1"/>
              <a:t>suis</a:t>
            </a:r>
            <a:r>
              <a:rPr lang="en-US" dirty="0"/>
              <a:t> </a:t>
            </a:r>
            <a:r>
              <a:rPr lang="en-US" dirty="0" err="1"/>
              <a:t>foulé</a:t>
            </a:r>
            <a:r>
              <a:rPr lang="en-US" dirty="0"/>
              <a:t> la </a:t>
            </a:r>
            <a:r>
              <a:rPr lang="en-US" dirty="0" err="1"/>
              <a:t>cheville</a:t>
            </a:r>
            <a:r>
              <a:rPr lang="en-US" dirty="0"/>
              <a:t>. (</a:t>
            </a:r>
            <a:r>
              <a:rPr lang="en-US" i="1" dirty="0"/>
              <a:t>I sprained my ankle</a:t>
            </a:r>
            <a:r>
              <a:rPr lang="en-US" dirty="0"/>
              <a:t>.)</a:t>
            </a:r>
          </a:p>
          <a:p>
            <a:r>
              <a:rPr lang="en-US" dirty="0"/>
              <a:t>Je me </a:t>
            </a:r>
            <a:r>
              <a:rPr lang="en-US" dirty="0" err="1"/>
              <a:t>suis</a:t>
            </a:r>
            <a:r>
              <a:rPr lang="en-US" dirty="0"/>
              <a:t> coupé le </a:t>
            </a:r>
            <a:r>
              <a:rPr lang="en-US" dirty="0" err="1"/>
              <a:t>doigt</a:t>
            </a:r>
            <a:r>
              <a:rPr lang="en-US" dirty="0"/>
              <a:t>. (</a:t>
            </a:r>
            <a:r>
              <a:rPr lang="en-US" i="1" dirty="0"/>
              <a:t>I cut my finger</a:t>
            </a:r>
            <a:r>
              <a:rPr lang="en-US" dirty="0"/>
              <a:t>.)</a:t>
            </a:r>
          </a:p>
          <a:p>
            <a:r>
              <a:rPr lang="en-US" dirty="0"/>
              <a:t>Je me </a:t>
            </a:r>
            <a:r>
              <a:rPr lang="en-US" dirty="0" err="1"/>
              <a:t>suis</a:t>
            </a:r>
            <a:r>
              <a:rPr lang="en-US" dirty="0"/>
              <a:t> </a:t>
            </a:r>
            <a:r>
              <a:rPr lang="en-US" dirty="0" err="1"/>
              <a:t>brûlé</a:t>
            </a:r>
            <a:r>
              <a:rPr lang="en-US" dirty="0"/>
              <a:t> la main.  (</a:t>
            </a:r>
            <a:r>
              <a:rPr lang="en-US" i="1" dirty="0"/>
              <a:t>I burned my hand</a:t>
            </a:r>
            <a:r>
              <a:rPr lang="en-US" dirty="0"/>
              <a:t>.)</a:t>
            </a:r>
          </a:p>
          <a:p>
            <a:r>
              <a:rPr lang="en-US" dirty="0"/>
              <a:t>Je me </a:t>
            </a:r>
            <a:r>
              <a:rPr lang="en-US" dirty="0" err="1"/>
              <a:t>suis</a:t>
            </a:r>
            <a:r>
              <a:rPr lang="en-US" dirty="0"/>
              <a:t> </a:t>
            </a:r>
            <a:r>
              <a:rPr lang="en-US" dirty="0" err="1"/>
              <a:t>cassé</a:t>
            </a:r>
            <a:r>
              <a:rPr lang="en-US" dirty="0"/>
              <a:t> la </a:t>
            </a:r>
            <a:r>
              <a:rPr lang="en-US" dirty="0" err="1"/>
              <a:t>jambe</a:t>
            </a:r>
            <a:r>
              <a:rPr lang="en-US" dirty="0"/>
              <a:t>.  (</a:t>
            </a:r>
            <a:r>
              <a:rPr lang="en-US" i="1" dirty="0"/>
              <a:t>I broke my leg</a:t>
            </a:r>
            <a:r>
              <a:rPr lang="en-US" dirty="0"/>
              <a:t>.)</a:t>
            </a:r>
          </a:p>
          <a:p>
            <a:r>
              <a:rPr lang="en-US" dirty="0"/>
              <a:t>Je </a:t>
            </a:r>
            <a:r>
              <a:rPr lang="en-US" dirty="0" err="1"/>
              <a:t>suis</a:t>
            </a:r>
            <a:r>
              <a:rPr lang="en-US" dirty="0"/>
              <a:t> </a:t>
            </a:r>
            <a:r>
              <a:rPr lang="en-US" dirty="0" err="1"/>
              <a:t>blessé</a:t>
            </a:r>
            <a:r>
              <a:rPr lang="en-US" dirty="0"/>
              <a:t>.  (</a:t>
            </a:r>
            <a:r>
              <a:rPr lang="en-US" i="1" dirty="0"/>
              <a:t>I am hurt</a:t>
            </a:r>
            <a:r>
              <a:rPr lang="en-US" dirty="0"/>
              <a:t>.)</a:t>
            </a:r>
          </a:p>
          <a:p>
            <a:r>
              <a:rPr lang="en-US" dirty="0" err="1"/>
              <a:t>J’ai</a:t>
            </a:r>
            <a:r>
              <a:rPr lang="en-US" dirty="0"/>
              <a:t> </a:t>
            </a:r>
            <a:r>
              <a:rPr lang="en-US" dirty="0" err="1"/>
              <a:t>pris</a:t>
            </a:r>
            <a:r>
              <a:rPr lang="en-US" dirty="0"/>
              <a:t> un coup de </a:t>
            </a:r>
            <a:r>
              <a:rPr lang="en-US" dirty="0" err="1"/>
              <a:t>soleil</a:t>
            </a:r>
            <a:r>
              <a:rPr lang="en-US" dirty="0"/>
              <a:t>.  (</a:t>
            </a:r>
            <a:r>
              <a:rPr lang="en-US" i="1" dirty="0"/>
              <a:t>I got a sun burn</a:t>
            </a:r>
            <a:r>
              <a:rPr lang="en-US" dirty="0"/>
              <a:t>.)</a:t>
            </a:r>
          </a:p>
          <a:p>
            <a:r>
              <a:rPr lang="en-US" dirty="0"/>
              <a:t>Je me </a:t>
            </a:r>
            <a:r>
              <a:rPr lang="en-US" dirty="0" err="1"/>
              <a:t>suis</a:t>
            </a:r>
            <a:r>
              <a:rPr lang="en-US" dirty="0"/>
              <a:t> </a:t>
            </a:r>
            <a:r>
              <a:rPr lang="en-US" dirty="0" err="1"/>
              <a:t>cogné</a:t>
            </a:r>
            <a:r>
              <a:rPr lang="en-US" dirty="0"/>
              <a:t> </a:t>
            </a:r>
            <a:r>
              <a:rPr lang="en-US" dirty="0" err="1"/>
              <a:t>l’orteil</a:t>
            </a:r>
            <a:r>
              <a:rPr lang="en-US" dirty="0"/>
              <a:t>.  (</a:t>
            </a:r>
            <a:r>
              <a:rPr lang="en-US" i="1" dirty="0"/>
              <a:t>I stubbed my toe</a:t>
            </a:r>
            <a:r>
              <a:rPr lang="en-US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9454463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Voc. </a:t>
            </a:r>
            <a:r>
              <a:rPr lang="en-US" dirty="0" err="1"/>
              <a:t>supplémentaire</a:t>
            </a:r>
            <a:r>
              <a:rPr lang="en-US" dirty="0"/>
              <a:t>:  Les maladies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267200" cy="4525963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J’ai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grippe. (=</a:t>
            </a:r>
            <a:r>
              <a:rPr lang="en-US" i="1" dirty="0"/>
              <a:t>flu</a:t>
            </a:r>
            <a:r>
              <a:rPr lang="en-US" dirty="0"/>
              <a:t>)</a:t>
            </a:r>
          </a:p>
          <a:p>
            <a:r>
              <a:rPr lang="en-US" dirty="0" err="1"/>
              <a:t>J’ai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bronchite</a:t>
            </a:r>
            <a:r>
              <a:rPr lang="en-US" dirty="0"/>
              <a:t>. (=</a:t>
            </a:r>
            <a:r>
              <a:rPr lang="en-US" i="1" dirty="0"/>
              <a:t>bronchitis</a:t>
            </a:r>
            <a:r>
              <a:rPr lang="en-US" dirty="0"/>
              <a:t>)</a:t>
            </a:r>
          </a:p>
          <a:p>
            <a:r>
              <a:rPr lang="en-US" dirty="0" err="1"/>
              <a:t>J’ai</a:t>
            </a:r>
            <a:r>
              <a:rPr lang="en-US" dirty="0"/>
              <a:t> un </a:t>
            </a:r>
            <a:r>
              <a:rPr lang="en-US" dirty="0" err="1"/>
              <a:t>rhume</a:t>
            </a:r>
            <a:r>
              <a:rPr lang="en-US" dirty="0"/>
              <a:t>.  (=</a:t>
            </a:r>
            <a:r>
              <a:rPr lang="en-US" i="1" dirty="0"/>
              <a:t>cold</a:t>
            </a:r>
            <a:r>
              <a:rPr lang="en-US" dirty="0"/>
              <a:t>)</a:t>
            </a:r>
          </a:p>
          <a:p>
            <a:r>
              <a:rPr lang="en-US" dirty="0" err="1"/>
              <a:t>J’ai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migraine.</a:t>
            </a:r>
          </a:p>
          <a:p>
            <a:r>
              <a:rPr lang="en-US" dirty="0" err="1"/>
              <a:t>J’ai</a:t>
            </a:r>
            <a:r>
              <a:rPr lang="en-US" dirty="0"/>
              <a:t> le mal de mer. (=</a:t>
            </a:r>
            <a:r>
              <a:rPr lang="en-US" i="1" dirty="0"/>
              <a:t>sea-sickness</a:t>
            </a:r>
            <a:r>
              <a:rPr lang="en-US" dirty="0"/>
              <a:t>)</a:t>
            </a:r>
          </a:p>
          <a:p>
            <a:r>
              <a:rPr lang="en-US" dirty="0" err="1"/>
              <a:t>J’ai</a:t>
            </a:r>
            <a:r>
              <a:rPr lang="en-US" dirty="0"/>
              <a:t> des </a:t>
            </a:r>
            <a:r>
              <a:rPr lang="en-US" dirty="0" err="1"/>
              <a:t>courbatures</a:t>
            </a:r>
            <a:r>
              <a:rPr lang="en-US" dirty="0"/>
              <a:t>. (=</a:t>
            </a:r>
            <a:r>
              <a:rPr lang="en-US" i="1" dirty="0"/>
              <a:t>aches</a:t>
            </a:r>
            <a:r>
              <a:rPr lang="en-US" dirty="0"/>
              <a:t>)</a:t>
            </a:r>
          </a:p>
          <a:p>
            <a:r>
              <a:rPr lang="en-US" dirty="0" err="1"/>
              <a:t>J’ai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pneumonie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600200"/>
            <a:ext cx="4495800" cy="48768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J’ai</a:t>
            </a:r>
            <a:r>
              <a:rPr lang="en-US" dirty="0"/>
              <a:t> la </a:t>
            </a:r>
            <a:r>
              <a:rPr lang="en-US" dirty="0" err="1"/>
              <a:t>varicelle</a:t>
            </a:r>
            <a:r>
              <a:rPr lang="en-US" dirty="0"/>
              <a:t>. (=</a:t>
            </a:r>
            <a:r>
              <a:rPr lang="en-US" i="1" dirty="0"/>
              <a:t>chicken pox</a:t>
            </a:r>
            <a:r>
              <a:rPr lang="en-US" dirty="0"/>
              <a:t>)</a:t>
            </a:r>
          </a:p>
          <a:p>
            <a:r>
              <a:rPr lang="en-US" dirty="0" err="1"/>
              <a:t>J’ai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angine</a:t>
            </a:r>
            <a:r>
              <a:rPr lang="en-US" dirty="0"/>
              <a:t>. (=</a:t>
            </a:r>
            <a:r>
              <a:rPr lang="en-US" i="1" dirty="0" err="1"/>
              <a:t>tonsilitis</a:t>
            </a:r>
            <a:r>
              <a:rPr lang="en-US" dirty="0"/>
              <a:t>)</a:t>
            </a:r>
          </a:p>
          <a:p>
            <a:r>
              <a:rPr lang="en-US" dirty="0" err="1"/>
              <a:t>J’ai</a:t>
            </a:r>
            <a:r>
              <a:rPr lang="en-US" dirty="0"/>
              <a:t> un cancer.</a:t>
            </a:r>
          </a:p>
          <a:p>
            <a:r>
              <a:rPr lang="en-US" dirty="0" err="1"/>
              <a:t>J’ai</a:t>
            </a:r>
            <a:r>
              <a:rPr lang="en-US" dirty="0"/>
              <a:t> le SIDA.  (=</a:t>
            </a:r>
            <a:r>
              <a:rPr lang="en-US" i="1" dirty="0"/>
              <a:t>AIDS</a:t>
            </a:r>
            <a:r>
              <a:rPr lang="en-US" dirty="0"/>
              <a:t>)</a:t>
            </a:r>
          </a:p>
          <a:p>
            <a:r>
              <a:rPr lang="en-US" dirty="0" err="1"/>
              <a:t>J’ai</a:t>
            </a:r>
            <a:r>
              <a:rPr lang="en-US" dirty="0"/>
              <a:t> de la mono.</a:t>
            </a:r>
          </a:p>
          <a:p>
            <a:r>
              <a:rPr lang="en-US" dirty="0" err="1"/>
              <a:t>J’ai</a:t>
            </a:r>
            <a:r>
              <a:rPr lang="en-US" dirty="0"/>
              <a:t> de la </a:t>
            </a:r>
            <a:r>
              <a:rPr lang="en-US" dirty="0" err="1"/>
              <a:t>rhume</a:t>
            </a:r>
            <a:r>
              <a:rPr lang="en-US" dirty="0"/>
              <a:t> des </a:t>
            </a:r>
            <a:r>
              <a:rPr lang="en-US" dirty="0" err="1"/>
              <a:t>foins</a:t>
            </a:r>
            <a:r>
              <a:rPr lang="en-US" dirty="0"/>
              <a:t>. (=</a:t>
            </a:r>
            <a:r>
              <a:rPr lang="en-US" i="1" dirty="0"/>
              <a:t>hay fever</a:t>
            </a:r>
            <a:r>
              <a:rPr lang="en-US" dirty="0"/>
              <a:t>)</a:t>
            </a:r>
          </a:p>
          <a:p>
            <a:r>
              <a:rPr lang="en-US" dirty="0" err="1"/>
              <a:t>J’ai</a:t>
            </a:r>
            <a:r>
              <a:rPr lang="en-US" dirty="0"/>
              <a:t> la </a:t>
            </a:r>
            <a:r>
              <a:rPr lang="en-US" dirty="0" err="1"/>
              <a:t>coqueluche</a:t>
            </a:r>
            <a:r>
              <a:rPr lang="en-US" dirty="0"/>
              <a:t>. (=</a:t>
            </a:r>
            <a:r>
              <a:rPr lang="en-US" i="1" dirty="0"/>
              <a:t>whooping cough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93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>
            <a:normAutofit/>
          </a:bodyPr>
          <a:lstStyle/>
          <a:p>
            <a:r>
              <a:rPr lang="en-US" dirty="0" err="1"/>
              <a:t>fermer</a:t>
            </a:r>
            <a:r>
              <a:rPr lang="en-US" dirty="0"/>
              <a:t>  ≠  </a:t>
            </a:r>
            <a:r>
              <a:rPr lang="en-US" dirty="0" err="1"/>
              <a:t>ouvrir</a:t>
            </a:r>
            <a:br>
              <a:rPr lang="en-US" dirty="0"/>
            </a:br>
            <a:r>
              <a:rPr lang="en-US" dirty="0" err="1"/>
              <a:t>couvrir</a:t>
            </a:r>
            <a:r>
              <a:rPr lang="en-US" dirty="0"/>
              <a:t> ≠ </a:t>
            </a:r>
            <a:r>
              <a:rPr lang="en-US" dirty="0" err="1"/>
              <a:t>montrer</a:t>
            </a:r>
            <a:br>
              <a:rPr lang="en-US" dirty="0"/>
            </a:br>
            <a:r>
              <a:rPr lang="en-US" dirty="0"/>
              <a:t>lever ≠ </a:t>
            </a:r>
            <a:r>
              <a:rPr lang="en-US" dirty="0" err="1"/>
              <a:t>descendre</a:t>
            </a:r>
            <a:br>
              <a:rPr lang="en-US" dirty="0"/>
            </a:br>
            <a:r>
              <a:rPr lang="en-US" dirty="0" err="1"/>
              <a:t>tourner</a:t>
            </a:r>
            <a:br>
              <a:rPr lang="en-US" dirty="0"/>
            </a:br>
            <a:r>
              <a:rPr lang="en-US" dirty="0" err="1"/>
              <a:t>plier</a:t>
            </a:r>
            <a:br>
              <a:rPr lang="en-US" dirty="0"/>
            </a:br>
            <a:r>
              <a:rPr lang="en-US" dirty="0" err="1"/>
              <a:t>hausser</a:t>
            </a:r>
            <a:br>
              <a:rPr lang="en-US" dirty="0"/>
            </a:br>
            <a:r>
              <a:rPr lang="en-US" dirty="0" err="1"/>
              <a:t>bouger</a:t>
            </a:r>
            <a:br>
              <a:rPr lang="en-US" dirty="0"/>
            </a:br>
            <a:r>
              <a:rPr lang="en-US" dirty="0" err="1"/>
              <a:t>Où</a:t>
            </a:r>
            <a:r>
              <a:rPr lang="en-US" dirty="0"/>
              <a:t> se </a:t>
            </a:r>
            <a:r>
              <a:rPr lang="en-US" dirty="0" err="1"/>
              <a:t>trouve</a:t>
            </a:r>
            <a:r>
              <a:rPr lang="en-US" dirty="0"/>
              <a:t>…</a:t>
            </a:r>
          </a:p>
        </p:txBody>
      </p:sp>
      <p:pic>
        <p:nvPicPr>
          <p:cNvPr id="1028" name="Picture 4" descr="https://dancetchrprobs.files.wordpress.com/2014/04/grandpliecc81_closeuppin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743200"/>
            <a:ext cx="3200400" cy="185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everydayrussianlanguage.com/img/posts/gestures/pozhat-plecham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831431"/>
            <a:ext cx="20955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strivingparent.files.wordpress.com/2015/11/see-no-evil-woman-covering-eyes-her-hands-1190238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66674"/>
            <a:ext cx="2155892" cy="1541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err="1"/>
              <a:t>Vocabulaire</a:t>
            </a:r>
            <a:r>
              <a:rPr lang="en-US" sz="4000" dirty="0"/>
              <a:t> </a:t>
            </a:r>
            <a:r>
              <a:rPr lang="en-US" sz="4000" dirty="0" err="1"/>
              <a:t>supplémentaire</a:t>
            </a:r>
            <a:r>
              <a:rPr lang="en-US" sz="4000" dirty="0"/>
              <a:t>: des </a:t>
            </a:r>
            <a:r>
              <a:rPr lang="en-US" sz="4000" dirty="0" err="1"/>
              <a:t>symptômes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8077200" cy="5257800"/>
          </a:xfrm>
        </p:spPr>
        <p:txBody>
          <a:bodyPr>
            <a:noAutofit/>
          </a:bodyPr>
          <a:lstStyle/>
          <a:p>
            <a:r>
              <a:rPr lang="en-US" sz="3200" dirty="0"/>
              <a:t>Je </a:t>
            </a:r>
            <a:r>
              <a:rPr lang="en-US" sz="3200" dirty="0" err="1"/>
              <a:t>tousse</a:t>
            </a:r>
            <a:r>
              <a:rPr lang="en-US" sz="3200" dirty="0"/>
              <a:t> / </a:t>
            </a:r>
            <a:r>
              <a:rPr lang="en-US" sz="3200" dirty="0" err="1"/>
              <a:t>J’ai</a:t>
            </a:r>
            <a:r>
              <a:rPr lang="en-US" sz="3200" dirty="0"/>
              <a:t> </a:t>
            </a:r>
            <a:r>
              <a:rPr lang="en-US" sz="3200" dirty="0" err="1"/>
              <a:t>une</a:t>
            </a:r>
            <a:r>
              <a:rPr lang="en-US" sz="3200" dirty="0"/>
              <a:t> </a:t>
            </a:r>
            <a:r>
              <a:rPr lang="en-US" sz="3200" dirty="0" err="1"/>
              <a:t>toux</a:t>
            </a:r>
            <a:endParaRPr lang="en-US" sz="3200" dirty="0"/>
          </a:p>
          <a:p>
            <a:r>
              <a:rPr lang="en-US" sz="3200" dirty="0" err="1"/>
              <a:t>J’éternue</a:t>
            </a:r>
            <a:endParaRPr lang="en-US" sz="3200" dirty="0"/>
          </a:p>
          <a:p>
            <a:r>
              <a:rPr lang="en-US" sz="3200" dirty="0" err="1"/>
              <a:t>J’ai</a:t>
            </a:r>
            <a:r>
              <a:rPr lang="en-US" sz="3200" dirty="0"/>
              <a:t> le </a:t>
            </a:r>
            <a:r>
              <a:rPr lang="en-US" sz="3200" dirty="0" err="1"/>
              <a:t>nez</a:t>
            </a:r>
            <a:r>
              <a:rPr lang="en-US" sz="3200" dirty="0"/>
              <a:t> qui </a:t>
            </a:r>
            <a:r>
              <a:rPr lang="en-US" sz="3200" dirty="0" err="1"/>
              <a:t>coule</a:t>
            </a:r>
            <a:endParaRPr lang="en-US" sz="3200" dirty="0"/>
          </a:p>
          <a:p>
            <a:r>
              <a:rPr lang="en-US" sz="3200" dirty="0" err="1"/>
              <a:t>J’ai</a:t>
            </a:r>
            <a:r>
              <a:rPr lang="en-US" sz="3200" dirty="0"/>
              <a:t> le </a:t>
            </a:r>
            <a:r>
              <a:rPr lang="en-US" sz="3200" dirty="0" err="1"/>
              <a:t>nez</a:t>
            </a:r>
            <a:r>
              <a:rPr lang="en-US" sz="3200" dirty="0"/>
              <a:t> </a:t>
            </a:r>
            <a:r>
              <a:rPr lang="en-US" sz="3200" dirty="0" err="1"/>
              <a:t>bouché</a:t>
            </a:r>
            <a:endParaRPr lang="en-US" sz="3200" dirty="0"/>
          </a:p>
          <a:p>
            <a:r>
              <a:rPr lang="en-US" sz="3200" dirty="0"/>
              <a:t>Je </a:t>
            </a:r>
            <a:r>
              <a:rPr lang="en-US" sz="3200" dirty="0" err="1"/>
              <a:t>n’ai</a:t>
            </a:r>
            <a:r>
              <a:rPr lang="en-US" sz="3200" dirty="0"/>
              <a:t> pas </a:t>
            </a:r>
            <a:r>
              <a:rPr lang="en-US" sz="3200" dirty="0" err="1"/>
              <a:t>d’appétit</a:t>
            </a:r>
            <a:endParaRPr lang="en-US" sz="3200" dirty="0"/>
          </a:p>
          <a:p>
            <a:r>
              <a:rPr lang="en-US" sz="3200" dirty="0" err="1"/>
              <a:t>J’ai</a:t>
            </a:r>
            <a:r>
              <a:rPr lang="en-US" sz="3200" dirty="0"/>
              <a:t> le </a:t>
            </a:r>
            <a:r>
              <a:rPr lang="en-US" sz="3200" dirty="0" err="1"/>
              <a:t>vertige</a:t>
            </a:r>
            <a:endParaRPr lang="en-US" sz="3200" dirty="0"/>
          </a:p>
          <a:p>
            <a:r>
              <a:rPr lang="en-US" sz="3200" dirty="0" err="1"/>
              <a:t>J’ai</a:t>
            </a:r>
            <a:r>
              <a:rPr lang="en-US" sz="3200" dirty="0"/>
              <a:t> </a:t>
            </a:r>
            <a:r>
              <a:rPr lang="en-US" sz="3200" dirty="0" err="1"/>
              <a:t>pris</a:t>
            </a:r>
            <a:r>
              <a:rPr lang="en-US" sz="3200" dirty="0"/>
              <a:t> un coup de </a:t>
            </a:r>
            <a:r>
              <a:rPr lang="en-US" sz="3200" dirty="0" err="1"/>
              <a:t>soleil</a:t>
            </a:r>
            <a:endParaRPr lang="en-US" sz="3200" dirty="0"/>
          </a:p>
          <a:p>
            <a:r>
              <a:rPr lang="en-US" sz="3200" dirty="0" err="1"/>
              <a:t>J’ai</a:t>
            </a:r>
            <a:r>
              <a:rPr lang="en-US" sz="3200" dirty="0"/>
              <a:t> du mal à </a:t>
            </a:r>
            <a:r>
              <a:rPr lang="en-US" sz="3200" dirty="0" err="1"/>
              <a:t>dormir</a:t>
            </a:r>
            <a:endParaRPr lang="en-US" sz="3200" dirty="0"/>
          </a:p>
          <a:p>
            <a:r>
              <a:rPr lang="en-US" sz="3200" dirty="0" err="1"/>
              <a:t>J’ai</a:t>
            </a:r>
            <a:r>
              <a:rPr lang="en-US" sz="3200" dirty="0"/>
              <a:t> de la </a:t>
            </a:r>
            <a:r>
              <a:rPr lang="en-US" sz="3200" dirty="0" err="1"/>
              <a:t>fièvre</a:t>
            </a:r>
            <a:r>
              <a:rPr lang="en-US" sz="3200" dirty="0"/>
              <a:t> / </a:t>
            </a:r>
            <a:r>
              <a:rPr lang="en-US" sz="3200" dirty="0" err="1"/>
              <a:t>J’ai</a:t>
            </a:r>
            <a:r>
              <a:rPr lang="en-US" sz="3200" dirty="0"/>
              <a:t> </a:t>
            </a:r>
            <a:r>
              <a:rPr lang="en-US" sz="3200" dirty="0" err="1"/>
              <a:t>une</a:t>
            </a:r>
            <a:r>
              <a:rPr lang="en-US" sz="3200" dirty="0"/>
              <a:t> forte </a:t>
            </a:r>
            <a:r>
              <a:rPr lang="en-US" sz="3200" dirty="0" err="1"/>
              <a:t>fièvre</a:t>
            </a:r>
            <a:endParaRPr lang="en-US" sz="3200" dirty="0"/>
          </a:p>
        </p:txBody>
      </p:sp>
      <p:pic>
        <p:nvPicPr>
          <p:cNvPr id="5" name="Picture 4" descr="gripp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05400" y="1752600"/>
            <a:ext cx="3614105" cy="366272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4000" dirty="0"/>
              <a:t>Vocab. </a:t>
            </a:r>
            <a:r>
              <a:rPr lang="en-US" sz="4000" dirty="0" err="1"/>
              <a:t>supplémentaire</a:t>
            </a:r>
            <a:r>
              <a:rPr lang="en-US" sz="4000" dirty="0"/>
              <a:t>:  les </a:t>
            </a:r>
            <a:r>
              <a:rPr lang="en-US" sz="4000" dirty="0" err="1"/>
              <a:t>remèdes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/>
          </a:bodyPr>
          <a:lstStyle/>
          <a:p>
            <a:r>
              <a:rPr lang="en-US" dirty="0" err="1"/>
              <a:t>J’ai</a:t>
            </a:r>
            <a:r>
              <a:rPr lang="en-US" dirty="0"/>
              <a:t> </a:t>
            </a:r>
            <a:r>
              <a:rPr lang="en-US" dirty="0" err="1"/>
              <a:t>besoin</a:t>
            </a:r>
            <a:r>
              <a:rPr lang="en-US" dirty="0"/>
              <a:t> de </a:t>
            </a:r>
            <a:r>
              <a:rPr lang="en-US" dirty="0" err="1"/>
              <a:t>quelque</a:t>
            </a:r>
            <a:r>
              <a:rPr lang="en-US" dirty="0"/>
              <a:t> chose </a:t>
            </a:r>
            <a:r>
              <a:rPr lang="en-US" b="1" dirty="0"/>
              <a:t>pour</a:t>
            </a:r>
            <a:r>
              <a:rPr lang="en-US" dirty="0"/>
              <a:t> la gorge.</a:t>
            </a:r>
          </a:p>
          <a:p>
            <a:pPr lvl="1"/>
            <a:r>
              <a:rPr lang="en-US" sz="3200" dirty="0"/>
              <a:t>Pour les </a:t>
            </a:r>
            <a:r>
              <a:rPr lang="en-US" sz="3200" dirty="0" err="1"/>
              <a:t>yeux</a:t>
            </a:r>
            <a:endParaRPr lang="en-US" sz="3200" dirty="0"/>
          </a:p>
          <a:p>
            <a:pPr lvl="1"/>
            <a:r>
              <a:rPr lang="en-US" sz="3200" dirty="0"/>
              <a:t>Pour  le </a:t>
            </a:r>
            <a:r>
              <a:rPr lang="en-US" sz="3200" dirty="0" err="1"/>
              <a:t>nez</a:t>
            </a:r>
            <a:endParaRPr lang="en-US" sz="3200" dirty="0"/>
          </a:p>
          <a:p>
            <a:pPr lvl="1"/>
            <a:r>
              <a:rPr lang="en-US" sz="3200" dirty="0"/>
              <a:t>Pour </a:t>
            </a:r>
            <a:r>
              <a:rPr lang="en-US" sz="3200" dirty="0" err="1"/>
              <a:t>l’estomac</a:t>
            </a:r>
            <a:endParaRPr lang="en-US" sz="3200" dirty="0"/>
          </a:p>
          <a:p>
            <a:r>
              <a:rPr lang="en-US" dirty="0" err="1"/>
              <a:t>J’ai</a:t>
            </a:r>
            <a:r>
              <a:rPr lang="en-US" dirty="0"/>
              <a:t> </a:t>
            </a:r>
            <a:r>
              <a:rPr lang="en-US" dirty="0" err="1"/>
              <a:t>besoin</a:t>
            </a:r>
            <a:r>
              <a:rPr lang="en-US" dirty="0"/>
              <a:t> de </a:t>
            </a:r>
            <a:r>
              <a:rPr lang="en-US" dirty="0" err="1"/>
              <a:t>quelque</a:t>
            </a:r>
            <a:r>
              <a:rPr lang="en-US" dirty="0"/>
              <a:t> chose </a:t>
            </a:r>
            <a:r>
              <a:rPr lang="en-US" b="1" dirty="0" err="1"/>
              <a:t>contre</a:t>
            </a:r>
            <a:r>
              <a:rPr lang="en-US" dirty="0"/>
              <a:t> la </a:t>
            </a:r>
            <a:r>
              <a:rPr lang="en-US" dirty="0" err="1"/>
              <a:t>toux</a:t>
            </a:r>
            <a:r>
              <a:rPr lang="en-US" dirty="0"/>
              <a:t>.</a:t>
            </a:r>
          </a:p>
          <a:p>
            <a:pPr lvl="1"/>
            <a:r>
              <a:rPr lang="en-US" sz="3200" dirty="0" err="1"/>
              <a:t>Contre</a:t>
            </a:r>
            <a:r>
              <a:rPr lang="en-US" sz="3200" dirty="0"/>
              <a:t> la </a:t>
            </a:r>
            <a:r>
              <a:rPr lang="en-US" sz="3200" dirty="0" err="1"/>
              <a:t>rhume</a:t>
            </a:r>
            <a:r>
              <a:rPr lang="en-US" sz="3200" dirty="0"/>
              <a:t> des </a:t>
            </a:r>
            <a:r>
              <a:rPr lang="en-US" sz="3200" dirty="0" err="1"/>
              <a:t>foins</a:t>
            </a:r>
            <a:endParaRPr lang="en-US" sz="3200" dirty="0"/>
          </a:p>
          <a:p>
            <a:pPr lvl="1"/>
            <a:r>
              <a:rPr lang="en-US" sz="3200" dirty="0" err="1"/>
              <a:t>Contre</a:t>
            </a:r>
            <a:r>
              <a:rPr lang="en-US" sz="3200" dirty="0"/>
              <a:t> la migraine</a:t>
            </a:r>
          </a:p>
          <a:p>
            <a:pPr lvl="1"/>
            <a:r>
              <a:rPr lang="en-US" sz="3200" dirty="0" err="1"/>
              <a:t>Contre</a:t>
            </a:r>
            <a:r>
              <a:rPr lang="en-US" sz="3200" dirty="0"/>
              <a:t> la grippe</a:t>
            </a:r>
          </a:p>
          <a:p>
            <a:pPr lvl="1"/>
            <a:r>
              <a:rPr lang="en-US" sz="3200" dirty="0" err="1"/>
              <a:t>Contre</a:t>
            </a:r>
            <a:r>
              <a:rPr lang="en-US" sz="3200" dirty="0"/>
              <a:t> le mal de </a:t>
            </a:r>
            <a:r>
              <a:rPr lang="en-US" sz="3200" dirty="0" err="1"/>
              <a:t>mer</a:t>
            </a:r>
            <a:r>
              <a:rPr lang="en-US" sz="3200" dirty="0"/>
              <a:t> (mal de </a:t>
            </a:r>
            <a:r>
              <a:rPr lang="en-US" sz="3200" dirty="0" err="1"/>
              <a:t>l’air</a:t>
            </a:r>
            <a:r>
              <a:rPr lang="en-US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851778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24400" y="609600"/>
            <a:ext cx="4191000" cy="586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685800"/>
            <a:ext cx="4191000" cy="57150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/>
              <a:t>Je </a:t>
            </a:r>
            <a:r>
              <a:rPr lang="en-US" dirty="0" err="1"/>
              <a:t>prends</a:t>
            </a:r>
            <a:r>
              <a:rPr lang="en-US" dirty="0"/>
              <a:t>…</a:t>
            </a:r>
          </a:p>
          <a:p>
            <a:pPr lvl="1"/>
            <a:r>
              <a:rPr lang="en-US" dirty="0"/>
              <a:t>De </a:t>
            </a:r>
            <a:r>
              <a:rPr lang="en-US" dirty="0" err="1"/>
              <a:t>l’aspirine</a:t>
            </a:r>
            <a:endParaRPr lang="en-US" dirty="0"/>
          </a:p>
          <a:p>
            <a:pPr lvl="1"/>
            <a:r>
              <a:rPr lang="en-US" dirty="0"/>
              <a:t>Des </a:t>
            </a:r>
            <a:r>
              <a:rPr lang="en-US" dirty="0" err="1"/>
              <a:t>gouttes</a:t>
            </a:r>
            <a:r>
              <a:rPr lang="en-US" dirty="0"/>
              <a:t> pour le </a:t>
            </a:r>
            <a:r>
              <a:rPr lang="en-US" dirty="0" err="1"/>
              <a:t>nez</a:t>
            </a:r>
            <a:endParaRPr lang="en-US" dirty="0"/>
          </a:p>
          <a:p>
            <a:pPr lvl="1"/>
            <a:r>
              <a:rPr lang="en-US" dirty="0"/>
              <a:t>Les </a:t>
            </a:r>
            <a:r>
              <a:rPr lang="en-US" dirty="0" err="1"/>
              <a:t>antihistaminiques</a:t>
            </a:r>
            <a:endParaRPr lang="en-US" dirty="0"/>
          </a:p>
          <a:p>
            <a:pPr lvl="1"/>
            <a:r>
              <a:rPr lang="en-US" dirty="0"/>
              <a:t>Un </a:t>
            </a:r>
            <a:r>
              <a:rPr lang="en-US" dirty="0" err="1"/>
              <a:t>sirop</a:t>
            </a:r>
            <a:endParaRPr lang="en-US" dirty="0"/>
          </a:p>
          <a:p>
            <a:pPr lvl="1"/>
            <a:r>
              <a:rPr lang="en-US" dirty="0"/>
              <a:t>Des pastilles</a:t>
            </a:r>
          </a:p>
          <a:p>
            <a:pPr lvl="1"/>
            <a:r>
              <a:rPr lang="en-US" dirty="0"/>
              <a:t>Un </a:t>
            </a:r>
            <a:r>
              <a:rPr lang="en-US" dirty="0" err="1"/>
              <a:t>antibiotique</a:t>
            </a:r>
            <a:endParaRPr lang="en-US" dirty="0"/>
          </a:p>
          <a:p>
            <a:pPr lvl="1"/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pommade</a:t>
            </a:r>
            <a:endParaRPr lang="en-US" dirty="0"/>
          </a:p>
          <a:p>
            <a:pPr lvl="1"/>
            <a:r>
              <a:rPr lang="en-US" dirty="0" err="1"/>
              <a:t>Une</a:t>
            </a:r>
            <a:r>
              <a:rPr lang="en-US" dirty="0"/>
              <a:t> tisane à la menthe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685800"/>
            <a:ext cx="46482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/>
              <a:t>  </a:t>
            </a:r>
            <a:r>
              <a:rPr lang="en-US" sz="2800" dirty="0" err="1"/>
              <a:t>J’ai</a:t>
            </a:r>
            <a:r>
              <a:rPr lang="en-US" sz="2800" dirty="0"/>
              <a:t> </a:t>
            </a:r>
            <a:r>
              <a:rPr lang="en-US" sz="2800" dirty="0" err="1"/>
              <a:t>besoin</a:t>
            </a:r>
            <a:r>
              <a:rPr lang="en-US" sz="2800" dirty="0"/>
              <a:t> d’un tube </a:t>
            </a:r>
            <a:r>
              <a:rPr lang="en-US" sz="2800" dirty="0" err="1"/>
              <a:t>d’aspirines</a:t>
            </a:r>
            <a:r>
              <a:rPr lang="en-US" sz="2800" dirty="0"/>
              <a:t>.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/>
              <a:t>De </a:t>
            </a:r>
            <a:r>
              <a:rPr lang="en-US" sz="2800" dirty="0" err="1"/>
              <a:t>gouttes</a:t>
            </a:r>
            <a:r>
              <a:rPr lang="en-US" sz="2800" dirty="0"/>
              <a:t> pour le </a:t>
            </a:r>
            <a:r>
              <a:rPr lang="en-US" sz="2800" dirty="0" err="1"/>
              <a:t>nez</a:t>
            </a:r>
            <a:r>
              <a:rPr lang="en-US" sz="2800" dirty="0"/>
              <a:t> </a:t>
            </a:r>
            <a:r>
              <a:rPr lang="en-US" sz="2800" dirty="0" err="1"/>
              <a:t>ou</a:t>
            </a:r>
            <a:r>
              <a:rPr lang="en-US" sz="2800" dirty="0"/>
              <a:t> pour les </a:t>
            </a:r>
            <a:r>
              <a:rPr lang="en-US" sz="2800" dirty="0" err="1"/>
              <a:t>yeux</a:t>
            </a:r>
            <a:endParaRPr lang="en-US" sz="2800" dirty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err="1"/>
              <a:t>D’antihistaminiques</a:t>
            </a:r>
            <a:endParaRPr lang="en-US" sz="2800" dirty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/>
              <a:t>De pastilles pour la gorge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err="1"/>
              <a:t>D’antibiotiques</a:t>
            </a:r>
            <a:endParaRPr lang="en-US" sz="2800" dirty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err="1"/>
              <a:t>D’aspirine</a:t>
            </a:r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Avoir</a:t>
            </a:r>
            <a:r>
              <a:rPr lang="en-US" dirty="0"/>
              <a:t> mal à + </a:t>
            </a:r>
            <a:r>
              <a:rPr lang="en-US" dirty="0" err="1"/>
              <a:t>partie</a:t>
            </a:r>
            <a:r>
              <a:rPr lang="en-US" dirty="0"/>
              <a:t> du corps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068763"/>
          </a:xfrm>
        </p:spPr>
        <p:txBody>
          <a:bodyPr>
            <a:normAutofit/>
          </a:bodyPr>
          <a:lstStyle/>
          <a:p>
            <a:r>
              <a:rPr lang="en-US" sz="4000" dirty="0" err="1"/>
              <a:t>Avoir</a:t>
            </a:r>
            <a:r>
              <a:rPr lang="en-US" sz="4000" dirty="0"/>
              <a:t> mal au </a:t>
            </a:r>
            <a:r>
              <a:rPr lang="en-US" sz="4000" dirty="0" err="1"/>
              <a:t>cœur</a:t>
            </a:r>
            <a:r>
              <a:rPr lang="en-US" sz="4000" dirty="0"/>
              <a:t>  (=</a:t>
            </a:r>
            <a:r>
              <a:rPr lang="en-US" sz="4000" i="1" dirty="0"/>
              <a:t>to be nauseated</a:t>
            </a:r>
            <a:r>
              <a:rPr lang="en-US" sz="4000" dirty="0"/>
              <a:t>)</a:t>
            </a:r>
          </a:p>
          <a:p>
            <a:r>
              <a:rPr lang="en-US" sz="4000" dirty="0" err="1"/>
              <a:t>Avoir</a:t>
            </a:r>
            <a:r>
              <a:rPr lang="en-US" sz="4000" dirty="0"/>
              <a:t> mal à la </a:t>
            </a:r>
            <a:r>
              <a:rPr lang="en-US" sz="4000" dirty="0" err="1"/>
              <a:t>tête</a:t>
            </a:r>
            <a:endParaRPr lang="en-US" sz="4000" dirty="0"/>
          </a:p>
          <a:p>
            <a:r>
              <a:rPr lang="en-US" sz="4000" dirty="0" err="1"/>
              <a:t>Avoir</a:t>
            </a:r>
            <a:r>
              <a:rPr lang="en-US" sz="4000" dirty="0"/>
              <a:t> mal aux </a:t>
            </a:r>
            <a:r>
              <a:rPr lang="en-US" sz="4000" dirty="0" err="1"/>
              <a:t>pieds</a:t>
            </a:r>
            <a:endParaRPr lang="en-US" sz="4000" dirty="0"/>
          </a:p>
          <a:p>
            <a:r>
              <a:rPr lang="en-US" sz="4000" dirty="0" err="1"/>
              <a:t>Avoir</a:t>
            </a:r>
            <a:r>
              <a:rPr lang="en-US" sz="4000" dirty="0"/>
              <a:t> mal au </a:t>
            </a:r>
            <a:r>
              <a:rPr lang="en-US" sz="4000" dirty="0" err="1"/>
              <a:t>ventre</a:t>
            </a:r>
            <a:endParaRPr lang="en-US" sz="4000" dirty="0"/>
          </a:p>
          <a:p>
            <a:r>
              <a:rPr lang="en-US" sz="4000" dirty="0" err="1"/>
              <a:t>Avoir</a:t>
            </a:r>
            <a:r>
              <a:rPr lang="en-US" sz="4000" dirty="0"/>
              <a:t> mal partout (=</a:t>
            </a:r>
            <a:r>
              <a:rPr lang="en-US" sz="4000" i="1" dirty="0"/>
              <a:t>everywhere</a:t>
            </a:r>
            <a:r>
              <a:rPr lang="en-US" sz="4000" dirty="0"/>
              <a:t>)</a:t>
            </a:r>
          </a:p>
        </p:txBody>
      </p:sp>
      <p:pic>
        <p:nvPicPr>
          <p:cNvPr id="5" name="Picture 4" descr="mal a la te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38800" y="2667000"/>
            <a:ext cx="2438400" cy="248529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l a l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05400" y="1219200"/>
            <a:ext cx="3657600" cy="3657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Où</a:t>
            </a:r>
            <a:r>
              <a:rPr lang="en-US" dirty="0"/>
              <a:t> </a:t>
            </a:r>
            <a:r>
              <a:rPr lang="en-US" dirty="0" err="1"/>
              <a:t>est-ce</a:t>
            </a:r>
            <a:r>
              <a:rPr lang="en-US" dirty="0"/>
              <a:t> </a:t>
            </a:r>
            <a:r>
              <a:rPr lang="en-US" dirty="0" err="1"/>
              <a:t>qu’il</a:t>
            </a:r>
            <a:r>
              <a:rPr lang="en-US" dirty="0"/>
              <a:t>/</a:t>
            </a:r>
            <a:r>
              <a:rPr lang="en-US" dirty="0" err="1"/>
              <a:t>elle</a:t>
            </a:r>
            <a:r>
              <a:rPr lang="en-US" dirty="0"/>
              <a:t> a mal?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382000" cy="4525963"/>
          </a:xfrm>
        </p:spPr>
        <p:txBody>
          <a:bodyPr/>
          <a:lstStyle/>
          <a:p>
            <a:r>
              <a:rPr lang="en-US" dirty="0"/>
              <a:t>Chantal a la grippe.</a:t>
            </a:r>
          </a:p>
          <a:p>
            <a:r>
              <a:rPr lang="en-US" dirty="0"/>
              <a:t>Alphonse a un </a:t>
            </a:r>
            <a:r>
              <a:rPr lang="en-US" dirty="0" err="1"/>
              <a:t>gros</a:t>
            </a:r>
            <a:r>
              <a:rPr lang="en-US" dirty="0"/>
              <a:t> </a:t>
            </a:r>
            <a:r>
              <a:rPr lang="en-US" dirty="0" err="1"/>
              <a:t>rhume</a:t>
            </a:r>
            <a:r>
              <a:rPr lang="en-US" dirty="0"/>
              <a:t>.</a:t>
            </a:r>
          </a:p>
          <a:p>
            <a:r>
              <a:rPr lang="en-US" dirty="0"/>
              <a:t>Lucie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tombée</a:t>
            </a:r>
            <a:r>
              <a:rPr lang="en-US" dirty="0"/>
              <a:t> de </a:t>
            </a:r>
            <a:r>
              <a:rPr lang="en-US" dirty="0" err="1"/>
              <a:t>vélo</a:t>
            </a:r>
            <a:r>
              <a:rPr lang="en-US" dirty="0"/>
              <a:t>.</a:t>
            </a:r>
          </a:p>
          <a:p>
            <a:r>
              <a:rPr lang="en-US" dirty="0"/>
              <a:t>Rebecca a </a:t>
            </a:r>
            <a:r>
              <a:rPr lang="en-US" dirty="0" err="1"/>
              <a:t>trop</a:t>
            </a:r>
            <a:r>
              <a:rPr lang="en-US" dirty="0"/>
              <a:t> </a:t>
            </a:r>
            <a:r>
              <a:rPr lang="en-US" dirty="0" err="1"/>
              <a:t>mangé</a:t>
            </a:r>
            <a:r>
              <a:rPr lang="en-US" dirty="0"/>
              <a:t>.</a:t>
            </a:r>
          </a:p>
          <a:p>
            <a:r>
              <a:rPr lang="en-US" dirty="0"/>
              <a:t>Sam a </a:t>
            </a:r>
            <a:r>
              <a:rPr lang="en-US" dirty="0" err="1"/>
              <a:t>chanté</a:t>
            </a:r>
            <a:r>
              <a:rPr lang="en-US" dirty="0"/>
              <a:t> </a:t>
            </a:r>
            <a:r>
              <a:rPr lang="en-US" dirty="0" err="1"/>
              <a:t>trop</a:t>
            </a:r>
            <a:r>
              <a:rPr lang="en-US" dirty="0"/>
              <a:t> fort.</a:t>
            </a:r>
          </a:p>
          <a:p>
            <a:r>
              <a:rPr lang="en-US" dirty="0" err="1"/>
              <a:t>Violette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tombée</a:t>
            </a:r>
            <a:r>
              <a:rPr lang="en-US" dirty="0"/>
              <a:t>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escaliers</a:t>
            </a:r>
            <a:r>
              <a:rPr lang="en-US" dirty="0"/>
              <a:t>.</a:t>
            </a:r>
          </a:p>
          <a:p>
            <a:r>
              <a:rPr lang="en-US" dirty="0"/>
              <a:t>Charles a </a:t>
            </a:r>
            <a:r>
              <a:rPr lang="en-US" dirty="0" err="1"/>
              <a:t>écouté</a:t>
            </a:r>
            <a:r>
              <a:rPr lang="en-US" dirty="0"/>
              <a:t> de la </a:t>
            </a:r>
            <a:r>
              <a:rPr lang="en-US" dirty="0" err="1"/>
              <a:t>musique</a:t>
            </a:r>
            <a:r>
              <a:rPr lang="en-US" dirty="0"/>
              <a:t> </a:t>
            </a:r>
            <a:r>
              <a:rPr lang="en-US" dirty="0" err="1"/>
              <a:t>trop</a:t>
            </a:r>
            <a:r>
              <a:rPr lang="en-US" dirty="0"/>
              <a:t> forte.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6500" y="274638"/>
            <a:ext cx="4191000" cy="868362"/>
          </a:xfrm>
        </p:spPr>
        <p:txBody>
          <a:bodyPr/>
          <a:lstStyle/>
          <a:p>
            <a:r>
              <a:rPr lang="en-US" dirty="0"/>
              <a:t>Le stress!!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Autofit/>
          </a:bodyPr>
          <a:lstStyle/>
          <a:p>
            <a:r>
              <a:rPr lang="en-US" sz="2400" b="1" dirty="0" err="1"/>
              <a:t>Qu’est-ce</a:t>
            </a:r>
            <a:r>
              <a:rPr lang="en-US" sz="2400" b="1" dirty="0"/>
              <a:t> qui cause du stress pour </a:t>
            </a:r>
            <a:r>
              <a:rPr lang="en-US" sz="2400" b="1" dirty="0" err="1"/>
              <a:t>vous</a:t>
            </a:r>
            <a:r>
              <a:rPr lang="en-US" sz="2400" b="1" dirty="0"/>
              <a:t>?</a:t>
            </a:r>
          </a:p>
          <a:p>
            <a:pPr lvl="1"/>
            <a:r>
              <a:rPr lang="en-US" sz="2400" dirty="0"/>
              <a:t>Pour </a:t>
            </a:r>
            <a:r>
              <a:rPr lang="en-US" sz="2400" dirty="0" err="1"/>
              <a:t>moi</a:t>
            </a:r>
            <a:r>
              <a:rPr lang="en-US" sz="2400" dirty="0"/>
              <a:t>, </a:t>
            </a:r>
            <a:r>
              <a:rPr lang="en-US" sz="2400" dirty="0" err="1"/>
              <a:t>l’argent</a:t>
            </a:r>
            <a:r>
              <a:rPr lang="en-US" sz="2400" dirty="0"/>
              <a:t> cause du stress.</a:t>
            </a:r>
          </a:p>
          <a:p>
            <a:pPr lvl="1"/>
            <a:r>
              <a:rPr lang="en-US" sz="2400" dirty="0"/>
              <a:t>Pour </a:t>
            </a:r>
            <a:r>
              <a:rPr lang="en-US" sz="2400" dirty="0" err="1"/>
              <a:t>moi</a:t>
            </a:r>
            <a:r>
              <a:rPr lang="en-US" sz="2400" dirty="0"/>
              <a:t>, les notes </a:t>
            </a:r>
            <a:r>
              <a:rPr lang="en-US" sz="2400" dirty="0" err="1"/>
              <a:t>causent</a:t>
            </a:r>
            <a:r>
              <a:rPr lang="en-US" sz="2400" dirty="0"/>
              <a:t> du stress.</a:t>
            </a:r>
          </a:p>
          <a:p>
            <a:pPr lvl="1"/>
            <a:r>
              <a:rPr lang="en-US" sz="2400" dirty="0"/>
              <a:t>Pour </a:t>
            </a:r>
            <a:r>
              <a:rPr lang="en-US" sz="2400" dirty="0" err="1"/>
              <a:t>moi</a:t>
            </a:r>
            <a:r>
              <a:rPr lang="en-US" sz="2400" dirty="0"/>
              <a:t>, le travail cause du stress.</a:t>
            </a:r>
          </a:p>
          <a:p>
            <a:pPr lvl="1"/>
            <a:endParaRPr lang="en-US" sz="2400" dirty="0"/>
          </a:p>
          <a:p>
            <a:pPr lvl="1">
              <a:buNone/>
            </a:pPr>
            <a:r>
              <a:rPr lang="en-US" sz="2400" dirty="0" err="1"/>
              <a:t>Exemples</a:t>
            </a:r>
            <a:r>
              <a:rPr lang="en-US" sz="2400" dirty="0"/>
              <a:t>: </a:t>
            </a:r>
            <a:r>
              <a:rPr lang="en-US" sz="2400" dirty="0" err="1"/>
              <a:t>L’incertitude</a:t>
            </a:r>
            <a:r>
              <a:rPr lang="en-US" sz="2400" dirty="0"/>
              <a:t>, la pollution, la guerre, les </a:t>
            </a:r>
            <a:r>
              <a:rPr lang="en-US" sz="2400" dirty="0" err="1"/>
              <a:t>conflits</a:t>
            </a:r>
            <a:r>
              <a:rPr lang="en-US" sz="2400" dirty="0"/>
              <a:t>, les </a:t>
            </a:r>
            <a:r>
              <a:rPr lang="en-US" sz="2400" dirty="0" err="1"/>
              <a:t>amis</a:t>
            </a:r>
            <a:r>
              <a:rPr lang="en-US" sz="2400" dirty="0"/>
              <a:t>, la </a:t>
            </a:r>
            <a:r>
              <a:rPr lang="en-US" sz="2400" dirty="0" err="1"/>
              <a:t>famille</a:t>
            </a:r>
            <a:r>
              <a:rPr lang="en-US" sz="2400" dirty="0"/>
              <a:t>… </a:t>
            </a:r>
          </a:p>
          <a:p>
            <a:pPr lvl="1"/>
            <a:endParaRPr lang="en-US" sz="2400" dirty="0"/>
          </a:p>
          <a:p>
            <a:pPr lvl="1" algn="r">
              <a:buNone/>
            </a:pPr>
            <a:r>
              <a:rPr lang="en-US" sz="2400" b="1" dirty="0" err="1"/>
              <a:t>Qu’est-ce</a:t>
            </a:r>
            <a:r>
              <a:rPr lang="en-US" sz="2400" b="1" dirty="0"/>
              <a:t> que </a:t>
            </a:r>
            <a:r>
              <a:rPr lang="en-US" sz="2400" b="1" dirty="0" err="1"/>
              <a:t>vous</a:t>
            </a:r>
            <a:r>
              <a:rPr lang="en-US" sz="2400" b="1" dirty="0"/>
              <a:t> </a:t>
            </a:r>
            <a:r>
              <a:rPr lang="en-US" sz="2400" b="1" dirty="0" err="1"/>
              <a:t>faites</a:t>
            </a:r>
            <a:r>
              <a:rPr lang="en-US" sz="2400" b="1" dirty="0"/>
              <a:t> pour </a:t>
            </a:r>
            <a:r>
              <a:rPr lang="en-US" sz="2400" b="1" dirty="0" err="1"/>
              <a:t>réduire</a:t>
            </a:r>
            <a:r>
              <a:rPr lang="en-US" sz="2400" b="1" dirty="0"/>
              <a:t> le stress?</a:t>
            </a:r>
          </a:p>
          <a:p>
            <a:pPr lvl="8"/>
            <a:r>
              <a:rPr lang="en-US" sz="2200" dirty="0"/>
              <a:t>Je </a:t>
            </a:r>
            <a:r>
              <a:rPr lang="en-US" sz="2200" dirty="0" err="1"/>
              <a:t>fais</a:t>
            </a:r>
            <a:r>
              <a:rPr lang="en-US" sz="2200" dirty="0"/>
              <a:t> du jogging.</a:t>
            </a:r>
          </a:p>
          <a:p>
            <a:pPr lvl="8"/>
            <a:r>
              <a:rPr lang="en-US" sz="2200" dirty="0"/>
              <a:t>Je </a:t>
            </a:r>
            <a:r>
              <a:rPr lang="en-US" sz="2200" dirty="0" err="1"/>
              <a:t>passe</a:t>
            </a:r>
            <a:r>
              <a:rPr lang="en-US" sz="2200" dirty="0"/>
              <a:t> du temps avec </a:t>
            </a:r>
            <a:r>
              <a:rPr lang="en-US" sz="2200" dirty="0" err="1"/>
              <a:t>mes</a:t>
            </a:r>
            <a:r>
              <a:rPr lang="en-US" sz="2200" dirty="0"/>
              <a:t> </a:t>
            </a:r>
            <a:r>
              <a:rPr lang="en-US" sz="2200" dirty="0" err="1"/>
              <a:t>amis</a:t>
            </a:r>
            <a:r>
              <a:rPr lang="en-US" sz="2200" dirty="0"/>
              <a:t>.</a:t>
            </a:r>
          </a:p>
          <a:p>
            <a:pPr lvl="8"/>
            <a:r>
              <a:rPr lang="en-US" sz="2200" dirty="0"/>
              <a:t>Je </a:t>
            </a:r>
            <a:r>
              <a:rPr lang="en-US" sz="2200" dirty="0" err="1"/>
              <a:t>fais</a:t>
            </a:r>
            <a:r>
              <a:rPr lang="en-US" sz="2200" dirty="0"/>
              <a:t> du yoga.</a:t>
            </a:r>
          </a:p>
        </p:txBody>
      </p:sp>
      <p:pic>
        <p:nvPicPr>
          <p:cNvPr id="2050" name="Picture 2" descr="http://ts2.mm.bing.net/th?id=HN.608002150429495025&amp;pid=15.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136891"/>
            <a:ext cx="2209800" cy="3331357"/>
          </a:xfrm>
          <a:prstGeom prst="rect">
            <a:avLst/>
          </a:prstGeom>
          <a:noFill/>
        </p:spPr>
      </p:pic>
      <p:pic>
        <p:nvPicPr>
          <p:cNvPr id="3074" name="Picture 2" descr="YOGA, journée mondiale le 21 juin à Paris, les évènements | Mode d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116829"/>
            <a:ext cx="3295650" cy="1581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Extension de l'expression &quot;avoir les dents longues&quot;, qui signifi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114800"/>
            <a:ext cx="2857500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Argot (slang)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8458200" cy="3276599"/>
          </a:xfrm>
        </p:spPr>
        <p:txBody>
          <a:bodyPr/>
          <a:lstStyle/>
          <a:p>
            <a:r>
              <a:rPr lang="en-US" dirty="0"/>
              <a:t>Mon </a:t>
            </a:r>
            <a:r>
              <a:rPr lang="en-US" dirty="0" err="1"/>
              <a:t>œil</a:t>
            </a:r>
            <a:r>
              <a:rPr lang="en-US" dirty="0"/>
              <a:t>!  (=</a:t>
            </a:r>
            <a:r>
              <a:rPr lang="en-US" i="1" dirty="0"/>
              <a:t>my foot</a:t>
            </a:r>
            <a:r>
              <a:rPr lang="en-US" dirty="0"/>
              <a:t>!, </a:t>
            </a:r>
            <a:r>
              <a:rPr lang="en-US" i="1" dirty="0"/>
              <a:t>Yeah, right</a:t>
            </a:r>
            <a:r>
              <a:rPr lang="en-US" dirty="0"/>
              <a:t>!)</a:t>
            </a:r>
          </a:p>
          <a:p>
            <a:r>
              <a:rPr lang="en-US" dirty="0" err="1"/>
              <a:t>Avoir</a:t>
            </a:r>
            <a:r>
              <a:rPr lang="en-US" dirty="0"/>
              <a:t> les dents </a:t>
            </a:r>
            <a:r>
              <a:rPr lang="en-US" dirty="0" err="1"/>
              <a:t>longues</a:t>
            </a:r>
            <a:r>
              <a:rPr lang="en-US" dirty="0"/>
              <a:t> (=</a:t>
            </a:r>
            <a:r>
              <a:rPr lang="en-US" i="1" dirty="0" err="1"/>
              <a:t>avoir</a:t>
            </a:r>
            <a:r>
              <a:rPr lang="en-US" i="1" dirty="0"/>
              <a:t> </a:t>
            </a:r>
            <a:r>
              <a:rPr lang="en-US" i="1" dirty="0" err="1"/>
              <a:t>faim</a:t>
            </a:r>
            <a:r>
              <a:rPr lang="en-US" dirty="0"/>
              <a:t>)</a:t>
            </a:r>
          </a:p>
          <a:p>
            <a:r>
              <a:rPr lang="en-US" dirty="0" err="1"/>
              <a:t>Casser</a:t>
            </a:r>
            <a:r>
              <a:rPr lang="en-US" dirty="0"/>
              <a:t> la </a:t>
            </a:r>
            <a:r>
              <a:rPr lang="en-US" dirty="0" err="1"/>
              <a:t>tête</a:t>
            </a:r>
            <a:r>
              <a:rPr lang="en-US" dirty="0"/>
              <a:t> à </a:t>
            </a:r>
            <a:r>
              <a:rPr lang="en-US" dirty="0" err="1"/>
              <a:t>quelqu’un</a:t>
            </a:r>
            <a:r>
              <a:rPr lang="en-US" dirty="0"/>
              <a:t>  (=</a:t>
            </a:r>
            <a:r>
              <a:rPr lang="en-US" i="1" dirty="0"/>
              <a:t>annoy someone</a:t>
            </a:r>
            <a:r>
              <a:rPr lang="en-US" dirty="0"/>
              <a:t>)</a:t>
            </a:r>
          </a:p>
          <a:p>
            <a:r>
              <a:rPr lang="en-US" dirty="0" err="1"/>
              <a:t>Casser</a:t>
            </a:r>
            <a:r>
              <a:rPr lang="en-US" dirty="0"/>
              <a:t> les </a:t>
            </a:r>
            <a:r>
              <a:rPr lang="en-US" dirty="0" err="1"/>
              <a:t>pieds</a:t>
            </a:r>
            <a:r>
              <a:rPr lang="en-US" dirty="0"/>
              <a:t> à </a:t>
            </a:r>
            <a:r>
              <a:rPr lang="en-US" dirty="0" err="1"/>
              <a:t>quelqu’un</a:t>
            </a:r>
            <a:r>
              <a:rPr lang="en-US" dirty="0"/>
              <a:t> (=</a:t>
            </a:r>
            <a:r>
              <a:rPr lang="en-US" i="1" dirty="0"/>
              <a:t>annoy someone</a:t>
            </a:r>
            <a:r>
              <a:rPr lang="en-US" dirty="0"/>
              <a:t>)</a:t>
            </a:r>
          </a:p>
          <a:p>
            <a:r>
              <a:rPr lang="en-US" dirty="0"/>
              <a:t>Se faire de la bile  (=</a:t>
            </a:r>
            <a:r>
              <a:rPr lang="en-US" i="1" dirty="0"/>
              <a:t>worry</a:t>
            </a:r>
            <a:r>
              <a:rPr lang="en-US" dirty="0"/>
              <a:t>)</a:t>
            </a:r>
          </a:p>
        </p:txBody>
      </p:sp>
      <p:pic>
        <p:nvPicPr>
          <p:cNvPr id="1026" name="Picture 2" descr="mon oei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4290"/>
            <a:ext cx="2514600" cy="187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on œil - Gestes français - French Gestur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855" y="297180"/>
            <a:ext cx="2047875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asser les pieds de quelqu'un : ennuyer, importuner quelqu'u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6870" y="4781549"/>
            <a:ext cx="2857500" cy="193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3214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Mettre les pieds dans le plat : être brutalement indiscr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34327"/>
            <a:ext cx="2857500" cy="193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Les expressions courantes | Culture française pour tou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575" y="2446020"/>
            <a:ext cx="2857500" cy="193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Les expressions françaises : le corp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0"/>
            <a:ext cx="2857500" cy="193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Casser les pieds de quelqu’un : ennuyer, importuner quelqu’u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4520" y="4572000"/>
            <a:ext cx="2857500" cy="193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Vous pouvez, toujours sur le site de TV5 monde , retrouver tout un tas ...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4520" y="228600"/>
            <a:ext cx="2857500" cy="194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Avoir le CŒUR sur la main - être généreux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35" y="2567940"/>
            <a:ext cx="2857500" cy="193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casser les pieds de quelqu un incomodar irritar alguém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075" y="2572702"/>
            <a:ext cx="2857500" cy="193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6121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 </a:t>
            </a:r>
            <a:r>
              <a:rPr lang="en-US" dirty="0" err="1"/>
              <a:t>subjonctif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978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Qu’est-ce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c’est</a:t>
            </a:r>
            <a:r>
              <a:rPr lang="en-US" dirty="0"/>
              <a:t> </a:t>
            </a:r>
            <a:r>
              <a:rPr lang="en-US" dirty="0" err="1"/>
              <a:t>qu’un</a:t>
            </a:r>
            <a:r>
              <a:rPr lang="en-US" dirty="0"/>
              <a:t> “mode” de </a:t>
            </a:r>
            <a:r>
              <a:rPr lang="en-US" dirty="0" err="1"/>
              <a:t>verbe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Un “mode” </a:t>
            </a:r>
            <a:r>
              <a:rPr lang="en-US" dirty="0" err="1"/>
              <a:t>n’est</a:t>
            </a:r>
            <a:r>
              <a:rPr lang="en-US" dirty="0"/>
              <a:t> pas un “temps” de </a:t>
            </a:r>
            <a:r>
              <a:rPr lang="en-US" dirty="0" err="1"/>
              <a:t>verbe</a:t>
            </a:r>
            <a:r>
              <a:rPr lang="en-US" dirty="0"/>
              <a:t>!</a:t>
            </a:r>
            <a:br>
              <a:rPr lang="en-US" dirty="0"/>
            </a:br>
            <a:r>
              <a:rPr lang="en-US" dirty="0"/>
              <a:t>(mode = mood, temps = tense) 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Verb tenses situate statements in reference to time frames.  Verbal moods color the meaning of statements in different ways.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u="sng" dirty="0" err="1"/>
              <a:t>Exemples</a:t>
            </a:r>
            <a:r>
              <a:rPr lang="en-US" u="sng" dirty="0"/>
              <a:t> de temps de </a:t>
            </a:r>
            <a:r>
              <a:rPr lang="en-US" u="sng" dirty="0" err="1"/>
              <a:t>verbes</a:t>
            </a:r>
            <a:r>
              <a:rPr lang="en-US" u="sng" dirty="0"/>
              <a:t>: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Le </a:t>
            </a:r>
            <a:r>
              <a:rPr lang="en-US" dirty="0" err="1"/>
              <a:t>présent</a:t>
            </a:r>
            <a:r>
              <a:rPr lang="en-US" dirty="0"/>
              <a:t>, </a:t>
            </a:r>
            <a:r>
              <a:rPr lang="en-US" dirty="0" err="1"/>
              <a:t>l’imparfait</a:t>
            </a:r>
            <a:r>
              <a:rPr lang="en-US" dirty="0"/>
              <a:t>, le passé </a:t>
            </a:r>
            <a:r>
              <a:rPr lang="en-US" dirty="0" err="1"/>
              <a:t>composé</a:t>
            </a:r>
            <a:r>
              <a:rPr lang="en-US" dirty="0"/>
              <a:t>, le </a:t>
            </a:r>
            <a:r>
              <a:rPr lang="en-US" dirty="0" err="1"/>
              <a:t>futur</a:t>
            </a:r>
            <a:r>
              <a:rPr lang="en-US" dirty="0"/>
              <a:t> simple, le </a:t>
            </a:r>
            <a:r>
              <a:rPr lang="en-US" dirty="0" err="1"/>
              <a:t>futur</a:t>
            </a:r>
            <a:r>
              <a:rPr lang="en-US" dirty="0"/>
              <a:t> </a:t>
            </a:r>
            <a:r>
              <a:rPr lang="en-US" dirty="0" err="1"/>
              <a:t>proche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256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1084</Words>
  <Application>Microsoft Office PowerPoint</Application>
  <PresentationFormat>On-screen Show (4:3)</PresentationFormat>
  <Paragraphs>223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Chapitre 10, leçon 1</vt:lpstr>
      <vt:lpstr>fermer  ≠  ouvrir couvrir ≠ montrer lever ≠ descendre tourner plier hausser bouger Où se trouve…</vt:lpstr>
      <vt:lpstr>Avoir mal à + partie du corps</vt:lpstr>
      <vt:lpstr>Où est-ce qu’il/elle a mal?</vt:lpstr>
      <vt:lpstr>Le stress!!</vt:lpstr>
      <vt:lpstr>Argot (slang)</vt:lpstr>
      <vt:lpstr>PowerPoint Presentation</vt:lpstr>
      <vt:lpstr>Le subjonctif</vt:lpstr>
      <vt:lpstr>Qu’est-ce que c’est qu’un “mode” de verbe?</vt:lpstr>
      <vt:lpstr>Exemples de “modes” de verbe</vt:lpstr>
      <vt:lpstr>Quand est-ce qu’on emploie le subjonctif?</vt:lpstr>
      <vt:lpstr>Le subjonctif: formation des verbes réguliers</vt:lpstr>
      <vt:lpstr>Le subjonctif avec les expressions de nécessité</vt:lpstr>
      <vt:lpstr>Le subjonctif des verbes irréguliers</vt:lpstr>
      <vt:lpstr>Avoir et Être au subjonctif</vt:lpstr>
      <vt:lpstr>Subjonctif vs. Infinitif</vt:lpstr>
      <vt:lpstr>Vocabulaire supplémentaire: des handicaps</vt:lpstr>
      <vt:lpstr>Vocabulaire supplémentaire</vt:lpstr>
      <vt:lpstr>Voc. supplémentaire:  Les maladies</vt:lpstr>
      <vt:lpstr>Vocabulaire supplémentaire: des symptômes</vt:lpstr>
      <vt:lpstr>Vocab. supplémentaire:  les remèdes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10, leçon 1</dc:title>
  <dc:creator>Devan Baty</dc:creator>
  <cp:lastModifiedBy>Devan Baty</cp:lastModifiedBy>
  <cp:revision>48</cp:revision>
  <dcterms:created xsi:type="dcterms:W3CDTF">2012-04-15T01:03:30Z</dcterms:created>
  <dcterms:modified xsi:type="dcterms:W3CDTF">2019-09-30T01:54:05Z</dcterms:modified>
</cp:coreProperties>
</file>