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6" r:id="rId2"/>
    <p:sldId id="522" r:id="rId3"/>
    <p:sldId id="552" r:id="rId4"/>
    <p:sldId id="553" r:id="rId5"/>
    <p:sldId id="554" r:id="rId6"/>
    <p:sldId id="551" r:id="rId7"/>
    <p:sldId id="556" r:id="rId8"/>
    <p:sldId id="555" r:id="rId9"/>
    <p:sldId id="557" r:id="rId10"/>
    <p:sldId id="558" r:id="rId11"/>
    <p:sldId id="559" r:id="rId12"/>
    <p:sldId id="560" r:id="rId13"/>
    <p:sldId id="537" r:id="rId14"/>
    <p:sldId id="562" r:id="rId15"/>
    <p:sldId id="564" r:id="rId16"/>
    <p:sldId id="563" r:id="rId17"/>
    <p:sldId id="566" r:id="rId18"/>
    <p:sldId id="569" r:id="rId19"/>
    <p:sldId id="565" r:id="rId20"/>
    <p:sldId id="568" r:id="rId21"/>
    <p:sldId id="570" r:id="rId22"/>
    <p:sldId id="572" r:id="rId23"/>
    <p:sldId id="571" r:id="rId24"/>
    <p:sldId id="573" r:id="rId25"/>
    <p:sldId id="605" r:id="rId26"/>
    <p:sldId id="606" r:id="rId27"/>
    <p:sldId id="574" r:id="rId28"/>
    <p:sldId id="575" r:id="rId29"/>
    <p:sldId id="577" r:id="rId30"/>
    <p:sldId id="579" r:id="rId31"/>
    <p:sldId id="580" r:id="rId32"/>
    <p:sldId id="581" r:id="rId33"/>
    <p:sldId id="576" r:id="rId34"/>
    <p:sldId id="582" r:id="rId35"/>
    <p:sldId id="583" r:id="rId36"/>
    <p:sldId id="584" r:id="rId37"/>
    <p:sldId id="585" r:id="rId38"/>
    <p:sldId id="586" r:id="rId39"/>
    <p:sldId id="587" r:id="rId40"/>
    <p:sldId id="588" r:id="rId41"/>
    <p:sldId id="589" r:id="rId42"/>
    <p:sldId id="590" r:id="rId43"/>
    <p:sldId id="591" r:id="rId44"/>
    <p:sldId id="592" r:id="rId45"/>
    <p:sldId id="593" r:id="rId46"/>
    <p:sldId id="594" r:id="rId47"/>
    <p:sldId id="595" r:id="rId48"/>
    <p:sldId id="596" r:id="rId49"/>
    <p:sldId id="597" r:id="rId50"/>
    <p:sldId id="598" r:id="rId51"/>
    <p:sldId id="599" r:id="rId52"/>
    <p:sldId id="600" r:id="rId53"/>
    <p:sldId id="601" r:id="rId54"/>
    <p:sldId id="602" r:id="rId55"/>
    <p:sldId id="603" r:id="rId56"/>
    <p:sldId id="604" r:id="rId57"/>
    <p:sldId id="567" r:id="rId58"/>
    <p:sldId id="561" r:id="rId5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3333FF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10" autoAdjust="0"/>
    <p:restoredTop sz="94660"/>
  </p:normalViewPr>
  <p:slideViewPr>
    <p:cSldViewPr>
      <p:cViewPr>
        <p:scale>
          <a:sx n="100" d="100"/>
          <a:sy n="100" d="100"/>
        </p:scale>
        <p:origin x="5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659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8/10/relationships/authors" Target="author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Operators and Expressions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38D2B-94EA-C9E6-B07D-083ABD44B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BBE29-5C55-4884-4BC4-23A9D738B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5023D2-6BE6-F6F4-0A8A-6BC710C943D7}"/>
              </a:ext>
            </a:extLst>
          </p:cNvPr>
          <p:cNvSpPr txBox="1">
            <a:spLocks/>
          </p:cNvSpPr>
          <p:nvPr/>
        </p:nvSpPr>
        <p:spPr>
          <a:xfrm>
            <a:off x="457200" y="2960425"/>
            <a:ext cx="8510322" cy="862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my_favorite_number</a:t>
            </a:r>
            <a:r>
              <a:rPr lang="en-US" sz="3600" dirty="0"/>
              <a:t>  = 4 + 3 , </a:t>
            </a:r>
            <a:r>
              <a:rPr lang="en-US" sz="3600" dirty="0" err="1"/>
              <a:t>next_best</a:t>
            </a:r>
            <a:r>
              <a:rPr lang="en-US" sz="3600" dirty="0"/>
              <a:t> = 2*5 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B9D80E-2496-D915-6D42-A7DC6678BC86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260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 assignment operator may be used as part of a variable declaration.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AC823-71C0-9A3A-3AAB-655190DA7EE3}"/>
              </a:ext>
            </a:extLst>
          </p:cNvPr>
          <p:cNvSpPr txBox="1">
            <a:spLocks/>
          </p:cNvSpPr>
          <p:nvPr/>
        </p:nvSpPr>
        <p:spPr>
          <a:xfrm>
            <a:off x="1289957" y="4038600"/>
            <a:ext cx="6564086" cy="10554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we can still declare more than one variable by using commas</a:t>
            </a:r>
          </a:p>
        </p:txBody>
      </p:sp>
    </p:spTree>
    <p:extLst>
      <p:ext uri="{BB962C8B-B14F-4D97-AF65-F5344CB8AC3E}">
        <p14:creationId xmlns:p14="http://schemas.microsoft.com/office/powerpoint/2010/main" val="186092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77AD3-2A79-2E47-6F9E-570E64725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6763C-68D0-3E21-3AB7-FEDC021C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7CDFBA-4200-EF8F-796F-DFA86972E9B1}"/>
              </a:ext>
            </a:extLst>
          </p:cNvPr>
          <p:cNvSpPr txBox="1">
            <a:spLocks/>
          </p:cNvSpPr>
          <p:nvPr/>
        </p:nvSpPr>
        <p:spPr>
          <a:xfrm>
            <a:off x="601021" y="3251844"/>
            <a:ext cx="8510322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my_number</a:t>
            </a:r>
            <a:r>
              <a:rPr lang="en-US" sz="3600" dirty="0"/>
              <a:t>  = 7, </a:t>
            </a:r>
            <a:r>
              <a:rPr lang="en-US" sz="3600" dirty="0" err="1"/>
              <a:t>new_number</a:t>
            </a:r>
            <a:r>
              <a:rPr lang="en-US" sz="3600" dirty="0"/>
              <a:t>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51B772-10B3-88CE-7EFA-278395EE1754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7179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 expression to the right of the assignment operator can contain variables and function calls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D6DA27-156A-2108-6DEB-4BBD548AF145}"/>
              </a:ext>
            </a:extLst>
          </p:cNvPr>
          <p:cNvSpPr txBox="1">
            <a:spLocks/>
          </p:cNvSpPr>
          <p:nvPr/>
        </p:nvSpPr>
        <p:spPr>
          <a:xfrm>
            <a:off x="633678" y="4095450"/>
            <a:ext cx="8129322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new_number</a:t>
            </a:r>
            <a:r>
              <a:rPr lang="en-US" sz="3600" dirty="0"/>
              <a:t> = 2 *  </a:t>
            </a:r>
            <a:r>
              <a:rPr lang="en-US" sz="3600" dirty="0" err="1">
                <a:solidFill>
                  <a:srgbClr val="7030A0"/>
                </a:solidFill>
              </a:rPr>
              <a:t>my_number</a:t>
            </a:r>
            <a:r>
              <a:rPr lang="en-US" sz="3600" dirty="0">
                <a:solidFill>
                  <a:srgbClr val="7030A0"/>
                </a:solidFill>
              </a:rPr>
              <a:t>  </a:t>
            </a:r>
            <a:r>
              <a:rPr lang="en-US" sz="3600" dirty="0"/>
              <a:t>;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405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0C032-1389-3D0C-0902-CD507CE21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6FA3-DCCD-4F57-4510-F2BBDA77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73ED67-39D7-86DD-438F-FBBCC9DBD584}"/>
              </a:ext>
            </a:extLst>
          </p:cNvPr>
          <p:cNvSpPr txBox="1">
            <a:spLocks/>
          </p:cNvSpPr>
          <p:nvPr/>
        </p:nvSpPr>
        <p:spPr>
          <a:xfrm>
            <a:off x="1066800" y="2762550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my_number</a:t>
            </a:r>
            <a:r>
              <a:rPr lang="en-US" sz="3600" dirty="0"/>
              <a:t>  = 7;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B0D2F0-3FA5-4FF2-5408-CAC7586EDBB5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260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This is valid C code but would not make sense as mathematical statements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974075-B7AF-F431-E047-2CBF0372866C}"/>
              </a:ext>
            </a:extLst>
          </p:cNvPr>
          <p:cNvSpPr txBox="1">
            <a:spLocks/>
          </p:cNvSpPr>
          <p:nvPr/>
        </p:nvSpPr>
        <p:spPr>
          <a:xfrm>
            <a:off x="1077686" y="4038600"/>
            <a:ext cx="7075714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my_number</a:t>
            </a:r>
            <a:r>
              <a:rPr lang="en-US" sz="3600" dirty="0"/>
              <a:t> = </a:t>
            </a:r>
            <a:r>
              <a:rPr lang="en-US" sz="3600" dirty="0" err="1">
                <a:solidFill>
                  <a:srgbClr val="7030A0"/>
                </a:solidFill>
              </a:rPr>
              <a:t>my_number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/>
              <a:t>+ 8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/>
              <a:t>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0D4C9-3C02-CE91-2BD3-8FF671936CD9}"/>
              </a:ext>
            </a:extLst>
          </p:cNvPr>
          <p:cNvSpPr txBox="1">
            <a:spLocks/>
          </p:cNvSpPr>
          <p:nvPr/>
        </p:nvSpPr>
        <p:spPr>
          <a:xfrm>
            <a:off x="5029200" y="3721056"/>
            <a:ext cx="533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7 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B2627D4A-5E49-2B90-9579-E943F44CBDFD}"/>
              </a:ext>
            </a:extLst>
          </p:cNvPr>
          <p:cNvSpPr/>
          <p:nvPr/>
        </p:nvSpPr>
        <p:spPr>
          <a:xfrm rot="5400000">
            <a:off x="5158740" y="3319092"/>
            <a:ext cx="365760" cy="292608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2418FD-8DBA-B80A-888E-FF11F4F4F8F2}"/>
              </a:ext>
            </a:extLst>
          </p:cNvPr>
          <p:cNvSpPr txBox="1">
            <a:spLocks/>
          </p:cNvSpPr>
          <p:nvPr/>
        </p:nvSpPr>
        <p:spPr>
          <a:xfrm>
            <a:off x="5074920" y="5007625"/>
            <a:ext cx="86868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15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7A0A08C-BBB4-C084-F7E4-4CBD026DB524}"/>
              </a:ext>
            </a:extLst>
          </p:cNvPr>
          <p:cNvSpPr/>
          <p:nvPr/>
        </p:nvSpPr>
        <p:spPr>
          <a:xfrm>
            <a:off x="2351314" y="4702629"/>
            <a:ext cx="2481943" cy="578990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1943" h="578990">
                <a:moveTo>
                  <a:pt x="2481943" y="566057"/>
                </a:moveTo>
                <a:cubicBezTo>
                  <a:pt x="2004786" y="578757"/>
                  <a:pt x="1527629" y="591457"/>
                  <a:pt x="1208315" y="555171"/>
                </a:cubicBezTo>
                <a:cubicBezTo>
                  <a:pt x="889001" y="518885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8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4F9DB0-87B1-5806-1354-DF56E9591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501160"/>
              </p:ext>
            </p:extLst>
          </p:nvPr>
        </p:nvGraphicFramePr>
        <p:xfrm>
          <a:off x="838200" y="292689"/>
          <a:ext cx="7315200" cy="6272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02">
                  <a:extLst>
                    <a:ext uri="{9D8B030D-6E8A-4147-A177-3AD203B41FA5}">
                      <a16:colId xmlns:a16="http://schemas.microsoft.com/office/drawing/2014/main" val="3539068629"/>
                    </a:ext>
                  </a:extLst>
                </a:gridCol>
                <a:gridCol w="4167598">
                  <a:extLst>
                    <a:ext uri="{9D8B030D-6E8A-4147-A177-3AD203B41FA5}">
                      <a16:colId xmlns:a16="http://schemas.microsoft.com/office/drawing/2014/main" val="1162336428"/>
                    </a:ext>
                  </a:extLst>
                </a:gridCol>
              </a:tblGrid>
              <a:tr h="3491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Operator Precedence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121689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Parentheses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Postfix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( 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expr++    expr--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5642058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Unary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++expr    --expr    +expr    -expr  ~   !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6688874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Multiplicative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*     /      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07942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Additive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     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449882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Shift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&lt;&lt;     &gt;&gt;       &gt;&gt;&gt;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2149033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Relational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      &gt;     &lt;=       &gt;=    </a:t>
                      </a:r>
                      <a:r>
                        <a:rPr lang="en-US" sz="1600" kern="100" dirty="0" err="1">
                          <a:effectLst/>
                        </a:rPr>
                        <a:t>instanceof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470954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Equality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 ==      !=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743261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&amp;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54726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exclusive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^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39114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inclusive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1651782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&amp;&amp;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111936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29936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Ternary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?  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6072421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Assignment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=  +=  -=  *=  /=  %=  &amp;=  ^=   |=   &lt;&lt;=  &gt;&gt;=   &gt;&gt;&gt;=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370263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269663-F44E-217F-F2F7-9EE60E280BDA}"/>
              </a:ext>
            </a:extLst>
          </p:cNvPr>
          <p:cNvSpPr/>
          <p:nvPr/>
        </p:nvSpPr>
        <p:spPr>
          <a:xfrm>
            <a:off x="838200" y="948009"/>
            <a:ext cx="7315200" cy="1097280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B2290E-556D-FF26-9E0F-E2A96C3D15FD}"/>
              </a:ext>
            </a:extLst>
          </p:cNvPr>
          <p:cNvSpPr/>
          <p:nvPr/>
        </p:nvSpPr>
        <p:spPr>
          <a:xfrm>
            <a:off x="838200" y="2721428"/>
            <a:ext cx="7315200" cy="3124200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E78EFA-5575-A126-D77F-3D0ACF84C561}"/>
              </a:ext>
            </a:extLst>
          </p:cNvPr>
          <p:cNvSpPr/>
          <p:nvPr/>
        </p:nvSpPr>
        <p:spPr>
          <a:xfrm>
            <a:off x="4245428" y="5909990"/>
            <a:ext cx="3886200" cy="61177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3B92219-5730-8A72-CF5B-FEF6747704BA}"/>
              </a:ext>
            </a:extLst>
          </p:cNvPr>
          <p:cNvSpPr txBox="1">
            <a:spLocks/>
          </p:cNvSpPr>
          <p:nvPr/>
        </p:nvSpPr>
        <p:spPr>
          <a:xfrm>
            <a:off x="1600200" y="1706335"/>
            <a:ext cx="1670573" cy="3711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multiplication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22BC967-DC32-FA9C-F151-863998136E73}"/>
              </a:ext>
            </a:extLst>
          </p:cNvPr>
          <p:cNvCxnSpPr>
            <a:cxnSpLocks/>
          </p:cNvCxnSpPr>
          <p:nvPr/>
        </p:nvCxnSpPr>
        <p:spPr>
          <a:xfrm>
            <a:off x="3187850" y="1897344"/>
            <a:ext cx="844923" cy="24448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D607FE2-8E4E-64F4-8EE1-FCFAAF936DE3}"/>
              </a:ext>
            </a:extLst>
          </p:cNvPr>
          <p:cNvSpPr txBox="1">
            <a:spLocks/>
          </p:cNvSpPr>
          <p:nvPr/>
        </p:nvSpPr>
        <p:spPr>
          <a:xfrm>
            <a:off x="4826150" y="1687420"/>
            <a:ext cx="990600" cy="3711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division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581D655-C6E5-E87F-3699-7A20D8DF84BC}"/>
              </a:ext>
            </a:extLst>
          </p:cNvPr>
          <p:cNvCxnSpPr>
            <a:cxnSpLocks/>
          </p:cNvCxnSpPr>
          <p:nvPr/>
        </p:nvCxnSpPr>
        <p:spPr>
          <a:xfrm flipH="1">
            <a:off x="4506906" y="1905000"/>
            <a:ext cx="381000" cy="1724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ADCCA42-15B6-A42C-D0B8-F268D7E4E040}"/>
              </a:ext>
            </a:extLst>
          </p:cNvPr>
          <p:cNvSpPr txBox="1">
            <a:spLocks/>
          </p:cNvSpPr>
          <p:nvPr/>
        </p:nvSpPr>
        <p:spPr>
          <a:xfrm>
            <a:off x="5352202" y="1996060"/>
            <a:ext cx="1128556" cy="400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modulus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B222416-52FC-9559-6EF4-AD4D16089E2B}"/>
              </a:ext>
            </a:extLst>
          </p:cNvPr>
          <p:cNvCxnSpPr>
            <a:cxnSpLocks/>
          </p:cNvCxnSpPr>
          <p:nvPr/>
        </p:nvCxnSpPr>
        <p:spPr>
          <a:xfrm flipH="1">
            <a:off x="4909810" y="2195886"/>
            <a:ext cx="442392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644398F-37FD-4BCA-BB1E-8058B4D38D00}"/>
              </a:ext>
            </a:extLst>
          </p:cNvPr>
          <p:cNvSpPr txBox="1">
            <a:spLocks/>
          </p:cNvSpPr>
          <p:nvPr/>
        </p:nvSpPr>
        <p:spPr>
          <a:xfrm>
            <a:off x="2631743" y="2358267"/>
            <a:ext cx="990600" cy="330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addition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432E748-7584-7790-4DAB-FDEAAFD58EF3}"/>
              </a:ext>
            </a:extLst>
          </p:cNvPr>
          <p:cNvCxnSpPr>
            <a:cxnSpLocks/>
          </p:cNvCxnSpPr>
          <p:nvPr/>
        </p:nvCxnSpPr>
        <p:spPr>
          <a:xfrm>
            <a:off x="3541604" y="2539048"/>
            <a:ext cx="420796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CF0EB99-E711-72D6-1813-2E5235F48B2A}"/>
              </a:ext>
            </a:extLst>
          </p:cNvPr>
          <p:cNvSpPr txBox="1">
            <a:spLocks/>
          </p:cNvSpPr>
          <p:nvPr/>
        </p:nvSpPr>
        <p:spPr>
          <a:xfrm>
            <a:off x="5090956" y="2383020"/>
            <a:ext cx="1313602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subtraction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3FCCC72-FE94-B818-D7DE-03DB4A9113BD}"/>
              </a:ext>
            </a:extLst>
          </p:cNvPr>
          <p:cNvCxnSpPr>
            <a:cxnSpLocks/>
          </p:cNvCxnSpPr>
          <p:nvPr/>
        </p:nvCxnSpPr>
        <p:spPr>
          <a:xfrm flipH="1">
            <a:off x="4506906" y="2568588"/>
            <a:ext cx="58405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1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15" grpId="0"/>
      <p:bldP spid="21" grpId="0"/>
      <p:bldP spid="24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62517-C4D2-B34A-9F18-64063416C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9721-F5E4-A37E-8026-2411F61EA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7178"/>
            <a:ext cx="8229600" cy="817848"/>
          </a:xfrm>
        </p:spPr>
        <p:txBody>
          <a:bodyPr>
            <a:normAutofit/>
          </a:bodyPr>
          <a:lstStyle/>
          <a:p>
            <a:r>
              <a:rPr lang="en-US" dirty="0"/>
              <a:t>Examples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85D0AE-4D94-A0E6-D16D-ADFDEE14C0E3}"/>
              </a:ext>
            </a:extLst>
          </p:cNvPr>
          <p:cNvSpPr txBox="1">
            <a:spLocks/>
          </p:cNvSpPr>
          <p:nvPr/>
        </p:nvSpPr>
        <p:spPr>
          <a:xfrm>
            <a:off x="990600" y="1865163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my_number</a:t>
            </a:r>
            <a:r>
              <a:rPr lang="en-US" sz="3600" dirty="0"/>
              <a:t>  = 7 * 3 – 2 *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017D46-BF7B-C9E4-EC9F-E0C6DA05A4EA}"/>
              </a:ext>
            </a:extLst>
          </p:cNvPr>
          <p:cNvSpPr txBox="1">
            <a:spLocks/>
          </p:cNvSpPr>
          <p:nvPr/>
        </p:nvSpPr>
        <p:spPr>
          <a:xfrm>
            <a:off x="3764120" y="1944977"/>
            <a:ext cx="995099" cy="634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rgbClr val="7030A0"/>
                </a:solidFill>
              </a:rPr>
              <a:t>21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5908626-5088-0E79-E2B8-6CCFBD57EFE3}"/>
              </a:ext>
            </a:extLst>
          </p:cNvPr>
          <p:cNvSpPr/>
          <p:nvPr/>
        </p:nvSpPr>
        <p:spPr>
          <a:xfrm rot="5400000">
            <a:off x="4849489" y="2233614"/>
            <a:ext cx="285015" cy="1903207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2DE16E2-005C-4BE7-6FDB-D7C2A9D891B4}"/>
              </a:ext>
            </a:extLst>
          </p:cNvPr>
          <p:cNvSpPr txBox="1">
            <a:spLocks/>
          </p:cNvSpPr>
          <p:nvPr/>
        </p:nvSpPr>
        <p:spPr>
          <a:xfrm>
            <a:off x="4683785" y="3325138"/>
            <a:ext cx="86868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13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3A5A6C4-432F-DA28-DCE8-429B7E73BB13}"/>
              </a:ext>
            </a:extLst>
          </p:cNvPr>
          <p:cNvSpPr/>
          <p:nvPr/>
        </p:nvSpPr>
        <p:spPr>
          <a:xfrm>
            <a:off x="2627643" y="2579332"/>
            <a:ext cx="1903207" cy="950944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1943" h="578990">
                <a:moveTo>
                  <a:pt x="2481943" y="566057"/>
                </a:moveTo>
                <a:cubicBezTo>
                  <a:pt x="2004786" y="578757"/>
                  <a:pt x="1527629" y="591457"/>
                  <a:pt x="1208315" y="555171"/>
                </a:cubicBezTo>
                <a:cubicBezTo>
                  <a:pt x="889001" y="518885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194C9D-4F75-0C15-0576-C7344E89B5BE}"/>
              </a:ext>
            </a:extLst>
          </p:cNvPr>
          <p:cNvSpPr txBox="1">
            <a:spLocks/>
          </p:cNvSpPr>
          <p:nvPr/>
        </p:nvSpPr>
        <p:spPr>
          <a:xfrm>
            <a:off x="3902913" y="1057341"/>
            <a:ext cx="2193087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25184FC-26A1-9C67-5A78-B6D4093A5972}"/>
              </a:ext>
            </a:extLst>
          </p:cNvPr>
          <p:cNvCxnSpPr>
            <a:cxnSpLocks/>
          </p:cNvCxnSpPr>
          <p:nvPr/>
        </p:nvCxnSpPr>
        <p:spPr>
          <a:xfrm flipH="1">
            <a:off x="4315737" y="1371600"/>
            <a:ext cx="180063" cy="49356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9F13467-8123-84C2-1513-A28FC67380F0}"/>
              </a:ext>
            </a:extLst>
          </p:cNvPr>
          <p:cNvCxnSpPr>
            <a:cxnSpLocks/>
          </p:cNvCxnSpPr>
          <p:nvPr/>
        </p:nvCxnSpPr>
        <p:spPr>
          <a:xfrm>
            <a:off x="5181600" y="1422570"/>
            <a:ext cx="381895" cy="4898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F99F459-F74E-E2A3-3835-9D313CD4BD62}"/>
              </a:ext>
            </a:extLst>
          </p:cNvPr>
          <p:cNvSpPr txBox="1">
            <a:spLocks/>
          </p:cNvSpPr>
          <p:nvPr/>
        </p:nvSpPr>
        <p:spPr>
          <a:xfrm>
            <a:off x="1433874" y="1242908"/>
            <a:ext cx="2193087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lowest precedence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1D93547-FF01-277D-A319-036E71A78D6C}"/>
              </a:ext>
            </a:extLst>
          </p:cNvPr>
          <p:cNvCxnSpPr>
            <a:cxnSpLocks/>
          </p:cNvCxnSpPr>
          <p:nvPr/>
        </p:nvCxnSpPr>
        <p:spPr>
          <a:xfrm>
            <a:off x="3158139" y="1556762"/>
            <a:ext cx="381895" cy="4898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86237D3-D13F-1408-88C0-726F027E259F}"/>
              </a:ext>
            </a:extLst>
          </p:cNvPr>
          <p:cNvSpPr txBox="1">
            <a:spLocks/>
          </p:cNvSpPr>
          <p:nvPr/>
        </p:nvSpPr>
        <p:spPr>
          <a:xfrm>
            <a:off x="5295900" y="2613556"/>
            <a:ext cx="2373829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medium precedence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D9747D6-BB1E-CEB1-8ED2-EA2B265DF279}"/>
              </a:ext>
            </a:extLst>
          </p:cNvPr>
          <p:cNvCxnSpPr>
            <a:cxnSpLocks/>
          </p:cNvCxnSpPr>
          <p:nvPr/>
        </p:nvCxnSpPr>
        <p:spPr>
          <a:xfrm flipH="1" flipV="1">
            <a:off x="5029200" y="2262154"/>
            <a:ext cx="245322" cy="44572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9C44E19-232F-766C-9A93-936A96AC97FF}"/>
              </a:ext>
            </a:extLst>
          </p:cNvPr>
          <p:cNvSpPr txBox="1">
            <a:spLocks/>
          </p:cNvSpPr>
          <p:nvPr/>
        </p:nvSpPr>
        <p:spPr>
          <a:xfrm>
            <a:off x="5202619" y="1910782"/>
            <a:ext cx="995098" cy="61635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rgbClr val="7030A0"/>
                </a:solidFill>
              </a:rPr>
              <a:t>8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75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" grpId="0" animBg="1"/>
      <p:bldP spid="10" grpId="0"/>
      <p:bldP spid="10" grpId="1"/>
      <p:bldP spid="16" grpId="0"/>
      <p:bldP spid="18" grpId="0"/>
      <p:bldP spid="18" grpId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6C2CF-DB9C-B6A6-BC63-048ACB78F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72F36-7AA7-D8F6-B2C3-D1B33B81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7178"/>
            <a:ext cx="8229600" cy="817848"/>
          </a:xfrm>
        </p:spPr>
        <p:txBody>
          <a:bodyPr>
            <a:normAutofit/>
          </a:bodyPr>
          <a:lstStyle/>
          <a:p>
            <a:r>
              <a:rPr lang="en-US" dirty="0"/>
              <a:t>Examples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DF3690-5745-5F8B-66DF-E5A71157891F}"/>
              </a:ext>
            </a:extLst>
          </p:cNvPr>
          <p:cNvSpPr txBox="1">
            <a:spLocks/>
          </p:cNvSpPr>
          <p:nvPr/>
        </p:nvSpPr>
        <p:spPr>
          <a:xfrm>
            <a:off x="1077237" y="2286844"/>
            <a:ext cx="64770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my_number</a:t>
            </a:r>
            <a:r>
              <a:rPr lang="en-US" sz="3600" dirty="0"/>
              <a:t>  = 5 * ( 3 * 2 – 4) + 4;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572656E-7002-A840-4A87-977405FEEA7A}"/>
              </a:ext>
            </a:extLst>
          </p:cNvPr>
          <p:cNvSpPr/>
          <p:nvPr/>
        </p:nvSpPr>
        <p:spPr>
          <a:xfrm rot="5400000">
            <a:off x="5409957" y="3060549"/>
            <a:ext cx="285015" cy="1903207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D897DF-54D5-0242-772A-4F9479843191}"/>
              </a:ext>
            </a:extLst>
          </p:cNvPr>
          <p:cNvSpPr txBox="1">
            <a:spLocks/>
          </p:cNvSpPr>
          <p:nvPr/>
        </p:nvSpPr>
        <p:spPr>
          <a:xfrm>
            <a:off x="5333999" y="4188358"/>
            <a:ext cx="73949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910D8F9-C852-C30D-A15A-D8DDAF29A909}"/>
              </a:ext>
            </a:extLst>
          </p:cNvPr>
          <p:cNvSpPr/>
          <p:nvPr/>
        </p:nvSpPr>
        <p:spPr>
          <a:xfrm>
            <a:off x="2273299" y="3178442"/>
            <a:ext cx="3279165" cy="2957319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1943" h="578990">
                <a:moveTo>
                  <a:pt x="2481943" y="566057"/>
                </a:moveTo>
                <a:cubicBezTo>
                  <a:pt x="2004786" y="578757"/>
                  <a:pt x="1527629" y="591457"/>
                  <a:pt x="1208315" y="555171"/>
                </a:cubicBezTo>
                <a:cubicBezTo>
                  <a:pt x="889001" y="518885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911F479-870A-EC74-5F8B-9FDC25C8DE1C}"/>
              </a:ext>
            </a:extLst>
          </p:cNvPr>
          <p:cNvSpPr txBox="1">
            <a:spLocks/>
          </p:cNvSpPr>
          <p:nvPr/>
        </p:nvSpPr>
        <p:spPr>
          <a:xfrm>
            <a:off x="3902913" y="1057341"/>
            <a:ext cx="2193087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1E2154-E02B-DEDB-49CF-663302FAAC8F}"/>
              </a:ext>
            </a:extLst>
          </p:cNvPr>
          <p:cNvCxnSpPr>
            <a:cxnSpLocks/>
          </p:cNvCxnSpPr>
          <p:nvPr/>
        </p:nvCxnSpPr>
        <p:spPr>
          <a:xfrm flipH="1">
            <a:off x="4763717" y="1426085"/>
            <a:ext cx="388144" cy="80703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717B40A-91B7-0F9D-56EB-2917DD739FEB}"/>
              </a:ext>
            </a:extLst>
          </p:cNvPr>
          <p:cNvCxnSpPr>
            <a:cxnSpLocks/>
          </p:cNvCxnSpPr>
          <p:nvPr/>
        </p:nvCxnSpPr>
        <p:spPr>
          <a:xfrm>
            <a:off x="5943600" y="1448671"/>
            <a:ext cx="457200" cy="83817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01D9BB4-D4A6-5458-FE54-EEB6E7061458}"/>
              </a:ext>
            </a:extLst>
          </p:cNvPr>
          <p:cNvSpPr txBox="1">
            <a:spLocks/>
          </p:cNvSpPr>
          <p:nvPr/>
        </p:nvSpPr>
        <p:spPr>
          <a:xfrm>
            <a:off x="1386159" y="1594650"/>
            <a:ext cx="2193087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lowest precedence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B06DEA-C6E7-1633-A361-8C2579EB062D}"/>
              </a:ext>
            </a:extLst>
          </p:cNvPr>
          <p:cNvCxnSpPr>
            <a:cxnSpLocks/>
          </p:cNvCxnSpPr>
          <p:nvPr/>
        </p:nvCxnSpPr>
        <p:spPr>
          <a:xfrm>
            <a:off x="3283393" y="1943199"/>
            <a:ext cx="381895" cy="4898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E8D5372-A755-3605-2F81-4799EAC78A69}"/>
              </a:ext>
            </a:extLst>
          </p:cNvPr>
          <p:cNvSpPr txBox="1">
            <a:spLocks/>
          </p:cNvSpPr>
          <p:nvPr/>
        </p:nvSpPr>
        <p:spPr>
          <a:xfrm>
            <a:off x="6204681" y="3456747"/>
            <a:ext cx="2373829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medium precedence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36988E6-2B8F-29C0-594F-8D8217EDC9AF}"/>
              </a:ext>
            </a:extLst>
          </p:cNvPr>
          <p:cNvSpPr/>
          <p:nvPr/>
        </p:nvSpPr>
        <p:spPr>
          <a:xfrm>
            <a:off x="4798027" y="2419612"/>
            <a:ext cx="1005840" cy="365760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49DDA43-A161-8F1A-5FF6-87665CBA536F}"/>
              </a:ext>
            </a:extLst>
          </p:cNvPr>
          <p:cNvCxnSpPr>
            <a:cxnSpLocks/>
          </p:cNvCxnSpPr>
          <p:nvPr/>
        </p:nvCxnSpPr>
        <p:spPr>
          <a:xfrm flipH="1" flipV="1">
            <a:off x="6137623" y="2910935"/>
            <a:ext cx="312070" cy="46947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E2507A9-A86D-A5B8-F64E-79480B6512FF}"/>
              </a:ext>
            </a:extLst>
          </p:cNvPr>
          <p:cNvSpPr txBox="1">
            <a:spLocks/>
          </p:cNvSpPr>
          <p:nvPr/>
        </p:nvSpPr>
        <p:spPr>
          <a:xfrm>
            <a:off x="2605406" y="3234748"/>
            <a:ext cx="3155423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second highest precedence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7C73EF9-08EF-74CC-D932-3CE0E83E05DE}"/>
              </a:ext>
            </a:extLst>
          </p:cNvPr>
          <p:cNvCxnSpPr>
            <a:cxnSpLocks/>
          </p:cNvCxnSpPr>
          <p:nvPr/>
        </p:nvCxnSpPr>
        <p:spPr>
          <a:xfrm flipV="1">
            <a:off x="4145078" y="2738510"/>
            <a:ext cx="200937" cy="37724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402A3DF-ACF8-67B0-78A8-44B3AF28AFFC}"/>
              </a:ext>
            </a:extLst>
          </p:cNvPr>
          <p:cNvCxnSpPr>
            <a:cxnSpLocks/>
          </p:cNvCxnSpPr>
          <p:nvPr/>
        </p:nvCxnSpPr>
        <p:spPr>
          <a:xfrm flipV="1">
            <a:off x="4658679" y="2995607"/>
            <a:ext cx="416879" cy="2391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48C56DE-1E7B-3C16-05DF-A1591E0FBDAB}"/>
              </a:ext>
            </a:extLst>
          </p:cNvPr>
          <p:cNvCxnSpPr>
            <a:cxnSpLocks/>
          </p:cNvCxnSpPr>
          <p:nvPr/>
        </p:nvCxnSpPr>
        <p:spPr>
          <a:xfrm flipV="1">
            <a:off x="6781800" y="2797419"/>
            <a:ext cx="64130" cy="5829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73156C-2B2B-4ABF-336B-9227CFAB6F15}"/>
              </a:ext>
            </a:extLst>
          </p:cNvPr>
          <p:cNvSpPr txBox="1">
            <a:spLocks/>
          </p:cNvSpPr>
          <p:nvPr/>
        </p:nvSpPr>
        <p:spPr>
          <a:xfrm>
            <a:off x="4800600" y="2349904"/>
            <a:ext cx="995099" cy="561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rgbClr val="7030A0"/>
                </a:solidFill>
              </a:rPr>
              <a:t>6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98484226-2E20-3A8E-2BF3-2791EE56A114}"/>
              </a:ext>
            </a:extLst>
          </p:cNvPr>
          <p:cNvSpPr/>
          <p:nvPr/>
        </p:nvSpPr>
        <p:spPr>
          <a:xfrm rot="5400000">
            <a:off x="4724610" y="3793245"/>
            <a:ext cx="285015" cy="1903207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5285B33-90DA-C3A9-9F08-3E5ABDFA61F4}"/>
              </a:ext>
            </a:extLst>
          </p:cNvPr>
          <p:cNvSpPr txBox="1">
            <a:spLocks/>
          </p:cNvSpPr>
          <p:nvPr/>
        </p:nvSpPr>
        <p:spPr>
          <a:xfrm>
            <a:off x="4666617" y="4984161"/>
            <a:ext cx="73949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10 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38DB2312-A4EE-C7CD-E7DE-DE3F7052838E}"/>
              </a:ext>
            </a:extLst>
          </p:cNvPr>
          <p:cNvSpPr/>
          <p:nvPr/>
        </p:nvSpPr>
        <p:spPr>
          <a:xfrm rot="5400000">
            <a:off x="5993711" y="4323290"/>
            <a:ext cx="330529" cy="279052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8D6B86DE-FCF6-0258-437A-C533870A0449}"/>
              </a:ext>
            </a:extLst>
          </p:cNvPr>
          <p:cNvSpPr txBox="1">
            <a:spLocks/>
          </p:cNvSpPr>
          <p:nvPr/>
        </p:nvSpPr>
        <p:spPr>
          <a:xfrm>
            <a:off x="5834934" y="5818584"/>
            <a:ext cx="73949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14 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CA0795B7-2330-BB80-4D8F-7B1CDDFD2B32}"/>
              </a:ext>
            </a:extLst>
          </p:cNvPr>
          <p:cNvSpPr txBox="1">
            <a:spLocks/>
          </p:cNvSpPr>
          <p:nvPr/>
        </p:nvSpPr>
        <p:spPr>
          <a:xfrm>
            <a:off x="4826795" y="2376292"/>
            <a:ext cx="1574005" cy="561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rgbClr val="7030A0"/>
                </a:solidFill>
              </a:rPr>
              <a:t>2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66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9" grpId="0" animBg="1"/>
      <p:bldP spid="10" grpId="0"/>
      <p:bldP spid="10" grpId="1"/>
      <p:bldP spid="16" grpId="0"/>
      <p:bldP spid="18" grpId="0"/>
      <p:bldP spid="18" grpId="1"/>
      <p:bldP spid="28" grpId="0" animBg="1"/>
      <p:bldP spid="13" grpId="0"/>
      <p:bldP spid="13" grpId="1"/>
      <p:bldP spid="5" grpId="0" animBg="1"/>
      <p:bldP spid="30" grpId="0" animBg="1"/>
      <p:bldP spid="31" grpId="0"/>
      <p:bldP spid="32" grpId="0" animBg="1"/>
      <p:bldP spid="33" grpId="0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F78AB-6E19-5C25-23E4-BC604DA47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16890-FB88-3B31-328D-31EA00DE0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Integer Division( 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3BD4027-CE3F-4C8E-F6F4-65BF1ACA2DAD}"/>
              </a:ext>
            </a:extLst>
          </p:cNvPr>
          <p:cNvSpPr txBox="1">
            <a:spLocks/>
          </p:cNvSpPr>
          <p:nvPr/>
        </p:nvSpPr>
        <p:spPr>
          <a:xfrm>
            <a:off x="1066800" y="2762550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my_number</a:t>
            </a:r>
            <a:r>
              <a:rPr lang="en-US" sz="3600" dirty="0"/>
              <a:t>  = 14 / 5;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1CCFBD6-6626-4DE1-E308-41C396A7A4C9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260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When one integer is divided by another, the result will be an integer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CE89987-268D-99BC-5FB1-9CEFC29687E1}"/>
              </a:ext>
            </a:extLst>
          </p:cNvPr>
          <p:cNvSpPr txBox="1">
            <a:spLocks/>
          </p:cNvSpPr>
          <p:nvPr/>
        </p:nvSpPr>
        <p:spPr>
          <a:xfrm>
            <a:off x="1694361" y="4726523"/>
            <a:ext cx="4231277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is </a:t>
            </a:r>
            <a:r>
              <a:rPr lang="en-US" sz="3600" dirty="0">
                <a:solidFill>
                  <a:srgbClr val="FF0000"/>
                </a:solidFill>
              </a:rPr>
              <a:t>truncated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D2392-3B1E-470A-AE6C-E10DE02075EC}"/>
              </a:ext>
            </a:extLst>
          </p:cNvPr>
          <p:cNvSpPr txBox="1">
            <a:spLocks/>
          </p:cNvSpPr>
          <p:nvPr/>
        </p:nvSpPr>
        <p:spPr>
          <a:xfrm>
            <a:off x="5027623" y="3529712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2.8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E116C5-5A39-156B-C9A0-DE442ECFE1AF}"/>
              </a:ext>
            </a:extLst>
          </p:cNvPr>
          <p:cNvSpPr txBox="1">
            <a:spLocks/>
          </p:cNvSpPr>
          <p:nvPr/>
        </p:nvSpPr>
        <p:spPr>
          <a:xfrm>
            <a:off x="6733973" y="3529712"/>
            <a:ext cx="559941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6B6A4CC-2E74-8CE3-9F74-65BE3C091D58}"/>
              </a:ext>
            </a:extLst>
          </p:cNvPr>
          <p:cNvSpPr/>
          <p:nvPr/>
        </p:nvSpPr>
        <p:spPr>
          <a:xfrm>
            <a:off x="2916218" y="3563832"/>
            <a:ext cx="4007472" cy="943144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8192" h="632792">
                <a:moveTo>
                  <a:pt x="2918192" y="326296"/>
                </a:moveTo>
                <a:cubicBezTo>
                  <a:pt x="2609412" y="585809"/>
                  <a:pt x="2051893" y="629067"/>
                  <a:pt x="1659871" y="632741"/>
                </a:cubicBezTo>
                <a:cubicBezTo>
                  <a:pt x="1267849" y="636415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AEDE821-6BC1-3BDF-EB71-59B62FA786A8}"/>
              </a:ext>
            </a:extLst>
          </p:cNvPr>
          <p:cNvSpPr txBox="1">
            <a:spLocks/>
          </p:cNvSpPr>
          <p:nvPr/>
        </p:nvSpPr>
        <p:spPr>
          <a:xfrm>
            <a:off x="3200400" y="5281619"/>
            <a:ext cx="51816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fractional part is removed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16A2C8E-F3A4-F290-FD6A-FC62169F8D8E}"/>
              </a:ext>
            </a:extLst>
          </p:cNvPr>
          <p:cNvSpPr/>
          <p:nvPr/>
        </p:nvSpPr>
        <p:spPr>
          <a:xfrm>
            <a:off x="5943600" y="3721056"/>
            <a:ext cx="457200" cy="165144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8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3" grpId="0"/>
      <p:bldP spid="7" grpId="0"/>
      <p:bldP spid="9" grpId="0" animBg="1"/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46188-0512-30E9-C824-03C8B3F41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C1510-C532-FF27-5CED-9B4C4EEC8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Modulus Operator(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782AD3F-28B8-4F77-16D0-BDA636ACBAC9}"/>
              </a:ext>
            </a:extLst>
          </p:cNvPr>
          <p:cNvSpPr txBox="1">
            <a:spLocks/>
          </p:cNvSpPr>
          <p:nvPr/>
        </p:nvSpPr>
        <p:spPr>
          <a:xfrm>
            <a:off x="990600" y="3353074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my_number</a:t>
            </a:r>
            <a:r>
              <a:rPr lang="en-US" sz="3600" dirty="0"/>
              <a:t>  = 14 % 5;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D187CF-C6E4-DDE2-5AAE-5452205DECEE}"/>
              </a:ext>
            </a:extLst>
          </p:cNvPr>
          <p:cNvSpPr txBox="1">
            <a:spLocks/>
          </p:cNvSpPr>
          <p:nvPr/>
        </p:nvSpPr>
        <p:spPr>
          <a:xfrm>
            <a:off x="956401" y="1943559"/>
            <a:ext cx="7927105" cy="1260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Finds the remainder when one integer (on the left of the operator) is divided by another integer (on the right of the operator)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C195461-0317-9224-D7F1-3E7CF0137966}"/>
              </a:ext>
            </a:extLst>
          </p:cNvPr>
          <p:cNvSpPr txBox="1">
            <a:spLocks/>
          </p:cNvSpPr>
          <p:nvPr/>
        </p:nvSpPr>
        <p:spPr>
          <a:xfrm>
            <a:off x="956401" y="1172429"/>
            <a:ext cx="6127344" cy="6081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Only valid for integer arithmetic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B5571-C9B4-5104-32E0-53A383B32843}"/>
              </a:ext>
            </a:extLst>
          </p:cNvPr>
          <p:cNvSpPr txBox="1">
            <a:spLocks/>
          </p:cNvSpPr>
          <p:nvPr/>
        </p:nvSpPr>
        <p:spPr>
          <a:xfrm>
            <a:off x="8327684" y="3939256"/>
            <a:ext cx="6858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8E67A81-1F3F-9B8F-1C9C-33CBF49D5BA3}"/>
              </a:ext>
            </a:extLst>
          </p:cNvPr>
          <p:cNvSpPr txBox="1">
            <a:spLocks/>
          </p:cNvSpPr>
          <p:nvPr/>
        </p:nvSpPr>
        <p:spPr>
          <a:xfrm>
            <a:off x="6141002" y="3952724"/>
            <a:ext cx="559941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57F76E6-FC8A-CBA0-D7E2-02CC665241C1}"/>
              </a:ext>
            </a:extLst>
          </p:cNvPr>
          <p:cNvSpPr/>
          <p:nvPr/>
        </p:nvSpPr>
        <p:spPr>
          <a:xfrm>
            <a:off x="2417904" y="3979660"/>
            <a:ext cx="6100129" cy="1346548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9723" h="641198">
                <a:moveTo>
                  <a:pt x="2909723" y="241749"/>
                </a:moveTo>
                <a:cubicBezTo>
                  <a:pt x="2588239" y="497035"/>
                  <a:pt x="1999667" y="640340"/>
                  <a:pt x="1613291" y="641196"/>
                </a:cubicBezTo>
                <a:cubicBezTo>
                  <a:pt x="1226915" y="642052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7C4427-203A-D28C-47CF-39B8C0BB2DB3}"/>
              </a:ext>
            </a:extLst>
          </p:cNvPr>
          <p:cNvSpPr txBox="1">
            <a:spLocks/>
          </p:cNvSpPr>
          <p:nvPr/>
        </p:nvSpPr>
        <p:spPr>
          <a:xfrm>
            <a:off x="3200400" y="5451306"/>
            <a:ext cx="5683106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4 gets stored in </a:t>
            </a:r>
            <a:r>
              <a:rPr lang="en-US" sz="3600" dirty="0" err="1">
                <a:solidFill>
                  <a:srgbClr val="FF0000"/>
                </a:solidFill>
              </a:rPr>
              <a:t>my_number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B478BFF-446A-322D-C6B9-858185187654}"/>
              </a:ext>
            </a:extLst>
          </p:cNvPr>
          <p:cNvSpPr/>
          <p:nvPr/>
        </p:nvSpPr>
        <p:spPr>
          <a:xfrm>
            <a:off x="5334000" y="4104758"/>
            <a:ext cx="457200" cy="165144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1952CF7-F009-FBBF-9AB9-A23A61FAEF11}"/>
              </a:ext>
            </a:extLst>
          </p:cNvPr>
          <p:cNvSpPr txBox="1">
            <a:spLocks/>
          </p:cNvSpPr>
          <p:nvPr/>
        </p:nvSpPr>
        <p:spPr>
          <a:xfrm>
            <a:off x="6700943" y="3925788"/>
            <a:ext cx="17526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with a remainder of</a:t>
            </a:r>
          </a:p>
        </p:txBody>
      </p:sp>
    </p:spTree>
    <p:extLst>
      <p:ext uri="{BB962C8B-B14F-4D97-AF65-F5344CB8AC3E}">
        <p14:creationId xmlns:p14="http://schemas.microsoft.com/office/powerpoint/2010/main" val="333799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3" grpId="0"/>
      <p:bldP spid="7" grpId="0"/>
      <p:bldP spid="9" grpId="0" animBg="1"/>
      <p:bldP spid="10" grpId="0"/>
      <p:bldP spid="11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4A885-DA00-89D8-E8B2-BAA0B683B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669C3-DF57-5B59-401F-9F589F2C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Modulus Operator(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2F5C62-4C51-DE5F-F12E-441FD3EF44A6}"/>
              </a:ext>
            </a:extLst>
          </p:cNvPr>
          <p:cNvSpPr txBox="1">
            <a:spLocks/>
          </p:cNvSpPr>
          <p:nvPr/>
        </p:nvSpPr>
        <p:spPr>
          <a:xfrm>
            <a:off x="990600" y="3353074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my_number</a:t>
            </a:r>
            <a:r>
              <a:rPr lang="en-US" sz="3600" dirty="0"/>
              <a:t>  = num1 % num2;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769EA7-0511-7E29-5916-0C96FD8AE715}"/>
              </a:ext>
            </a:extLst>
          </p:cNvPr>
          <p:cNvSpPr txBox="1">
            <a:spLocks/>
          </p:cNvSpPr>
          <p:nvPr/>
        </p:nvSpPr>
        <p:spPr>
          <a:xfrm>
            <a:off x="886358" y="1337675"/>
            <a:ext cx="7371283" cy="6081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Valid for integer variables or constants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117A-DBF2-4E85-0FFC-D5C59FAF4112}"/>
              </a:ext>
            </a:extLst>
          </p:cNvPr>
          <p:cNvSpPr txBox="1">
            <a:spLocks/>
          </p:cNvSpPr>
          <p:nvPr/>
        </p:nvSpPr>
        <p:spPr>
          <a:xfrm>
            <a:off x="8327684" y="3939256"/>
            <a:ext cx="6858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757B5D3-775A-0FC3-D1E2-A36FCABE8EB3}"/>
              </a:ext>
            </a:extLst>
          </p:cNvPr>
          <p:cNvSpPr txBox="1">
            <a:spLocks/>
          </p:cNvSpPr>
          <p:nvPr/>
        </p:nvSpPr>
        <p:spPr>
          <a:xfrm>
            <a:off x="6141002" y="3952724"/>
            <a:ext cx="559941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4222AB1-DE07-E4AD-5A94-847F5CF1B84D}"/>
              </a:ext>
            </a:extLst>
          </p:cNvPr>
          <p:cNvSpPr/>
          <p:nvPr/>
        </p:nvSpPr>
        <p:spPr>
          <a:xfrm>
            <a:off x="2417904" y="3979660"/>
            <a:ext cx="6100129" cy="1346548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9723" h="641198">
                <a:moveTo>
                  <a:pt x="2909723" y="241749"/>
                </a:moveTo>
                <a:cubicBezTo>
                  <a:pt x="2588239" y="497035"/>
                  <a:pt x="1999667" y="640340"/>
                  <a:pt x="1613291" y="641196"/>
                </a:cubicBezTo>
                <a:cubicBezTo>
                  <a:pt x="1226915" y="642052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1974BB-5CCB-3724-AA29-4F79B1E2814F}"/>
              </a:ext>
            </a:extLst>
          </p:cNvPr>
          <p:cNvSpPr txBox="1">
            <a:spLocks/>
          </p:cNvSpPr>
          <p:nvPr/>
        </p:nvSpPr>
        <p:spPr>
          <a:xfrm>
            <a:off x="3200400" y="5451306"/>
            <a:ext cx="5683106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4 gets stored in </a:t>
            </a:r>
            <a:r>
              <a:rPr lang="en-US" sz="3600" dirty="0" err="1">
                <a:solidFill>
                  <a:srgbClr val="FF0000"/>
                </a:solidFill>
              </a:rPr>
              <a:t>my_number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D4A86C4-4EC6-1643-C59D-2551C5F46C08}"/>
              </a:ext>
            </a:extLst>
          </p:cNvPr>
          <p:cNvSpPr/>
          <p:nvPr/>
        </p:nvSpPr>
        <p:spPr>
          <a:xfrm>
            <a:off x="5334000" y="4104758"/>
            <a:ext cx="457200" cy="165144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6D67A0-05BC-9EBE-00E4-36DACEA480FA}"/>
              </a:ext>
            </a:extLst>
          </p:cNvPr>
          <p:cNvSpPr txBox="1">
            <a:spLocks/>
          </p:cNvSpPr>
          <p:nvPr/>
        </p:nvSpPr>
        <p:spPr>
          <a:xfrm>
            <a:off x="6700943" y="3925788"/>
            <a:ext cx="17526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with a remainder of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5E96B21-6559-8F54-0522-C1C48216EA99}"/>
              </a:ext>
            </a:extLst>
          </p:cNvPr>
          <p:cNvSpPr txBox="1">
            <a:spLocks/>
          </p:cNvSpPr>
          <p:nvPr/>
        </p:nvSpPr>
        <p:spPr>
          <a:xfrm>
            <a:off x="919649" y="2155531"/>
            <a:ext cx="6180779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num1 = 14 , num2 = 5;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49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7" grpId="0"/>
      <p:bldP spid="9" grpId="0" animBg="1"/>
      <p:bldP spid="10" grpId="0"/>
      <p:bldP spid="11" grpId="0" animBg="1"/>
      <p:bldP spid="6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B6646-5DE1-F68C-86BB-7B018B37B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AEFD-65DC-33E0-5263-A41547DDC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Overflow / Underflow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EA2701-FCC2-3EF2-E1DD-1E63C13F25E1}"/>
              </a:ext>
            </a:extLst>
          </p:cNvPr>
          <p:cNvSpPr txBox="1">
            <a:spLocks/>
          </p:cNvSpPr>
          <p:nvPr/>
        </p:nvSpPr>
        <p:spPr>
          <a:xfrm>
            <a:off x="788598" y="2745033"/>
            <a:ext cx="7772400" cy="862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 num1  = 120, num2 = num1 + 10;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A7B54B-90F5-BFB6-97F0-06AF92BB8707}"/>
              </a:ext>
            </a:extLst>
          </p:cNvPr>
          <p:cNvSpPr txBox="1">
            <a:spLocks/>
          </p:cNvSpPr>
          <p:nvPr/>
        </p:nvSpPr>
        <p:spPr>
          <a:xfrm>
            <a:off x="684050" y="1268521"/>
            <a:ext cx="1983506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Overflow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9693AEF-A908-CE31-1F6F-2969F289208C}"/>
              </a:ext>
            </a:extLst>
          </p:cNvPr>
          <p:cNvSpPr txBox="1">
            <a:spLocks/>
          </p:cNvSpPr>
          <p:nvPr/>
        </p:nvSpPr>
        <p:spPr>
          <a:xfrm>
            <a:off x="788598" y="3513855"/>
            <a:ext cx="4231277" cy="7629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maximum value is 127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A4FDE-8434-72C3-C2F3-766885D2E3F7}"/>
              </a:ext>
            </a:extLst>
          </p:cNvPr>
          <p:cNvSpPr txBox="1">
            <a:spLocks/>
          </p:cNvSpPr>
          <p:nvPr/>
        </p:nvSpPr>
        <p:spPr>
          <a:xfrm>
            <a:off x="7309415" y="3238696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130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E02EB5-2B0F-6106-E46F-B20108AE8002}"/>
              </a:ext>
            </a:extLst>
          </p:cNvPr>
          <p:cNvSpPr txBox="1">
            <a:spLocks/>
          </p:cNvSpPr>
          <p:nvPr/>
        </p:nvSpPr>
        <p:spPr>
          <a:xfrm>
            <a:off x="2916218" y="1343756"/>
            <a:ext cx="6207552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When a number that is too large to be represented by a certain type of variable is placed into that type of variable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C183BB-AD08-4AA3-BBB2-273768C98D17}"/>
              </a:ext>
            </a:extLst>
          </p:cNvPr>
          <p:cNvCxnSpPr/>
          <p:nvPr/>
        </p:nvCxnSpPr>
        <p:spPr>
          <a:xfrm>
            <a:off x="914400" y="3230271"/>
            <a:ext cx="175315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996A4C1-5B35-CCB1-70AC-34A57A352FBA}"/>
              </a:ext>
            </a:extLst>
          </p:cNvPr>
          <p:cNvSpPr txBox="1">
            <a:spLocks/>
          </p:cNvSpPr>
          <p:nvPr/>
        </p:nvSpPr>
        <p:spPr>
          <a:xfrm>
            <a:off x="812246" y="4179116"/>
            <a:ext cx="5933395" cy="762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value stored in num2 is -126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153A0D4-0F36-0F3A-E9DA-D6C6037CD803}"/>
              </a:ext>
            </a:extLst>
          </p:cNvPr>
          <p:cNvSpPr txBox="1">
            <a:spLocks/>
          </p:cNvSpPr>
          <p:nvPr/>
        </p:nvSpPr>
        <p:spPr>
          <a:xfrm>
            <a:off x="168688" y="5272301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120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9BEBE7-82F8-1A4A-D106-5C5248A9475F}"/>
              </a:ext>
            </a:extLst>
          </p:cNvPr>
          <p:cNvSpPr txBox="1">
            <a:spLocks/>
          </p:cNvSpPr>
          <p:nvPr/>
        </p:nvSpPr>
        <p:spPr>
          <a:xfrm>
            <a:off x="913406" y="5271164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121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5387791-1385-67D7-38A3-9E2A4C1E1DBE}"/>
              </a:ext>
            </a:extLst>
          </p:cNvPr>
          <p:cNvSpPr txBox="1">
            <a:spLocks/>
          </p:cNvSpPr>
          <p:nvPr/>
        </p:nvSpPr>
        <p:spPr>
          <a:xfrm>
            <a:off x="1662047" y="5271164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122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04AC61F-FD30-7358-315A-4FC1244CD8A7}"/>
              </a:ext>
            </a:extLst>
          </p:cNvPr>
          <p:cNvSpPr txBox="1">
            <a:spLocks/>
          </p:cNvSpPr>
          <p:nvPr/>
        </p:nvSpPr>
        <p:spPr>
          <a:xfrm>
            <a:off x="2399988" y="5271164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123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B675B70-53D8-940F-EA83-593EC7E12625}"/>
              </a:ext>
            </a:extLst>
          </p:cNvPr>
          <p:cNvSpPr txBox="1">
            <a:spLocks/>
          </p:cNvSpPr>
          <p:nvPr/>
        </p:nvSpPr>
        <p:spPr>
          <a:xfrm>
            <a:off x="3143953" y="5269537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124 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49C5938-BB15-50E6-B507-E0802C9C918B}"/>
              </a:ext>
            </a:extLst>
          </p:cNvPr>
          <p:cNvSpPr txBox="1">
            <a:spLocks/>
          </p:cNvSpPr>
          <p:nvPr/>
        </p:nvSpPr>
        <p:spPr>
          <a:xfrm>
            <a:off x="3886043" y="5272900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125 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2DD9EE95-5EC6-495D-CB37-F81CE138DC71}"/>
              </a:ext>
            </a:extLst>
          </p:cNvPr>
          <p:cNvSpPr txBox="1">
            <a:spLocks/>
          </p:cNvSpPr>
          <p:nvPr/>
        </p:nvSpPr>
        <p:spPr>
          <a:xfrm>
            <a:off x="4644769" y="5272900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126 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118349C-D17E-61FA-2CF4-E5DEC4830DE6}"/>
              </a:ext>
            </a:extLst>
          </p:cNvPr>
          <p:cNvSpPr txBox="1">
            <a:spLocks/>
          </p:cNvSpPr>
          <p:nvPr/>
        </p:nvSpPr>
        <p:spPr>
          <a:xfrm>
            <a:off x="5490767" y="5272711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127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798976B-B0FB-97DE-4400-AA305CA02BA6}"/>
              </a:ext>
            </a:extLst>
          </p:cNvPr>
          <p:cNvSpPr txBox="1">
            <a:spLocks/>
          </p:cNvSpPr>
          <p:nvPr/>
        </p:nvSpPr>
        <p:spPr>
          <a:xfrm>
            <a:off x="6249039" y="5272333"/>
            <a:ext cx="1143000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-128 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B054106-24CB-BD1B-37A4-DA5136D7D04B}"/>
              </a:ext>
            </a:extLst>
          </p:cNvPr>
          <p:cNvSpPr txBox="1">
            <a:spLocks/>
          </p:cNvSpPr>
          <p:nvPr/>
        </p:nvSpPr>
        <p:spPr>
          <a:xfrm>
            <a:off x="7058962" y="5271765"/>
            <a:ext cx="883188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-127 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60F1130-3E58-E7B3-B1EE-40CF5A7BDA5F}"/>
              </a:ext>
            </a:extLst>
          </p:cNvPr>
          <p:cNvSpPr txBox="1">
            <a:spLocks/>
          </p:cNvSpPr>
          <p:nvPr/>
        </p:nvSpPr>
        <p:spPr>
          <a:xfrm>
            <a:off x="7855974" y="5269537"/>
            <a:ext cx="9159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-126 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4772A795-975D-ECBF-EADE-7E0755E9F3C6}"/>
              </a:ext>
            </a:extLst>
          </p:cNvPr>
          <p:cNvSpPr/>
          <p:nvPr/>
        </p:nvSpPr>
        <p:spPr>
          <a:xfrm>
            <a:off x="733951" y="5191580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3EE4872-11E0-CB77-0EF6-BDF2C0E2226F}"/>
              </a:ext>
            </a:extLst>
          </p:cNvPr>
          <p:cNvSpPr txBox="1">
            <a:spLocks/>
          </p:cNvSpPr>
          <p:nvPr/>
        </p:nvSpPr>
        <p:spPr>
          <a:xfrm>
            <a:off x="701873" y="4912892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67B499E1-856A-5659-1689-405CC6EEBED0}"/>
              </a:ext>
            </a:extLst>
          </p:cNvPr>
          <p:cNvSpPr/>
          <p:nvPr/>
        </p:nvSpPr>
        <p:spPr>
          <a:xfrm>
            <a:off x="1475414" y="5252260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E4AC1D3-0A55-41BA-91D7-D565540FEC3F}"/>
              </a:ext>
            </a:extLst>
          </p:cNvPr>
          <p:cNvSpPr txBox="1">
            <a:spLocks/>
          </p:cNvSpPr>
          <p:nvPr/>
        </p:nvSpPr>
        <p:spPr>
          <a:xfrm>
            <a:off x="1443336" y="4973572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A4344C33-4B2F-CC2D-B451-E03B4B33D338}"/>
              </a:ext>
            </a:extLst>
          </p:cNvPr>
          <p:cNvSpPr/>
          <p:nvPr/>
        </p:nvSpPr>
        <p:spPr>
          <a:xfrm>
            <a:off x="2228861" y="5239645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57C5876-8809-1AC0-E255-19D2D44FB11A}"/>
              </a:ext>
            </a:extLst>
          </p:cNvPr>
          <p:cNvSpPr txBox="1">
            <a:spLocks/>
          </p:cNvSpPr>
          <p:nvPr/>
        </p:nvSpPr>
        <p:spPr>
          <a:xfrm>
            <a:off x="2196783" y="4960957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C731FE01-BF4B-B18F-F50D-55FEEA508074}"/>
              </a:ext>
            </a:extLst>
          </p:cNvPr>
          <p:cNvSpPr/>
          <p:nvPr/>
        </p:nvSpPr>
        <p:spPr>
          <a:xfrm>
            <a:off x="2959822" y="5252270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BF559C0-879E-1751-7C79-6A0BC72D2402}"/>
              </a:ext>
            </a:extLst>
          </p:cNvPr>
          <p:cNvSpPr txBox="1">
            <a:spLocks/>
          </p:cNvSpPr>
          <p:nvPr/>
        </p:nvSpPr>
        <p:spPr>
          <a:xfrm>
            <a:off x="2927744" y="4973582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6F3D076B-1F61-C18B-62AF-856BBB5B3C5F}"/>
              </a:ext>
            </a:extLst>
          </p:cNvPr>
          <p:cNvSpPr/>
          <p:nvPr/>
        </p:nvSpPr>
        <p:spPr>
          <a:xfrm>
            <a:off x="3718094" y="5266174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DA477BD-11D6-6B3B-9F3F-5D07E7FF9DB8}"/>
              </a:ext>
            </a:extLst>
          </p:cNvPr>
          <p:cNvSpPr txBox="1">
            <a:spLocks/>
          </p:cNvSpPr>
          <p:nvPr/>
        </p:nvSpPr>
        <p:spPr>
          <a:xfrm>
            <a:off x="3686016" y="4987486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5</a:t>
            </a: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216EC2A4-48D7-2349-7834-D73D303A39D6}"/>
              </a:ext>
            </a:extLst>
          </p:cNvPr>
          <p:cNvSpPr/>
          <p:nvPr/>
        </p:nvSpPr>
        <p:spPr>
          <a:xfrm>
            <a:off x="4451788" y="5266174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000734BF-5615-4680-86DE-862D374A9CA0}"/>
              </a:ext>
            </a:extLst>
          </p:cNvPr>
          <p:cNvSpPr txBox="1">
            <a:spLocks/>
          </p:cNvSpPr>
          <p:nvPr/>
        </p:nvSpPr>
        <p:spPr>
          <a:xfrm>
            <a:off x="4419710" y="4987486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38" name="Arc 37">
            <a:extLst>
              <a:ext uri="{FF2B5EF4-FFF2-40B4-BE49-F238E27FC236}">
                <a16:creationId xmlns:a16="http://schemas.microsoft.com/office/drawing/2014/main" id="{8466870B-BF27-5341-E93D-ED5D8E6D9924}"/>
              </a:ext>
            </a:extLst>
          </p:cNvPr>
          <p:cNvSpPr/>
          <p:nvPr/>
        </p:nvSpPr>
        <p:spPr>
          <a:xfrm>
            <a:off x="5271530" y="5276871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397EA410-3B0F-049B-41C6-55EBF2C94A03}"/>
              </a:ext>
            </a:extLst>
          </p:cNvPr>
          <p:cNvSpPr txBox="1">
            <a:spLocks/>
          </p:cNvSpPr>
          <p:nvPr/>
        </p:nvSpPr>
        <p:spPr>
          <a:xfrm>
            <a:off x="5239452" y="4998183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7</a:t>
            </a:r>
          </a:p>
        </p:txBody>
      </p:sp>
      <p:sp>
        <p:nvSpPr>
          <p:cNvPr id="40" name="Arc 39">
            <a:extLst>
              <a:ext uri="{FF2B5EF4-FFF2-40B4-BE49-F238E27FC236}">
                <a16:creationId xmlns:a16="http://schemas.microsoft.com/office/drawing/2014/main" id="{8D27710C-91EF-687C-9894-5780094A7FD4}"/>
              </a:ext>
            </a:extLst>
          </p:cNvPr>
          <p:cNvSpPr/>
          <p:nvPr/>
        </p:nvSpPr>
        <p:spPr>
          <a:xfrm>
            <a:off x="6123529" y="5252260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DB91D703-3912-580B-D545-6FA72074663C}"/>
              </a:ext>
            </a:extLst>
          </p:cNvPr>
          <p:cNvSpPr txBox="1">
            <a:spLocks/>
          </p:cNvSpPr>
          <p:nvPr/>
        </p:nvSpPr>
        <p:spPr>
          <a:xfrm>
            <a:off x="6091451" y="4973572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72BED99B-2E7A-D1B9-B4A1-7C47C9FC6407}"/>
              </a:ext>
            </a:extLst>
          </p:cNvPr>
          <p:cNvSpPr/>
          <p:nvPr/>
        </p:nvSpPr>
        <p:spPr>
          <a:xfrm>
            <a:off x="6932689" y="5214072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47651A7C-F24C-7A9F-A658-AA7CD8BC4C8A}"/>
              </a:ext>
            </a:extLst>
          </p:cNvPr>
          <p:cNvSpPr txBox="1">
            <a:spLocks/>
          </p:cNvSpPr>
          <p:nvPr/>
        </p:nvSpPr>
        <p:spPr>
          <a:xfrm>
            <a:off x="6900611" y="4935384"/>
            <a:ext cx="379763" cy="383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1D65A012-8315-921D-9561-5F388C7662F3}"/>
              </a:ext>
            </a:extLst>
          </p:cNvPr>
          <p:cNvSpPr/>
          <p:nvPr/>
        </p:nvSpPr>
        <p:spPr>
          <a:xfrm>
            <a:off x="7781474" y="5220741"/>
            <a:ext cx="330876" cy="327297"/>
          </a:xfrm>
          <a:prstGeom prst="arc">
            <a:avLst>
              <a:gd name="adj1" fmla="val 12038169"/>
              <a:gd name="adj2" fmla="val 20315809"/>
            </a:avLst>
          </a:prstGeom>
          <a:ln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24E6D9F2-CBE2-DC4E-D843-F5B93F1BE29A}"/>
              </a:ext>
            </a:extLst>
          </p:cNvPr>
          <p:cNvSpPr txBox="1">
            <a:spLocks/>
          </p:cNvSpPr>
          <p:nvPr/>
        </p:nvSpPr>
        <p:spPr>
          <a:xfrm>
            <a:off x="7658585" y="4912892"/>
            <a:ext cx="514396" cy="412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10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F6C546F-4BAF-CA47-D1CA-FD9290B05668}"/>
              </a:ext>
            </a:extLst>
          </p:cNvPr>
          <p:cNvSpPr/>
          <p:nvPr/>
        </p:nvSpPr>
        <p:spPr>
          <a:xfrm>
            <a:off x="3994006" y="3561735"/>
            <a:ext cx="787711" cy="5541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A12FEC-0B44-053D-1541-88B469A7EC58}"/>
              </a:ext>
            </a:extLst>
          </p:cNvPr>
          <p:cNvSpPr/>
          <p:nvPr/>
        </p:nvSpPr>
        <p:spPr>
          <a:xfrm>
            <a:off x="5485921" y="5296581"/>
            <a:ext cx="787711" cy="5541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4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 animBg="1"/>
      <p:bldP spid="43" grpId="0"/>
      <p:bldP spid="44" grpId="0" animBg="1"/>
      <p:bldP spid="45" grpId="0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CABE2-D207-0E42-7584-97F30048B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9F73-B344-8555-EA33-21875B93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4FF57-1828-4D42-0081-C5C80F3FAD30}"/>
              </a:ext>
            </a:extLst>
          </p:cNvPr>
          <p:cNvSpPr txBox="1">
            <a:spLocks/>
          </p:cNvSpPr>
          <p:nvPr/>
        </p:nvSpPr>
        <p:spPr>
          <a:xfrm>
            <a:off x="794656" y="1595660"/>
            <a:ext cx="804454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 symbol that causes a specific action to happen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5D0E806-F581-09A8-D1D0-FB5C65A7971F}"/>
              </a:ext>
            </a:extLst>
          </p:cNvPr>
          <p:cNvSpPr txBox="1">
            <a:spLocks/>
          </p:cNvSpPr>
          <p:nvPr/>
        </p:nvSpPr>
        <p:spPr>
          <a:xfrm>
            <a:off x="1405922" y="2963600"/>
            <a:ext cx="511629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+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95239E4-32DC-2529-0757-7E188DCA56A7}"/>
              </a:ext>
            </a:extLst>
          </p:cNvPr>
          <p:cNvSpPr txBox="1">
            <a:spLocks/>
          </p:cNvSpPr>
          <p:nvPr/>
        </p:nvSpPr>
        <p:spPr>
          <a:xfrm>
            <a:off x="794656" y="2374937"/>
            <a:ext cx="21009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Examples: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7B93C4A-802F-B590-A50C-E6181198430F}"/>
              </a:ext>
            </a:extLst>
          </p:cNvPr>
          <p:cNvSpPr txBox="1">
            <a:spLocks/>
          </p:cNvSpPr>
          <p:nvPr/>
        </p:nvSpPr>
        <p:spPr>
          <a:xfrm>
            <a:off x="2035629" y="3131765"/>
            <a:ext cx="28194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Addition operator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27EA54-F564-6584-015B-856D132A2C1C}"/>
              </a:ext>
            </a:extLst>
          </p:cNvPr>
          <p:cNvSpPr txBox="1">
            <a:spLocks/>
          </p:cNvSpPr>
          <p:nvPr/>
        </p:nvSpPr>
        <p:spPr>
          <a:xfrm>
            <a:off x="2484760" y="3642981"/>
            <a:ext cx="64008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Causes two numbers to be added together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62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82728-271A-2B75-39CB-B422785CE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4BF8-A196-CFF2-C67D-860C766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Overflow / Underflow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77D1D6-1A72-7D1D-114B-806621E30621}"/>
              </a:ext>
            </a:extLst>
          </p:cNvPr>
          <p:cNvSpPr txBox="1">
            <a:spLocks/>
          </p:cNvSpPr>
          <p:nvPr/>
        </p:nvSpPr>
        <p:spPr>
          <a:xfrm>
            <a:off x="457200" y="1268521"/>
            <a:ext cx="2210356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Underflow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9429420-D751-5D2B-E77C-E97C475DA1E2}"/>
              </a:ext>
            </a:extLst>
          </p:cNvPr>
          <p:cNvSpPr txBox="1">
            <a:spLocks/>
          </p:cNvSpPr>
          <p:nvPr/>
        </p:nvSpPr>
        <p:spPr>
          <a:xfrm>
            <a:off x="2916218" y="1343756"/>
            <a:ext cx="6207552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When a number that is too small to be represented by a certain type of variable is placed into that type of variable</a:t>
            </a:r>
          </a:p>
        </p:txBody>
      </p:sp>
    </p:spTree>
    <p:extLst>
      <p:ext uri="{BB962C8B-B14F-4D97-AF65-F5344CB8AC3E}">
        <p14:creationId xmlns:p14="http://schemas.microsoft.com/office/powerpoint/2010/main" val="3734775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E1AB1-7EEA-D2EC-C538-B874188E5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AE3EC-44B1-9BA4-96A8-01A2B79D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Associativity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BB4E20-F01C-7F34-CBE8-6946A8E151E8}"/>
              </a:ext>
            </a:extLst>
          </p:cNvPr>
          <p:cNvSpPr txBox="1">
            <a:spLocks/>
          </p:cNvSpPr>
          <p:nvPr/>
        </p:nvSpPr>
        <p:spPr>
          <a:xfrm>
            <a:off x="886358" y="1337675"/>
            <a:ext cx="7371283" cy="6081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Associate</a:t>
            </a:r>
            <a:r>
              <a:rPr lang="en-US" sz="3600" dirty="0"/>
              <a:t> – grouping together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5FCF930-D654-9DE2-7C43-81F7AD870413}"/>
              </a:ext>
            </a:extLst>
          </p:cNvPr>
          <p:cNvSpPr txBox="1">
            <a:spLocks/>
          </p:cNvSpPr>
          <p:nvPr/>
        </p:nvSpPr>
        <p:spPr>
          <a:xfrm>
            <a:off x="945542" y="2667000"/>
            <a:ext cx="7767151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Associativity rules tell us how to evaluate expressions that have multiple operators of the same precedence.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57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552D5-6BD4-9967-93EF-B0B40BC6E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018BCEB-CA64-1EC3-5DB5-E12D179FBB15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92689"/>
          <a:ext cx="7315200" cy="6272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02">
                  <a:extLst>
                    <a:ext uri="{9D8B030D-6E8A-4147-A177-3AD203B41FA5}">
                      <a16:colId xmlns:a16="http://schemas.microsoft.com/office/drawing/2014/main" val="3539068629"/>
                    </a:ext>
                  </a:extLst>
                </a:gridCol>
                <a:gridCol w="4167598">
                  <a:extLst>
                    <a:ext uri="{9D8B030D-6E8A-4147-A177-3AD203B41FA5}">
                      <a16:colId xmlns:a16="http://schemas.microsoft.com/office/drawing/2014/main" val="1162336428"/>
                    </a:ext>
                  </a:extLst>
                </a:gridCol>
              </a:tblGrid>
              <a:tr h="3491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Operator Precedence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121689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Parentheses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Postfix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( 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expr++    expr--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5642058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Unary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++expr    --expr    +expr    -expr  ~   !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6688874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Multiplicative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*     /      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07942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Additive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     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449882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Shift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&lt;&lt;     &gt;&gt;       &gt;&gt;&gt;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2149033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Relational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      &gt;     &lt;=       &gt;=    </a:t>
                      </a:r>
                      <a:r>
                        <a:rPr lang="en-US" sz="1600" kern="100" dirty="0" err="1">
                          <a:effectLst/>
                        </a:rPr>
                        <a:t>instanceof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470954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Equality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 ==      !=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743261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&amp;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54726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exclusive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^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39114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inclusive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1651782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&amp;&amp;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111936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29936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Ternary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?  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6072421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Assignment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=  +=  -=  *=  /=  %=  &amp;=  ^=   |=   &lt;&lt;=  &gt;&gt;=   &gt;&gt;&gt;=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370263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BB2DE32-9D82-6B65-99E1-D382D1FE0057}"/>
              </a:ext>
            </a:extLst>
          </p:cNvPr>
          <p:cNvSpPr/>
          <p:nvPr/>
        </p:nvSpPr>
        <p:spPr>
          <a:xfrm>
            <a:off x="838200" y="948009"/>
            <a:ext cx="7315200" cy="1097280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F2D847-B936-A3E6-6A70-0EA8BFCF38C1}"/>
              </a:ext>
            </a:extLst>
          </p:cNvPr>
          <p:cNvSpPr/>
          <p:nvPr/>
        </p:nvSpPr>
        <p:spPr>
          <a:xfrm>
            <a:off x="838200" y="2721428"/>
            <a:ext cx="7315200" cy="3124200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CF851B-B8A7-931F-F3D5-B7DCD55352DA}"/>
              </a:ext>
            </a:extLst>
          </p:cNvPr>
          <p:cNvSpPr/>
          <p:nvPr/>
        </p:nvSpPr>
        <p:spPr>
          <a:xfrm>
            <a:off x="4245428" y="5909990"/>
            <a:ext cx="3886200" cy="61177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C1E28B-7C40-F3C0-3CF7-7AEA55709862}"/>
              </a:ext>
            </a:extLst>
          </p:cNvPr>
          <p:cNvSpPr txBox="1">
            <a:spLocks/>
          </p:cNvSpPr>
          <p:nvPr/>
        </p:nvSpPr>
        <p:spPr>
          <a:xfrm>
            <a:off x="1600200" y="1706335"/>
            <a:ext cx="1670573" cy="3711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multiplication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D3ED7C-044F-2B6E-D440-5CB248EC4BAC}"/>
              </a:ext>
            </a:extLst>
          </p:cNvPr>
          <p:cNvCxnSpPr>
            <a:cxnSpLocks/>
          </p:cNvCxnSpPr>
          <p:nvPr/>
        </p:nvCxnSpPr>
        <p:spPr>
          <a:xfrm>
            <a:off x="3187850" y="1897344"/>
            <a:ext cx="844923" cy="24448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5BB26D1-07FE-8B10-335F-2F2FB31833DE}"/>
              </a:ext>
            </a:extLst>
          </p:cNvPr>
          <p:cNvSpPr txBox="1">
            <a:spLocks/>
          </p:cNvSpPr>
          <p:nvPr/>
        </p:nvSpPr>
        <p:spPr>
          <a:xfrm>
            <a:off x="4826150" y="1687420"/>
            <a:ext cx="990600" cy="3711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division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008251-DEFF-B748-236E-58CEAB0A3FD5}"/>
              </a:ext>
            </a:extLst>
          </p:cNvPr>
          <p:cNvCxnSpPr>
            <a:cxnSpLocks/>
          </p:cNvCxnSpPr>
          <p:nvPr/>
        </p:nvCxnSpPr>
        <p:spPr>
          <a:xfrm flipH="1">
            <a:off x="4506906" y="1905000"/>
            <a:ext cx="381000" cy="1724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F689ECE-166C-2076-FDCB-006AC7D7C72A}"/>
              </a:ext>
            </a:extLst>
          </p:cNvPr>
          <p:cNvSpPr txBox="1">
            <a:spLocks/>
          </p:cNvSpPr>
          <p:nvPr/>
        </p:nvSpPr>
        <p:spPr>
          <a:xfrm>
            <a:off x="5352202" y="1996060"/>
            <a:ext cx="1128556" cy="400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modulus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2061F07-22C1-CE84-AEC0-F4838993F245}"/>
              </a:ext>
            </a:extLst>
          </p:cNvPr>
          <p:cNvCxnSpPr>
            <a:cxnSpLocks/>
          </p:cNvCxnSpPr>
          <p:nvPr/>
        </p:nvCxnSpPr>
        <p:spPr>
          <a:xfrm flipH="1">
            <a:off x="4909810" y="2195886"/>
            <a:ext cx="442392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F829E9B-1F54-75F3-5D35-A06F5B7EF165}"/>
              </a:ext>
            </a:extLst>
          </p:cNvPr>
          <p:cNvSpPr txBox="1">
            <a:spLocks/>
          </p:cNvSpPr>
          <p:nvPr/>
        </p:nvSpPr>
        <p:spPr>
          <a:xfrm>
            <a:off x="2631743" y="2358267"/>
            <a:ext cx="990600" cy="330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addition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DDF3DED-5B6C-3C25-559D-6671F2F6922F}"/>
              </a:ext>
            </a:extLst>
          </p:cNvPr>
          <p:cNvCxnSpPr>
            <a:cxnSpLocks/>
          </p:cNvCxnSpPr>
          <p:nvPr/>
        </p:nvCxnSpPr>
        <p:spPr>
          <a:xfrm>
            <a:off x="3541604" y="2539048"/>
            <a:ext cx="420796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E019062-CD52-1E0D-C5F0-BD6CB34EE0DF}"/>
              </a:ext>
            </a:extLst>
          </p:cNvPr>
          <p:cNvSpPr txBox="1">
            <a:spLocks/>
          </p:cNvSpPr>
          <p:nvPr/>
        </p:nvSpPr>
        <p:spPr>
          <a:xfrm>
            <a:off x="5090956" y="2383020"/>
            <a:ext cx="1313602" cy="37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subtraction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A0147A2-C58B-15A2-90DA-CE3C4305DAA4}"/>
              </a:ext>
            </a:extLst>
          </p:cNvPr>
          <p:cNvCxnSpPr>
            <a:cxnSpLocks/>
          </p:cNvCxnSpPr>
          <p:nvPr/>
        </p:nvCxnSpPr>
        <p:spPr>
          <a:xfrm flipH="1">
            <a:off x="4506906" y="2568588"/>
            <a:ext cx="58405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2C91F-0784-BF4F-E4CE-BEB2DBC8A761}"/>
              </a:ext>
            </a:extLst>
          </p:cNvPr>
          <p:cNvSpPr txBox="1">
            <a:spLocks/>
          </p:cNvSpPr>
          <p:nvPr/>
        </p:nvSpPr>
        <p:spPr>
          <a:xfrm>
            <a:off x="6807668" y="5410207"/>
            <a:ext cx="2336332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right-to-left associativity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5D10904-1357-C00D-E100-EC4F3B9025EF}"/>
              </a:ext>
            </a:extLst>
          </p:cNvPr>
          <p:cNvCxnSpPr>
            <a:cxnSpLocks/>
          </p:cNvCxnSpPr>
          <p:nvPr/>
        </p:nvCxnSpPr>
        <p:spPr>
          <a:xfrm flipH="1">
            <a:off x="6324600" y="5638800"/>
            <a:ext cx="483068" cy="35966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ight Brace 6">
            <a:extLst>
              <a:ext uri="{FF2B5EF4-FFF2-40B4-BE49-F238E27FC236}">
                <a16:creationId xmlns:a16="http://schemas.microsoft.com/office/drawing/2014/main" id="{DD3C732F-1A5C-DCC2-174D-A30CCF940CBB}"/>
              </a:ext>
            </a:extLst>
          </p:cNvPr>
          <p:cNvSpPr/>
          <p:nvPr/>
        </p:nvSpPr>
        <p:spPr>
          <a:xfrm>
            <a:off x="6480758" y="2045289"/>
            <a:ext cx="165575" cy="708865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B75623-1B4F-DFEF-6635-608C324BBDE8}"/>
              </a:ext>
            </a:extLst>
          </p:cNvPr>
          <p:cNvSpPr txBox="1">
            <a:spLocks/>
          </p:cNvSpPr>
          <p:nvPr/>
        </p:nvSpPr>
        <p:spPr>
          <a:xfrm>
            <a:off x="6722533" y="2199188"/>
            <a:ext cx="2336332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left-to-right associativity</a:t>
            </a:r>
          </a:p>
        </p:txBody>
      </p:sp>
    </p:spTree>
    <p:extLst>
      <p:ext uri="{BB962C8B-B14F-4D97-AF65-F5344CB8AC3E}">
        <p14:creationId xmlns:p14="http://schemas.microsoft.com/office/powerpoint/2010/main" val="118091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48ABF-11AE-CE35-AA7F-53017F765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B3C0-5822-0C22-4F04-1842E5D85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Associativity Example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44E67FC-412D-645F-E898-0347EC45FF85}"/>
              </a:ext>
            </a:extLst>
          </p:cNvPr>
          <p:cNvSpPr txBox="1">
            <a:spLocks/>
          </p:cNvSpPr>
          <p:nvPr/>
        </p:nvSpPr>
        <p:spPr>
          <a:xfrm>
            <a:off x="1091734" y="1539308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result, num1 = 32, five = 5, six = 6, four =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A8B6C-1AC8-7C39-2F57-9E12196C8EC7}"/>
              </a:ext>
            </a:extLst>
          </p:cNvPr>
          <p:cNvSpPr txBox="1">
            <a:spLocks/>
          </p:cNvSpPr>
          <p:nvPr/>
        </p:nvSpPr>
        <p:spPr>
          <a:xfrm>
            <a:off x="3581400" y="4497998"/>
            <a:ext cx="611818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770BD0-5001-BD0E-8118-697C41F9C33C}"/>
              </a:ext>
            </a:extLst>
          </p:cNvPr>
          <p:cNvSpPr txBox="1">
            <a:spLocks/>
          </p:cNvSpPr>
          <p:nvPr/>
        </p:nvSpPr>
        <p:spPr>
          <a:xfrm>
            <a:off x="3250060" y="3863643"/>
            <a:ext cx="1523999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32 / 5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86B8DA9-1D33-6338-6921-82B8167D9264}"/>
              </a:ext>
            </a:extLst>
          </p:cNvPr>
          <p:cNvSpPr/>
          <p:nvPr/>
        </p:nvSpPr>
        <p:spPr>
          <a:xfrm>
            <a:off x="1752599" y="3908075"/>
            <a:ext cx="2550851" cy="2364935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778334-1C1F-E57B-C702-E9684B397FF7}"/>
              </a:ext>
            </a:extLst>
          </p:cNvPr>
          <p:cNvSpPr txBox="1">
            <a:spLocks/>
          </p:cNvSpPr>
          <p:nvPr/>
        </p:nvSpPr>
        <p:spPr>
          <a:xfrm>
            <a:off x="4422877" y="5935058"/>
            <a:ext cx="46482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9 gets stored in result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672C94-0522-474D-ED0A-640DF0F9174B}"/>
              </a:ext>
            </a:extLst>
          </p:cNvPr>
          <p:cNvSpPr txBox="1">
            <a:spLocks/>
          </p:cNvSpPr>
          <p:nvPr/>
        </p:nvSpPr>
        <p:spPr>
          <a:xfrm>
            <a:off x="1102218" y="3259382"/>
            <a:ext cx="7391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/ five * six / four 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D85BC37-7A75-F3DE-C47E-14A91670A386}"/>
              </a:ext>
            </a:extLst>
          </p:cNvPr>
          <p:cNvSpPr txBox="1">
            <a:spLocks/>
          </p:cNvSpPr>
          <p:nvPr/>
        </p:nvSpPr>
        <p:spPr>
          <a:xfrm>
            <a:off x="2666999" y="2056378"/>
            <a:ext cx="5851033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multiplication and division have the same precedence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E23FC4-8F87-58E9-D408-48E386E5E869}"/>
              </a:ext>
            </a:extLst>
          </p:cNvPr>
          <p:cNvSpPr txBox="1">
            <a:spLocks/>
          </p:cNvSpPr>
          <p:nvPr/>
        </p:nvSpPr>
        <p:spPr>
          <a:xfrm>
            <a:off x="2668479" y="2375860"/>
            <a:ext cx="2895600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left-to-right associativity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30BE0CA-DF36-28ED-E596-DCE985828D6A}"/>
              </a:ext>
            </a:extLst>
          </p:cNvPr>
          <p:cNvSpPr txBox="1">
            <a:spLocks/>
          </p:cNvSpPr>
          <p:nvPr/>
        </p:nvSpPr>
        <p:spPr>
          <a:xfrm>
            <a:off x="1139259" y="2697517"/>
            <a:ext cx="3966141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evaluate the leftmost operator first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FABA1C8-8FA9-76CE-F99B-16837E6D5F9B}"/>
              </a:ext>
            </a:extLst>
          </p:cNvPr>
          <p:cNvCxnSpPr>
            <a:cxnSpLocks/>
          </p:cNvCxnSpPr>
          <p:nvPr/>
        </p:nvCxnSpPr>
        <p:spPr>
          <a:xfrm flipH="1">
            <a:off x="4039339" y="2992530"/>
            <a:ext cx="153879" cy="2835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7F31295-5DB2-3F97-E407-19BFB0971E25}"/>
              </a:ext>
            </a:extLst>
          </p:cNvPr>
          <p:cNvSpPr txBox="1">
            <a:spLocks/>
          </p:cNvSpPr>
          <p:nvPr/>
        </p:nvSpPr>
        <p:spPr>
          <a:xfrm>
            <a:off x="4938562" y="2708195"/>
            <a:ext cx="1987898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move to the right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DE2D663-3ABD-9CE8-07AE-1B3AFED9A39F}"/>
              </a:ext>
            </a:extLst>
          </p:cNvPr>
          <p:cNvCxnSpPr>
            <a:cxnSpLocks/>
          </p:cNvCxnSpPr>
          <p:nvPr/>
        </p:nvCxnSpPr>
        <p:spPr>
          <a:xfrm flipH="1">
            <a:off x="5127716" y="3003857"/>
            <a:ext cx="153879" cy="2835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48F07CA-3D77-5245-CCD4-AC3B2FC01E4E}"/>
              </a:ext>
            </a:extLst>
          </p:cNvPr>
          <p:cNvSpPr txBox="1">
            <a:spLocks/>
          </p:cNvSpPr>
          <p:nvPr/>
        </p:nvSpPr>
        <p:spPr>
          <a:xfrm>
            <a:off x="4917325" y="4596171"/>
            <a:ext cx="971609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* 6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A7E3E8D-40C5-0EE9-2D24-2F5486907F82}"/>
              </a:ext>
            </a:extLst>
          </p:cNvPr>
          <p:cNvSpPr txBox="1">
            <a:spLocks/>
          </p:cNvSpPr>
          <p:nvPr/>
        </p:nvSpPr>
        <p:spPr>
          <a:xfrm>
            <a:off x="4527136" y="5138019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36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3DCA40B-87BE-338E-2B0B-DA646AA86983}"/>
              </a:ext>
            </a:extLst>
          </p:cNvPr>
          <p:cNvSpPr txBox="1">
            <a:spLocks/>
          </p:cNvSpPr>
          <p:nvPr/>
        </p:nvSpPr>
        <p:spPr>
          <a:xfrm>
            <a:off x="7048572" y="2657331"/>
            <a:ext cx="1987898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move to the right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69B4EA8-422F-A299-9D40-985DBF006498}"/>
              </a:ext>
            </a:extLst>
          </p:cNvPr>
          <p:cNvCxnSpPr>
            <a:cxnSpLocks/>
          </p:cNvCxnSpPr>
          <p:nvPr/>
        </p:nvCxnSpPr>
        <p:spPr>
          <a:xfrm flipH="1">
            <a:off x="6172200" y="2975305"/>
            <a:ext cx="876372" cy="32851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542EAE3-DDEB-ABCB-A6EC-E70671FFBB87}"/>
              </a:ext>
            </a:extLst>
          </p:cNvPr>
          <p:cNvSpPr txBox="1">
            <a:spLocks/>
          </p:cNvSpPr>
          <p:nvPr/>
        </p:nvSpPr>
        <p:spPr>
          <a:xfrm>
            <a:off x="5855643" y="5188883"/>
            <a:ext cx="1221530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   4</a:t>
            </a:r>
          </a:p>
        </p:txBody>
      </p:sp>
    </p:spTree>
    <p:extLst>
      <p:ext uri="{BB962C8B-B14F-4D97-AF65-F5344CB8AC3E}">
        <p14:creationId xmlns:p14="http://schemas.microsoft.com/office/powerpoint/2010/main" val="325308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7" grpId="0"/>
      <p:bldP spid="9" grpId="0" animBg="1"/>
      <p:bldP spid="10" grpId="0"/>
      <p:bldP spid="4" grpId="0"/>
      <p:bldP spid="13" grpId="0"/>
      <p:bldP spid="14" grpId="0"/>
      <p:bldP spid="15" grpId="0"/>
      <p:bldP spid="19" grpId="0"/>
      <p:bldP spid="21" grpId="0"/>
      <p:bldP spid="22" grpId="0"/>
      <p:bldP spid="23" grpId="0"/>
      <p:bldP spid="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63534-8950-1F5D-6170-98FA112AC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66898-8E5D-D920-712B-CDB4917F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Associativity Example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B86ECA2-604C-B9AA-9D9A-B0E2F9A0467E}"/>
              </a:ext>
            </a:extLst>
          </p:cNvPr>
          <p:cNvSpPr txBox="1">
            <a:spLocks/>
          </p:cNvSpPr>
          <p:nvPr/>
        </p:nvSpPr>
        <p:spPr>
          <a:xfrm>
            <a:off x="1091734" y="1539308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result, num1 = 32, five = 5, six = 6, four =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1BEA3-B73C-9463-20C7-A367F5946DE3}"/>
              </a:ext>
            </a:extLst>
          </p:cNvPr>
          <p:cNvSpPr txBox="1">
            <a:spLocks/>
          </p:cNvSpPr>
          <p:nvPr/>
        </p:nvSpPr>
        <p:spPr>
          <a:xfrm>
            <a:off x="3581400" y="4497998"/>
            <a:ext cx="611818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AF796D5-2AA0-D72A-9341-730977F8D9E5}"/>
              </a:ext>
            </a:extLst>
          </p:cNvPr>
          <p:cNvSpPr txBox="1">
            <a:spLocks/>
          </p:cNvSpPr>
          <p:nvPr/>
        </p:nvSpPr>
        <p:spPr>
          <a:xfrm>
            <a:off x="3192062" y="3778756"/>
            <a:ext cx="1523999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32 / 5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398CDC2-7967-D888-13D0-6ABF3B27B6C3}"/>
              </a:ext>
            </a:extLst>
          </p:cNvPr>
          <p:cNvSpPr/>
          <p:nvPr/>
        </p:nvSpPr>
        <p:spPr>
          <a:xfrm>
            <a:off x="1752599" y="3908075"/>
            <a:ext cx="2753100" cy="1883125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3E2454A-829F-9E7B-290C-E42164209D86}"/>
              </a:ext>
            </a:extLst>
          </p:cNvPr>
          <p:cNvSpPr txBox="1">
            <a:spLocks/>
          </p:cNvSpPr>
          <p:nvPr/>
        </p:nvSpPr>
        <p:spPr>
          <a:xfrm>
            <a:off x="4572000" y="5508235"/>
            <a:ext cx="46482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6 gets stored in result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A4A1BC-EE85-227E-B3F0-CA65B62F669C}"/>
              </a:ext>
            </a:extLst>
          </p:cNvPr>
          <p:cNvSpPr txBox="1">
            <a:spLocks/>
          </p:cNvSpPr>
          <p:nvPr/>
        </p:nvSpPr>
        <p:spPr>
          <a:xfrm>
            <a:off x="1102218" y="3259382"/>
            <a:ext cx="7391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/ five * (six / four );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6AEEA97-6F98-C966-F6EF-4292215156D0}"/>
              </a:ext>
            </a:extLst>
          </p:cNvPr>
          <p:cNvSpPr txBox="1">
            <a:spLocks/>
          </p:cNvSpPr>
          <p:nvPr/>
        </p:nvSpPr>
        <p:spPr>
          <a:xfrm>
            <a:off x="2666999" y="2056378"/>
            <a:ext cx="5851033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multiplication and division have the same precedence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FE581E9-DB80-4314-338B-294BFE28278A}"/>
              </a:ext>
            </a:extLst>
          </p:cNvPr>
          <p:cNvSpPr txBox="1">
            <a:spLocks/>
          </p:cNvSpPr>
          <p:nvPr/>
        </p:nvSpPr>
        <p:spPr>
          <a:xfrm>
            <a:off x="2668479" y="2375860"/>
            <a:ext cx="2895600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left-to-right associativity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D6BB089-8F74-9CAD-20AD-B1F039634777}"/>
              </a:ext>
            </a:extLst>
          </p:cNvPr>
          <p:cNvSpPr txBox="1">
            <a:spLocks/>
          </p:cNvSpPr>
          <p:nvPr/>
        </p:nvSpPr>
        <p:spPr>
          <a:xfrm>
            <a:off x="1139259" y="2697517"/>
            <a:ext cx="3966141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evaluate the leftmost operator first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47F6B5A-4FA8-362A-C7B6-5812FE7BAF3C}"/>
              </a:ext>
            </a:extLst>
          </p:cNvPr>
          <p:cNvCxnSpPr>
            <a:cxnSpLocks/>
          </p:cNvCxnSpPr>
          <p:nvPr/>
        </p:nvCxnSpPr>
        <p:spPr>
          <a:xfrm flipH="1">
            <a:off x="4039339" y="2992530"/>
            <a:ext cx="153879" cy="2835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BEB897E-225F-863B-A67E-E2E81AF18B60}"/>
              </a:ext>
            </a:extLst>
          </p:cNvPr>
          <p:cNvSpPr txBox="1">
            <a:spLocks/>
          </p:cNvSpPr>
          <p:nvPr/>
        </p:nvSpPr>
        <p:spPr>
          <a:xfrm>
            <a:off x="4938562" y="2708195"/>
            <a:ext cx="1987898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move to the right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170AC5C-9295-0E67-9BDB-2DDF80BA390D}"/>
              </a:ext>
            </a:extLst>
          </p:cNvPr>
          <p:cNvCxnSpPr>
            <a:cxnSpLocks/>
          </p:cNvCxnSpPr>
          <p:nvPr/>
        </p:nvCxnSpPr>
        <p:spPr>
          <a:xfrm flipH="1">
            <a:off x="5127716" y="3003857"/>
            <a:ext cx="153879" cy="2835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D3488B6-96A5-4037-4BB1-5B7071E30655}"/>
              </a:ext>
            </a:extLst>
          </p:cNvPr>
          <p:cNvSpPr txBox="1">
            <a:spLocks/>
          </p:cNvSpPr>
          <p:nvPr/>
        </p:nvSpPr>
        <p:spPr>
          <a:xfrm>
            <a:off x="4809136" y="4574330"/>
            <a:ext cx="971609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* 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850D190-9FAA-9380-D5B5-05EBEC8CB252}"/>
              </a:ext>
            </a:extLst>
          </p:cNvPr>
          <p:cNvSpPr txBox="1">
            <a:spLocks/>
          </p:cNvSpPr>
          <p:nvPr/>
        </p:nvSpPr>
        <p:spPr>
          <a:xfrm>
            <a:off x="4527136" y="5138019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E8B1385-03FA-7B65-1491-49F3FDB7024B}"/>
              </a:ext>
            </a:extLst>
          </p:cNvPr>
          <p:cNvSpPr txBox="1">
            <a:spLocks/>
          </p:cNvSpPr>
          <p:nvPr/>
        </p:nvSpPr>
        <p:spPr>
          <a:xfrm>
            <a:off x="5591035" y="3881270"/>
            <a:ext cx="1221530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6 /    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B337A9-5563-0B4D-2AA6-F27ABDBA3FE8}"/>
              </a:ext>
            </a:extLst>
          </p:cNvPr>
          <p:cNvSpPr txBox="1">
            <a:spLocks/>
          </p:cNvSpPr>
          <p:nvPr/>
        </p:nvSpPr>
        <p:spPr>
          <a:xfrm>
            <a:off x="1848542" y="1188511"/>
            <a:ext cx="6381058" cy="359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Parentheses can be used to change the order of evaluation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359661-151D-73D0-B9E1-F8D40526D3CD}"/>
              </a:ext>
            </a:extLst>
          </p:cNvPr>
          <p:cNvSpPr txBox="1">
            <a:spLocks/>
          </p:cNvSpPr>
          <p:nvPr/>
        </p:nvSpPr>
        <p:spPr>
          <a:xfrm>
            <a:off x="5847046" y="4515625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1854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7" grpId="0"/>
      <p:bldP spid="9" grpId="0" animBg="1"/>
      <p:bldP spid="10" grpId="0"/>
      <p:bldP spid="4" grpId="0"/>
      <p:bldP spid="13" grpId="0"/>
      <p:bldP spid="14" grpId="0"/>
      <p:bldP spid="15" grpId="0"/>
      <p:bldP spid="19" grpId="0"/>
      <p:bldP spid="21" grpId="0"/>
      <p:bldP spid="22" grpId="0"/>
      <p:bldP spid="27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89CAA-B088-F10B-F4E3-07FCF4183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A19F2-A806-9F81-1EF7-4EF2F3230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Expression Has a Value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8AF1A7-3063-90CD-25A0-29E0AA7BEF6D}"/>
              </a:ext>
            </a:extLst>
          </p:cNvPr>
          <p:cNvSpPr txBox="1">
            <a:spLocks/>
          </p:cNvSpPr>
          <p:nvPr/>
        </p:nvSpPr>
        <p:spPr>
          <a:xfrm>
            <a:off x="1244135" y="1426315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result, num1 = 32, five = 5, six = 6, four =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79060-EA2D-7C43-78B4-0E313851EFFA}"/>
              </a:ext>
            </a:extLst>
          </p:cNvPr>
          <p:cNvSpPr txBox="1">
            <a:spLocks/>
          </p:cNvSpPr>
          <p:nvPr/>
        </p:nvSpPr>
        <p:spPr>
          <a:xfrm>
            <a:off x="5240191" y="2578368"/>
            <a:ext cx="611818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9BA5EB6-940E-73C0-03ED-E675B823C3A1}"/>
              </a:ext>
            </a:extLst>
          </p:cNvPr>
          <p:cNvSpPr txBox="1">
            <a:spLocks/>
          </p:cNvSpPr>
          <p:nvPr/>
        </p:nvSpPr>
        <p:spPr>
          <a:xfrm>
            <a:off x="1804237" y="3623118"/>
            <a:ext cx="351182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030293-AEC7-CD9F-07D0-3C541B4E614C}"/>
              </a:ext>
            </a:extLst>
          </p:cNvPr>
          <p:cNvSpPr txBox="1">
            <a:spLocks/>
          </p:cNvSpPr>
          <p:nvPr/>
        </p:nvSpPr>
        <p:spPr>
          <a:xfrm>
            <a:off x="1404365" y="2934214"/>
            <a:ext cx="7391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   num1 / five * six / four   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B0A896A-F474-CFBD-E64A-AA2FB88FD9FD}"/>
              </a:ext>
            </a:extLst>
          </p:cNvPr>
          <p:cNvSpPr txBox="1">
            <a:spLocks/>
          </p:cNvSpPr>
          <p:nvPr/>
        </p:nvSpPr>
        <p:spPr>
          <a:xfrm>
            <a:off x="6177785" y="3357824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9644"/>
                </a:solidFill>
              </a:rPr>
              <a:t>36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50A5B1C6-72E9-BF40-2DB1-CC0D7D775257}"/>
              </a:ext>
            </a:extLst>
          </p:cNvPr>
          <p:cNvSpPr txBox="1">
            <a:spLocks/>
          </p:cNvSpPr>
          <p:nvPr/>
        </p:nvSpPr>
        <p:spPr>
          <a:xfrm>
            <a:off x="3172171" y="3502779"/>
            <a:ext cx="446550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F3FF6D7-421B-C5C3-2392-E08C218C2A59}"/>
              </a:ext>
            </a:extLst>
          </p:cNvPr>
          <p:cNvSpPr/>
          <p:nvPr/>
        </p:nvSpPr>
        <p:spPr>
          <a:xfrm>
            <a:off x="3219575" y="2793087"/>
            <a:ext cx="2326525" cy="861422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156D61A-CB1B-9DCC-4C22-5A28A46530BB}"/>
              </a:ext>
            </a:extLst>
          </p:cNvPr>
          <p:cNvSpPr/>
          <p:nvPr/>
        </p:nvSpPr>
        <p:spPr>
          <a:xfrm>
            <a:off x="3172171" y="2618830"/>
            <a:ext cx="3283364" cy="1138081"/>
          </a:xfrm>
          <a:prstGeom prst="ellipse">
            <a:avLst/>
          </a:prstGeom>
          <a:noFill/>
          <a:ln w="28575"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48CCF38-5238-D15E-07C0-4C9B32CE0C66}"/>
              </a:ext>
            </a:extLst>
          </p:cNvPr>
          <p:cNvSpPr/>
          <p:nvPr/>
        </p:nvSpPr>
        <p:spPr>
          <a:xfrm>
            <a:off x="3105665" y="2513478"/>
            <a:ext cx="4457310" cy="1340369"/>
          </a:xfrm>
          <a:prstGeom prst="ellipse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BD4A019-273F-99BB-074C-4AE9FA510AA6}"/>
              </a:ext>
            </a:extLst>
          </p:cNvPr>
          <p:cNvSpPr/>
          <p:nvPr/>
        </p:nvSpPr>
        <p:spPr>
          <a:xfrm>
            <a:off x="1352425" y="2362200"/>
            <a:ext cx="6439150" cy="16440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E66FD1D-B859-6811-F1AF-95ED4BCA7F7A}"/>
              </a:ext>
            </a:extLst>
          </p:cNvPr>
          <p:cNvSpPr txBox="1">
            <a:spLocks/>
          </p:cNvSpPr>
          <p:nvPr/>
        </p:nvSpPr>
        <p:spPr>
          <a:xfrm>
            <a:off x="1290259" y="1923783"/>
            <a:ext cx="2443542" cy="552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DF581F3-B386-B7E8-B67F-819DDB648367}"/>
              </a:ext>
            </a:extLst>
          </p:cNvPr>
          <p:cNvSpPr txBox="1">
            <a:spLocks/>
          </p:cNvSpPr>
          <p:nvPr/>
        </p:nvSpPr>
        <p:spPr>
          <a:xfrm>
            <a:off x="37315" y="2952475"/>
            <a:ext cx="1471294" cy="55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result2=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B8AE462E-04C1-90C3-78BE-D425EC01796D}"/>
              </a:ext>
            </a:extLst>
          </p:cNvPr>
          <p:cNvSpPr txBox="1">
            <a:spLocks/>
          </p:cNvSpPr>
          <p:nvPr/>
        </p:nvSpPr>
        <p:spPr>
          <a:xfrm>
            <a:off x="685800" y="4621961"/>
            <a:ext cx="8109965" cy="55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assignment operator has right to left associativity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04DFEA0-DFC8-75A0-8BF3-9133E0FC3349}"/>
              </a:ext>
            </a:extLst>
          </p:cNvPr>
          <p:cNvSpPr txBox="1">
            <a:spLocks/>
          </p:cNvSpPr>
          <p:nvPr/>
        </p:nvSpPr>
        <p:spPr>
          <a:xfrm>
            <a:off x="1173808" y="2694164"/>
            <a:ext cx="604459" cy="987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dirty="0"/>
              <a:t>(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1C2C21D9-4D79-5DC6-CD50-212E29D6E6F3}"/>
              </a:ext>
            </a:extLst>
          </p:cNvPr>
          <p:cNvSpPr txBox="1">
            <a:spLocks/>
          </p:cNvSpPr>
          <p:nvPr/>
        </p:nvSpPr>
        <p:spPr>
          <a:xfrm>
            <a:off x="7576890" y="2699452"/>
            <a:ext cx="604459" cy="987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dirty="0"/>
              <a:t>)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60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22" grpId="0"/>
      <p:bldP spid="27" grpId="0"/>
      <p:bldP spid="5" grpId="0" animBg="1"/>
      <p:bldP spid="6" grpId="0" animBg="1"/>
      <p:bldP spid="11" grpId="0" animBg="1"/>
      <p:bldP spid="12" grpId="0" animBg="1"/>
      <p:bldP spid="17" grpId="0"/>
      <p:bldP spid="18" grpId="0"/>
      <p:bldP spid="25" grpId="0"/>
      <p:bldP spid="26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5B02D-31DE-3462-BC28-DE0502F12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7A71-5B45-DDAB-3DEE-CD727B4CE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Expression Has a Value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8EA362A-4154-ADBF-6819-48E7C79924A7}"/>
              </a:ext>
            </a:extLst>
          </p:cNvPr>
          <p:cNvSpPr txBox="1">
            <a:spLocks/>
          </p:cNvSpPr>
          <p:nvPr/>
        </p:nvSpPr>
        <p:spPr>
          <a:xfrm>
            <a:off x="1244135" y="1426315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result, num1 = 32, five = 5, six = 6, four = 4;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EF3FAE-2335-6377-2FFF-0B00C8EC4F2B}"/>
              </a:ext>
            </a:extLst>
          </p:cNvPr>
          <p:cNvSpPr txBox="1">
            <a:spLocks/>
          </p:cNvSpPr>
          <p:nvPr/>
        </p:nvSpPr>
        <p:spPr>
          <a:xfrm>
            <a:off x="990600" y="2915549"/>
            <a:ext cx="8070022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result2=  7 +   </a:t>
            </a:r>
            <a:r>
              <a:rPr lang="en-US" dirty="0"/>
              <a:t>result =  num1 / five * six / four  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E47CCEC-A788-B001-6954-293DABAD2DD9}"/>
              </a:ext>
            </a:extLst>
          </p:cNvPr>
          <p:cNvSpPr txBox="1">
            <a:spLocks/>
          </p:cNvSpPr>
          <p:nvPr/>
        </p:nvSpPr>
        <p:spPr>
          <a:xfrm>
            <a:off x="1244135" y="1942803"/>
            <a:ext cx="2443542" cy="55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   result2;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210172-A9CE-183A-4D82-DE6F9FFA7587}"/>
              </a:ext>
            </a:extLst>
          </p:cNvPr>
          <p:cNvSpPr txBox="1">
            <a:spLocks/>
          </p:cNvSpPr>
          <p:nvPr/>
        </p:nvSpPr>
        <p:spPr>
          <a:xfrm>
            <a:off x="3733800" y="2363365"/>
            <a:ext cx="3886200" cy="55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permitted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9DAC11DA-3E4C-4131-1A66-C216C65D3917}"/>
              </a:ext>
            </a:extLst>
          </p:cNvPr>
          <p:cNvSpPr/>
          <p:nvPr/>
        </p:nvSpPr>
        <p:spPr>
          <a:xfrm rot="5400000">
            <a:off x="6572592" y="1648965"/>
            <a:ext cx="265300" cy="384716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D54AA29-6AB3-981B-D91C-ABD6317CB5B5}"/>
              </a:ext>
            </a:extLst>
          </p:cNvPr>
          <p:cNvSpPr txBox="1">
            <a:spLocks/>
          </p:cNvSpPr>
          <p:nvPr/>
        </p:nvSpPr>
        <p:spPr>
          <a:xfrm>
            <a:off x="6571423" y="3699407"/>
            <a:ext cx="533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9 </a:t>
            </a: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A788D3FC-F78E-2D00-4F96-912F269D84C7}"/>
              </a:ext>
            </a:extLst>
          </p:cNvPr>
          <p:cNvSpPr/>
          <p:nvPr/>
        </p:nvSpPr>
        <p:spPr>
          <a:xfrm rot="5400000">
            <a:off x="3307903" y="2692452"/>
            <a:ext cx="306276" cy="1801162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2255589-5CA5-E61F-539B-46D58A281069}"/>
              </a:ext>
            </a:extLst>
          </p:cNvPr>
          <p:cNvSpPr txBox="1">
            <a:spLocks/>
          </p:cNvSpPr>
          <p:nvPr/>
        </p:nvSpPr>
        <p:spPr>
          <a:xfrm>
            <a:off x="3152207" y="3746171"/>
            <a:ext cx="627724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?? 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7440FEF-C2E3-E17F-F6C6-62E6FB3D5A80}"/>
              </a:ext>
            </a:extLst>
          </p:cNvPr>
          <p:cNvSpPr/>
          <p:nvPr/>
        </p:nvSpPr>
        <p:spPr>
          <a:xfrm>
            <a:off x="3792662" y="4040441"/>
            <a:ext cx="2590800" cy="319408"/>
          </a:xfrm>
          <a:custGeom>
            <a:avLst/>
            <a:gdLst>
              <a:gd name="connsiteX0" fmla="*/ 2590800 w 2590800"/>
              <a:gd name="connsiteY0" fmla="*/ 0 h 319408"/>
              <a:gd name="connsiteX1" fmla="*/ 1828800 w 2590800"/>
              <a:gd name="connsiteY1" fmla="*/ 284480 h 319408"/>
              <a:gd name="connsiteX2" fmla="*/ 701040 w 2590800"/>
              <a:gd name="connsiteY2" fmla="*/ 294640 h 319408"/>
              <a:gd name="connsiteX3" fmla="*/ 0 w 2590800"/>
              <a:gd name="connsiteY3" fmla="*/ 101600 h 319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0800" h="319408">
                <a:moveTo>
                  <a:pt x="2590800" y="0"/>
                </a:moveTo>
                <a:cubicBezTo>
                  <a:pt x="2367280" y="117686"/>
                  <a:pt x="2143760" y="235373"/>
                  <a:pt x="1828800" y="284480"/>
                </a:cubicBezTo>
                <a:cubicBezTo>
                  <a:pt x="1513840" y="333587"/>
                  <a:pt x="1005840" y="325120"/>
                  <a:pt x="701040" y="294640"/>
                </a:cubicBezTo>
                <a:cubicBezTo>
                  <a:pt x="396240" y="264160"/>
                  <a:pt x="198120" y="182880"/>
                  <a:pt x="0" y="1016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DF0E6E9-A101-4F26-5D32-D967D7412DA1}"/>
              </a:ext>
            </a:extLst>
          </p:cNvPr>
          <p:cNvSpPr txBox="1">
            <a:spLocks/>
          </p:cNvSpPr>
          <p:nvPr/>
        </p:nvSpPr>
        <p:spPr>
          <a:xfrm>
            <a:off x="1111029" y="5067342"/>
            <a:ext cx="8070022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result2=  7 +  </a:t>
            </a:r>
            <a:r>
              <a:rPr lang="en-US" sz="3900" dirty="0">
                <a:solidFill>
                  <a:srgbClr val="3333FF"/>
                </a:solidFill>
              </a:rPr>
              <a:t>(</a:t>
            </a:r>
            <a:r>
              <a:rPr lang="en-US" sz="3200" dirty="0"/>
              <a:t> </a:t>
            </a:r>
            <a:r>
              <a:rPr lang="en-US" dirty="0"/>
              <a:t>result =  num1 / five * six / four </a:t>
            </a:r>
            <a:r>
              <a:rPr lang="en-US" sz="3900" dirty="0">
                <a:solidFill>
                  <a:srgbClr val="3333FF"/>
                </a:solidFill>
              </a:rPr>
              <a:t>)</a:t>
            </a:r>
            <a:r>
              <a:rPr lang="en-US" dirty="0"/>
              <a:t> 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4999E7B-748C-E43D-486A-3CAFDB63D9F1}"/>
              </a:ext>
            </a:extLst>
          </p:cNvPr>
          <p:cNvSpPr txBox="1">
            <a:spLocks/>
          </p:cNvSpPr>
          <p:nvPr/>
        </p:nvSpPr>
        <p:spPr>
          <a:xfrm>
            <a:off x="3792662" y="4508856"/>
            <a:ext cx="3886200" cy="55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permitted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3B0CA321-D003-50B4-77A7-0D952711C055}"/>
              </a:ext>
            </a:extLst>
          </p:cNvPr>
          <p:cNvSpPr/>
          <p:nvPr/>
        </p:nvSpPr>
        <p:spPr>
          <a:xfrm rot="5400000">
            <a:off x="6462163" y="3944865"/>
            <a:ext cx="249495" cy="3590178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BD38045-98A2-9EB5-DD42-C23A37CCE899}"/>
              </a:ext>
            </a:extLst>
          </p:cNvPr>
          <p:cNvSpPr txBox="1">
            <a:spLocks/>
          </p:cNvSpPr>
          <p:nvPr/>
        </p:nvSpPr>
        <p:spPr>
          <a:xfrm>
            <a:off x="6581583" y="5874718"/>
            <a:ext cx="533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9 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8094C-C2E9-473C-FF9A-11E166A17FF0}"/>
              </a:ext>
            </a:extLst>
          </p:cNvPr>
          <p:cNvSpPr/>
          <p:nvPr/>
        </p:nvSpPr>
        <p:spPr>
          <a:xfrm>
            <a:off x="4236719" y="5745514"/>
            <a:ext cx="2385503" cy="507400"/>
          </a:xfrm>
          <a:custGeom>
            <a:avLst/>
            <a:gdLst>
              <a:gd name="connsiteX0" fmla="*/ 2590800 w 2590800"/>
              <a:gd name="connsiteY0" fmla="*/ 0 h 319408"/>
              <a:gd name="connsiteX1" fmla="*/ 1828800 w 2590800"/>
              <a:gd name="connsiteY1" fmla="*/ 284480 h 319408"/>
              <a:gd name="connsiteX2" fmla="*/ 701040 w 2590800"/>
              <a:gd name="connsiteY2" fmla="*/ 294640 h 319408"/>
              <a:gd name="connsiteX3" fmla="*/ 0 w 2590800"/>
              <a:gd name="connsiteY3" fmla="*/ 101600 h 319408"/>
              <a:gd name="connsiteX0" fmla="*/ 2659645 w 2659645"/>
              <a:gd name="connsiteY0" fmla="*/ 111627 h 206967"/>
              <a:gd name="connsiteX1" fmla="*/ 1828800 w 2659645"/>
              <a:gd name="connsiteY1" fmla="*/ 182880 h 206967"/>
              <a:gd name="connsiteX2" fmla="*/ 701040 w 2659645"/>
              <a:gd name="connsiteY2" fmla="*/ 193040 h 206967"/>
              <a:gd name="connsiteX3" fmla="*/ 0 w 2659645"/>
              <a:gd name="connsiteY3" fmla="*/ 0 h 206967"/>
              <a:gd name="connsiteX0" fmla="*/ 2659645 w 2659645"/>
              <a:gd name="connsiteY0" fmla="*/ 111627 h 206967"/>
              <a:gd name="connsiteX1" fmla="*/ 1828800 w 2659645"/>
              <a:gd name="connsiteY1" fmla="*/ 182880 h 206967"/>
              <a:gd name="connsiteX2" fmla="*/ 701040 w 2659645"/>
              <a:gd name="connsiteY2" fmla="*/ 193040 h 206967"/>
              <a:gd name="connsiteX3" fmla="*/ 0 w 2659645"/>
              <a:gd name="connsiteY3" fmla="*/ 0 h 206967"/>
              <a:gd name="connsiteX0" fmla="*/ 2659645 w 2659645"/>
              <a:gd name="connsiteY0" fmla="*/ 111627 h 218023"/>
              <a:gd name="connsiteX1" fmla="*/ 1587842 w 2659645"/>
              <a:gd name="connsiteY1" fmla="*/ 208989 h 218023"/>
              <a:gd name="connsiteX2" fmla="*/ 701040 w 2659645"/>
              <a:gd name="connsiteY2" fmla="*/ 193040 h 218023"/>
              <a:gd name="connsiteX3" fmla="*/ 0 w 2659645"/>
              <a:gd name="connsiteY3" fmla="*/ 0 h 218023"/>
              <a:gd name="connsiteX0" fmla="*/ 2659645 w 2659645"/>
              <a:gd name="connsiteY0" fmla="*/ 111627 h 209529"/>
              <a:gd name="connsiteX1" fmla="*/ 1587842 w 2659645"/>
              <a:gd name="connsiteY1" fmla="*/ 208989 h 209529"/>
              <a:gd name="connsiteX2" fmla="*/ 712515 w 2659645"/>
              <a:gd name="connsiteY2" fmla="*/ 145173 h 209529"/>
              <a:gd name="connsiteX3" fmla="*/ 0 w 2659645"/>
              <a:gd name="connsiteY3" fmla="*/ 0 h 209529"/>
              <a:gd name="connsiteX0" fmla="*/ 2797335 w 2797335"/>
              <a:gd name="connsiteY0" fmla="*/ 185604 h 283506"/>
              <a:gd name="connsiteX1" fmla="*/ 1725532 w 2797335"/>
              <a:gd name="connsiteY1" fmla="*/ 282966 h 283506"/>
              <a:gd name="connsiteX2" fmla="*/ 850205 w 2797335"/>
              <a:gd name="connsiteY2" fmla="*/ 219150 h 283506"/>
              <a:gd name="connsiteX3" fmla="*/ 0 w 2797335"/>
              <a:gd name="connsiteY3" fmla="*/ 0 h 283506"/>
              <a:gd name="connsiteX0" fmla="*/ 2797335 w 2797335"/>
              <a:gd name="connsiteY0" fmla="*/ 185604 h 283248"/>
              <a:gd name="connsiteX1" fmla="*/ 1725532 w 2797335"/>
              <a:gd name="connsiteY1" fmla="*/ 282966 h 283248"/>
              <a:gd name="connsiteX2" fmla="*/ 850205 w 2797335"/>
              <a:gd name="connsiteY2" fmla="*/ 219150 h 283248"/>
              <a:gd name="connsiteX3" fmla="*/ 0 w 2797335"/>
              <a:gd name="connsiteY3" fmla="*/ 0 h 283248"/>
              <a:gd name="connsiteX0" fmla="*/ 2797335 w 2797335"/>
              <a:gd name="connsiteY0" fmla="*/ 185604 h 283132"/>
              <a:gd name="connsiteX1" fmla="*/ 1725532 w 2797335"/>
              <a:gd name="connsiteY1" fmla="*/ 282966 h 283132"/>
              <a:gd name="connsiteX2" fmla="*/ 815782 w 2797335"/>
              <a:gd name="connsiteY2" fmla="*/ 206095 h 283132"/>
              <a:gd name="connsiteX3" fmla="*/ 0 w 2797335"/>
              <a:gd name="connsiteY3" fmla="*/ 0 h 283132"/>
              <a:gd name="connsiteX0" fmla="*/ 2797335 w 2797335"/>
              <a:gd name="connsiteY0" fmla="*/ 185604 h 283212"/>
              <a:gd name="connsiteX1" fmla="*/ 1725532 w 2797335"/>
              <a:gd name="connsiteY1" fmla="*/ 282966 h 283212"/>
              <a:gd name="connsiteX2" fmla="*/ 815782 w 2797335"/>
              <a:gd name="connsiteY2" fmla="*/ 206095 h 283212"/>
              <a:gd name="connsiteX3" fmla="*/ 0 w 2797335"/>
              <a:gd name="connsiteY3" fmla="*/ 0 h 283212"/>
              <a:gd name="connsiteX0" fmla="*/ 2797335 w 2797335"/>
              <a:gd name="connsiteY0" fmla="*/ 236982 h 291763"/>
              <a:gd name="connsiteX1" fmla="*/ 1725532 w 2797335"/>
              <a:gd name="connsiteY1" fmla="*/ 282966 h 291763"/>
              <a:gd name="connsiteX2" fmla="*/ 815782 w 2797335"/>
              <a:gd name="connsiteY2" fmla="*/ 206095 h 291763"/>
              <a:gd name="connsiteX3" fmla="*/ 0 w 2797335"/>
              <a:gd name="connsiteY3" fmla="*/ 0 h 291763"/>
              <a:gd name="connsiteX0" fmla="*/ 2797335 w 2797335"/>
              <a:gd name="connsiteY0" fmla="*/ 236982 h 288372"/>
              <a:gd name="connsiteX1" fmla="*/ 1725532 w 2797335"/>
              <a:gd name="connsiteY1" fmla="*/ 282966 h 288372"/>
              <a:gd name="connsiteX2" fmla="*/ 815782 w 2797335"/>
              <a:gd name="connsiteY2" fmla="*/ 206095 h 288372"/>
              <a:gd name="connsiteX3" fmla="*/ 0 w 2797335"/>
              <a:gd name="connsiteY3" fmla="*/ 0 h 288372"/>
              <a:gd name="connsiteX0" fmla="*/ 2797335 w 2797335"/>
              <a:gd name="connsiteY0" fmla="*/ 236982 h 278528"/>
              <a:gd name="connsiteX1" fmla="*/ 1668161 w 2797335"/>
              <a:gd name="connsiteY1" fmla="*/ 265840 h 278528"/>
              <a:gd name="connsiteX2" fmla="*/ 815782 w 2797335"/>
              <a:gd name="connsiteY2" fmla="*/ 206095 h 278528"/>
              <a:gd name="connsiteX3" fmla="*/ 0 w 2797335"/>
              <a:gd name="connsiteY3" fmla="*/ 0 h 278528"/>
              <a:gd name="connsiteX0" fmla="*/ 2797335 w 2797335"/>
              <a:gd name="connsiteY0" fmla="*/ 236982 h 279578"/>
              <a:gd name="connsiteX1" fmla="*/ 1668161 w 2797335"/>
              <a:gd name="connsiteY1" fmla="*/ 265840 h 279578"/>
              <a:gd name="connsiteX2" fmla="*/ 861679 w 2797335"/>
              <a:gd name="connsiteY2" fmla="*/ 188969 h 279578"/>
              <a:gd name="connsiteX3" fmla="*/ 0 w 2797335"/>
              <a:gd name="connsiteY3" fmla="*/ 0 h 279578"/>
              <a:gd name="connsiteX0" fmla="*/ 2797335 w 2797335"/>
              <a:gd name="connsiteY0" fmla="*/ 236982 h 285899"/>
              <a:gd name="connsiteX1" fmla="*/ 1737007 w 2797335"/>
              <a:gd name="connsiteY1" fmla="*/ 277257 h 285899"/>
              <a:gd name="connsiteX2" fmla="*/ 861679 w 2797335"/>
              <a:gd name="connsiteY2" fmla="*/ 188969 h 285899"/>
              <a:gd name="connsiteX3" fmla="*/ 0 w 2797335"/>
              <a:gd name="connsiteY3" fmla="*/ 0 h 285899"/>
              <a:gd name="connsiteX0" fmla="*/ 2694067 w 2694067"/>
              <a:gd name="connsiteY0" fmla="*/ 236982 h 285899"/>
              <a:gd name="connsiteX1" fmla="*/ 1633739 w 2694067"/>
              <a:gd name="connsiteY1" fmla="*/ 277257 h 285899"/>
              <a:gd name="connsiteX2" fmla="*/ 758411 w 2694067"/>
              <a:gd name="connsiteY2" fmla="*/ 188969 h 285899"/>
              <a:gd name="connsiteX3" fmla="*/ 0 w 2694067"/>
              <a:gd name="connsiteY3" fmla="*/ 0 h 285899"/>
              <a:gd name="connsiteX0" fmla="*/ 2694067 w 2694067"/>
              <a:gd name="connsiteY0" fmla="*/ 236982 h 285095"/>
              <a:gd name="connsiteX1" fmla="*/ 1633739 w 2694067"/>
              <a:gd name="connsiteY1" fmla="*/ 277257 h 285095"/>
              <a:gd name="connsiteX2" fmla="*/ 758411 w 2694067"/>
              <a:gd name="connsiteY2" fmla="*/ 200386 h 285095"/>
              <a:gd name="connsiteX3" fmla="*/ 0 w 2694067"/>
              <a:gd name="connsiteY3" fmla="*/ 0 h 28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4067" h="285095">
                <a:moveTo>
                  <a:pt x="2694067" y="236982"/>
                </a:moveTo>
                <a:cubicBezTo>
                  <a:pt x="2137796" y="304087"/>
                  <a:pt x="1956348" y="283356"/>
                  <a:pt x="1633739" y="277257"/>
                </a:cubicBezTo>
                <a:cubicBezTo>
                  <a:pt x="1311130" y="271158"/>
                  <a:pt x="1028788" y="248272"/>
                  <a:pt x="758411" y="200386"/>
                </a:cubicBezTo>
                <a:cubicBezTo>
                  <a:pt x="453611" y="169906"/>
                  <a:pt x="198120" y="81280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846D37C-9874-5750-6BE8-7CB84A5CDEAD}"/>
              </a:ext>
            </a:extLst>
          </p:cNvPr>
          <p:cNvSpPr txBox="1">
            <a:spLocks/>
          </p:cNvSpPr>
          <p:nvPr/>
        </p:nvSpPr>
        <p:spPr>
          <a:xfrm>
            <a:off x="3690660" y="5466022"/>
            <a:ext cx="533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9 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D1218ACA-3485-014E-C8C3-C016415F666C}"/>
              </a:ext>
            </a:extLst>
          </p:cNvPr>
          <p:cNvSpPr txBox="1">
            <a:spLocks/>
          </p:cNvSpPr>
          <p:nvPr/>
        </p:nvSpPr>
        <p:spPr>
          <a:xfrm>
            <a:off x="2931198" y="5949008"/>
            <a:ext cx="802601" cy="56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16 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5CD7DF1F-4852-FA11-C171-53C8AAA09AED}"/>
              </a:ext>
            </a:extLst>
          </p:cNvPr>
          <p:cNvSpPr/>
          <p:nvPr/>
        </p:nvSpPr>
        <p:spPr>
          <a:xfrm>
            <a:off x="1752600" y="5608320"/>
            <a:ext cx="1132840" cy="629920"/>
          </a:xfrm>
          <a:custGeom>
            <a:avLst/>
            <a:gdLst>
              <a:gd name="connsiteX0" fmla="*/ 1341120 w 1341120"/>
              <a:gd name="connsiteY0" fmla="*/ 629920 h 629920"/>
              <a:gd name="connsiteX1" fmla="*/ 721360 w 1341120"/>
              <a:gd name="connsiteY1" fmla="*/ 558800 h 629920"/>
              <a:gd name="connsiteX2" fmla="*/ 203200 w 1341120"/>
              <a:gd name="connsiteY2" fmla="*/ 233680 h 629920"/>
              <a:gd name="connsiteX3" fmla="*/ 0 w 1341120"/>
              <a:gd name="connsiteY3" fmla="*/ 0 h 629920"/>
              <a:gd name="connsiteX4" fmla="*/ 0 w 1341120"/>
              <a:gd name="connsiteY4" fmla="*/ 0 h 629920"/>
              <a:gd name="connsiteX5" fmla="*/ 0 w 1341120"/>
              <a:gd name="connsiteY5" fmla="*/ 0 h 62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120" h="629920">
                <a:moveTo>
                  <a:pt x="1341120" y="629920"/>
                </a:moveTo>
                <a:cubicBezTo>
                  <a:pt x="1126066" y="627380"/>
                  <a:pt x="911013" y="624840"/>
                  <a:pt x="721360" y="558800"/>
                </a:cubicBezTo>
                <a:cubicBezTo>
                  <a:pt x="531707" y="492760"/>
                  <a:pt x="323427" y="326813"/>
                  <a:pt x="203200" y="233680"/>
                </a:cubicBezTo>
                <a:cubicBezTo>
                  <a:pt x="82973" y="140547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4" grpId="0" animBg="1"/>
      <p:bldP spid="15" grpId="0"/>
      <p:bldP spid="16" grpId="0" animBg="1"/>
      <p:bldP spid="21" grpId="0" animBg="1"/>
      <p:bldP spid="23" grpId="0"/>
      <p:bldP spid="24" grpId="0" animBg="1"/>
      <p:bldP spid="29" grpId="0"/>
      <p:bldP spid="30" grpId="0"/>
      <p:bldP spid="3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A57DB-2FE6-1216-8D1D-B23EC9F42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80CD-F6CB-B0F0-F612-1EF119B68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Unanticipated Effects with Integer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7BC90D-5522-2764-E2A4-304C4F0C70E0}"/>
              </a:ext>
            </a:extLst>
          </p:cNvPr>
          <p:cNvSpPr txBox="1">
            <a:spLocks/>
          </p:cNvSpPr>
          <p:nvPr/>
        </p:nvSpPr>
        <p:spPr>
          <a:xfrm>
            <a:off x="987940" y="1261084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result, five = 5, three = 3;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9B36425-98CC-A62E-10CB-83F9ED21E63D}"/>
              </a:ext>
            </a:extLst>
          </p:cNvPr>
          <p:cNvSpPr txBox="1">
            <a:spLocks/>
          </p:cNvSpPr>
          <p:nvPr/>
        </p:nvSpPr>
        <p:spPr>
          <a:xfrm>
            <a:off x="2889188" y="2527235"/>
            <a:ext cx="124532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5 / 3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A67075-6177-11D1-2132-A0F959D876BA}"/>
              </a:ext>
            </a:extLst>
          </p:cNvPr>
          <p:cNvSpPr/>
          <p:nvPr/>
        </p:nvSpPr>
        <p:spPr>
          <a:xfrm>
            <a:off x="1536614" y="2541076"/>
            <a:ext cx="2105793" cy="1366783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42B2122-3A8B-3B08-F73F-E36C186BD069}"/>
              </a:ext>
            </a:extLst>
          </p:cNvPr>
          <p:cNvSpPr txBox="1">
            <a:spLocks/>
          </p:cNvSpPr>
          <p:nvPr/>
        </p:nvSpPr>
        <p:spPr>
          <a:xfrm>
            <a:off x="3778447" y="3596340"/>
            <a:ext cx="46482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3 gets stored in result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9A8F6C-50E9-FF71-2B46-9628AF1C10B0}"/>
              </a:ext>
            </a:extLst>
          </p:cNvPr>
          <p:cNvSpPr txBox="1">
            <a:spLocks/>
          </p:cNvSpPr>
          <p:nvPr/>
        </p:nvSpPr>
        <p:spPr>
          <a:xfrm>
            <a:off x="1003039" y="1932022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five / three *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E373BB4-BECC-9884-586C-F18A4FBB6911}"/>
              </a:ext>
            </a:extLst>
          </p:cNvPr>
          <p:cNvSpPr txBox="1">
            <a:spLocks/>
          </p:cNvSpPr>
          <p:nvPr/>
        </p:nvSpPr>
        <p:spPr>
          <a:xfrm>
            <a:off x="4689516" y="3181935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* 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5F0A3D1-BEE8-061E-8D7F-1EDF6331B63C}"/>
              </a:ext>
            </a:extLst>
          </p:cNvPr>
          <p:cNvSpPr txBox="1">
            <a:spLocks/>
          </p:cNvSpPr>
          <p:nvPr/>
        </p:nvSpPr>
        <p:spPr>
          <a:xfrm>
            <a:off x="3432599" y="5334951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4814F8E-C8EE-6023-A43F-57F732C6E098}"/>
              </a:ext>
            </a:extLst>
          </p:cNvPr>
          <p:cNvSpPr txBox="1">
            <a:spLocks/>
          </p:cNvSpPr>
          <p:nvPr/>
        </p:nvSpPr>
        <p:spPr>
          <a:xfrm>
            <a:off x="5475313" y="3124929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60D933-3E68-DF4A-7EEF-6531EE9C0F01}"/>
              </a:ext>
            </a:extLst>
          </p:cNvPr>
          <p:cNvSpPr txBox="1">
            <a:spLocks/>
          </p:cNvSpPr>
          <p:nvPr/>
        </p:nvSpPr>
        <p:spPr>
          <a:xfrm>
            <a:off x="3135093" y="3144631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201A9C6-E384-A261-1D95-09223F077CA6}"/>
              </a:ext>
            </a:extLst>
          </p:cNvPr>
          <p:cNvSpPr txBox="1">
            <a:spLocks/>
          </p:cNvSpPr>
          <p:nvPr/>
        </p:nvSpPr>
        <p:spPr>
          <a:xfrm>
            <a:off x="1066800" y="4305053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five * three /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DAF79CF-7701-1B97-B1B1-2C1EB77EF950}"/>
              </a:ext>
            </a:extLst>
          </p:cNvPr>
          <p:cNvSpPr txBox="1">
            <a:spLocks/>
          </p:cNvSpPr>
          <p:nvPr/>
        </p:nvSpPr>
        <p:spPr>
          <a:xfrm>
            <a:off x="3135093" y="4839787"/>
            <a:ext cx="1245320" cy="565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5 * 3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B0237EA-3D61-816A-BF5C-8F27482F6BDB}"/>
              </a:ext>
            </a:extLst>
          </p:cNvPr>
          <p:cNvSpPr txBox="1">
            <a:spLocks/>
          </p:cNvSpPr>
          <p:nvPr/>
        </p:nvSpPr>
        <p:spPr>
          <a:xfrm>
            <a:off x="4742977" y="5263273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2D5BE45-2C16-8AEA-8FA8-98A868EEB988}"/>
              </a:ext>
            </a:extLst>
          </p:cNvPr>
          <p:cNvSpPr txBox="1">
            <a:spLocks/>
          </p:cNvSpPr>
          <p:nvPr/>
        </p:nvSpPr>
        <p:spPr>
          <a:xfrm>
            <a:off x="5494363" y="5292491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4ADDC91-8C71-9DF0-BCDD-A857BB219DA6}"/>
              </a:ext>
            </a:extLst>
          </p:cNvPr>
          <p:cNvSpPr txBox="1">
            <a:spLocks/>
          </p:cNvSpPr>
          <p:nvPr/>
        </p:nvSpPr>
        <p:spPr>
          <a:xfrm>
            <a:off x="4000667" y="5843215"/>
            <a:ext cx="46482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5 gets stored in result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EBD448E-1C02-4CAD-0171-9E48EA0697CF}"/>
              </a:ext>
            </a:extLst>
          </p:cNvPr>
          <p:cNvSpPr/>
          <p:nvPr/>
        </p:nvSpPr>
        <p:spPr>
          <a:xfrm>
            <a:off x="1868250" y="4856490"/>
            <a:ext cx="2105793" cy="1366783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5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 animBg="1"/>
      <p:bldP spid="10" grpId="0"/>
      <p:bldP spid="4" grpId="0"/>
      <p:bldP spid="21" grpId="0"/>
      <p:bldP spid="22" grpId="0"/>
      <p:bldP spid="27" grpId="0"/>
      <p:bldP spid="6" grpId="0"/>
      <p:bldP spid="11" grpId="0"/>
      <p:bldP spid="12" grpId="0"/>
      <p:bldP spid="17" grpId="0"/>
      <p:bldP spid="18" grpId="0"/>
      <p:bldP spid="23" grpId="0"/>
      <p:bldP spid="2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86725-F44D-D85A-82D9-59F3160D3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47D0-D1B2-F0F1-076D-C62CD22A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Unanticipated Effects with Integer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6B516-27CD-2754-644E-0EC38804EAFB}"/>
              </a:ext>
            </a:extLst>
          </p:cNvPr>
          <p:cNvSpPr txBox="1">
            <a:spLocks/>
          </p:cNvSpPr>
          <p:nvPr/>
        </p:nvSpPr>
        <p:spPr>
          <a:xfrm>
            <a:off x="762000" y="1261084"/>
            <a:ext cx="81258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result, num1 = 400000000, six = 6, three=3;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B1316D-6040-15B2-612D-BCDB3A1D71B4}"/>
              </a:ext>
            </a:extLst>
          </p:cNvPr>
          <p:cNvSpPr txBox="1">
            <a:spLocks/>
          </p:cNvSpPr>
          <p:nvPr/>
        </p:nvSpPr>
        <p:spPr>
          <a:xfrm>
            <a:off x="2223761" y="2603978"/>
            <a:ext cx="2182315" cy="4534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400000000 * 6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28BFA42-ED48-D086-ED33-F8C370C13F3A}"/>
              </a:ext>
            </a:extLst>
          </p:cNvPr>
          <p:cNvSpPr/>
          <p:nvPr/>
        </p:nvSpPr>
        <p:spPr>
          <a:xfrm>
            <a:off x="1536614" y="2541076"/>
            <a:ext cx="2105793" cy="1366783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A72D0B-AA45-9865-56D2-0A294CC40B3B}"/>
              </a:ext>
            </a:extLst>
          </p:cNvPr>
          <p:cNvSpPr txBox="1">
            <a:spLocks/>
          </p:cNvSpPr>
          <p:nvPr/>
        </p:nvSpPr>
        <p:spPr>
          <a:xfrm>
            <a:off x="3778446" y="3596340"/>
            <a:ext cx="5365553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-631655765 gets stored in result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E3C183-7A6A-5ECF-EC33-83ED71830C8A}"/>
              </a:ext>
            </a:extLst>
          </p:cNvPr>
          <p:cNvSpPr txBox="1">
            <a:spLocks/>
          </p:cNvSpPr>
          <p:nvPr/>
        </p:nvSpPr>
        <p:spPr>
          <a:xfrm>
            <a:off x="772945" y="1913242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six /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E6F3F30-3966-EBE4-6A9E-23198243FDDF}"/>
              </a:ext>
            </a:extLst>
          </p:cNvPr>
          <p:cNvSpPr txBox="1">
            <a:spLocks/>
          </p:cNvSpPr>
          <p:nvPr/>
        </p:nvSpPr>
        <p:spPr>
          <a:xfrm>
            <a:off x="4746340" y="3058756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38D45F5-88A7-2FC2-A6C5-E3498580B678}"/>
              </a:ext>
            </a:extLst>
          </p:cNvPr>
          <p:cNvSpPr txBox="1">
            <a:spLocks/>
          </p:cNvSpPr>
          <p:nvPr/>
        </p:nvSpPr>
        <p:spPr>
          <a:xfrm>
            <a:off x="4987631" y="4883047"/>
            <a:ext cx="65030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B1F00CF-7D02-94A6-0108-3780C761E193}"/>
              </a:ext>
            </a:extLst>
          </p:cNvPr>
          <p:cNvSpPr txBox="1">
            <a:spLocks/>
          </p:cNvSpPr>
          <p:nvPr/>
        </p:nvSpPr>
        <p:spPr>
          <a:xfrm>
            <a:off x="5475313" y="3086829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18BED98-5B2D-30CC-D0EF-C57F10098CD8}"/>
              </a:ext>
            </a:extLst>
          </p:cNvPr>
          <p:cNvSpPr txBox="1">
            <a:spLocks/>
          </p:cNvSpPr>
          <p:nvPr/>
        </p:nvSpPr>
        <p:spPr>
          <a:xfrm>
            <a:off x="1066800" y="4305053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(six / three);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09B3693-3C74-4BA6-A532-690441CB01A9}"/>
              </a:ext>
            </a:extLst>
          </p:cNvPr>
          <p:cNvSpPr txBox="1">
            <a:spLocks/>
          </p:cNvSpPr>
          <p:nvPr/>
        </p:nvSpPr>
        <p:spPr>
          <a:xfrm>
            <a:off x="2255268" y="4890039"/>
            <a:ext cx="2579159" cy="565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400000000 *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940B887-6590-F378-8F23-4182F82940D1}"/>
              </a:ext>
            </a:extLst>
          </p:cNvPr>
          <p:cNvSpPr txBox="1">
            <a:spLocks/>
          </p:cNvSpPr>
          <p:nvPr/>
        </p:nvSpPr>
        <p:spPr>
          <a:xfrm>
            <a:off x="3544847" y="5639600"/>
            <a:ext cx="5382605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800000000 gets stored in result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67C9AC6-85FC-582F-000B-06BF87F91247}"/>
              </a:ext>
            </a:extLst>
          </p:cNvPr>
          <p:cNvSpPr/>
          <p:nvPr/>
        </p:nvSpPr>
        <p:spPr>
          <a:xfrm>
            <a:off x="1868251" y="4856490"/>
            <a:ext cx="1560749" cy="986725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4A522C7-EBD6-A5DE-1C4B-38303FD30FF5}"/>
              </a:ext>
            </a:extLst>
          </p:cNvPr>
          <p:cNvSpPr txBox="1">
            <a:spLocks/>
          </p:cNvSpPr>
          <p:nvPr/>
        </p:nvSpPr>
        <p:spPr>
          <a:xfrm>
            <a:off x="6016949" y="1866875"/>
            <a:ext cx="2953817" cy="66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= -631655765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B4FACD4-543B-62B8-05C1-51AB82CADA58}"/>
              </a:ext>
            </a:extLst>
          </p:cNvPr>
          <p:cNvSpPr txBox="1">
            <a:spLocks/>
          </p:cNvSpPr>
          <p:nvPr/>
        </p:nvSpPr>
        <p:spPr>
          <a:xfrm>
            <a:off x="4571999" y="2555602"/>
            <a:ext cx="1955601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overflow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E1D3713-E172-6B63-7649-0233D0E6FCF6}"/>
              </a:ext>
            </a:extLst>
          </p:cNvPr>
          <p:cNvSpPr txBox="1">
            <a:spLocks/>
          </p:cNvSpPr>
          <p:nvPr/>
        </p:nvSpPr>
        <p:spPr>
          <a:xfrm>
            <a:off x="2155584" y="3052705"/>
            <a:ext cx="2572817" cy="5306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= -1894967296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3A81DD3-4332-56CB-3E66-3062061877B5}"/>
              </a:ext>
            </a:extLst>
          </p:cNvPr>
          <p:cNvSpPr txBox="1">
            <a:spLocks/>
          </p:cNvSpPr>
          <p:nvPr/>
        </p:nvSpPr>
        <p:spPr>
          <a:xfrm>
            <a:off x="6451697" y="2595631"/>
            <a:ext cx="2667000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(2147483647 maximum)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B566F2E-5A1B-A5E0-DEF2-E45739C6F7A2}"/>
              </a:ext>
            </a:extLst>
          </p:cNvPr>
          <p:cNvSpPr txBox="1">
            <a:spLocks/>
          </p:cNvSpPr>
          <p:nvPr/>
        </p:nvSpPr>
        <p:spPr>
          <a:xfrm>
            <a:off x="7320669" y="2635452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,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0085569-87C6-73C9-98F9-260F709B5454}"/>
              </a:ext>
            </a:extLst>
          </p:cNvPr>
          <p:cNvSpPr txBox="1">
            <a:spLocks/>
          </p:cNvSpPr>
          <p:nvPr/>
        </p:nvSpPr>
        <p:spPr>
          <a:xfrm>
            <a:off x="6967480" y="2617137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,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A89C7AE-F4B3-6F34-616E-1AF513349165}"/>
              </a:ext>
            </a:extLst>
          </p:cNvPr>
          <p:cNvSpPr txBox="1">
            <a:spLocks/>
          </p:cNvSpPr>
          <p:nvPr/>
        </p:nvSpPr>
        <p:spPr>
          <a:xfrm>
            <a:off x="6614291" y="2633063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,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8ECAE68-FB9A-4CFD-F21D-729685E24CE7}"/>
              </a:ext>
            </a:extLst>
          </p:cNvPr>
          <p:cNvSpPr txBox="1">
            <a:spLocks/>
          </p:cNvSpPr>
          <p:nvPr/>
        </p:nvSpPr>
        <p:spPr>
          <a:xfrm>
            <a:off x="3161719" y="2647067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,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1638440-6FA1-83E7-3860-2F84F016868E}"/>
              </a:ext>
            </a:extLst>
          </p:cNvPr>
          <p:cNvSpPr txBox="1">
            <a:spLocks/>
          </p:cNvSpPr>
          <p:nvPr/>
        </p:nvSpPr>
        <p:spPr>
          <a:xfrm>
            <a:off x="2665101" y="2657518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,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F4C8CA7-1F19-442C-BC63-9FC83ECB4BA2}"/>
              </a:ext>
            </a:extLst>
          </p:cNvPr>
          <p:cNvSpPr txBox="1">
            <a:spLocks/>
          </p:cNvSpPr>
          <p:nvPr/>
        </p:nvSpPr>
        <p:spPr>
          <a:xfrm>
            <a:off x="3716497" y="3113832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,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C223CBA-2455-0D57-C425-E4B09D8EEFF4}"/>
              </a:ext>
            </a:extLst>
          </p:cNvPr>
          <p:cNvSpPr txBox="1">
            <a:spLocks/>
          </p:cNvSpPr>
          <p:nvPr/>
        </p:nvSpPr>
        <p:spPr>
          <a:xfrm>
            <a:off x="3219879" y="3124283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,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0ECC098-8480-6F11-B3C6-FF478BD10CD0}"/>
              </a:ext>
            </a:extLst>
          </p:cNvPr>
          <p:cNvSpPr txBox="1">
            <a:spLocks/>
          </p:cNvSpPr>
          <p:nvPr/>
        </p:nvSpPr>
        <p:spPr>
          <a:xfrm>
            <a:off x="2680827" y="3124283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,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1EF7F9E1-2A2E-D967-C8A9-234FE7295DD2}"/>
              </a:ext>
            </a:extLst>
          </p:cNvPr>
          <p:cNvSpPr txBox="1">
            <a:spLocks/>
          </p:cNvSpPr>
          <p:nvPr/>
        </p:nvSpPr>
        <p:spPr>
          <a:xfrm>
            <a:off x="5046504" y="3694963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CE2E4A80-6FAD-BD39-3A2D-2478265CEA93}"/>
              </a:ext>
            </a:extLst>
          </p:cNvPr>
          <p:cNvSpPr txBox="1">
            <a:spLocks/>
          </p:cNvSpPr>
          <p:nvPr/>
        </p:nvSpPr>
        <p:spPr>
          <a:xfrm>
            <a:off x="4487366" y="3689784"/>
            <a:ext cx="229567" cy="341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58569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 animBg="1"/>
      <p:bldP spid="10" grpId="0"/>
      <p:bldP spid="4" grpId="0"/>
      <p:bldP spid="21" grpId="0"/>
      <p:bldP spid="22" grpId="0"/>
      <p:bldP spid="27" grpId="0"/>
      <p:bldP spid="11" grpId="0"/>
      <p:bldP spid="12" grpId="0"/>
      <p:bldP spid="23" grpId="0"/>
      <p:bldP spid="24" grpId="0" animBg="1"/>
      <p:bldP spid="5" grpId="0"/>
      <p:bldP spid="13" grpId="0"/>
      <p:bldP spid="14" grpId="0"/>
      <p:bldP spid="15" grpId="0"/>
      <p:bldP spid="16" grpId="0"/>
      <p:bldP spid="19" grpId="0"/>
      <p:bldP spid="20" grpId="0"/>
      <p:bldP spid="25" grpId="0"/>
      <p:bldP spid="26" grpId="0"/>
      <p:bldP spid="29" grpId="0"/>
      <p:bldP spid="30" grpId="0"/>
      <p:bldP spid="31" grpId="0"/>
      <p:bldP spid="32" grpId="0"/>
      <p:bldP spid="3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D3BC4-869B-88F3-6169-8F0A67344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3D38-B6C3-8DAF-09DF-F7C245655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Common Mode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8B60578-668B-A1DA-2942-4A9CDE55DC76}"/>
              </a:ext>
            </a:extLst>
          </p:cNvPr>
          <p:cNvSpPr txBox="1">
            <a:spLocks/>
          </p:cNvSpPr>
          <p:nvPr/>
        </p:nvSpPr>
        <p:spPr>
          <a:xfrm>
            <a:off x="3176782" y="1217799"/>
            <a:ext cx="5738923" cy="998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 number or variable upon which an operator works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049150-A4E9-CFFA-8E42-61D4A66CD433}"/>
              </a:ext>
            </a:extLst>
          </p:cNvPr>
          <p:cNvSpPr txBox="1">
            <a:spLocks/>
          </p:cNvSpPr>
          <p:nvPr/>
        </p:nvSpPr>
        <p:spPr>
          <a:xfrm>
            <a:off x="2592544" y="3017707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</a:t>
            </a:r>
            <a:r>
              <a:rPr lang="en-US" sz="3600" dirty="0">
                <a:solidFill>
                  <a:srgbClr val="3333FF"/>
                </a:solidFill>
              </a:rPr>
              <a:t>=</a:t>
            </a:r>
            <a:r>
              <a:rPr lang="en-US" sz="3600" dirty="0"/>
              <a:t> num1 </a:t>
            </a:r>
            <a:r>
              <a:rPr lang="en-US" sz="3600" dirty="0">
                <a:solidFill>
                  <a:srgbClr val="FF0000"/>
                </a:solidFill>
              </a:rPr>
              <a:t>*</a:t>
            </a:r>
            <a:r>
              <a:rPr lang="en-US" sz="3600" dirty="0"/>
              <a:t> six </a:t>
            </a:r>
            <a:r>
              <a:rPr lang="en-US" sz="3600" dirty="0">
                <a:solidFill>
                  <a:srgbClr val="009644"/>
                </a:solidFill>
              </a:rPr>
              <a:t>/</a:t>
            </a:r>
            <a:r>
              <a:rPr lang="en-US" sz="3600" dirty="0"/>
              <a:t>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ECF90CF-3E6E-2441-15AC-250FA4F4BFB6}"/>
              </a:ext>
            </a:extLst>
          </p:cNvPr>
          <p:cNvSpPr txBox="1">
            <a:spLocks/>
          </p:cNvSpPr>
          <p:nvPr/>
        </p:nvSpPr>
        <p:spPr>
          <a:xfrm>
            <a:off x="2592545" y="4174814"/>
            <a:ext cx="5027456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operands for the multiplication operator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B584DE-E691-D0A1-E0A5-6AE5A63D23B6}"/>
              </a:ext>
            </a:extLst>
          </p:cNvPr>
          <p:cNvSpPr txBox="1">
            <a:spLocks/>
          </p:cNvSpPr>
          <p:nvPr/>
        </p:nvSpPr>
        <p:spPr>
          <a:xfrm>
            <a:off x="690317" y="1160990"/>
            <a:ext cx="2357683" cy="66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Operand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616D774-6EAC-BE2D-878E-237CC6C6DF0D}"/>
              </a:ext>
            </a:extLst>
          </p:cNvPr>
          <p:cNvSpPr txBox="1">
            <a:spLocks/>
          </p:cNvSpPr>
          <p:nvPr/>
        </p:nvSpPr>
        <p:spPr>
          <a:xfrm>
            <a:off x="4334982" y="2363643"/>
            <a:ext cx="1955601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Operators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F2837B-4886-F04C-848B-CA597AAEB4AB}"/>
              </a:ext>
            </a:extLst>
          </p:cNvPr>
          <p:cNvSpPr txBox="1">
            <a:spLocks/>
          </p:cNvSpPr>
          <p:nvPr/>
        </p:nvSpPr>
        <p:spPr>
          <a:xfrm>
            <a:off x="538151" y="2216383"/>
            <a:ext cx="205439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Example:</a:t>
            </a:r>
            <a:endParaRPr lang="en-US" sz="3600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89EBD8-E793-CA46-78D3-3D94E35E530A}"/>
              </a:ext>
            </a:extLst>
          </p:cNvPr>
          <p:cNvCxnSpPr/>
          <p:nvPr/>
        </p:nvCxnSpPr>
        <p:spPr>
          <a:xfrm>
            <a:off x="5867400" y="2769418"/>
            <a:ext cx="368749" cy="248289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45B18D6-3034-52E4-673D-65AD14BCA6A3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312782" y="2769418"/>
            <a:ext cx="149224" cy="248289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D60FD01-135B-80F5-690D-8F6456C21B85}"/>
              </a:ext>
            </a:extLst>
          </p:cNvPr>
          <p:cNvCxnSpPr>
            <a:cxnSpLocks/>
          </p:cNvCxnSpPr>
          <p:nvPr/>
        </p:nvCxnSpPr>
        <p:spPr>
          <a:xfrm flipH="1">
            <a:off x="4114800" y="2769418"/>
            <a:ext cx="340333" cy="348339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8DF32F3-40A1-6059-E84E-7CB686709A71}"/>
              </a:ext>
            </a:extLst>
          </p:cNvPr>
          <p:cNvCxnSpPr>
            <a:cxnSpLocks/>
          </p:cNvCxnSpPr>
          <p:nvPr/>
        </p:nvCxnSpPr>
        <p:spPr>
          <a:xfrm flipV="1">
            <a:off x="4334982" y="3488014"/>
            <a:ext cx="266072" cy="64211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53AB997-99C0-DFE2-096E-18CBB71145EF}"/>
              </a:ext>
            </a:extLst>
          </p:cNvPr>
          <p:cNvCxnSpPr>
            <a:cxnSpLocks/>
          </p:cNvCxnSpPr>
          <p:nvPr/>
        </p:nvCxnSpPr>
        <p:spPr>
          <a:xfrm flipV="1">
            <a:off x="5612564" y="3465509"/>
            <a:ext cx="266072" cy="64211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D44D59AE-9500-7FB5-0475-DB36CB36E80E}"/>
              </a:ext>
            </a:extLst>
          </p:cNvPr>
          <p:cNvSpPr txBox="1">
            <a:spLocks/>
          </p:cNvSpPr>
          <p:nvPr/>
        </p:nvSpPr>
        <p:spPr>
          <a:xfrm>
            <a:off x="821656" y="4797207"/>
            <a:ext cx="4772620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9644"/>
                </a:solidFill>
              </a:rPr>
              <a:t>operands for the division operator: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B7E4D724-49C4-EE4F-0041-70702520419E}"/>
              </a:ext>
            </a:extLst>
          </p:cNvPr>
          <p:cNvSpPr txBox="1">
            <a:spLocks/>
          </p:cNvSpPr>
          <p:nvPr/>
        </p:nvSpPr>
        <p:spPr>
          <a:xfrm>
            <a:off x="5767371" y="4682297"/>
            <a:ext cx="1245437" cy="507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three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04ECE59D-606A-031C-2EAB-80A47D2391D0}"/>
              </a:ext>
            </a:extLst>
          </p:cNvPr>
          <p:cNvSpPr txBox="1">
            <a:spLocks/>
          </p:cNvSpPr>
          <p:nvPr/>
        </p:nvSpPr>
        <p:spPr>
          <a:xfrm>
            <a:off x="5745600" y="5189780"/>
            <a:ext cx="3115677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9644"/>
                </a:solidFill>
              </a:rPr>
              <a:t>product of num1 and six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B51B70E2-861B-6627-B1CF-2C2569E349A7}"/>
              </a:ext>
            </a:extLst>
          </p:cNvPr>
          <p:cNvSpPr txBox="1">
            <a:spLocks/>
          </p:cNvSpPr>
          <p:nvPr/>
        </p:nvSpPr>
        <p:spPr>
          <a:xfrm>
            <a:off x="839944" y="5653424"/>
            <a:ext cx="4772620" cy="50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operands for the assignment operator: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B82A5897-7B5E-AFC3-EC31-D7A57C6DF390}"/>
              </a:ext>
            </a:extLst>
          </p:cNvPr>
          <p:cNvSpPr txBox="1">
            <a:spLocks/>
          </p:cNvSpPr>
          <p:nvPr/>
        </p:nvSpPr>
        <p:spPr>
          <a:xfrm>
            <a:off x="5612564" y="5625620"/>
            <a:ext cx="2930314" cy="507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variable </a:t>
            </a:r>
            <a:r>
              <a:rPr lang="en-US" sz="2400" i="1" dirty="0">
                <a:solidFill>
                  <a:srgbClr val="3333FF"/>
                </a:solidFill>
              </a:rPr>
              <a:t>result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91723242-555A-0476-FDC5-B54E69F5882C}"/>
              </a:ext>
            </a:extLst>
          </p:cNvPr>
          <p:cNvSpPr txBox="1">
            <a:spLocks/>
          </p:cNvSpPr>
          <p:nvPr/>
        </p:nvSpPr>
        <p:spPr>
          <a:xfrm>
            <a:off x="5634334" y="6024660"/>
            <a:ext cx="3339173" cy="507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result of the division</a:t>
            </a:r>
            <a:endParaRPr lang="en-US" sz="2400" i="1" dirty="0">
              <a:solidFill>
                <a:srgbClr val="3333FF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C7D6D21-70C2-4444-F321-4FA1C173ECB4}"/>
              </a:ext>
            </a:extLst>
          </p:cNvPr>
          <p:cNvCxnSpPr>
            <a:cxnSpLocks/>
          </p:cNvCxnSpPr>
          <p:nvPr/>
        </p:nvCxnSpPr>
        <p:spPr>
          <a:xfrm flipV="1">
            <a:off x="6629400" y="3538764"/>
            <a:ext cx="378328" cy="1258443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82C00402-28BA-32E1-5CE7-F4E6D2C7C756}"/>
              </a:ext>
            </a:extLst>
          </p:cNvPr>
          <p:cNvSpPr/>
          <p:nvPr/>
        </p:nvSpPr>
        <p:spPr>
          <a:xfrm>
            <a:off x="4114800" y="3017707"/>
            <a:ext cx="2175783" cy="634355"/>
          </a:xfrm>
          <a:prstGeom prst="ellipse">
            <a:avLst/>
          </a:prstGeom>
          <a:noFill/>
          <a:ln w="34925"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C0318F0-2DC6-4699-E0DC-17747A3E768B}"/>
              </a:ext>
            </a:extLst>
          </p:cNvPr>
          <p:cNvCxnSpPr>
            <a:cxnSpLocks/>
          </p:cNvCxnSpPr>
          <p:nvPr/>
        </p:nvCxnSpPr>
        <p:spPr>
          <a:xfrm flipH="1" flipV="1">
            <a:off x="5357882" y="3705733"/>
            <a:ext cx="456576" cy="1484047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67C515C-906C-FD76-A523-E48B02B2FB6B}"/>
              </a:ext>
            </a:extLst>
          </p:cNvPr>
          <p:cNvCxnSpPr>
            <a:cxnSpLocks/>
          </p:cNvCxnSpPr>
          <p:nvPr/>
        </p:nvCxnSpPr>
        <p:spPr>
          <a:xfrm flipH="1" flipV="1">
            <a:off x="3470935" y="3566901"/>
            <a:ext cx="2123341" cy="2130362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610B377-925C-DE3C-CDD4-32241E9DBA3A}"/>
              </a:ext>
            </a:extLst>
          </p:cNvPr>
          <p:cNvCxnSpPr>
            <a:cxnSpLocks/>
          </p:cNvCxnSpPr>
          <p:nvPr/>
        </p:nvCxnSpPr>
        <p:spPr>
          <a:xfrm flipH="1" flipV="1">
            <a:off x="7499511" y="3928313"/>
            <a:ext cx="819495" cy="2102400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937ABBDB-E97A-430C-44E4-FF0B94E48C63}"/>
              </a:ext>
            </a:extLst>
          </p:cNvPr>
          <p:cNvSpPr/>
          <p:nvPr/>
        </p:nvSpPr>
        <p:spPr>
          <a:xfrm>
            <a:off x="4038600" y="2899711"/>
            <a:ext cx="3581401" cy="904751"/>
          </a:xfrm>
          <a:prstGeom prst="ellipse">
            <a:avLst/>
          </a:prstGeom>
          <a:noFill/>
          <a:ln w="34925">
            <a:solidFill>
              <a:srgbClr val="33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1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  <p:bldP spid="13" grpId="0"/>
      <p:bldP spid="6" grpId="0"/>
      <p:bldP spid="42" grpId="0"/>
      <p:bldP spid="43" grpId="0"/>
      <p:bldP spid="44" grpId="0"/>
      <p:bldP spid="45" grpId="0"/>
      <p:bldP spid="46" grpId="0"/>
      <p:bldP spid="47" grpId="0"/>
      <p:bldP spid="9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D0130-BE11-6761-8281-8F9B7826C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40BFE-0AB3-05AF-143E-370D253F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>
            <a:normAutofit/>
          </a:bodyPr>
          <a:lstStyle/>
          <a:p>
            <a:r>
              <a:rPr lang="en-US" dirty="0"/>
              <a:t>Colloquialism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8FC58-2DD6-88D2-F358-03B42CE5931D}"/>
              </a:ext>
            </a:extLst>
          </p:cNvPr>
          <p:cNvSpPr txBox="1">
            <a:spLocks/>
          </p:cNvSpPr>
          <p:nvPr/>
        </p:nvSpPr>
        <p:spPr>
          <a:xfrm>
            <a:off x="5972803" y="685800"/>
            <a:ext cx="282003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informal speech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465589A-DFD7-8F15-88B0-02E77B33895E}"/>
              </a:ext>
            </a:extLst>
          </p:cNvPr>
          <p:cNvSpPr txBox="1">
            <a:spLocks/>
          </p:cNvSpPr>
          <p:nvPr/>
        </p:nvSpPr>
        <p:spPr>
          <a:xfrm>
            <a:off x="794655" y="1710659"/>
            <a:ext cx="281939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Formal speech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DBF1B4-EB21-6C1D-4F87-DEB802C736B4}"/>
              </a:ext>
            </a:extLst>
          </p:cNvPr>
          <p:cNvSpPr txBox="1">
            <a:spLocks/>
          </p:cNvSpPr>
          <p:nvPr/>
        </p:nvSpPr>
        <p:spPr>
          <a:xfrm>
            <a:off x="1709949" y="2424669"/>
            <a:ext cx="4071578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“Hello Mr. Stephenson”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3168F1-8132-936C-1BCB-F38530A49733}"/>
              </a:ext>
            </a:extLst>
          </p:cNvPr>
          <p:cNvSpPr txBox="1">
            <a:spLocks/>
          </p:cNvSpPr>
          <p:nvPr/>
        </p:nvSpPr>
        <p:spPr>
          <a:xfrm>
            <a:off x="6172200" y="3453611"/>
            <a:ext cx="190410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Slang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9FF069C-7420-96FD-ED03-9E02F5DD2C19}"/>
              </a:ext>
            </a:extLst>
          </p:cNvPr>
          <p:cNvSpPr txBox="1">
            <a:spLocks/>
          </p:cNvSpPr>
          <p:nvPr/>
        </p:nvSpPr>
        <p:spPr>
          <a:xfrm>
            <a:off x="6875161" y="4419600"/>
            <a:ext cx="1489678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“Hey”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681F928-F71D-1A4A-06D5-591D5719F3A2}"/>
              </a:ext>
            </a:extLst>
          </p:cNvPr>
          <p:cNvSpPr txBox="1">
            <a:spLocks/>
          </p:cNvSpPr>
          <p:nvPr/>
        </p:nvSpPr>
        <p:spPr>
          <a:xfrm>
            <a:off x="794655" y="3505129"/>
            <a:ext cx="300164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Informal speech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843A2CC-6253-E270-4AB8-CCB1C35CF2C8}"/>
              </a:ext>
            </a:extLst>
          </p:cNvPr>
          <p:cNvSpPr txBox="1">
            <a:spLocks/>
          </p:cNvSpPr>
          <p:nvPr/>
        </p:nvSpPr>
        <p:spPr>
          <a:xfrm>
            <a:off x="1828800" y="4325190"/>
            <a:ext cx="2820038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“Hi, Kendall”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6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  <p:bldP spid="5" grpId="0"/>
      <p:bldP spid="7" grpId="0"/>
      <p:bldP spid="11" grpId="0"/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85496-E475-5845-2BE7-FC2BDEC66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4EAD8-9442-6A3D-FC4D-EED098855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Common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00C806-7380-4F52-03A2-CA86D2BB70D3}"/>
              </a:ext>
            </a:extLst>
          </p:cNvPr>
          <p:cNvSpPr txBox="1">
            <a:spLocks/>
          </p:cNvSpPr>
          <p:nvPr/>
        </p:nvSpPr>
        <p:spPr>
          <a:xfrm>
            <a:off x="509097" y="3295079"/>
            <a:ext cx="81258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result, num1 = 400000000, six = 6, three=3;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215B8A-ED79-A943-9AE4-3CC3099F5E21}"/>
              </a:ext>
            </a:extLst>
          </p:cNvPr>
          <p:cNvSpPr txBox="1">
            <a:spLocks/>
          </p:cNvSpPr>
          <p:nvPr/>
        </p:nvSpPr>
        <p:spPr>
          <a:xfrm>
            <a:off x="1970858" y="4637973"/>
            <a:ext cx="2182315" cy="4534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400000000 * 6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F6DDFAC-8F11-33B6-22E9-8F3867ADB026}"/>
              </a:ext>
            </a:extLst>
          </p:cNvPr>
          <p:cNvSpPr txBox="1">
            <a:spLocks/>
          </p:cNvSpPr>
          <p:nvPr/>
        </p:nvSpPr>
        <p:spPr>
          <a:xfrm>
            <a:off x="520042" y="3947237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six /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D032D59-EA4A-65AA-D5D2-C4218B69A55B}"/>
              </a:ext>
            </a:extLst>
          </p:cNvPr>
          <p:cNvSpPr txBox="1">
            <a:spLocks/>
          </p:cNvSpPr>
          <p:nvPr/>
        </p:nvSpPr>
        <p:spPr>
          <a:xfrm>
            <a:off x="4319096" y="4589597"/>
            <a:ext cx="1955601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overflow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9DCCAFD-28B2-0F4B-C112-2A3E3E7145C4}"/>
              </a:ext>
            </a:extLst>
          </p:cNvPr>
          <p:cNvSpPr txBox="1">
            <a:spLocks/>
          </p:cNvSpPr>
          <p:nvPr/>
        </p:nvSpPr>
        <p:spPr>
          <a:xfrm>
            <a:off x="457201" y="2743200"/>
            <a:ext cx="4114800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From before: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A4CCB6F-0C7E-400A-02C1-2007726E5913}"/>
              </a:ext>
            </a:extLst>
          </p:cNvPr>
          <p:cNvSpPr txBox="1">
            <a:spLocks/>
          </p:cNvSpPr>
          <p:nvPr/>
        </p:nvSpPr>
        <p:spPr>
          <a:xfrm>
            <a:off x="1295400" y="5159363"/>
            <a:ext cx="7502788" cy="45347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Since num1 and six are both of type int, the product is also of type int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28E1BD6-F692-9118-70E5-F6114E59DF31}"/>
              </a:ext>
            </a:extLst>
          </p:cNvPr>
          <p:cNvSpPr txBox="1">
            <a:spLocks/>
          </p:cNvSpPr>
          <p:nvPr/>
        </p:nvSpPr>
        <p:spPr>
          <a:xfrm>
            <a:off x="1317171" y="5737135"/>
            <a:ext cx="7502788" cy="423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Since the product could not fit in an int, a calculation error occurred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0653A9-EB40-573B-D697-4340132260B5}"/>
              </a:ext>
            </a:extLst>
          </p:cNvPr>
          <p:cNvSpPr txBox="1">
            <a:spLocks/>
          </p:cNvSpPr>
          <p:nvPr/>
        </p:nvSpPr>
        <p:spPr>
          <a:xfrm>
            <a:off x="509097" y="1143086"/>
            <a:ext cx="8125805" cy="17854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With few exceptions, when the operands of arithmetic operators are of the same type the result of the operation is also of that type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59AE0C-5F60-9526-548A-14F3243E0E08}"/>
              </a:ext>
            </a:extLst>
          </p:cNvPr>
          <p:cNvSpPr txBox="1">
            <a:spLocks/>
          </p:cNvSpPr>
          <p:nvPr/>
        </p:nvSpPr>
        <p:spPr>
          <a:xfrm>
            <a:off x="6179297" y="3955369"/>
            <a:ext cx="2953817" cy="66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= -631655765 </a:t>
            </a:r>
          </a:p>
        </p:txBody>
      </p:sp>
    </p:spTree>
    <p:extLst>
      <p:ext uri="{BB962C8B-B14F-4D97-AF65-F5344CB8AC3E}">
        <p14:creationId xmlns:p14="http://schemas.microsoft.com/office/powerpoint/2010/main" val="138858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4" grpId="0"/>
      <p:bldP spid="15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7F1E9-5D09-E92F-494E-F189BD6E3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620E0-B00B-8F79-BA70-ECED2C5E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Common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D31F050-F41A-4D2A-D28E-DE6B6A596038}"/>
              </a:ext>
            </a:extLst>
          </p:cNvPr>
          <p:cNvSpPr txBox="1">
            <a:spLocks/>
          </p:cNvSpPr>
          <p:nvPr/>
        </p:nvSpPr>
        <p:spPr>
          <a:xfrm>
            <a:off x="509097" y="3295079"/>
            <a:ext cx="81258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result;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C2C48D7-92B9-D92A-A50E-144B93B910CE}"/>
              </a:ext>
            </a:extLst>
          </p:cNvPr>
          <p:cNvSpPr txBox="1">
            <a:spLocks/>
          </p:cNvSpPr>
          <p:nvPr/>
        </p:nvSpPr>
        <p:spPr>
          <a:xfrm>
            <a:off x="509097" y="4621473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six / three;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D22B111-C16E-7150-2B08-247B640760BD}"/>
              </a:ext>
            </a:extLst>
          </p:cNvPr>
          <p:cNvSpPr txBox="1">
            <a:spLocks/>
          </p:cNvSpPr>
          <p:nvPr/>
        </p:nvSpPr>
        <p:spPr>
          <a:xfrm>
            <a:off x="457200" y="2743200"/>
            <a:ext cx="7315199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If instead we had declared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0C5ECA-B643-A352-43EF-D16726448A65}"/>
              </a:ext>
            </a:extLst>
          </p:cNvPr>
          <p:cNvSpPr txBox="1">
            <a:spLocks/>
          </p:cNvSpPr>
          <p:nvPr/>
        </p:nvSpPr>
        <p:spPr>
          <a:xfrm>
            <a:off x="509097" y="1143086"/>
            <a:ext cx="8125805" cy="17854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With few exceptions, when the operands of arithmetic operators are of the same type the result of the operation is also of that type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1C10D-2D92-9ECE-2F86-061AD230ACA5}"/>
              </a:ext>
            </a:extLst>
          </p:cNvPr>
          <p:cNvSpPr txBox="1">
            <a:spLocks/>
          </p:cNvSpPr>
          <p:nvPr/>
        </p:nvSpPr>
        <p:spPr>
          <a:xfrm>
            <a:off x="478971" y="3929434"/>
            <a:ext cx="81258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num1 = 400000000, six = 6, three=3;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D55F049-D308-673F-ABC6-15EDA40D35EC}"/>
              </a:ext>
            </a:extLst>
          </p:cNvPr>
          <p:cNvSpPr/>
          <p:nvPr/>
        </p:nvSpPr>
        <p:spPr>
          <a:xfrm rot="5400000">
            <a:off x="3633171" y="3709374"/>
            <a:ext cx="353657" cy="33528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B161E0-C649-9AA9-75A7-651F9846D5E0}"/>
              </a:ext>
            </a:extLst>
          </p:cNvPr>
          <p:cNvSpPr txBox="1">
            <a:spLocks/>
          </p:cNvSpPr>
          <p:nvPr/>
        </p:nvSpPr>
        <p:spPr>
          <a:xfrm>
            <a:off x="685800" y="5714914"/>
            <a:ext cx="8229599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These calculations would be done using long integers and overflow would not have occurred </a:t>
            </a:r>
          </a:p>
        </p:txBody>
      </p:sp>
    </p:spTree>
    <p:extLst>
      <p:ext uri="{BB962C8B-B14F-4D97-AF65-F5344CB8AC3E}">
        <p14:creationId xmlns:p14="http://schemas.microsoft.com/office/powerpoint/2010/main" val="45852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3" grpId="0"/>
      <p:bldP spid="6" grpId="0" animBg="1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08AE2-7C2E-1DD2-FA04-1C43DEDBA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C396-625C-122E-8355-F6EA1B15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Common Mode Arithmetic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8785CB1-4365-46D3-1748-1810CA1B56E5}"/>
              </a:ext>
            </a:extLst>
          </p:cNvPr>
          <p:cNvSpPr txBox="1">
            <a:spLocks/>
          </p:cNvSpPr>
          <p:nvPr/>
        </p:nvSpPr>
        <p:spPr>
          <a:xfrm>
            <a:off x="1219200" y="1874142"/>
            <a:ext cx="7010400" cy="2697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If the operands are both of type </a:t>
            </a:r>
            <a:r>
              <a:rPr lang="en-US" sz="3600" i="1" dirty="0">
                <a:solidFill>
                  <a:srgbClr val="3333FF"/>
                </a:solidFill>
              </a:rPr>
              <a:t>short</a:t>
            </a:r>
            <a:r>
              <a:rPr lang="en-US" sz="3600" i="1" dirty="0">
                <a:solidFill>
                  <a:srgbClr val="002060"/>
                </a:solidFill>
              </a:rPr>
              <a:t> </a:t>
            </a:r>
            <a:r>
              <a:rPr lang="en-US" sz="3600" i="1" dirty="0">
                <a:solidFill>
                  <a:srgbClr val="3333FF"/>
                </a:solidFill>
              </a:rPr>
              <a:t>int</a:t>
            </a:r>
            <a:r>
              <a:rPr lang="en-US" sz="3600" i="1" dirty="0">
                <a:solidFill>
                  <a:srgbClr val="002060"/>
                </a:solidFill>
              </a:rPr>
              <a:t> </a:t>
            </a:r>
            <a:r>
              <a:rPr lang="en-US" sz="3600" dirty="0">
                <a:solidFill>
                  <a:srgbClr val="002060"/>
                </a:solidFill>
              </a:rPr>
              <a:t>or both of type </a:t>
            </a:r>
            <a:r>
              <a:rPr lang="en-US" sz="3600" i="1" dirty="0">
                <a:solidFill>
                  <a:srgbClr val="3333FF"/>
                </a:solidFill>
              </a:rPr>
              <a:t>char</a:t>
            </a:r>
            <a:r>
              <a:rPr lang="en-US" sz="3600" dirty="0">
                <a:solidFill>
                  <a:srgbClr val="002060"/>
                </a:solidFill>
              </a:rPr>
              <a:t>, the operands are converted to </a:t>
            </a:r>
            <a:r>
              <a:rPr lang="en-US" sz="3600" i="1" dirty="0">
                <a:solidFill>
                  <a:srgbClr val="3333FF"/>
                </a:solidFill>
              </a:rPr>
              <a:t>int</a:t>
            </a:r>
            <a:r>
              <a:rPr lang="en-US" sz="3600" dirty="0">
                <a:solidFill>
                  <a:srgbClr val="002060"/>
                </a:solidFill>
              </a:rPr>
              <a:t> before the operation takes place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0E2F74-53B6-1B26-A80A-7720B5690686}"/>
              </a:ext>
            </a:extLst>
          </p:cNvPr>
          <p:cNvSpPr txBox="1">
            <a:spLocks/>
          </p:cNvSpPr>
          <p:nvPr/>
        </p:nvSpPr>
        <p:spPr>
          <a:xfrm>
            <a:off x="509097" y="1143086"/>
            <a:ext cx="8125805" cy="673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 exceptions: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37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A70F0-CBE8-F837-B242-F4A999DEF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D106-EAE0-CC85-6AD5-338A45960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Unanticipated Effects with Integer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FB5878-14D7-5FC3-40E2-37875CDE16AC}"/>
              </a:ext>
            </a:extLst>
          </p:cNvPr>
          <p:cNvSpPr txBox="1">
            <a:spLocks/>
          </p:cNvSpPr>
          <p:nvPr/>
        </p:nvSpPr>
        <p:spPr>
          <a:xfrm>
            <a:off x="987940" y="1749485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  result, num1 = 50, four = 4, two=2;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DC8E2C-43BF-3039-5400-32B0FFDF135D}"/>
              </a:ext>
            </a:extLst>
          </p:cNvPr>
          <p:cNvSpPr txBox="1">
            <a:spLocks/>
          </p:cNvSpPr>
          <p:nvPr/>
        </p:nvSpPr>
        <p:spPr>
          <a:xfrm>
            <a:off x="4539343" y="3179874"/>
            <a:ext cx="124532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50 * 4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3842E17-E89B-F449-957D-F46947082640}"/>
              </a:ext>
            </a:extLst>
          </p:cNvPr>
          <p:cNvSpPr/>
          <p:nvPr/>
        </p:nvSpPr>
        <p:spPr>
          <a:xfrm>
            <a:off x="2938046" y="3258700"/>
            <a:ext cx="2151783" cy="3040408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542687-3B5C-8B05-B8DE-CF9C42F014EA}"/>
              </a:ext>
            </a:extLst>
          </p:cNvPr>
          <p:cNvSpPr txBox="1">
            <a:spLocks/>
          </p:cNvSpPr>
          <p:nvPr/>
        </p:nvSpPr>
        <p:spPr>
          <a:xfrm>
            <a:off x="239486" y="3140779"/>
            <a:ext cx="4021685" cy="64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we would expect: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6527E-9485-5714-24D5-EF50AFBA93C8}"/>
              </a:ext>
            </a:extLst>
          </p:cNvPr>
          <p:cNvSpPr txBox="1">
            <a:spLocks/>
          </p:cNvSpPr>
          <p:nvPr/>
        </p:nvSpPr>
        <p:spPr>
          <a:xfrm>
            <a:off x="2502191" y="2573637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four / two;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9386DB6-0A2D-3FC7-3574-46D537F870FF}"/>
              </a:ext>
            </a:extLst>
          </p:cNvPr>
          <p:cNvSpPr txBox="1">
            <a:spLocks/>
          </p:cNvSpPr>
          <p:nvPr/>
        </p:nvSpPr>
        <p:spPr>
          <a:xfrm>
            <a:off x="7035175" y="5336247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60D2400-86D6-9DDA-D65C-2CB37650AAD3}"/>
              </a:ext>
            </a:extLst>
          </p:cNvPr>
          <p:cNvSpPr txBox="1">
            <a:spLocks/>
          </p:cNvSpPr>
          <p:nvPr/>
        </p:nvSpPr>
        <p:spPr>
          <a:xfrm>
            <a:off x="7838021" y="5369896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D80BC4F-1B76-CC38-4B74-E3FDF9B3B509}"/>
              </a:ext>
            </a:extLst>
          </p:cNvPr>
          <p:cNvSpPr txBox="1">
            <a:spLocks/>
          </p:cNvSpPr>
          <p:nvPr/>
        </p:nvSpPr>
        <p:spPr>
          <a:xfrm>
            <a:off x="4821842" y="3770899"/>
            <a:ext cx="816294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0027E2-7297-E729-69DE-835295D2C6DF}"/>
              </a:ext>
            </a:extLst>
          </p:cNvPr>
          <p:cNvSpPr txBox="1">
            <a:spLocks/>
          </p:cNvSpPr>
          <p:nvPr/>
        </p:nvSpPr>
        <p:spPr>
          <a:xfrm>
            <a:off x="2057400" y="1233972"/>
            <a:ext cx="6238023" cy="543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range for signed char: -128 to 127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5878A9B-DD99-87FB-021F-CBA6EB65AEA6}"/>
              </a:ext>
            </a:extLst>
          </p:cNvPr>
          <p:cNvSpPr txBox="1">
            <a:spLocks/>
          </p:cNvSpPr>
          <p:nvPr/>
        </p:nvSpPr>
        <p:spPr>
          <a:xfrm>
            <a:off x="5809810" y="2201503"/>
            <a:ext cx="2745860" cy="4347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Multiplication first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AF7800-79F0-E775-1C99-515EABE7A0D3}"/>
              </a:ext>
            </a:extLst>
          </p:cNvPr>
          <p:cNvCxnSpPr>
            <a:cxnSpLocks/>
          </p:cNvCxnSpPr>
          <p:nvPr/>
        </p:nvCxnSpPr>
        <p:spPr>
          <a:xfrm flipH="1">
            <a:off x="5466462" y="2446214"/>
            <a:ext cx="343348" cy="17493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755D498-B64F-C55C-137B-56A7B0FC2142}"/>
              </a:ext>
            </a:extLst>
          </p:cNvPr>
          <p:cNvSpPr txBox="1">
            <a:spLocks/>
          </p:cNvSpPr>
          <p:nvPr/>
        </p:nvSpPr>
        <p:spPr>
          <a:xfrm>
            <a:off x="5920635" y="3651861"/>
            <a:ext cx="2028839" cy="644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Overflow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9AF603B-7F37-B16D-625F-288A41C1601F}"/>
              </a:ext>
            </a:extLst>
          </p:cNvPr>
          <p:cNvSpPr txBox="1">
            <a:spLocks/>
          </p:cNvSpPr>
          <p:nvPr/>
        </p:nvSpPr>
        <p:spPr>
          <a:xfrm>
            <a:off x="4255982" y="4166003"/>
            <a:ext cx="2606024" cy="64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200 – 127 = 73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4A14C2AB-DBFB-9AC9-3570-9BF55C05CF8C}"/>
              </a:ext>
            </a:extLst>
          </p:cNvPr>
          <p:cNvSpPr txBox="1">
            <a:spLocks/>
          </p:cNvSpPr>
          <p:nvPr/>
        </p:nvSpPr>
        <p:spPr>
          <a:xfrm>
            <a:off x="4396494" y="4778904"/>
            <a:ext cx="2606024" cy="568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73 – 1 = 72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1DE1ABB-27FA-D36F-93B2-3716403E7BBA}"/>
              </a:ext>
            </a:extLst>
          </p:cNvPr>
          <p:cNvSpPr txBox="1">
            <a:spLocks/>
          </p:cNvSpPr>
          <p:nvPr/>
        </p:nvSpPr>
        <p:spPr>
          <a:xfrm>
            <a:off x="1415657" y="4675279"/>
            <a:ext cx="2606024" cy="64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Wrap around to negative numbers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D600E4DB-886F-D143-138B-FAED120398A5}"/>
              </a:ext>
            </a:extLst>
          </p:cNvPr>
          <p:cNvSpPr txBox="1">
            <a:spLocks/>
          </p:cNvSpPr>
          <p:nvPr/>
        </p:nvSpPr>
        <p:spPr>
          <a:xfrm>
            <a:off x="4131088" y="5298083"/>
            <a:ext cx="2606024" cy="568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-128 + 72 = </a:t>
            </a:r>
            <a:r>
              <a:rPr lang="en-US" dirty="0">
                <a:solidFill>
                  <a:srgbClr val="7030A0"/>
                </a:solidFill>
              </a:rPr>
              <a:t>-56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E1076F6-7666-92B4-88E3-7637F45F17C5}"/>
              </a:ext>
            </a:extLst>
          </p:cNvPr>
          <p:cNvSpPr txBox="1">
            <a:spLocks/>
          </p:cNvSpPr>
          <p:nvPr/>
        </p:nvSpPr>
        <p:spPr>
          <a:xfrm>
            <a:off x="5320297" y="6064212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-28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DE174AB-BFEA-97DC-BC00-84080F2D5C1A}"/>
              </a:ext>
            </a:extLst>
          </p:cNvPr>
          <p:cNvSpPr txBox="1">
            <a:spLocks/>
          </p:cNvSpPr>
          <p:nvPr/>
        </p:nvSpPr>
        <p:spPr>
          <a:xfrm>
            <a:off x="5782736" y="3261210"/>
            <a:ext cx="3190772" cy="4950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These are converted to int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349D3DE-8F4C-D6B6-222C-595C9F67E575}"/>
              </a:ext>
            </a:extLst>
          </p:cNvPr>
          <p:cNvGrpSpPr/>
          <p:nvPr/>
        </p:nvGrpSpPr>
        <p:grpSpPr>
          <a:xfrm>
            <a:off x="4163745" y="4195019"/>
            <a:ext cx="2606024" cy="2502637"/>
            <a:chOff x="3182642" y="2941320"/>
            <a:chExt cx="3840480" cy="384048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E7798E4-B033-1D60-D64B-AB4C697713C8}"/>
                </a:ext>
              </a:extLst>
            </p:cNvPr>
            <p:cNvSpPr/>
            <p:nvPr/>
          </p:nvSpPr>
          <p:spPr>
            <a:xfrm>
              <a:off x="3182642" y="2941320"/>
              <a:ext cx="3840480" cy="3840480"/>
            </a:xfrm>
            <a:prstGeom prst="ellipse">
              <a:avLst/>
            </a:prstGeom>
            <a:noFill/>
            <a:ln w="1682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4803911-AFF4-07CE-D087-70E3BC1D81E5}"/>
                </a:ext>
              </a:extLst>
            </p:cNvPr>
            <p:cNvCxnSpPr>
              <a:stCxn id="31" idx="1"/>
              <a:endCxn id="31" idx="5"/>
            </p:cNvCxnSpPr>
            <p:nvPr/>
          </p:nvCxnSpPr>
          <p:spPr>
            <a:xfrm>
              <a:off x="3745067" y="3503745"/>
              <a:ext cx="2715630" cy="2715630"/>
            </a:xfrm>
            <a:prstGeom prst="line">
              <a:avLst/>
            </a:prstGeom>
            <a:ln w="130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AFB17FD-AA34-1F97-3EF0-4D511DA5ECAA}"/>
              </a:ext>
            </a:extLst>
          </p:cNvPr>
          <p:cNvGrpSpPr/>
          <p:nvPr/>
        </p:nvGrpSpPr>
        <p:grpSpPr>
          <a:xfrm>
            <a:off x="6062835" y="3805991"/>
            <a:ext cx="1414308" cy="360012"/>
            <a:chOff x="6062835" y="3805991"/>
            <a:chExt cx="1414308" cy="360012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DC97AA8-5B2B-E2C9-A8C2-AD841C0F4AAF}"/>
                </a:ext>
              </a:extLst>
            </p:cNvPr>
            <p:cNvCxnSpPr/>
            <p:nvPr/>
          </p:nvCxnSpPr>
          <p:spPr>
            <a:xfrm flipV="1">
              <a:off x="6062835" y="3814229"/>
              <a:ext cx="1404765" cy="351774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5F4656A-9AEB-903D-8983-32187D99644A}"/>
                </a:ext>
              </a:extLst>
            </p:cNvPr>
            <p:cNvCxnSpPr>
              <a:cxnSpLocks/>
            </p:cNvCxnSpPr>
            <p:nvPr/>
          </p:nvCxnSpPr>
          <p:spPr>
            <a:xfrm>
              <a:off x="6072378" y="3805991"/>
              <a:ext cx="1404765" cy="351774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77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4" grpId="0"/>
      <p:bldP spid="21" grpId="0"/>
      <p:bldP spid="27" grpId="0"/>
      <p:bldP spid="6" grpId="0"/>
      <p:bldP spid="5" grpId="0"/>
      <p:bldP spid="13" grpId="0"/>
      <p:bldP spid="19" grpId="0"/>
      <p:bldP spid="20" grpId="0"/>
      <p:bldP spid="25" grpId="0"/>
      <p:bldP spid="26" grpId="0"/>
      <p:bldP spid="28" grpId="0"/>
      <p:bldP spid="29" grpId="0"/>
      <p:bldP spid="3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3C6D0-DE78-696F-1F33-761529DB2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4C261-74C3-E536-5D33-B014E24C1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Unanticipated Effects with Integer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C78798-D437-D21A-B19A-C8B9E6959DAF}"/>
              </a:ext>
            </a:extLst>
          </p:cNvPr>
          <p:cNvSpPr txBox="1">
            <a:spLocks/>
          </p:cNvSpPr>
          <p:nvPr/>
        </p:nvSpPr>
        <p:spPr>
          <a:xfrm>
            <a:off x="987940" y="1749485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  result, num1 = 50, four = 4, two=2;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F7F467-B216-4C63-0FED-05416F6362FA}"/>
              </a:ext>
            </a:extLst>
          </p:cNvPr>
          <p:cNvSpPr txBox="1">
            <a:spLocks/>
          </p:cNvSpPr>
          <p:nvPr/>
        </p:nvSpPr>
        <p:spPr>
          <a:xfrm>
            <a:off x="4539343" y="3179874"/>
            <a:ext cx="124532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50 * 4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67CCB1E-AA92-795E-A143-1F38F8B5727A}"/>
              </a:ext>
            </a:extLst>
          </p:cNvPr>
          <p:cNvSpPr/>
          <p:nvPr/>
        </p:nvSpPr>
        <p:spPr>
          <a:xfrm>
            <a:off x="3073314" y="3295942"/>
            <a:ext cx="2333217" cy="1922900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43EA08D-EAF5-27CC-0820-7DEAB6E9FB38}"/>
              </a:ext>
            </a:extLst>
          </p:cNvPr>
          <p:cNvSpPr txBox="1">
            <a:spLocks/>
          </p:cNvSpPr>
          <p:nvPr/>
        </p:nvSpPr>
        <p:spPr>
          <a:xfrm>
            <a:off x="902886" y="3140779"/>
            <a:ext cx="1599305" cy="644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Reality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012AA3C-9F20-58DF-5173-0F1A4E9A644F}"/>
              </a:ext>
            </a:extLst>
          </p:cNvPr>
          <p:cNvSpPr txBox="1">
            <a:spLocks/>
          </p:cNvSpPr>
          <p:nvPr/>
        </p:nvSpPr>
        <p:spPr>
          <a:xfrm>
            <a:off x="2502191" y="2573637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num1 * four / two;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0F8C79A7-4873-0832-B543-40045110B6B6}"/>
              </a:ext>
            </a:extLst>
          </p:cNvPr>
          <p:cNvSpPr txBox="1">
            <a:spLocks/>
          </p:cNvSpPr>
          <p:nvPr/>
        </p:nvSpPr>
        <p:spPr>
          <a:xfrm>
            <a:off x="5809810" y="4257392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0F3F7DE-7CAD-2198-9C42-55437D321D6C}"/>
              </a:ext>
            </a:extLst>
          </p:cNvPr>
          <p:cNvSpPr txBox="1">
            <a:spLocks/>
          </p:cNvSpPr>
          <p:nvPr/>
        </p:nvSpPr>
        <p:spPr>
          <a:xfrm>
            <a:off x="6612656" y="4291041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A3A8F5-B4B3-34E3-AE02-EAA52B31AF3F}"/>
              </a:ext>
            </a:extLst>
          </p:cNvPr>
          <p:cNvSpPr txBox="1">
            <a:spLocks/>
          </p:cNvSpPr>
          <p:nvPr/>
        </p:nvSpPr>
        <p:spPr>
          <a:xfrm>
            <a:off x="4821842" y="3770899"/>
            <a:ext cx="816294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99511A-6432-AFCE-EE86-A2CADE204977}"/>
              </a:ext>
            </a:extLst>
          </p:cNvPr>
          <p:cNvSpPr txBox="1">
            <a:spLocks/>
          </p:cNvSpPr>
          <p:nvPr/>
        </p:nvSpPr>
        <p:spPr>
          <a:xfrm>
            <a:off x="2057400" y="1233972"/>
            <a:ext cx="6238023" cy="543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range for signed char: -128 to 127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A989752-F4D4-8D1D-7081-A3E889911349}"/>
              </a:ext>
            </a:extLst>
          </p:cNvPr>
          <p:cNvSpPr txBox="1">
            <a:spLocks/>
          </p:cNvSpPr>
          <p:nvPr/>
        </p:nvSpPr>
        <p:spPr>
          <a:xfrm>
            <a:off x="5809810" y="2201503"/>
            <a:ext cx="2745860" cy="4347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Multiplication first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1997977-7CEB-1E46-1316-9876E69A40D5}"/>
              </a:ext>
            </a:extLst>
          </p:cNvPr>
          <p:cNvCxnSpPr>
            <a:cxnSpLocks/>
          </p:cNvCxnSpPr>
          <p:nvPr/>
        </p:nvCxnSpPr>
        <p:spPr>
          <a:xfrm flipH="1">
            <a:off x="5466462" y="2446214"/>
            <a:ext cx="343348" cy="17493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572E58E-B195-B7F8-CBBE-EC7A30E9007D}"/>
              </a:ext>
            </a:extLst>
          </p:cNvPr>
          <p:cNvSpPr txBox="1">
            <a:spLocks/>
          </p:cNvSpPr>
          <p:nvPr/>
        </p:nvSpPr>
        <p:spPr>
          <a:xfrm>
            <a:off x="5920635" y="3651861"/>
            <a:ext cx="2374788" cy="644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No overflow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AA73BC4-CD1E-02DA-8674-E162AB394455}"/>
              </a:ext>
            </a:extLst>
          </p:cNvPr>
          <p:cNvSpPr txBox="1">
            <a:spLocks/>
          </p:cNvSpPr>
          <p:nvPr/>
        </p:nvSpPr>
        <p:spPr>
          <a:xfrm>
            <a:off x="5553762" y="5002346"/>
            <a:ext cx="92323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44728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/>
      <p:bldP spid="27" grpId="0"/>
      <p:bldP spid="19" grpId="0"/>
      <p:bldP spid="2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8DD2B-4977-BC0B-F942-BFCDBF8FA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894F-C23A-C4D1-4079-BC8A265C8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Unanticipated Effects with Integer Arithmetic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884E4-42AA-5D37-7185-C36D8B18BC89}"/>
              </a:ext>
            </a:extLst>
          </p:cNvPr>
          <p:cNvSpPr txBox="1">
            <a:spLocks/>
          </p:cNvSpPr>
          <p:nvPr/>
        </p:nvSpPr>
        <p:spPr>
          <a:xfrm>
            <a:off x="987940" y="1749485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  result, result2;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34808C-CE45-3BB3-AC52-718ACE8F18A8}"/>
              </a:ext>
            </a:extLst>
          </p:cNvPr>
          <p:cNvSpPr txBox="1">
            <a:spLocks/>
          </p:cNvSpPr>
          <p:nvPr/>
        </p:nvSpPr>
        <p:spPr>
          <a:xfrm>
            <a:off x="3435273" y="3303220"/>
            <a:ext cx="124532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50 * 4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C50CBDA-353B-1824-0394-F44FEDBAC9E1}"/>
              </a:ext>
            </a:extLst>
          </p:cNvPr>
          <p:cNvSpPr/>
          <p:nvPr/>
        </p:nvSpPr>
        <p:spPr>
          <a:xfrm>
            <a:off x="2057400" y="3376288"/>
            <a:ext cx="1447800" cy="634355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39EDE0-BA0C-3CF2-0B7E-E34E6D3134DD}"/>
              </a:ext>
            </a:extLst>
          </p:cNvPr>
          <p:cNvSpPr txBox="1">
            <a:spLocks/>
          </p:cNvSpPr>
          <p:nvPr/>
        </p:nvSpPr>
        <p:spPr>
          <a:xfrm>
            <a:off x="356689" y="3609666"/>
            <a:ext cx="2081712" cy="70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Overflow during assignment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BC29E4-C682-82FB-3FBA-CA321B763F7B}"/>
              </a:ext>
            </a:extLst>
          </p:cNvPr>
          <p:cNvSpPr txBox="1">
            <a:spLocks/>
          </p:cNvSpPr>
          <p:nvPr/>
        </p:nvSpPr>
        <p:spPr>
          <a:xfrm>
            <a:off x="1066799" y="2880064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result2 = num1 * four;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2DA44CD7-C22F-1FCC-11BD-9F78553EF6E4}"/>
              </a:ext>
            </a:extLst>
          </p:cNvPr>
          <p:cNvSpPr txBox="1">
            <a:spLocks/>
          </p:cNvSpPr>
          <p:nvPr/>
        </p:nvSpPr>
        <p:spPr>
          <a:xfrm>
            <a:off x="3896892" y="5010344"/>
            <a:ext cx="537440" cy="541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/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B6CD1F8-0285-658E-3543-9F82CE0F8896}"/>
              </a:ext>
            </a:extLst>
          </p:cNvPr>
          <p:cNvSpPr txBox="1">
            <a:spLocks/>
          </p:cNvSpPr>
          <p:nvPr/>
        </p:nvSpPr>
        <p:spPr>
          <a:xfrm>
            <a:off x="4417994" y="5043993"/>
            <a:ext cx="758417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85BBC4-022C-16D8-8E22-8CB1D879ED9B}"/>
              </a:ext>
            </a:extLst>
          </p:cNvPr>
          <p:cNvSpPr txBox="1">
            <a:spLocks/>
          </p:cNvSpPr>
          <p:nvPr/>
        </p:nvSpPr>
        <p:spPr>
          <a:xfrm>
            <a:off x="3649786" y="3786024"/>
            <a:ext cx="816294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200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2B98C9-2322-C3B8-68BE-21BF25427A56}"/>
              </a:ext>
            </a:extLst>
          </p:cNvPr>
          <p:cNvSpPr txBox="1">
            <a:spLocks/>
          </p:cNvSpPr>
          <p:nvPr/>
        </p:nvSpPr>
        <p:spPr>
          <a:xfrm>
            <a:off x="2057400" y="1233972"/>
            <a:ext cx="6238023" cy="543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range for signed char: -128 to 127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6FD9449-C943-819C-D098-07145DCB002D}"/>
              </a:ext>
            </a:extLst>
          </p:cNvPr>
          <p:cNvSpPr txBox="1">
            <a:spLocks/>
          </p:cNvSpPr>
          <p:nvPr/>
        </p:nvSpPr>
        <p:spPr>
          <a:xfrm>
            <a:off x="4825179" y="3847846"/>
            <a:ext cx="4148329" cy="4352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No overflow for computation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B1B30C1-67E7-98D8-2F3B-426281C9CB82}"/>
              </a:ext>
            </a:extLst>
          </p:cNvPr>
          <p:cNvSpPr txBox="1">
            <a:spLocks/>
          </p:cNvSpPr>
          <p:nvPr/>
        </p:nvSpPr>
        <p:spPr>
          <a:xfrm>
            <a:off x="2973654" y="5043993"/>
            <a:ext cx="92323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-56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D6CD-61E0-60A1-E4C6-6CE22F6413DB}"/>
              </a:ext>
            </a:extLst>
          </p:cNvPr>
          <p:cNvSpPr txBox="1">
            <a:spLocks/>
          </p:cNvSpPr>
          <p:nvPr/>
        </p:nvSpPr>
        <p:spPr>
          <a:xfrm>
            <a:off x="987940" y="2294323"/>
            <a:ext cx="789986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  num1 = 50, four = 4, two=2;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8752FB-C9F2-B4E7-5C12-B778A3172040}"/>
              </a:ext>
            </a:extLst>
          </p:cNvPr>
          <p:cNvSpPr txBox="1">
            <a:spLocks/>
          </p:cNvSpPr>
          <p:nvPr/>
        </p:nvSpPr>
        <p:spPr>
          <a:xfrm>
            <a:off x="1101993" y="4409638"/>
            <a:ext cx="573892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result = result2/ two;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9501A8-C2FC-4C18-FC46-1A6CD4C50C97}"/>
              </a:ext>
            </a:extLst>
          </p:cNvPr>
          <p:cNvSpPr txBox="1">
            <a:spLocks/>
          </p:cNvSpPr>
          <p:nvPr/>
        </p:nvSpPr>
        <p:spPr>
          <a:xfrm>
            <a:off x="256195" y="2844878"/>
            <a:ext cx="889341" cy="70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-56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10B7713-7C45-590E-D564-CB5EDB418F39}"/>
              </a:ext>
            </a:extLst>
          </p:cNvPr>
          <p:cNvSpPr txBox="1">
            <a:spLocks/>
          </p:cNvSpPr>
          <p:nvPr/>
        </p:nvSpPr>
        <p:spPr>
          <a:xfrm>
            <a:off x="3575305" y="5685080"/>
            <a:ext cx="923238" cy="508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-28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F080804-AF9D-FF2C-CFB5-67BF4E96B3E7}"/>
              </a:ext>
            </a:extLst>
          </p:cNvPr>
          <p:cNvSpPr/>
          <p:nvPr/>
        </p:nvSpPr>
        <p:spPr>
          <a:xfrm>
            <a:off x="1910800" y="5010345"/>
            <a:ext cx="1526203" cy="859090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8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21" grpId="0"/>
      <p:bldP spid="27" grpId="0"/>
      <p:bldP spid="19" grpId="0"/>
      <p:bldP spid="29" grpId="0"/>
      <p:bldP spid="12" grpId="0"/>
      <p:bldP spid="15" grpId="0"/>
      <p:bldP spid="1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0CC55-A22F-0281-5362-BF69EDF97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A433-777D-E348-9949-439C624CE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963FA5-DE9C-FC08-3473-12B4B3FB9BFE}"/>
              </a:ext>
            </a:extLst>
          </p:cNvPr>
          <p:cNvSpPr txBox="1">
            <a:spLocks/>
          </p:cNvSpPr>
          <p:nvPr/>
        </p:nvSpPr>
        <p:spPr>
          <a:xfrm>
            <a:off x="509097" y="1143086"/>
            <a:ext cx="8125805" cy="2263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When the operands of arithmetic operators are of different types the operand that requires less memory for storage is converted to the type of the other operand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9608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99722-FEB2-7B73-1C2B-3D04073BD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88176-322E-0C25-ED1E-FBF933E91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D2CCCB7-80DE-20CE-F3F9-B702B5A7B9AE}"/>
              </a:ext>
            </a:extLst>
          </p:cNvPr>
          <p:cNvSpPr txBox="1">
            <a:spLocks/>
          </p:cNvSpPr>
          <p:nvPr/>
        </p:nvSpPr>
        <p:spPr>
          <a:xfrm>
            <a:off x="762000" y="1371600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498067-4381-875D-DDAB-E3C095E44E89}"/>
              </a:ext>
            </a:extLst>
          </p:cNvPr>
          <p:cNvSpPr txBox="1">
            <a:spLocks/>
          </p:cNvSpPr>
          <p:nvPr/>
        </p:nvSpPr>
        <p:spPr>
          <a:xfrm>
            <a:off x="833450" y="3435241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CC787-F36B-4885-19B4-723EB5C053D2}"/>
              </a:ext>
            </a:extLst>
          </p:cNvPr>
          <p:cNvSpPr txBox="1">
            <a:spLocks/>
          </p:cNvSpPr>
          <p:nvPr/>
        </p:nvSpPr>
        <p:spPr>
          <a:xfrm>
            <a:off x="800792" y="214191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782EB-EECC-5263-4C39-41952FBAF3E1}"/>
              </a:ext>
            </a:extLst>
          </p:cNvPr>
          <p:cNvSpPr txBox="1">
            <a:spLocks/>
          </p:cNvSpPr>
          <p:nvPr/>
        </p:nvSpPr>
        <p:spPr>
          <a:xfrm>
            <a:off x="866106" y="280088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479F6D4-FC87-9383-25D0-366C5612206C}"/>
              </a:ext>
            </a:extLst>
          </p:cNvPr>
          <p:cNvSpPr txBox="1">
            <a:spLocks/>
          </p:cNvSpPr>
          <p:nvPr/>
        </p:nvSpPr>
        <p:spPr>
          <a:xfrm>
            <a:off x="866106" y="4217691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F466D924-E600-1519-F9BF-C7D704ED14ED}"/>
              </a:ext>
            </a:extLst>
          </p:cNvPr>
          <p:cNvSpPr/>
          <p:nvPr/>
        </p:nvSpPr>
        <p:spPr>
          <a:xfrm>
            <a:off x="4380204" y="1385182"/>
            <a:ext cx="252359" cy="1391089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BE83460-1344-0ADD-F17A-607A23F2D7C3}"/>
              </a:ext>
            </a:extLst>
          </p:cNvPr>
          <p:cNvSpPr txBox="1">
            <a:spLocks/>
          </p:cNvSpPr>
          <p:nvPr/>
        </p:nvSpPr>
        <p:spPr>
          <a:xfrm>
            <a:off x="5257800" y="1385182"/>
            <a:ext cx="3630005" cy="10532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These are automatically converted to int for common mode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92C6861-F3E1-010D-24C8-2A5ECAA0B179}"/>
              </a:ext>
            </a:extLst>
          </p:cNvPr>
          <p:cNvSpPr txBox="1">
            <a:spLocks/>
          </p:cNvSpPr>
          <p:nvPr/>
        </p:nvSpPr>
        <p:spPr>
          <a:xfrm>
            <a:off x="4611940" y="3111822"/>
            <a:ext cx="407486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char1 * short1 * int1;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C2DBA3C-29A6-933A-8BB3-0D23D751F64B}"/>
              </a:ext>
            </a:extLst>
          </p:cNvPr>
          <p:cNvSpPr txBox="1">
            <a:spLocks/>
          </p:cNvSpPr>
          <p:nvPr/>
        </p:nvSpPr>
        <p:spPr>
          <a:xfrm>
            <a:off x="4733484" y="3751757"/>
            <a:ext cx="1048632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(int) 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AF8954-A7A3-FEF8-F779-6C3D9A574255}"/>
              </a:ext>
            </a:extLst>
          </p:cNvPr>
          <p:cNvSpPr txBox="1">
            <a:spLocks/>
          </p:cNvSpPr>
          <p:nvPr/>
        </p:nvSpPr>
        <p:spPr>
          <a:xfrm>
            <a:off x="6248400" y="3785244"/>
            <a:ext cx="1048632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(int) 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8599389-6C3A-07BA-99D5-4339685E497D}"/>
              </a:ext>
            </a:extLst>
          </p:cNvPr>
          <p:cNvSpPr txBox="1">
            <a:spLocks/>
          </p:cNvSpPr>
          <p:nvPr/>
        </p:nvSpPr>
        <p:spPr>
          <a:xfrm>
            <a:off x="7467600" y="3785244"/>
            <a:ext cx="1048632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(int) 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FAFACF-3DE1-D9DF-A90A-A0DD8A7EB098}"/>
              </a:ext>
            </a:extLst>
          </p:cNvPr>
          <p:cNvSpPr txBox="1">
            <a:spLocks/>
          </p:cNvSpPr>
          <p:nvPr/>
        </p:nvSpPr>
        <p:spPr>
          <a:xfrm>
            <a:off x="4829538" y="4724400"/>
            <a:ext cx="3886356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result will be an (int)  </a:t>
            </a:r>
          </a:p>
        </p:txBody>
      </p:sp>
    </p:spTree>
    <p:extLst>
      <p:ext uri="{BB962C8B-B14F-4D97-AF65-F5344CB8AC3E}">
        <p14:creationId xmlns:p14="http://schemas.microsoft.com/office/powerpoint/2010/main" val="142660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265AB-CF43-B9F5-1A55-A065F3974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F352-6B42-F8F0-608F-B55122EF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B4F97EB-8203-BC59-7E57-6F9E6A2F9690}"/>
              </a:ext>
            </a:extLst>
          </p:cNvPr>
          <p:cNvSpPr txBox="1">
            <a:spLocks/>
          </p:cNvSpPr>
          <p:nvPr/>
        </p:nvSpPr>
        <p:spPr>
          <a:xfrm>
            <a:off x="762000" y="1371600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B0EF80-40EA-547D-E03D-F36D1AF1AA9A}"/>
              </a:ext>
            </a:extLst>
          </p:cNvPr>
          <p:cNvSpPr txBox="1">
            <a:spLocks/>
          </p:cNvSpPr>
          <p:nvPr/>
        </p:nvSpPr>
        <p:spPr>
          <a:xfrm>
            <a:off x="833450" y="3435241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C8D1-BA76-F4A8-2D8C-E0A3D032E106}"/>
              </a:ext>
            </a:extLst>
          </p:cNvPr>
          <p:cNvSpPr txBox="1">
            <a:spLocks/>
          </p:cNvSpPr>
          <p:nvPr/>
        </p:nvSpPr>
        <p:spPr>
          <a:xfrm>
            <a:off x="800792" y="214191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56A373-32C4-7FD7-CADE-F29E0550FC98}"/>
              </a:ext>
            </a:extLst>
          </p:cNvPr>
          <p:cNvSpPr txBox="1">
            <a:spLocks/>
          </p:cNvSpPr>
          <p:nvPr/>
        </p:nvSpPr>
        <p:spPr>
          <a:xfrm>
            <a:off x="866106" y="280088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13479D3-9C72-0C5C-6026-17B6D67BF8A0}"/>
              </a:ext>
            </a:extLst>
          </p:cNvPr>
          <p:cNvSpPr txBox="1">
            <a:spLocks/>
          </p:cNvSpPr>
          <p:nvPr/>
        </p:nvSpPr>
        <p:spPr>
          <a:xfrm>
            <a:off x="866106" y="4217691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5D7579-5EF9-7191-959F-D34CD52271DE}"/>
              </a:ext>
            </a:extLst>
          </p:cNvPr>
          <p:cNvSpPr txBox="1">
            <a:spLocks/>
          </p:cNvSpPr>
          <p:nvPr/>
        </p:nvSpPr>
        <p:spPr>
          <a:xfrm>
            <a:off x="5069140" y="1479004"/>
            <a:ext cx="293186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char1 * big1;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EC785BE-1FA2-FDF0-C6C8-0F9E343D7E1D}"/>
              </a:ext>
            </a:extLst>
          </p:cNvPr>
          <p:cNvSpPr txBox="1">
            <a:spLocks/>
          </p:cNvSpPr>
          <p:nvPr/>
        </p:nvSpPr>
        <p:spPr>
          <a:xfrm>
            <a:off x="6400800" y="2152902"/>
            <a:ext cx="131353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(long) 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98AC76-529C-ECCB-F1FD-1F8F0E689C6A}"/>
              </a:ext>
            </a:extLst>
          </p:cNvPr>
          <p:cNvSpPr txBox="1">
            <a:spLocks/>
          </p:cNvSpPr>
          <p:nvPr/>
        </p:nvSpPr>
        <p:spPr>
          <a:xfrm>
            <a:off x="5069140" y="2180365"/>
            <a:ext cx="131353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(char) 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3D82421-69D4-07F9-3A51-0F8C9DDBE8A4}"/>
              </a:ext>
            </a:extLst>
          </p:cNvPr>
          <p:cNvSpPr txBox="1">
            <a:spLocks/>
          </p:cNvSpPr>
          <p:nvPr/>
        </p:nvSpPr>
        <p:spPr>
          <a:xfrm>
            <a:off x="5219719" y="2203222"/>
            <a:ext cx="1048632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(int) 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A1FA8C5-7038-8491-3EA3-87E6C98A7878}"/>
              </a:ext>
            </a:extLst>
          </p:cNvPr>
          <p:cNvSpPr txBox="1">
            <a:spLocks/>
          </p:cNvSpPr>
          <p:nvPr/>
        </p:nvSpPr>
        <p:spPr>
          <a:xfrm>
            <a:off x="4800600" y="3386069"/>
            <a:ext cx="3886356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result will be a (long)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829B26-81B2-AE61-5D04-F0E3A9EB9180}"/>
              </a:ext>
            </a:extLst>
          </p:cNvPr>
          <p:cNvSpPr txBox="1">
            <a:spLocks/>
          </p:cNvSpPr>
          <p:nvPr/>
        </p:nvSpPr>
        <p:spPr>
          <a:xfrm>
            <a:off x="5087270" y="2166531"/>
            <a:ext cx="131353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(long)  </a:t>
            </a:r>
          </a:p>
        </p:txBody>
      </p:sp>
    </p:spTree>
    <p:extLst>
      <p:ext uri="{BB962C8B-B14F-4D97-AF65-F5344CB8AC3E}">
        <p14:creationId xmlns:p14="http://schemas.microsoft.com/office/powerpoint/2010/main" val="206086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14" grpId="1"/>
      <p:bldP spid="15" grpId="0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5D6605C-02B9-6CAF-FD10-864F12DDE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AD91-178C-91E5-5202-06C760280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F562290-F1BC-4600-96E3-5D6F615EFC6A}"/>
              </a:ext>
            </a:extLst>
          </p:cNvPr>
          <p:cNvSpPr txBox="1">
            <a:spLocks/>
          </p:cNvSpPr>
          <p:nvPr/>
        </p:nvSpPr>
        <p:spPr>
          <a:xfrm>
            <a:off x="762000" y="1371600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F390E05-18E9-1F4D-A97A-ACF9FF17E375}"/>
              </a:ext>
            </a:extLst>
          </p:cNvPr>
          <p:cNvSpPr txBox="1">
            <a:spLocks/>
          </p:cNvSpPr>
          <p:nvPr/>
        </p:nvSpPr>
        <p:spPr>
          <a:xfrm>
            <a:off x="833450" y="3435241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58F01-3663-996D-95B9-442306D716A6}"/>
              </a:ext>
            </a:extLst>
          </p:cNvPr>
          <p:cNvSpPr txBox="1">
            <a:spLocks/>
          </p:cNvSpPr>
          <p:nvPr/>
        </p:nvSpPr>
        <p:spPr>
          <a:xfrm>
            <a:off x="800792" y="214191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C3C1B3E-F3A4-65D8-2071-C67DE482292B}"/>
              </a:ext>
            </a:extLst>
          </p:cNvPr>
          <p:cNvSpPr txBox="1">
            <a:spLocks/>
          </p:cNvSpPr>
          <p:nvPr/>
        </p:nvSpPr>
        <p:spPr>
          <a:xfrm>
            <a:off x="866106" y="280088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923E05C-8E01-803A-0AF7-B29AD2935B07}"/>
              </a:ext>
            </a:extLst>
          </p:cNvPr>
          <p:cNvSpPr txBox="1">
            <a:spLocks/>
          </p:cNvSpPr>
          <p:nvPr/>
        </p:nvSpPr>
        <p:spPr>
          <a:xfrm>
            <a:off x="866106" y="4217691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CCD97D-7C40-762B-B22B-4744261DF4A3}"/>
              </a:ext>
            </a:extLst>
          </p:cNvPr>
          <p:cNvSpPr txBox="1">
            <a:spLocks/>
          </p:cNvSpPr>
          <p:nvPr/>
        </p:nvSpPr>
        <p:spPr>
          <a:xfrm>
            <a:off x="5069140" y="1479004"/>
            <a:ext cx="293186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char1 * huge1;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0535B5C-50E3-DE08-2F42-68558D83955D}"/>
              </a:ext>
            </a:extLst>
          </p:cNvPr>
          <p:cNvSpPr txBox="1">
            <a:spLocks/>
          </p:cNvSpPr>
          <p:nvPr/>
        </p:nvSpPr>
        <p:spPr>
          <a:xfrm>
            <a:off x="6400800" y="2152902"/>
            <a:ext cx="2057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 long) 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61AF9F-1213-A768-4B78-B56C83E47924}"/>
              </a:ext>
            </a:extLst>
          </p:cNvPr>
          <p:cNvSpPr txBox="1">
            <a:spLocks/>
          </p:cNvSpPr>
          <p:nvPr/>
        </p:nvSpPr>
        <p:spPr>
          <a:xfrm>
            <a:off x="5069140" y="2180365"/>
            <a:ext cx="131353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(char) 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92AF88B-2B81-4F97-D5CA-35CD96087242}"/>
              </a:ext>
            </a:extLst>
          </p:cNvPr>
          <p:cNvSpPr txBox="1">
            <a:spLocks/>
          </p:cNvSpPr>
          <p:nvPr/>
        </p:nvSpPr>
        <p:spPr>
          <a:xfrm>
            <a:off x="4114800" y="3386069"/>
            <a:ext cx="4572156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result will be a (long long)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F5BD80-DF63-7768-1FC7-ED1761D23618}"/>
              </a:ext>
            </a:extLst>
          </p:cNvPr>
          <p:cNvSpPr txBox="1">
            <a:spLocks/>
          </p:cNvSpPr>
          <p:nvPr/>
        </p:nvSpPr>
        <p:spPr>
          <a:xfrm>
            <a:off x="4488557" y="2140734"/>
            <a:ext cx="2057399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 long)  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D6A5AEBB-8225-7511-D9BC-73386CF2B80E}"/>
              </a:ext>
            </a:extLst>
          </p:cNvPr>
          <p:cNvSpPr/>
          <p:nvPr/>
        </p:nvSpPr>
        <p:spPr>
          <a:xfrm>
            <a:off x="749722" y="2601187"/>
            <a:ext cx="331896" cy="36458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B6E633D0-F022-F63D-888A-5C8100869426}"/>
              </a:ext>
            </a:extLst>
          </p:cNvPr>
          <p:cNvSpPr/>
          <p:nvPr/>
        </p:nvSpPr>
        <p:spPr>
          <a:xfrm>
            <a:off x="784238" y="3184973"/>
            <a:ext cx="331896" cy="36906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CB2ED8D-787C-8701-AA05-6F4E47684122}"/>
              </a:ext>
            </a:extLst>
          </p:cNvPr>
          <p:cNvSpPr/>
          <p:nvPr/>
        </p:nvSpPr>
        <p:spPr>
          <a:xfrm>
            <a:off x="784238" y="3897803"/>
            <a:ext cx="331896" cy="36906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AC0645C3-7DAD-EE1F-19E9-BB0C311FF0D8}"/>
              </a:ext>
            </a:extLst>
          </p:cNvPr>
          <p:cNvSpPr/>
          <p:nvPr/>
        </p:nvSpPr>
        <p:spPr>
          <a:xfrm>
            <a:off x="342381" y="1752556"/>
            <a:ext cx="981910" cy="122012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F67651A0-589A-2E11-5D95-6C50BF5B352B}"/>
              </a:ext>
            </a:extLst>
          </p:cNvPr>
          <p:cNvSpPr/>
          <p:nvPr/>
        </p:nvSpPr>
        <p:spPr>
          <a:xfrm>
            <a:off x="222459" y="1671497"/>
            <a:ext cx="1138537" cy="1856585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4D11FA8C-7EAD-F2E3-53AF-C61C5ABAC6BE}"/>
              </a:ext>
            </a:extLst>
          </p:cNvPr>
          <p:cNvSpPr/>
          <p:nvPr/>
        </p:nvSpPr>
        <p:spPr>
          <a:xfrm>
            <a:off x="60407" y="1581277"/>
            <a:ext cx="1684937" cy="278280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5F26A41C-A161-C75A-83D1-1FBA8593654D}"/>
              </a:ext>
            </a:extLst>
          </p:cNvPr>
          <p:cNvSpPr/>
          <p:nvPr/>
        </p:nvSpPr>
        <p:spPr>
          <a:xfrm>
            <a:off x="2910187" y="2574911"/>
            <a:ext cx="981910" cy="122012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5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5" grpId="0"/>
      <p:bldP spid="4" grpId="0"/>
      <p:bldP spid="5" grpId="0" animBg="1"/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BA051-317F-49F4-6866-CB092F4F3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BEBE-D81C-CCD5-D19D-109A745CE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024B4-8CDA-83F4-A9F9-CD8B02B05078}"/>
              </a:ext>
            </a:extLst>
          </p:cNvPr>
          <p:cNvSpPr txBox="1">
            <a:spLocks/>
          </p:cNvSpPr>
          <p:nvPr/>
        </p:nvSpPr>
        <p:spPr>
          <a:xfrm>
            <a:off x="794656" y="1595660"/>
            <a:ext cx="804454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 symbol that causes a specific action to happen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A4B6369-CE95-924A-B454-D7EE6260584F}"/>
              </a:ext>
            </a:extLst>
          </p:cNvPr>
          <p:cNvSpPr txBox="1">
            <a:spLocks/>
          </p:cNvSpPr>
          <p:nvPr/>
        </p:nvSpPr>
        <p:spPr>
          <a:xfrm>
            <a:off x="1405922" y="2963600"/>
            <a:ext cx="511629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+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6F68AC-C46E-1B00-CB85-112860AA320B}"/>
              </a:ext>
            </a:extLst>
          </p:cNvPr>
          <p:cNvSpPr txBox="1">
            <a:spLocks/>
          </p:cNvSpPr>
          <p:nvPr/>
        </p:nvSpPr>
        <p:spPr>
          <a:xfrm>
            <a:off x="794656" y="2374937"/>
            <a:ext cx="21009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Examples: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45FECC8-39B7-D212-FF66-DCF35C2AF4BC}"/>
              </a:ext>
            </a:extLst>
          </p:cNvPr>
          <p:cNvSpPr txBox="1">
            <a:spLocks/>
          </p:cNvSpPr>
          <p:nvPr/>
        </p:nvSpPr>
        <p:spPr>
          <a:xfrm>
            <a:off x="2035629" y="3131765"/>
            <a:ext cx="28194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Addition operator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746ECF-41D6-1E62-0446-136AF4610268}"/>
              </a:ext>
            </a:extLst>
          </p:cNvPr>
          <p:cNvSpPr txBox="1">
            <a:spLocks/>
          </p:cNvSpPr>
          <p:nvPr/>
        </p:nvSpPr>
        <p:spPr>
          <a:xfrm>
            <a:off x="2484760" y="3642981"/>
            <a:ext cx="64008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Causes two numbers to be added together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B0576EA-AEC5-CA58-8893-ABA93D81EF5D}"/>
              </a:ext>
            </a:extLst>
          </p:cNvPr>
          <p:cNvSpPr txBox="1">
            <a:spLocks/>
          </p:cNvSpPr>
          <p:nvPr/>
        </p:nvSpPr>
        <p:spPr>
          <a:xfrm>
            <a:off x="1524000" y="4233575"/>
            <a:ext cx="511629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-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02D7721-9B07-7E40-CD1C-2A8E6AA4DF20}"/>
              </a:ext>
            </a:extLst>
          </p:cNvPr>
          <p:cNvSpPr txBox="1">
            <a:spLocks/>
          </p:cNvSpPr>
          <p:nvPr/>
        </p:nvSpPr>
        <p:spPr>
          <a:xfrm>
            <a:off x="2035629" y="4401739"/>
            <a:ext cx="326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Subtraction operator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9E0EA00-423E-9E07-905F-2143CF16F4CB}"/>
              </a:ext>
            </a:extLst>
          </p:cNvPr>
          <p:cNvSpPr txBox="1">
            <a:spLocks/>
          </p:cNvSpPr>
          <p:nvPr/>
        </p:nvSpPr>
        <p:spPr>
          <a:xfrm>
            <a:off x="2527791" y="4912955"/>
            <a:ext cx="6083448" cy="1028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Causes one number to be subtracted from another number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2A220A3-E5C3-910C-2038-D5DEA8469878}"/>
              </a:ext>
            </a:extLst>
          </p:cNvPr>
          <p:cNvSpPr txBox="1">
            <a:spLocks/>
          </p:cNvSpPr>
          <p:nvPr/>
        </p:nvSpPr>
        <p:spPr>
          <a:xfrm>
            <a:off x="5685160" y="2180988"/>
            <a:ext cx="21009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colloquially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4846041-6746-9C57-C31D-4D71ACC75992}"/>
              </a:ext>
            </a:extLst>
          </p:cNvPr>
          <p:cNvSpPr txBox="1">
            <a:spLocks/>
          </p:cNvSpPr>
          <p:nvPr/>
        </p:nvSpPr>
        <p:spPr>
          <a:xfrm>
            <a:off x="5943600" y="2963600"/>
            <a:ext cx="1939322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“plus sign”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26BD876-BCD5-E91B-F03A-A8373EF7AD8B}"/>
              </a:ext>
            </a:extLst>
          </p:cNvPr>
          <p:cNvSpPr txBox="1">
            <a:spLocks/>
          </p:cNvSpPr>
          <p:nvPr/>
        </p:nvSpPr>
        <p:spPr>
          <a:xfrm>
            <a:off x="5957944" y="4293283"/>
            <a:ext cx="2271656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“minus sign”</a:t>
            </a:r>
          </a:p>
        </p:txBody>
      </p:sp>
    </p:spTree>
    <p:extLst>
      <p:ext uri="{BB962C8B-B14F-4D97-AF65-F5344CB8AC3E}">
        <p14:creationId xmlns:p14="http://schemas.microsoft.com/office/powerpoint/2010/main" val="345162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3F5FF-ABEE-208A-751A-81C5320F4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6D78E-43D2-45CE-E76D-235C2ADEB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2FAE45-523E-E5E9-78CB-B7C6E25C9009}"/>
              </a:ext>
            </a:extLst>
          </p:cNvPr>
          <p:cNvSpPr txBox="1">
            <a:spLocks/>
          </p:cNvSpPr>
          <p:nvPr/>
        </p:nvSpPr>
        <p:spPr>
          <a:xfrm>
            <a:off x="762000" y="1371600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78C666-D63E-F8B5-839F-0C2AFB1555E8}"/>
              </a:ext>
            </a:extLst>
          </p:cNvPr>
          <p:cNvSpPr txBox="1">
            <a:spLocks/>
          </p:cNvSpPr>
          <p:nvPr/>
        </p:nvSpPr>
        <p:spPr>
          <a:xfrm>
            <a:off x="833450" y="3435241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701E3-101A-B69D-5EBF-BCFB00FE1BBC}"/>
              </a:ext>
            </a:extLst>
          </p:cNvPr>
          <p:cNvSpPr txBox="1">
            <a:spLocks/>
          </p:cNvSpPr>
          <p:nvPr/>
        </p:nvSpPr>
        <p:spPr>
          <a:xfrm>
            <a:off x="800792" y="214191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7A7EB2F-EFA9-9B2C-0B2D-366B501C7168}"/>
              </a:ext>
            </a:extLst>
          </p:cNvPr>
          <p:cNvSpPr txBox="1">
            <a:spLocks/>
          </p:cNvSpPr>
          <p:nvPr/>
        </p:nvSpPr>
        <p:spPr>
          <a:xfrm>
            <a:off x="866106" y="2800886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5D0532-A434-932B-98BC-10AD1910B86B}"/>
              </a:ext>
            </a:extLst>
          </p:cNvPr>
          <p:cNvSpPr txBox="1">
            <a:spLocks/>
          </p:cNvSpPr>
          <p:nvPr/>
        </p:nvSpPr>
        <p:spPr>
          <a:xfrm>
            <a:off x="866106" y="4217691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09F88B1-10E5-9278-6C79-01AEE0FAAAE6}"/>
              </a:ext>
            </a:extLst>
          </p:cNvPr>
          <p:cNvSpPr txBox="1">
            <a:spLocks/>
          </p:cNvSpPr>
          <p:nvPr/>
        </p:nvSpPr>
        <p:spPr>
          <a:xfrm>
            <a:off x="5069140" y="1479004"/>
            <a:ext cx="293186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char1 * huge1;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6BD7668-0B16-A406-3E8D-5C15473FDA84}"/>
              </a:ext>
            </a:extLst>
          </p:cNvPr>
          <p:cNvSpPr txBox="1">
            <a:spLocks/>
          </p:cNvSpPr>
          <p:nvPr/>
        </p:nvSpPr>
        <p:spPr>
          <a:xfrm>
            <a:off x="6400800" y="2152902"/>
            <a:ext cx="20574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 long) 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137243D-CB11-5020-6F36-8267FF9C8F84}"/>
              </a:ext>
            </a:extLst>
          </p:cNvPr>
          <p:cNvSpPr txBox="1">
            <a:spLocks/>
          </p:cNvSpPr>
          <p:nvPr/>
        </p:nvSpPr>
        <p:spPr>
          <a:xfrm>
            <a:off x="5069140" y="2180365"/>
            <a:ext cx="131353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(char) 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2EED284-FC8F-C615-5E15-F2903330E959}"/>
              </a:ext>
            </a:extLst>
          </p:cNvPr>
          <p:cNvSpPr txBox="1">
            <a:spLocks/>
          </p:cNvSpPr>
          <p:nvPr/>
        </p:nvSpPr>
        <p:spPr>
          <a:xfrm>
            <a:off x="4114800" y="3386069"/>
            <a:ext cx="4572156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result will be a (long long)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FEFB2C-81C7-10FB-301C-B222CFFF3BF9}"/>
              </a:ext>
            </a:extLst>
          </p:cNvPr>
          <p:cNvSpPr txBox="1">
            <a:spLocks/>
          </p:cNvSpPr>
          <p:nvPr/>
        </p:nvSpPr>
        <p:spPr>
          <a:xfrm>
            <a:off x="4488557" y="2140734"/>
            <a:ext cx="2057399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(long long)  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3906F6A4-DBD4-8411-EC4A-9C8D0D430089}"/>
              </a:ext>
            </a:extLst>
          </p:cNvPr>
          <p:cNvSpPr/>
          <p:nvPr/>
        </p:nvSpPr>
        <p:spPr>
          <a:xfrm>
            <a:off x="749722" y="2601187"/>
            <a:ext cx="331896" cy="36458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7030A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5E446F2C-3BE4-8A8D-2692-1C65800C684C}"/>
              </a:ext>
            </a:extLst>
          </p:cNvPr>
          <p:cNvSpPr/>
          <p:nvPr/>
        </p:nvSpPr>
        <p:spPr>
          <a:xfrm>
            <a:off x="784238" y="3184973"/>
            <a:ext cx="331896" cy="36906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14B03D50-76B1-5B66-A14E-5167CCF5AA00}"/>
              </a:ext>
            </a:extLst>
          </p:cNvPr>
          <p:cNvSpPr/>
          <p:nvPr/>
        </p:nvSpPr>
        <p:spPr>
          <a:xfrm>
            <a:off x="784238" y="3897803"/>
            <a:ext cx="331896" cy="369060"/>
          </a:xfrm>
          <a:prstGeom prst="arc">
            <a:avLst>
              <a:gd name="adj1" fmla="val 5989688"/>
              <a:gd name="adj2" fmla="val 1490045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6D3F04DC-7BF0-BCEF-2677-2BF99D68C350}"/>
              </a:ext>
            </a:extLst>
          </p:cNvPr>
          <p:cNvSpPr/>
          <p:nvPr/>
        </p:nvSpPr>
        <p:spPr>
          <a:xfrm>
            <a:off x="342381" y="1752556"/>
            <a:ext cx="981910" cy="122012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6F7A7D82-B550-31DC-091D-73BB74C30D83}"/>
              </a:ext>
            </a:extLst>
          </p:cNvPr>
          <p:cNvSpPr/>
          <p:nvPr/>
        </p:nvSpPr>
        <p:spPr>
          <a:xfrm>
            <a:off x="222459" y="1671497"/>
            <a:ext cx="1138537" cy="1856585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775F9E3D-2CE4-F6C1-8712-7680C36453DF}"/>
              </a:ext>
            </a:extLst>
          </p:cNvPr>
          <p:cNvSpPr/>
          <p:nvPr/>
        </p:nvSpPr>
        <p:spPr>
          <a:xfrm>
            <a:off x="60407" y="1581277"/>
            <a:ext cx="1684937" cy="278280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2E1CCA30-84C4-DF93-53C5-E499C806585C}"/>
              </a:ext>
            </a:extLst>
          </p:cNvPr>
          <p:cNvSpPr/>
          <p:nvPr/>
        </p:nvSpPr>
        <p:spPr>
          <a:xfrm>
            <a:off x="2498847" y="2581571"/>
            <a:ext cx="1187720" cy="1105729"/>
          </a:xfrm>
          <a:prstGeom prst="arc">
            <a:avLst>
              <a:gd name="adj1" fmla="val 17919506"/>
              <a:gd name="adj2" fmla="val 4475301"/>
            </a:avLst>
          </a:prstGeom>
          <a:ln w="15875">
            <a:solidFill>
              <a:srgbClr val="7030A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8CBB5071-E24D-D582-64C5-BC862C708EF2}"/>
              </a:ext>
            </a:extLst>
          </p:cNvPr>
          <p:cNvSpPr/>
          <p:nvPr/>
        </p:nvSpPr>
        <p:spPr>
          <a:xfrm>
            <a:off x="3000738" y="2616151"/>
            <a:ext cx="1165996" cy="1747929"/>
          </a:xfrm>
          <a:prstGeom prst="arc">
            <a:avLst>
              <a:gd name="adj1" fmla="val 16818949"/>
              <a:gd name="adj2" fmla="val 4475301"/>
            </a:avLst>
          </a:prstGeom>
          <a:ln w="15875">
            <a:solidFill>
              <a:srgbClr val="7030A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A82D4923-CD50-D78F-53E0-9B0FDE26406B}"/>
              </a:ext>
            </a:extLst>
          </p:cNvPr>
          <p:cNvSpPr/>
          <p:nvPr/>
        </p:nvSpPr>
        <p:spPr>
          <a:xfrm>
            <a:off x="1795131" y="3174968"/>
            <a:ext cx="1187720" cy="1091895"/>
          </a:xfrm>
          <a:prstGeom prst="arc">
            <a:avLst>
              <a:gd name="adj1" fmla="val 16914151"/>
              <a:gd name="adj2" fmla="val 4475301"/>
            </a:avLst>
          </a:prstGeom>
          <a:ln w="15875">
            <a:solidFill>
              <a:srgbClr val="FF000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5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5" grpId="0"/>
      <p:bldP spid="4" grpId="0"/>
      <p:bldP spid="5" grpId="0" animBg="1"/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14" grpId="0" animBg="1"/>
      <p:bldP spid="2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8C4DD-DB25-A9D8-D76A-BFDC3CDAC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23F7-B953-8AA1-AAEE-FD8A4228F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432E9B9-2D78-BEB9-0F1F-275A8C50C3D7}"/>
              </a:ext>
            </a:extLst>
          </p:cNvPr>
          <p:cNvSpPr txBox="1">
            <a:spLocks/>
          </p:cNvSpPr>
          <p:nvPr/>
        </p:nvSpPr>
        <p:spPr>
          <a:xfrm>
            <a:off x="2625067" y="2264393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13E1B8-C764-922F-729E-0E246A72AF58}"/>
              </a:ext>
            </a:extLst>
          </p:cNvPr>
          <p:cNvSpPr txBox="1">
            <a:spLocks/>
          </p:cNvSpPr>
          <p:nvPr/>
        </p:nvSpPr>
        <p:spPr>
          <a:xfrm>
            <a:off x="2696403" y="4174465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CDD18-571B-5267-543B-6C7FC229EC72}"/>
              </a:ext>
            </a:extLst>
          </p:cNvPr>
          <p:cNvSpPr txBox="1">
            <a:spLocks/>
          </p:cNvSpPr>
          <p:nvPr/>
        </p:nvSpPr>
        <p:spPr>
          <a:xfrm>
            <a:off x="2663859" y="30347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60F6C6DC-BBA9-70A4-5C6A-AEDC25891AD3}"/>
              </a:ext>
            </a:extLst>
          </p:cNvPr>
          <p:cNvSpPr/>
          <p:nvPr/>
        </p:nvSpPr>
        <p:spPr>
          <a:xfrm>
            <a:off x="2045049" y="2529308"/>
            <a:ext cx="1087203" cy="743695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997DFCB3-CB24-B3BC-575D-BBC7E4EB2EEF}"/>
              </a:ext>
            </a:extLst>
          </p:cNvPr>
          <p:cNvSpPr/>
          <p:nvPr/>
        </p:nvSpPr>
        <p:spPr>
          <a:xfrm>
            <a:off x="1526864" y="2446683"/>
            <a:ext cx="2130736" cy="188281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88AD233D-6462-94EB-9845-5936311749C1}"/>
              </a:ext>
            </a:extLst>
          </p:cNvPr>
          <p:cNvSpPr/>
          <p:nvPr/>
        </p:nvSpPr>
        <p:spPr>
          <a:xfrm>
            <a:off x="4953000" y="3258351"/>
            <a:ext cx="1675159" cy="1105729"/>
          </a:xfrm>
          <a:prstGeom prst="arc">
            <a:avLst>
              <a:gd name="adj1" fmla="val 17919506"/>
              <a:gd name="adj2" fmla="val 4475301"/>
            </a:avLst>
          </a:prstGeom>
          <a:ln w="15875">
            <a:solidFill>
              <a:srgbClr val="7030A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4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06E18-72B7-550F-9EF0-952624382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E7931-E688-68B4-CD70-96FD1AE9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112C3B-EBAC-B21E-1C12-42403D24D11E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92970CC-5982-E325-5AED-7D1756736389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43E2F-2FE3-FA64-FD61-B880238543F7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B2A9917-8D21-5B8E-E443-CB31B032D282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F4EC4A-0994-FE29-CC58-227C070E65AE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FF31B2F6-970A-3093-54ED-971654AD64FB}"/>
              </a:ext>
            </a:extLst>
          </p:cNvPr>
          <p:cNvSpPr/>
          <p:nvPr/>
        </p:nvSpPr>
        <p:spPr>
          <a:xfrm>
            <a:off x="1829716" y="4107362"/>
            <a:ext cx="962089" cy="1143000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7272A3A7-CE7C-189F-DED0-020880C5C4E3}"/>
              </a:ext>
            </a:extLst>
          </p:cNvPr>
          <p:cNvSpPr/>
          <p:nvPr/>
        </p:nvSpPr>
        <p:spPr>
          <a:xfrm>
            <a:off x="1496405" y="3573962"/>
            <a:ext cx="1676399" cy="1756959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83C53A1A-994E-A514-298D-4024878642BC}"/>
              </a:ext>
            </a:extLst>
          </p:cNvPr>
          <p:cNvSpPr/>
          <p:nvPr/>
        </p:nvSpPr>
        <p:spPr>
          <a:xfrm>
            <a:off x="1154095" y="3040562"/>
            <a:ext cx="2246327" cy="2331157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65FA4E5-3589-1D2C-18B9-D9E25000228D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66587AD-18C1-8352-EEEB-B466C3E40C9D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72FFBAD-2CF5-49F2-6475-9B74B95653EF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6DA9A9C-FF94-82CC-5701-A309F94DB101}"/>
              </a:ext>
            </a:extLst>
          </p:cNvPr>
          <p:cNvSpPr/>
          <p:nvPr/>
        </p:nvSpPr>
        <p:spPr>
          <a:xfrm>
            <a:off x="2106005" y="4666629"/>
            <a:ext cx="342508" cy="48829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39F499EE-2C11-5E8C-B185-3440DB3BD613}"/>
              </a:ext>
            </a:extLst>
          </p:cNvPr>
          <p:cNvSpPr/>
          <p:nvPr/>
        </p:nvSpPr>
        <p:spPr>
          <a:xfrm>
            <a:off x="791849" y="2507163"/>
            <a:ext cx="3295356" cy="2931872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576B8B50-7303-7828-E508-322F59B79490}"/>
              </a:ext>
            </a:extLst>
          </p:cNvPr>
          <p:cNvSpPr/>
          <p:nvPr/>
        </p:nvSpPr>
        <p:spPr>
          <a:xfrm>
            <a:off x="638447" y="1968006"/>
            <a:ext cx="3505200" cy="3511809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02457188-4DF4-3F9A-80A2-F90977E119EE}"/>
              </a:ext>
            </a:extLst>
          </p:cNvPr>
          <p:cNvSpPr/>
          <p:nvPr/>
        </p:nvSpPr>
        <p:spPr>
          <a:xfrm>
            <a:off x="201005" y="1516562"/>
            <a:ext cx="4095042" cy="3992507"/>
          </a:xfrm>
          <a:prstGeom prst="arc">
            <a:avLst>
              <a:gd name="adj1" fmla="val 5989688"/>
              <a:gd name="adj2" fmla="val 16038175"/>
            </a:avLst>
          </a:prstGeom>
          <a:ln w="15875">
            <a:solidFill>
              <a:srgbClr val="3333FF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0A6F237A-2B2E-2C45-96B8-AFFD125774B5}"/>
              </a:ext>
            </a:extLst>
          </p:cNvPr>
          <p:cNvSpPr txBox="1">
            <a:spLocks/>
          </p:cNvSpPr>
          <p:nvPr/>
        </p:nvSpPr>
        <p:spPr>
          <a:xfrm>
            <a:off x="5741169" y="1909257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If one of the operands is a long double, then the other operand is converted to a long double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7FFBA1DB-0BDF-C594-6717-F7769226A3DA}"/>
              </a:ext>
            </a:extLst>
          </p:cNvPr>
          <p:cNvSpPr txBox="1">
            <a:spLocks/>
          </p:cNvSpPr>
          <p:nvPr/>
        </p:nvSpPr>
        <p:spPr>
          <a:xfrm>
            <a:off x="6027077" y="5390467"/>
            <a:ext cx="2851109" cy="6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288011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44" grpId="0"/>
      <p:bldP spid="4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46718-1F70-2018-D48A-C9EFDB759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4A6E4-3F4B-D9C9-FF43-3FAD3BBC4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0735BB-0E4D-BEAA-704E-F367C09DB780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39ACB6-9EE9-144E-502D-1F26722CA800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3FAC-2DEA-95BE-918B-957A81C85F6F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619F82-86B0-2BDD-A12F-5EE726901BEC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267EAA-EE52-FB68-61F8-49827178835D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15519A0C-744E-B22B-9584-7191A3F223C3}"/>
              </a:ext>
            </a:extLst>
          </p:cNvPr>
          <p:cNvSpPr/>
          <p:nvPr/>
        </p:nvSpPr>
        <p:spPr>
          <a:xfrm>
            <a:off x="1791062" y="3490314"/>
            <a:ext cx="962089" cy="108744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B1697B50-D70C-8ECC-F78D-C33AEE79322A}"/>
              </a:ext>
            </a:extLst>
          </p:cNvPr>
          <p:cNvSpPr/>
          <p:nvPr/>
        </p:nvSpPr>
        <p:spPr>
          <a:xfrm>
            <a:off x="1457751" y="2986759"/>
            <a:ext cx="1676399" cy="167155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D8195F39-DAAF-966A-37D4-AC3C4502440D}"/>
              </a:ext>
            </a:extLst>
          </p:cNvPr>
          <p:cNvSpPr/>
          <p:nvPr/>
        </p:nvSpPr>
        <p:spPr>
          <a:xfrm>
            <a:off x="1115441" y="2481270"/>
            <a:ext cx="2246327" cy="221784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86C7517-912B-5F72-F10F-99C54AF11F30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6A7869B-11CE-6B55-6A19-4C7A0D1DA4ED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55313E7-3578-2053-06BE-94E88657AF29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99156828-6E62-65C0-6663-74334CFB17A6}"/>
              </a:ext>
            </a:extLst>
          </p:cNvPr>
          <p:cNvSpPr/>
          <p:nvPr/>
        </p:nvSpPr>
        <p:spPr>
          <a:xfrm>
            <a:off x="2067351" y="4017757"/>
            <a:ext cx="342508" cy="46456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BF8D2D3E-55DA-660A-B369-196DB4EE27F3}"/>
              </a:ext>
            </a:extLst>
          </p:cNvPr>
          <p:cNvSpPr/>
          <p:nvPr/>
        </p:nvSpPr>
        <p:spPr>
          <a:xfrm>
            <a:off x="753195" y="1977069"/>
            <a:ext cx="3295356" cy="2789359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7BDCBB8-C614-2533-F519-7FDEC59488F1}"/>
              </a:ext>
            </a:extLst>
          </p:cNvPr>
          <p:cNvSpPr/>
          <p:nvPr/>
        </p:nvSpPr>
        <p:spPr>
          <a:xfrm>
            <a:off x="599793" y="1466103"/>
            <a:ext cx="3505200" cy="334110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00206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4A1E7DE-B2B1-DBC7-6420-6D0C7FBA2C29}"/>
              </a:ext>
            </a:extLst>
          </p:cNvPr>
          <p:cNvSpPr txBox="1">
            <a:spLocks/>
          </p:cNvSpPr>
          <p:nvPr/>
        </p:nvSpPr>
        <p:spPr>
          <a:xfrm>
            <a:off x="5776820" y="1725831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If one of the operands is a double, then the other operand is converted to a double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92DB6E85-25CB-4C50-9F4E-0D88D6F115C0}"/>
              </a:ext>
            </a:extLst>
          </p:cNvPr>
          <p:cNvSpPr txBox="1">
            <a:spLocks/>
          </p:cNvSpPr>
          <p:nvPr/>
        </p:nvSpPr>
        <p:spPr>
          <a:xfrm>
            <a:off x="6027077" y="5390467"/>
            <a:ext cx="2851109" cy="6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219406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4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284D5-A358-5E1E-D8FA-0BB27877D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E83B6-F8B6-B532-279D-79F936EE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6E8707D-AF62-F9C7-B338-2DB6BE717C9F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94D134E-FEC5-9F70-21ED-6DAD31936C78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7604C-06C7-CD08-8982-399D98AA6631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8F87394-993F-AD4A-BE0A-6DDEDAC24536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D70DFFC-3096-E88E-5E42-719C66CCAD33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73534B0C-9271-E8F4-AA20-588B7C829C81}"/>
              </a:ext>
            </a:extLst>
          </p:cNvPr>
          <p:cNvSpPr/>
          <p:nvPr/>
        </p:nvSpPr>
        <p:spPr>
          <a:xfrm>
            <a:off x="1810659" y="2914990"/>
            <a:ext cx="962089" cy="108744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2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4C6E33AF-40CB-2F55-3338-7C5B980A8AF2}"/>
              </a:ext>
            </a:extLst>
          </p:cNvPr>
          <p:cNvSpPr/>
          <p:nvPr/>
        </p:nvSpPr>
        <p:spPr>
          <a:xfrm>
            <a:off x="1477348" y="2411435"/>
            <a:ext cx="1676399" cy="167155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2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770F5327-2116-AFF1-2FC4-0CEC402A4C9D}"/>
              </a:ext>
            </a:extLst>
          </p:cNvPr>
          <p:cNvSpPr/>
          <p:nvPr/>
        </p:nvSpPr>
        <p:spPr>
          <a:xfrm>
            <a:off x="1224822" y="1905946"/>
            <a:ext cx="2246327" cy="221784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2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11B9ADB-C249-464F-12ED-71A15F125230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2FB0273-FD55-F6FD-242F-B25F839704AF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08A9493-7BB8-DBF5-6E5A-8BBD08B8DB05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B5B298E3-4502-E322-B5C7-B7952426973D}"/>
              </a:ext>
            </a:extLst>
          </p:cNvPr>
          <p:cNvSpPr/>
          <p:nvPr/>
        </p:nvSpPr>
        <p:spPr>
          <a:xfrm>
            <a:off x="2086948" y="3442433"/>
            <a:ext cx="342508" cy="46456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2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3E1D6B92-97C3-EB7D-2DBA-981D71F19D91}"/>
              </a:ext>
            </a:extLst>
          </p:cNvPr>
          <p:cNvSpPr/>
          <p:nvPr/>
        </p:nvSpPr>
        <p:spPr>
          <a:xfrm>
            <a:off x="862576" y="1401745"/>
            <a:ext cx="3295356" cy="2789359"/>
          </a:xfrm>
          <a:prstGeom prst="arc">
            <a:avLst>
              <a:gd name="adj1" fmla="val 5989688"/>
              <a:gd name="adj2" fmla="val 15325241"/>
            </a:avLst>
          </a:prstGeom>
          <a:ln w="15875">
            <a:solidFill>
              <a:schemeClr val="accent2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5247985B-7EF0-2C97-AF0B-3A4B241452C0}"/>
              </a:ext>
            </a:extLst>
          </p:cNvPr>
          <p:cNvSpPr txBox="1">
            <a:spLocks/>
          </p:cNvSpPr>
          <p:nvPr/>
        </p:nvSpPr>
        <p:spPr>
          <a:xfrm>
            <a:off x="5776820" y="1725831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If one of the operands is a float, then the other operand is converted to a float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6CFF96D7-8665-2EB1-FF66-F445997ECC7A}"/>
              </a:ext>
            </a:extLst>
          </p:cNvPr>
          <p:cNvSpPr txBox="1">
            <a:spLocks/>
          </p:cNvSpPr>
          <p:nvPr/>
        </p:nvSpPr>
        <p:spPr>
          <a:xfrm>
            <a:off x="6027077" y="5390467"/>
            <a:ext cx="2851109" cy="6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192936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" grpId="0" animBg="1"/>
      <p:bldP spid="26" grpId="0" animBg="1"/>
      <p:bldP spid="4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57BDC-6B99-8DBC-13E3-C95AB7A9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DFE12-8F5A-CEA6-FD11-F64D4611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01BBAE-6EFB-C11D-00A6-2C287434071D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13032EF-3B7F-DEA6-12FB-5DD54B1A3109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CF785-5C95-6E1D-C4D7-C3AA59A59AC3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720ED03-5299-6FF2-D7EA-C094A44C47FF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0B5528-A069-6C1F-3946-FB610C8A68CC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F4851219-387A-75AB-D40C-0510BD708A8F}"/>
              </a:ext>
            </a:extLst>
          </p:cNvPr>
          <p:cNvSpPr/>
          <p:nvPr/>
        </p:nvSpPr>
        <p:spPr>
          <a:xfrm>
            <a:off x="1744791" y="2429475"/>
            <a:ext cx="962089" cy="108744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3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24025869-1BD1-65D7-F74A-036ABA16C26F}"/>
              </a:ext>
            </a:extLst>
          </p:cNvPr>
          <p:cNvSpPr/>
          <p:nvPr/>
        </p:nvSpPr>
        <p:spPr>
          <a:xfrm>
            <a:off x="1411480" y="1925920"/>
            <a:ext cx="1676399" cy="1671556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3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B727C8D0-8264-3F7B-9063-9E25E4971252}"/>
              </a:ext>
            </a:extLst>
          </p:cNvPr>
          <p:cNvSpPr/>
          <p:nvPr/>
        </p:nvSpPr>
        <p:spPr>
          <a:xfrm>
            <a:off x="1158954" y="1420431"/>
            <a:ext cx="2246327" cy="2217843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3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C9B6E0B-0206-0063-97DE-5CF996F8672F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3118B04-F47F-D35C-9E04-392EE6DADA94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F0CA434-3078-4D05-79CA-888611221B21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F32B8F87-FC15-B30B-D100-92A20602029D}"/>
              </a:ext>
            </a:extLst>
          </p:cNvPr>
          <p:cNvSpPr/>
          <p:nvPr/>
        </p:nvSpPr>
        <p:spPr>
          <a:xfrm>
            <a:off x="2021080" y="2956918"/>
            <a:ext cx="342508" cy="464561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chemeClr val="accent3">
                <a:lumMod val="50000"/>
              </a:schemeClr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15DB3B73-062C-43B9-4945-218DF48DE991}"/>
              </a:ext>
            </a:extLst>
          </p:cNvPr>
          <p:cNvSpPr txBox="1">
            <a:spLocks/>
          </p:cNvSpPr>
          <p:nvPr/>
        </p:nvSpPr>
        <p:spPr>
          <a:xfrm>
            <a:off x="5776820" y="1725831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If one of the operands is a long </a:t>
            </a:r>
            <a:r>
              <a:rPr lang="en-US" sz="3600" dirty="0" err="1">
                <a:solidFill>
                  <a:schemeClr val="accent3">
                    <a:lumMod val="50000"/>
                  </a:schemeClr>
                </a:solidFill>
              </a:rPr>
              <a:t>long</a:t>
            </a:r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, then the other operand is converted to a long </a:t>
            </a:r>
            <a:r>
              <a:rPr lang="en-US" sz="3600" dirty="0" err="1">
                <a:solidFill>
                  <a:schemeClr val="accent3">
                    <a:lumMod val="50000"/>
                  </a:schemeClr>
                </a:solidFill>
              </a:rPr>
              <a:t>long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D8A93F5-6A1F-B432-5EA7-98C6886C0A6E}"/>
              </a:ext>
            </a:extLst>
          </p:cNvPr>
          <p:cNvSpPr txBox="1">
            <a:spLocks/>
          </p:cNvSpPr>
          <p:nvPr/>
        </p:nvSpPr>
        <p:spPr>
          <a:xfrm>
            <a:off x="6027077" y="5390467"/>
            <a:ext cx="2851109" cy="6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79858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" grpId="0" animBg="1"/>
      <p:bldP spid="4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2E638-D687-2C88-D11C-10583356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9E7EE-BE9B-A36D-5C43-530578FF7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ABE4A0E-58E4-787D-154C-8253BEA8A3A5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99AEA8-9232-8E61-8C42-F0A5DE5B00A0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982B7-4C1F-1B32-0630-6849FD00BF96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D61191-85C4-EAC9-DF93-42CC1BBB7360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726669-13C2-7E4E-6DCD-7240467658B0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91C970F9-CC96-BF14-B745-3DCB40F694F1}"/>
              </a:ext>
            </a:extLst>
          </p:cNvPr>
          <p:cNvSpPr/>
          <p:nvPr/>
        </p:nvSpPr>
        <p:spPr>
          <a:xfrm>
            <a:off x="1776093" y="1941457"/>
            <a:ext cx="962089" cy="998085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7030A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93835E4-0EE2-2513-D8B0-DB3886C8A62B}"/>
              </a:ext>
            </a:extLst>
          </p:cNvPr>
          <p:cNvSpPr/>
          <p:nvPr/>
        </p:nvSpPr>
        <p:spPr>
          <a:xfrm>
            <a:off x="1442782" y="1485900"/>
            <a:ext cx="1676399" cy="1534202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7030A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4B85F68-AA50-F941-380B-D9823A2373D3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E61B69D-07CE-9695-F6D3-83263F97CD09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0A427C0-FBC3-2213-BF2A-192AB9B00D8A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DAE6393-C58B-8902-2AFB-482D549CBA67}"/>
              </a:ext>
            </a:extLst>
          </p:cNvPr>
          <p:cNvSpPr/>
          <p:nvPr/>
        </p:nvSpPr>
        <p:spPr>
          <a:xfrm>
            <a:off x="2052382" y="2417718"/>
            <a:ext cx="342508" cy="426387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7030A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24A2E2A-FB07-FDF3-8ABC-7CDD80BB9EFF}"/>
              </a:ext>
            </a:extLst>
          </p:cNvPr>
          <p:cNvSpPr txBox="1">
            <a:spLocks/>
          </p:cNvSpPr>
          <p:nvPr/>
        </p:nvSpPr>
        <p:spPr>
          <a:xfrm>
            <a:off x="5776820" y="1725831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If one of the operands is a long, then the other operand is converted to a long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EF0DEB31-6ADC-FAB7-7139-24012B603A30}"/>
              </a:ext>
            </a:extLst>
          </p:cNvPr>
          <p:cNvSpPr txBox="1">
            <a:spLocks/>
          </p:cNvSpPr>
          <p:nvPr/>
        </p:nvSpPr>
        <p:spPr>
          <a:xfrm>
            <a:off x="6027077" y="5390467"/>
            <a:ext cx="2851109" cy="6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230929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5" grpId="0" animBg="1"/>
      <p:bldP spid="4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8D367-56BD-E9FD-E51B-3E72DF331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229-7279-A3A2-2D0E-31FE4310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Mixed Mode Arithmetic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B5A17F-C6E3-ABB9-B70D-6A494BC4D7B6}"/>
              </a:ext>
            </a:extLst>
          </p:cNvPr>
          <p:cNvSpPr txBox="1">
            <a:spLocks/>
          </p:cNvSpPr>
          <p:nvPr/>
        </p:nvSpPr>
        <p:spPr>
          <a:xfrm>
            <a:off x="2106005" y="1182104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signed char char1;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7B49113-3C72-5BD8-99B5-5B35D8910FE7}"/>
              </a:ext>
            </a:extLst>
          </p:cNvPr>
          <p:cNvSpPr txBox="1">
            <a:spLocks/>
          </p:cNvSpPr>
          <p:nvPr/>
        </p:nvSpPr>
        <p:spPr>
          <a:xfrm>
            <a:off x="2169707" y="2710656"/>
            <a:ext cx="2743200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3DFC4-3070-955F-0FB7-02D483ED7411}"/>
              </a:ext>
            </a:extLst>
          </p:cNvPr>
          <p:cNvSpPr txBox="1">
            <a:spLocks/>
          </p:cNvSpPr>
          <p:nvPr/>
        </p:nvSpPr>
        <p:spPr>
          <a:xfrm>
            <a:off x="2137940" y="1668109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short int short1;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2154C8-3586-3CF7-9C63-91737CE4C701}"/>
              </a:ext>
            </a:extLst>
          </p:cNvPr>
          <p:cNvSpPr txBox="1">
            <a:spLocks/>
          </p:cNvSpPr>
          <p:nvPr/>
        </p:nvSpPr>
        <p:spPr>
          <a:xfrm>
            <a:off x="2169875" y="21636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int1;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FEF7D4-AA8A-6485-19B0-BC927A2753F6}"/>
              </a:ext>
            </a:extLst>
          </p:cNvPr>
          <p:cNvSpPr txBox="1">
            <a:spLocks/>
          </p:cNvSpPr>
          <p:nvPr/>
        </p:nvSpPr>
        <p:spPr>
          <a:xfrm>
            <a:off x="2169707" y="3259127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</a:t>
            </a:r>
            <a:r>
              <a:rPr lang="en-US" sz="3600" dirty="0" err="1"/>
              <a:t>long</a:t>
            </a:r>
            <a:r>
              <a:rPr lang="en-US" sz="3600" dirty="0"/>
              <a:t> huge1;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D7C6856-24C8-ECC5-4B12-F18307B01179}"/>
              </a:ext>
            </a:extLst>
          </p:cNvPr>
          <p:cNvSpPr/>
          <p:nvPr/>
        </p:nvSpPr>
        <p:spPr>
          <a:xfrm>
            <a:off x="1738543" y="1502589"/>
            <a:ext cx="962089" cy="998085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E92A82E-E480-FDDB-DEE6-D18EA873A2A2}"/>
              </a:ext>
            </a:extLst>
          </p:cNvPr>
          <p:cNvSpPr txBox="1">
            <a:spLocks/>
          </p:cNvSpPr>
          <p:nvPr/>
        </p:nvSpPr>
        <p:spPr>
          <a:xfrm>
            <a:off x="2206167" y="3813378"/>
            <a:ext cx="3630005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float float1;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7E28298-CD30-1096-4D19-6D697FFC106C}"/>
              </a:ext>
            </a:extLst>
          </p:cNvPr>
          <p:cNvSpPr txBox="1">
            <a:spLocks/>
          </p:cNvSpPr>
          <p:nvPr/>
        </p:nvSpPr>
        <p:spPr>
          <a:xfrm>
            <a:off x="2199389" y="5062680"/>
            <a:ext cx="3799113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long double big1;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85F5FBE-8983-7C4C-9A05-B5389B316B21}"/>
              </a:ext>
            </a:extLst>
          </p:cNvPr>
          <p:cNvSpPr txBox="1">
            <a:spLocks/>
          </p:cNvSpPr>
          <p:nvPr/>
        </p:nvSpPr>
        <p:spPr>
          <a:xfrm>
            <a:off x="2189864" y="4412303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double1;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94B18D47-A8E3-8103-3795-6D24D02A7493}"/>
              </a:ext>
            </a:extLst>
          </p:cNvPr>
          <p:cNvSpPr/>
          <p:nvPr/>
        </p:nvSpPr>
        <p:spPr>
          <a:xfrm>
            <a:off x="2014832" y="1978850"/>
            <a:ext cx="342508" cy="426387"/>
          </a:xfrm>
          <a:prstGeom prst="arc">
            <a:avLst>
              <a:gd name="adj1" fmla="val 5989688"/>
              <a:gd name="adj2" fmla="val 15619806"/>
            </a:avLst>
          </a:prstGeom>
          <a:ln w="15875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314822C-C041-0674-F10B-046FAE6BCCC6}"/>
              </a:ext>
            </a:extLst>
          </p:cNvPr>
          <p:cNvSpPr txBox="1">
            <a:spLocks/>
          </p:cNvSpPr>
          <p:nvPr/>
        </p:nvSpPr>
        <p:spPr>
          <a:xfrm>
            <a:off x="5776820" y="1725831"/>
            <a:ext cx="3232340" cy="3341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Both operands are converted to an int</a:t>
            </a:r>
          </a:p>
        </p:txBody>
      </p:sp>
    </p:spTree>
    <p:extLst>
      <p:ext uri="{BB962C8B-B14F-4D97-AF65-F5344CB8AC3E}">
        <p14:creationId xmlns:p14="http://schemas.microsoft.com/office/powerpoint/2010/main" val="272894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984B1-D91A-1DC5-E395-4B2FDCED9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953F-CAC3-9135-6E6F-4E0C8D127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Type Casting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7C3F6E-1B53-A187-381D-30F0C2099979}"/>
              </a:ext>
            </a:extLst>
          </p:cNvPr>
          <p:cNvSpPr txBox="1">
            <a:spLocks/>
          </p:cNvSpPr>
          <p:nvPr/>
        </p:nvSpPr>
        <p:spPr>
          <a:xfrm>
            <a:off x="762000" y="1447800"/>
            <a:ext cx="6364525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 numerator = 9, denominator = 2;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B7BCA57-D608-C985-4DDF-63B97E7BF70C}"/>
              </a:ext>
            </a:extLst>
          </p:cNvPr>
          <p:cNvSpPr txBox="1">
            <a:spLocks/>
          </p:cNvSpPr>
          <p:nvPr/>
        </p:nvSpPr>
        <p:spPr>
          <a:xfrm>
            <a:off x="761999" y="2125195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double fraction;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9C0999-CC98-FB54-B8DA-57368109BB0D}"/>
              </a:ext>
            </a:extLst>
          </p:cNvPr>
          <p:cNvSpPr txBox="1">
            <a:spLocks/>
          </p:cNvSpPr>
          <p:nvPr/>
        </p:nvSpPr>
        <p:spPr>
          <a:xfrm>
            <a:off x="781048" y="3744260"/>
            <a:ext cx="8192460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fraction =                   numerator / denominator;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53E7FC3-D54E-005F-D169-47FADB0C28E8}"/>
              </a:ext>
            </a:extLst>
          </p:cNvPr>
          <p:cNvSpPr txBox="1">
            <a:spLocks/>
          </p:cNvSpPr>
          <p:nvPr/>
        </p:nvSpPr>
        <p:spPr>
          <a:xfrm>
            <a:off x="761998" y="2746503"/>
            <a:ext cx="7620002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//We want to calculate the true value of the 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 fraction (in this case 4.5)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06528A-B821-B106-6890-5A48A4E1B22E}"/>
              </a:ext>
            </a:extLst>
          </p:cNvPr>
          <p:cNvSpPr txBox="1">
            <a:spLocks/>
          </p:cNvSpPr>
          <p:nvPr/>
        </p:nvSpPr>
        <p:spPr>
          <a:xfrm>
            <a:off x="781048" y="4468906"/>
            <a:ext cx="7620002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 Integer arithmetic will truncate the fractional part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 (in this case giving 4 as the answer)</a:t>
            </a:r>
          </a:p>
        </p:txBody>
      </p:sp>
    </p:spTree>
    <p:extLst>
      <p:ext uri="{BB962C8B-B14F-4D97-AF65-F5344CB8AC3E}">
        <p14:creationId xmlns:p14="http://schemas.microsoft.com/office/powerpoint/2010/main" val="332967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C99E0-E178-32D2-84BA-B8E6F31F7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860EC-D514-7B07-B769-FC8A9582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Type Casting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70B94F-72BF-8421-6C9F-E8CF0BE8F6C0}"/>
              </a:ext>
            </a:extLst>
          </p:cNvPr>
          <p:cNvSpPr txBox="1">
            <a:spLocks/>
          </p:cNvSpPr>
          <p:nvPr/>
        </p:nvSpPr>
        <p:spPr>
          <a:xfrm>
            <a:off x="762000" y="1447800"/>
            <a:ext cx="6364525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 numerator = 9, denominator = 2;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D5AAB42-E361-AFEB-B0F7-D0E04204D3F5}"/>
              </a:ext>
            </a:extLst>
          </p:cNvPr>
          <p:cNvSpPr txBox="1">
            <a:spLocks/>
          </p:cNvSpPr>
          <p:nvPr/>
        </p:nvSpPr>
        <p:spPr>
          <a:xfrm>
            <a:off x="801940" y="1963010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double fraction;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0A9560-1362-775B-5AB3-4985157F8C13}"/>
              </a:ext>
            </a:extLst>
          </p:cNvPr>
          <p:cNvSpPr txBox="1">
            <a:spLocks/>
          </p:cNvSpPr>
          <p:nvPr/>
        </p:nvSpPr>
        <p:spPr>
          <a:xfrm>
            <a:off x="781048" y="3744260"/>
            <a:ext cx="8192460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fraction =                   numerator / denominator;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43F6BB-4BAE-D945-D7F7-E17BA14472BE}"/>
              </a:ext>
            </a:extLst>
          </p:cNvPr>
          <p:cNvSpPr txBox="1">
            <a:spLocks/>
          </p:cNvSpPr>
          <p:nvPr/>
        </p:nvSpPr>
        <p:spPr>
          <a:xfrm>
            <a:off x="759277" y="2614277"/>
            <a:ext cx="7968345" cy="9638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 The desired type (in this case double) is placed in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// parentheses in front of the expression to be converted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A139DA-4F87-6113-BC2D-5FE3B262DCCD}"/>
              </a:ext>
            </a:extLst>
          </p:cNvPr>
          <p:cNvSpPr txBox="1">
            <a:spLocks/>
          </p:cNvSpPr>
          <p:nvPr/>
        </p:nvSpPr>
        <p:spPr>
          <a:xfrm>
            <a:off x="2590800" y="3764991"/>
            <a:ext cx="17811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(double)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E1F51-26C7-8A18-D529-0A1D255FFD8F}"/>
              </a:ext>
            </a:extLst>
          </p:cNvPr>
          <p:cNvSpPr txBox="1">
            <a:spLocks/>
          </p:cNvSpPr>
          <p:nvPr/>
        </p:nvSpPr>
        <p:spPr>
          <a:xfrm>
            <a:off x="726620" y="5410200"/>
            <a:ext cx="6364525" cy="963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// The type cast operator has higher precedence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// than multiplication and division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3FDEA0-D246-D2AA-2549-492C26211EE9}"/>
              </a:ext>
            </a:extLst>
          </p:cNvPr>
          <p:cNvSpPr txBox="1">
            <a:spLocks/>
          </p:cNvSpPr>
          <p:nvPr/>
        </p:nvSpPr>
        <p:spPr>
          <a:xfrm>
            <a:off x="3944262" y="4355215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9.0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70182A5-EF7E-EA4E-75C8-F945E940D737}"/>
              </a:ext>
            </a:extLst>
          </p:cNvPr>
          <p:cNvSpPr txBox="1">
            <a:spLocks/>
          </p:cNvSpPr>
          <p:nvPr/>
        </p:nvSpPr>
        <p:spPr>
          <a:xfrm>
            <a:off x="5941135" y="43271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/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9ADD312-80E7-72BA-6E20-4F58676ABAEF}"/>
              </a:ext>
            </a:extLst>
          </p:cNvPr>
          <p:cNvSpPr txBox="1">
            <a:spLocks/>
          </p:cNvSpPr>
          <p:nvPr/>
        </p:nvSpPr>
        <p:spPr>
          <a:xfrm>
            <a:off x="7126525" y="43271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53A173-DC6D-4E25-D73A-A50F9B0BEFDE}"/>
              </a:ext>
            </a:extLst>
          </p:cNvPr>
          <p:cNvSpPr txBox="1">
            <a:spLocks/>
          </p:cNvSpPr>
          <p:nvPr/>
        </p:nvSpPr>
        <p:spPr>
          <a:xfrm>
            <a:off x="5930494" y="49030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4.5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1060E0B-40BE-F9EE-EC8C-3A2230087253}"/>
              </a:ext>
            </a:extLst>
          </p:cNvPr>
          <p:cNvSpPr/>
          <p:nvPr/>
        </p:nvSpPr>
        <p:spPr>
          <a:xfrm>
            <a:off x="1828800" y="4327133"/>
            <a:ext cx="3875176" cy="930667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6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7" grpId="0"/>
      <p:bldP spid="8" grpId="0"/>
      <p:bldP spid="10" grpId="0"/>
      <p:bldP spid="12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74632-936B-B6B3-4F34-7A01D1A23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FEFF2-1F7B-D1F9-78E8-B32F57AB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Expression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D77D0-12F0-DE5C-FE55-FAE0E5FF7055}"/>
              </a:ext>
            </a:extLst>
          </p:cNvPr>
          <p:cNvSpPr txBox="1">
            <a:spLocks/>
          </p:cNvSpPr>
          <p:nvPr/>
        </p:nvSpPr>
        <p:spPr>
          <a:xfrm>
            <a:off x="794656" y="1595660"/>
            <a:ext cx="804454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 combination of operators, variables, and constants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C9FF7A-F8E7-A778-1C4B-C6A56ED2ADBD}"/>
              </a:ext>
            </a:extLst>
          </p:cNvPr>
          <p:cNvSpPr txBox="1">
            <a:spLocks/>
          </p:cNvSpPr>
          <p:nvPr/>
        </p:nvSpPr>
        <p:spPr>
          <a:xfrm>
            <a:off x="2303161" y="2936337"/>
            <a:ext cx="1184878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8 + 3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7D7F1B4-476D-C60D-3EF5-2A74BE8D55C6}"/>
              </a:ext>
            </a:extLst>
          </p:cNvPr>
          <p:cNvSpPr txBox="1">
            <a:spLocks/>
          </p:cNvSpPr>
          <p:nvPr/>
        </p:nvSpPr>
        <p:spPr>
          <a:xfrm>
            <a:off x="794656" y="2374937"/>
            <a:ext cx="21009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Examples: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F0C00E-91BC-C913-8F51-FB2C5709F71F}"/>
              </a:ext>
            </a:extLst>
          </p:cNvPr>
          <p:cNvSpPr txBox="1">
            <a:spLocks/>
          </p:cNvSpPr>
          <p:nvPr/>
        </p:nvSpPr>
        <p:spPr>
          <a:xfrm>
            <a:off x="2303161" y="3859177"/>
            <a:ext cx="1354439" cy="586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9 - 5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2F00FC4-2289-08DB-B703-397A9751B39F}"/>
              </a:ext>
            </a:extLst>
          </p:cNvPr>
          <p:cNvSpPr txBox="1">
            <a:spLocks/>
          </p:cNvSpPr>
          <p:nvPr/>
        </p:nvSpPr>
        <p:spPr>
          <a:xfrm>
            <a:off x="990600" y="4638454"/>
            <a:ext cx="45720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Every expression has a value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BE2F1C1-7D9C-9353-9ABB-62ABDD8BA874}"/>
              </a:ext>
            </a:extLst>
          </p:cNvPr>
          <p:cNvSpPr txBox="1">
            <a:spLocks/>
          </p:cNvSpPr>
          <p:nvPr/>
        </p:nvSpPr>
        <p:spPr>
          <a:xfrm>
            <a:off x="4471085" y="2936337"/>
            <a:ext cx="1184878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11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D4B1A4-1985-BFE9-84F8-A9E3AB48779F}"/>
              </a:ext>
            </a:extLst>
          </p:cNvPr>
          <p:cNvSpPr txBox="1">
            <a:spLocks/>
          </p:cNvSpPr>
          <p:nvPr/>
        </p:nvSpPr>
        <p:spPr>
          <a:xfrm>
            <a:off x="4471085" y="3785139"/>
            <a:ext cx="710515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1062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4" grpId="0"/>
      <p:bldP spid="5" grpId="0"/>
      <p:bldP spid="6" grpId="0"/>
      <p:bldP spid="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8B3BD-D1A6-9CB9-015F-21DB7894C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B19E-3122-7134-55DE-B6E884FE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Type Casting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E9E434-0D3A-EAD1-47D6-C7B75F99210B}"/>
              </a:ext>
            </a:extLst>
          </p:cNvPr>
          <p:cNvSpPr txBox="1">
            <a:spLocks/>
          </p:cNvSpPr>
          <p:nvPr/>
        </p:nvSpPr>
        <p:spPr>
          <a:xfrm>
            <a:off x="762000" y="1447800"/>
            <a:ext cx="6364525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 numerator = 9, denominator = 2;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E3BEB3D-EE42-E94E-E6C7-CC3C247EF5AC}"/>
              </a:ext>
            </a:extLst>
          </p:cNvPr>
          <p:cNvSpPr txBox="1">
            <a:spLocks/>
          </p:cNvSpPr>
          <p:nvPr/>
        </p:nvSpPr>
        <p:spPr>
          <a:xfrm>
            <a:off x="801940" y="1963010"/>
            <a:ext cx="376645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double fraction;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5E3EEE-BAA9-0CF2-70EE-812C0AD2700F}"/>
              </a:ext>
            </a:extLst>
          </p:cNvPr>
          <p:cNvSpPr txBox="1">
            <a:spLocks/>
          </p:cNvSpPr>
          <p:nvPr/>
        </p:nvSpPr>
        <p:spPr>
          <a:xfrm>
            <a:off x="781048" y="3744260"/>
            <a:ext cx="8192460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fraction =                   numerator / denominator 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4CDEFD-DD18-E9ED-C7EA-5E10CCFFE076}"/>
              </a:ext>
            </a:extLst>
          </p:cNvPr>
          <p:cNvSpPr txBox="1">
            <a:spLocks/>
          </p:cNvSpPr>
          <p:nvPr/>
        </p:nvSpPr>
        <p:spPr>
          <a:xfrm>
            <a:off x="759277" y="2614277"/>
            <a:ext cx="7968345" cy="963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What would happen if the type cast operator did not have higher precedence than the division?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891E3FB-FD0B-2E16-966E-4E74D24EAA05}"/>
              </a:ext>
            </a:extLst>
          </p:cNvPr>
          <p:cNvSpPr txBox="1">
            <a:spLocks/>
          </p:cNvSpPr>
          <p:nvPr/>
        </p:nvSpPr>
        <p:spPr>
          <a:xfrm>
            <a:off x="2590800" y="3764991"/>
            <a:ext cx="17811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(double)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BCF08DE-FEA6-99E8-5820-FE577F75F582}"/>
              </a:ext>
            </a:extLst>
          </p:cNvPr>
          <p:cNvSpPr txBox="1">
            <a:spLocks/>
          </p:cNvSpPr>
          <p:nvPr/>
        </p:nvSpPr>
        <p:spPr>
          <a:xfrm>
            <a:off x="4976564" y="4327133"/>
            <a:ext cx="49577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99361B-D6E9-B959-2E41-DC0E660684F4}"/>
              </a:ext>
            </a:extLst>
          </p:cNvPr>
          <p:cNvSpPr txBox="1">
            <a:spLocks/>
          </p:cNvSpPr>
          <p:nvPr/>
        </p:nvSpPr>
        <p:spPr>
          <a:xfrm>
            <a:off x="5941135" y="43271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/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0BADCDA-212A-22BD-2EB2-4F395654D029}"/>
              </a:ext>
            </a:extLst>
          </p:cNvPr>
          <p:cNvSpPr txBox="1">
            <a:spLocks/>
          </p:cNvSpPr>
          <p:nvPr/>
        </p:nvSpPr>
        <p:spPr>
          <a:xfrm>
            <a:off x="7126525" y="43271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08AD657-B962-C543-40EB-F4A39CA9FC56}"/>
              </a:ext>
            </a:extLst>
          </p:cNvPr>
          <p:cNvSpPr txBox="1">
            <a:spLocks/>
          </p:cNvSpPr>
          <p:nvPr/>
        </p:nvSpPr>
        <p:spPr>
          <a:xfrm>
            <a:off x="5930494" y="4903033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B08FB79-F1D9-DF9A-491D-E1F05A27ABC1}"/>
              </a:ext>
            </a:extLst>
          </p:cNvPr>
          <p:cNvSpPr/>
          <p:nvPr/>
        </p:nvSpPr>
        <p:spPr>
          <a:xfrm>
            <a:off x="1828799" y="4327133"/>
            <a:ext cx="2338637" cy="1540267"/>
          </a:xfrm>
          <a:custGeom>
            <a:avLst/>
            <a:gdLst>
              <a:gd name="connsiteX0" fmla="*/ 2481943 w 2481943"/>
              <a:gd name="connsiteY0" fmla="*/ 566057 h 578990"/>
              <a:gd name="connsiteX1" fmla="*/ 1208315 w 2481943"/>
              <a:gd name="connsiteY1" fmla="*/ 555171 h 578990"/>
              <a:gd name="connsiteX2" fmla="*/ 566057 w 2481943"/>
              <a:gd name="connsiteY2" fmla="*/ 348342 h 578990"/>
              <a:gd name="connsiteX3" fmla="*/ 0 w 2481943"/>
              <a:gd name="connsiteY3" fmla="*/ 0 h 578990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555254"/>
              <a:gd name="connsiteX1" fmla="*/ 1208315 w 2918192"/>
              <a:gd name="connsiteY1" fmla="*/ 555171 h 555254"/>
              <a:gd name="connsiteX2" fmla="*/ 566057 w 2918192"/>
              <a:gd name="connsiteY2" fmla="*/ 348342 h 555254"/>
              <a:gd name="connsiteX3" fmla="*/ 0 w 2918192"/>
              <a:gd name="connsiteY3" fmla="*/ 0 h 555254"/>
              <a:gd name="connsiteX0" fmla="*/ 2918192 w 2918192"/>
              <a:gd name="connsiteY0" fmla="*/ 326296 h 632792"/>
              <a:gd name="connsiteX1" fmla="*/ 1659871 w 2918192"/>
              <a:gd name="connsiteY1" fmla="*/ 632741 h 632792"/>
              <a:gd name="connsiteX2" fmla="*/ 566057 w 2918192"/>
              <a:gd name="connsiteY2" fmla="*/ 348342 h 632792"/>
              <a:gd name="connsiteX3" fmla="*/ 0 w 2918192"/>
              <a:gd name="connsiteY3" fmla="*/ 0 h 632792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33803"/>
              <a:gd name="connsiteX1" fmla="*/ 1659871 w 2909723"/>
              <a:gd name="connsiteY1" fmla="*/ 632741 h 633803"/>
              <a:gd name="connsiteX2" fmla="*/ 566057 w 2909723"/>
              <a:gd name="connsiteY2" fmla="*/ 348342 h 633803"/>
              <a:gd name="connsiteX3" fmla="*/ 0 w 2909723"/>
              <a:gd name="connsiteY3" fmla="*/ 0 h 633803"/>
              <a:gd name="connsiteX0" fmla="*/ 2909723 w 2909723"/>
              <a:gd name="connsiteY0" fmla="*/ 241749 h 642219"/>
              <a:gd name="connsiteX1" fmla="*/ 1613291 w 2909723"/>
              <a:gd name="connsiteY1" fmla="*/ 641196 h 642219"/>
              <a:gd name="connsiteX2" fmla="*/ 566057 w 2909723"/>
              <a:gd name="connsiteY2" fmla="*/ 348342 h 642219"/>
              <a:gd name="connsiteX3" fmla="*/ 0 w 2909723"/>
              <a:gd name="connsiteY3" fmla="*/ 0 h 642219"/>
              <a:gd name="connsiteX0" fmla="*/ 2909723 w 2909723"/>
              <a:gd name="connsiteY0" fmla="*/ 241749 h 641198"/>
              <a:gd name="connsiteX1" fmla="*/ 1613291 w 2909723"/>
              <a:gd name="connsiteY1" fmla="*/ 641196 h 641198"/>
              <a:gd name="connsiteX2" fmla="*/ 566057 w 2909723"/>
              <a:gd name="connsiteY2" fmla="*/ 348342 h 641198"/>
              <a:gd name="connsiteX3" fmla="*/ 0 w 2909723"/>
              <a:gd name="connsiteY3" fmla="*/ 0 h 641198"/>
              <a:gd name="connsiteX0" fmla="*/ 1873175 w 1873175"/>
              <a:gd name="connsiteY0" fmla="*/ 647941 h 771303"/>
              <a:gd name="connsiteX1" fmla="*/ 1613291 w 1873175"/>
              <a:gd name="connsiteY1" fmla="*/ 641196 h 771303"/>
              <a:gd name="connsiteX2" fmla="*/ 566057 w 1873175"/>
              <a:gd name="connsiteY2" fmla="*/ 348342 h 771303"/>
              <a:gd name="connsiteX3" fmla="*/ 0 w 1873175"/>
              <a:gd name="connsiteY3" fmla="*/ 0 h 771303"/>
              <a:gd name="connsiteX0" fmla="*/ 1873175 w 1873175"/>
              <a:gd name="connsiteY0" fmla="*/ 647941 h 676030"/>
              <a:gd name="connsiteX1" fmla="*/ 1613291 w 1873175"/>
              <a:gd name="connsiteY1" fmla="*/ 641196 h 676030"/>
              <a:gd name="connsiteX2" fmla="*/ 566057 w 1873175"/>
              <a:gd name="connsiteY2" fmla="*/ 348342 h 676030"/>
              <a:gd name="connsiteX3" fmla="*/ 0 w 1873175"/>
              <a:gd name="connsiteY3" fmla="*/ 0 h 676030"/>
              <a:gd name="connsiteX0" fmla="*/ 1873175 w 1873175"/>
              <a:gd name="connsiteY0" fmla="*/ 647941 h 653912"/>
              <a:gd name="connsiteX1" fmla="*/ 1039604 w 1873175"/>
              <a:gd name="connsiteY1" fmla="*/ 512285 h 653912"/>
              <a:gd name="connsiteX2" fmla="*/ 566057 w 1873175"/>
              <a:gd name="connsiteY2" fmla="*/ 348342 h 653912"/>
              <a:gd name="connsiteX3" fmla="*/ 0 w 1873175"/>
              <a:gd name="connsiteY3" fmla="*/ 0 h 653912"/>
              <a:gd name="connsiteX0" fmla="*/ 1873175 w 1873175"/>
              <a:gd name="connsiteY0" fmla="*/ 647941 h 647941"/>
              <a:gd name="connsiteX1" fmla="*/ 1039604 w 1873175"/>
              <a:gd name="connsiteY1" fmla="*/ 512285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  <a:gd name="connsiteX0" fmla="*/ 1873175 w 1873175"/>
              <a:gd name="connsiteY0" fmla="*/ 647941 h 647941"/>
              <a:gd name="connsiteX1" fmla="*/ 980931 w 1873175"/>
              <a:gd name="connsiteY1" fmla="*/ 529311 h 647941"/>
              <a:gd name="connsiteX2" fmla="*/ 566057 w 1873175"/>
              <a:gd name="connsiteY2" fmla="*/ 348342 h 647941"/>
              <a:gd name="connsiteX3" fmla="*/ 0 w 1873175"/>
              <a:gd name="connsiteY3" fmla="*/ 0 h 647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3175" h="647941">
                <a:moveTo>
                  <a:pt x="1873175" y="647941"/>
                </a:moveTo>
                <a:cubicBezTo>
                  <a:pt x="1375674" y="630811"/>
                  <a:pt x="1159669" y="579244"/>
                  <a:pt x="980931" y="529311"/>
                </a:cubicBezTo>
                <a:cubicBezTo>
                  <a:pt x="802193" y="479378"/>
                  <a:pt x="767443" y="440870"/>
                  <a:pt x="566057" y="348342"/>
                </a:cubicBezTo>
                <a:cubicBezTo>
                  <a:pt x="364671" y="255814"/>
                  <a:pt x="182335" y="12790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BC6ED42-CD77-764F-6AAB-DA64A5DD7009}"/>
              </a:ext>
            </a:extLst>
          </p:cNvPr>
          <p:cNvSpPr txBox="1">
            <a:spLocks/>
          </p:cNvSpPr>
          <p:nvPr/>
        </p:nvSpPr>
        <p:spPr>
          <a:xfrm>
            <a:off x="4018170" y="3744260"/>
            <a:ext cx="55022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65401D6-518C-C0C3-7717-BF162397E1A0}"/>
              </a:ext>
            </a:extLst>
          </p:cNvPr>
          <p:cNvSpPr txBox="1">
            <a:spLocks/>
          </p:cNvSpPr>
          <p:nvPr/>
        </p:nvSpPr>
        <p:spPr>
          <a:xfrm>
            <a:off x="8356677" y="3754625"/>
            <a:ext cx="550227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800A790-F042-A15E-8022-9BE6E38E5837}"/>
              </a:ext>
            </a:extLst>
          </p:cNvPr>
          <p:cNvSpPr txBox="1">
            <a:spLocks/>
          </p:cNvSpPr>
          <p:nvPr/>
        </p:nvSpPr>
        <p:spPr>
          <a:xfrm>
            <a:off x="4276382" y="5544361"/>
            <a:ext cx="934133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4.0</a:t>
            </a:r>
          </a:p>
        </p:txBody>
      </p:sp>
    </p:spTree>
    <p:extLst>
      <p:ext uri="{BB962C8B-B14F-4D97-AF65-F5344CB8AC3E}">
        <p14:creationId xmlns:p14="http://schemas.microsoft.com/office/powerpoint/2010/main" val="141211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-0.16944 0.0071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72" y="34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022E-16 L -0.26788 -0.0048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3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  <p:bldP spid="13" grpId="0" animBg="1"/>
      <p:bldP spid="5" grpId="0"/>
      <p:bldP spid="5" grpId="1"/>
      <p:bldP spid="14" grpId="0"/>
      <p:bldP spid="14" grpId="1"/>
      <p:bldP spid="1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D015E-4508-B14D-B8E5-3B86540FF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CA732-1DD7-6D24-F3C7-F117D9B5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Constants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470B8A9-53E5-4B0B-CE14-EA824331338E}"/>
              </a:ext>
            </a:extLst>
          </p:cNvPr>
          <p:cNvSpPr txBox="1">
            <a:spLocks/>
          </p:cNvSpPr>
          <p:nvPr/>
        </p:nvSpPr>
        <p:spPr>
          <a:xfrm>
            <a:off x="759277" y="3111822"/>
            <a:ext cx="6364525" cy="634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Integer constants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CF2ED3D-DF05-BDB1-4ABD-033682A43ADF}"/>
              </a:ext>
            </a:extLst>
          </p:cNvPr>
          <p:cNvSpPr txBox="1">
            <a:spLocks/>
          </p:cNvSpPr>
          <p:nvPr/>
        </p:nvSpPr>
        <p:spPr>
          <a:xfrm>
            <a:off x="759277" y="1533421"/>
            <a:ext cx="4174624" cy="70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Floating point constants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BDD10C-7F22-43D2-2DD7-2673978AD2B7}"/>
              </a:ext>
            </a:extLst>
          </p:cNvPr>
          <p:cNvSpPr txBox="1">
            <a:spLocks/>
          </p:cNvSpPr>
          <p:nvPr/>
        </p:nvSpPr>
        <p:spPr>
          <a:xfrm>
            <a:off x="1600200" y="2313201"/>
            <a:ext cx="4174624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Can have a fractional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C334F-EFC8-5F5F-2E97-06D0915858F8}"/>
              </a:ext>
            </a:extLst>
          </p:cNvPr>
          <p:cNvSpPr txBox="1">
            <a:spLocks/>
          </p:cNvSpPr>
          <p:nvPr/>
        </p:nvSpPr>
        <p:spPr>
          <a:xfrm>
            <a:off x="1632857" y="3991408"/>
            <a:ext cx="4920343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Cannot have a fractional part</a:t>
            </a:r>
          </a:p>
        </p:txBody>
      </p:sp>
    </p:spTree>
    <p:extLst>
      <p:ext uri="{BB962C8B-B14F-4D97-AF65-F5344CB8AC3E}">
        <p14:creationId xmlns:p14="http://schemas.microsoft.com/office/powerpoint/2010/main" val="35445681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B2EDE-00BC-A3B4-88B9-F1C2302E3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4A740-C78F-9D86-B13B-391D521E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Floating Point Constants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0D6F060-82D7-C110-33B0-22DB36776196}"/>
              </a:ext>
            </a:extLst>
          </p:cNvPr>
          <p:cNvSpPr txBox="1">
            <a:spLocks/>
          </p:cNvSpPr>
          <p:nvPr/>
        </p:nvSpPr>
        <p:spPr>
          <a:xfrm>
            <a:off x="759276" y="3935818"/>
            <a:ext cx="8036381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Option 2: Has an exponent (designated by e or 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136731C-6721-368A-6729-5A4666A05E90}"/>
              </a:ext>
            </a:extLst>
          </p:cNvPr>
          <p:cNvSpPr txBox="1">
            <a:spLocks/>
          </p:cNvSpPr>
          <p:nvPr/>
        </p:nvSpPr>
        <p:spPr>
          <a:xfrm>
            <a:off x="759276" y="1533421"/>
            <a:ext cx="6555923" cy="70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Option 1: Has a decimal point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5E01530-7B68-F984-B823-C85CF0A7080F}"/>
              </a:ext>
            </a:extLst>
          </p:cNvPr>
          <p:cNvSpPr txBox="1">
            <a:spLocks/>
          </p:cNvSpPr>
          <p:nvPr/>
        </p:nvSpPr>
        <p:spPr>
          <a:xfrm>
            <a:off x="1600200" y="2313201"/>
            <a:ext cx="990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E74B5-90B6-762E-4684-F45A46E5FE51}"/>
              </a:ext>
            </a:extLst>
          </p:cNvPr>
          <p:cNvSpPr txBox="1">
            <a:spLocks/>
          </p:cNvSpPr>
          <p:nvPr/>
        </p:nvSpPr>
        <p:spPr>
          <a:xfrm>
            <a:off x="1621971" y="4830483"/>
            <a:ext cx="1578429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42e-4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50271E-9471-B8FE-6121-F726BA2E49C0}"/>
              </a:ext>
            </a:extLst>
          </p:cNvPr>
          <p:cNvSpPr txBox="1">
            <a:spLocks/>
          </p:cNvSpPr>
          <p:nvPr/>
        </p:nvSpPr>
        <p:spPr>
          <a:xfrm>
            <a:off x="1600200" y="3095432"/>
            <a:ext cx="1371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0.025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CE55A0-78CE-9C74-B807-94EAF8A9DB55}"/>
              </a:ext>
            </a:extLst>
          </p:cNvPr>
          <p:cNvSpPr txBox="1">
            <a:spLocks/>
          </p:cNvSpPr>
          <p:nvPr/>
        </p:nvSpPr>
        <p:spPr>
          <a:xfrm>
            <a:off x="1621971" y="5596993"/>
            <a:ext cx="1273629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42E2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09303A-C380-ABC6-40D8-EF3DF1CD886A}"/>
              </a:ext>
            </a:extLst>
          </p:cNvPr>
          <p:cNvSpPr txBox="1">
            <a:spLocks/>
          </p:cNvSpPr>
          <p:nvPr/>
        </p:nvSpPr>
        <p:spPr>
          <a:xfrm>
            <a:off x="4876800" y="4908245"/>
            <a:ext cx="38862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Equivalent of 0.0042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FBE0FC-4ABE-DAD4-380F-F7585AAFC3C5}"/>
              </a:ext>
            </a:extLst>
          </p:cNvPr>
          <p:cNvSpPr txBox="1">
            <a:spLocks/>
          </p:cNvSpPr>
          <p:nvPr/>
        </p:nvSpPr>
        <p:spPr>
          <a:xfrm>
            <a:off x="4909457" y="5587719"/>
            <a:ext cx="38862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Equivalent of 4200.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153B3E9-823A-E60A-BE2E-1EF5BE88AC0A}"/>
              </a:ext>
            </a:extLst>
          </p:cNvPr>
          <p:cNvSpPr txBox="1">
            <a:spLocks/>
          </p:cNvSpPr>
          <p:nvPr/>
        </p:nvSpPr>
        <p:spPr>
          <a:xfrm>
            <a:off x="5286854" y="3095432"/>
            <a:ext cx="1371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.025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528C508-B2B6-9BE1-A952-B27789508A17}"/>
              </a:ext>
            </a:extLst>
          </p:cNvPr>
          <p:cNvSpPr txBox="1">
            <a:spLocks/>
          </p:cNvSpPr>
          <p:nvPr/>
        </p:nvSpPr>
        <p:spPr>
          <a:xfrm>
            <a:off x="5286854" y="2319849"/>
            <a:ext cx="990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2349196-0693-D2C9-67AE-D2237E6E4FB5}"/>
              </a:ext>
            </a:extLst>
          </p:cNvPr>
          <p:cNvSpPr txBox="1">
            <a:spLocks/>
          </p:cNvSpPr>
          <p:nvPr/>
        </p:nvSpPr>
        <p:spPr>
          <a:xfrm>
            <a:off x="2485548" y="3607486"/>
            <a:ext cx="3686654" cy="4081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leading zero is optional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E962BBB-039A-D614-4B3A-08FBB86C8FDF}"/>
              </a:ext>
            </a:extLst>
          </p:cNvPr>
          <p:cNvSpPr txBox="1">
            <a:spLocks/>
          </p:cNvSpPr>
          <p:nvPr/>
        </p:nvSpPr>
        <p:spPr>
          <a:xfrm>
            <a:off x="2786746" y="2081735"/>
            <a:ext cx="6230307" cy="40818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decimal point makes it a floating-point constant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0C80325-751C-B50F-D60E-A95D2C2169EA}"/>
              </a:ext>
            </a:extLst>
          </p:cNvPr>
          <p:cNvSpPr txBox="1">
            <a:spLocks/>
          </p:cNvSpPr>
          <p:nvPr/>
        </p:nvSpPr>
        <p:spPr>
          <a:xfrm>
            <a:off x="145117" y="1076989"/>
            <a:ext cx="8973508" cy="529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If it satisfies </a:t>
            </a:r>
            <a:r>
              <a:rPr lang="en-US" sz="2800" u="sng" dirty="0">
                <a:solidFill>
                  <a:srgbClr val="FF0000"/>
                </a:solidFill>
              </a:rPr>
              <a:t>at least </a:t>
            </a:r>
            <a:r>
              <a:rPr lang="en-US" sz="2800" dirty="0">
                <a:solidFill>
                  <a:srgbClr val="FF0000"/>
                </a:solidFill>
              </a:rPr>
              <a:t>one of these options, it is a floating-point constant</a:t>
            </a:r>
          </a:p>
        </p:txBody>
      </p:sp>
    </p:spTree>
    <p:extLst>
      <p:ext uri="{BB962C8B-B14F-4D97-AF65-F5344CB8AC3E}">
        <p14:creationId xmlns:p14="http://schemas.microsoft.com/office/powerpoint/2010/main" val="39961060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1230D-ADE7-2D93-7B2D-30ED829FD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ADF61-EBC5-4876-058E-589C45ED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Floating Point Constants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6FDFC76-D8CA-F67E-0166-44924DD16F99}"/>
              </a:ext>
            </a:extLst>
          </p:cNvPr>
          <p:cNvSpPr txBox="1">
            <a:spLocks/>
          </p:cNvSpPr>
          <p:nvPr/>
        </p:nvSpPr>
        <p:spPr>
          <a:xfrm>
            <a:off x="791933" y="2063911"/>
            <a:ext cx="8036381" cy="634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Option 2: Has an exponent (designated by e or 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009BC90-4EAB-F520-C648-2AB4323F2446}"/>
              </a:ext>
            </a:extLst>
          </p:cNvPr>
          <p:cNvSpPr txBox="1">
            <a:spLocks/>
          </p:cNvSpPr>
          <p:nvPr/>
        </p:nvSpPr>
        <p:spPr>
          <a:xfrm>
            <a:off x="759276" y="1533421"/>
            <a:ext cx="6555923" cy="70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Option 1: Has a decimal point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072B458-728F-10F4-5FE1-CD066A70097E}"/>
              </a:ext>
            </a:extLst>
          </p:cNvPr>
          <p:cNvSpPr txBox="1">
            <a:spLocks/>
          </p:cNvSpPr>
          <p:nvPr/>
        </p:nvSpPr>
        <p:spPr>
          <a:xfrm>
            <a:off x="1523999" y="3066201"/>
            <a:ext cx="16002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13.2E-3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6AD6E1D-4A9A-DB6D-8833-DB2B07C5EDF5}"/>
              </a:ext>
            </a:extLst>
          </p:cNvPr>
          <p:cNvSpPr txBox="1">
            <a:spLocks/>
          </p:cNvSpPr>
          <p:nvPr/>
        </p:nvSpPr>
        <p:spPr>
          <a:xfrm>
            <a:off x="3733799" y="3033053"/>
            <a:ext cx="35814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Equivalent of 0.0132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F35E2CD-4156-1BEB-B265-3D335D365C1A}"/>
              </a:ext>
            </a:extLst>
          </p:cNvPr>
          <p:cNvSpPr txBox="1">
            <a:spLocks/>
          </p:cNvSpPr>
          <p:nvPr/>
        </p:nvSpPr>
        <p:spPr>
          <a:xfrm>
            <a:off x="145117" y="1076989"/>
            <a:ext cx="8973508" cy="529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If it satisfies </a:t>
            </a:r>
            <a:r>
              <a:rPr lang="en-US" sz="2800" u="sng" dirty="0">
                <a:solidFill>
                  <a:srgbClr val="FF0000"/>
                </a:solidFill>
              </a:rPr>
              <a:t>at least </a:t>
            </a:r>
            <a:r>
              <a:rPr lang="en-US" sz="2800" dirty="0">
                <a:solidFill>
                  <a:srgbClr val="FF0000"/>
                </a:solidFill>
              </a:rPr>
              <a:t>one of these options, it is a floating-point constant</a:t>
            </a:r>
          </a:p>
        </p:txBody>
      </p:sp>
    </p:spTree>
    <p:extLst>
      <p:ext uri="{BB962C8B-B14F-4D97-AF65-F5344CB8AC3E}">
        <p14:creationId xmlns:p14="http://schemas.microsoft.com/office/powerpoint/2010/main" val="408998128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E1B72-0DFC-C593-8823-081DF1722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3780D-9866-C135-A21D-FC920C08A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Floating Point Constants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73E95D-BEB0-6CB1-3B26-197EABE3C490}"/>
              </a:ext>
            </a:extLst>
          </p:cNvPr>
          <p:cNvSpPr txBox="1">
            <a:spLocks/>
          </p:cNvSpPr>
          <p:nvPr/>
        </p:nvSpPr>
        <p:spPr>
          <a:xfrm>
            <a:off x="582863" y="2432290"/>
            <a:ext cx="8036381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you want a floating-point constant of type </a:t>
            </a:r>
            <a:r>
              <a:rPr lang="en-US" i="1" dirty="0"/>
              <a:t>float</a:t>
            </a:r>
            <a:r>
              <a:rPr lang="en-US" dirty="0"/>
              <a:t>, put an </a:t>
            </a:r>
            <a:r>
              <a:rPr lang="en-US" dirty="0">
                <a:solidFill>
                  <a:srgbClr val="0070C0"/>
                </a:solidFill>
              </a:rPr>
              <a:t>f</a:t>
            </a:r>
            <a:r>
              <a:rPr lang="en-US" dirty="0"/>
              <a:t> or an </a:t>
            </a:r>
            <a:r>
              <a:rPr lang="en-US" dirty="0">
                <a:solidFill>
                  <a:srgbClr val="0070C0"/>
                </a:solidFill>
              </a:rPr>
              <a:t>F</a:t>
            </a:r>
            <a:r>
              <a:rPr lang="en-US" dirty="0"/>
              <a:t> at the end of 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EFD0E1C-3A38-C622-DD7A-B4F721A888A5}"/>
              </a:ext>
            </a:extLst>
          </p:cNvPr>
          <p:cNvSpPr txBox="1">
            <a:spLocks/>
          </p:cNvSpPr>
          <p:nvPr/>
        </p:nvSpPr>
        <p:spPr>
          <a:xfrm>
            <a:off x="574219" y="1533420"/>
            <a:ext cx="8264981" cy="8407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default floating-point constant is of type </a:t>
            </a:r>
            <a:r>
              <a:rPr lang="en-US" i="1" dirty="0"/>
              <a:t>double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A4C8819-7B21-F48D-5A7F-C7484FA147AA}"/>
              </a:ext>
            </a:extLst>
          </p:cNvPr>
          <p:cNvSpPr txBox="1">
            <a:spLocks/>
          </p:cNvSpPr>
          <p:nvPr/>
        </p:nvSpPr>
        <p:spPr>
          <a:xfrm>
            <a:off x="1752600" y="3596032"/>
            <a:ext cx="16002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13.2E-3f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5183AC5-26D6-1405-9F04-BE37E53BDE5D}"/>
              </a:ext>
            </a:extLst>
          </p:cNvPr>
          <p:cNvSpPr txBox="1">
            <a:spLocks/>
          </p:cNvSpPr>
          <p:nvPr/>
        </p:nvSpPr>
        <p:spPr>
          <a:xfrm>
            <a:off x="4953000" y="3596032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0.0132F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1431A0D-EEB9-6FA4-0B3D-5FDB83669727}"/>
              </a:ext>
            </a:extLst>
          </p:cNvPr>
          <p:cNvSpPr txBox="1">
            <a:spLocks/>
          </p:cNvSpPr>
          <p:nvPr/>
        </p:nvSpPr>
        <p:spPr>
          <a:xfrm>
            <a:off x="4579282" y="5476074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13.2E-3</a:t>
            </a:r>
            <a:r>
              <a:rPr lang="en-US" sz="2800" dirty="0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44822-03FA-B645-B79C-2964DFA4BE18}"/>
              </a:ext>
            </a:extLst>
          </p:cNvPr>
          <p:cNvSpPr txBox="1">
            <a:spLocks/>
          </p:cNvSpPr>
          <p:nvPr/>
        </p:nvSpPr>
        <p:spPr>
          <a:xfrm>
            <a:off x="688519" y="4355875"/>
            <a:ext cx="7617282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you want a floating-point constant of type </a:t>
            </a:r>
            <a:r>
              <a:rPr lang="en-US" i="1" dirty="0"/>
              <a:t>long double</a:t>
            </a:r>
            <a:r>
              <a:rPr lang="en-US" dirty="0"/>
              <a:t>, put an </a:t>
            </a:r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/>
              <a:t> or an </a:t>
            </a:r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/>
              <a:t> at the end of 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39FC04-6BAA-A98F-5B5A-50174EDA5C27}"/>
              </a:ext>
            </a:extLst>
          </p:cNvPr>
          <p:cNvSpPr txBox="1">
            <a:spLocks/>
          </p:cNvSpPr>
          <p:nvPr/>
        </p:nvSpPr>
        <p:spPr>
          <a:xfrm>
            <a:off x="4572000" y="5476074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13.2E-3L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890DC1-C939-A8ED-DF41-02C80A700C8D}"/>
              </a:ext>
            </a:extLst>
          </p:cNvPr>
          <p:cNvSpPr txBox="1">
            <a:spLocks/>
          </p:cNvSpPr>
          <p:nvPr/>
        </p:nvSpPr>
        <p:spPr>
          <a:xfrm>
            <a:off x="1828800" y="5476074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0.0132L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2B66DEA-09CC-7151-09BC-0BD8CF9FDDAB}"/>
              </a:ext>
            </a:extLst>
          </p:cNvPr>
          <p:cNvSpPr/>
          <p:nvPr/>
        </p:nvSpPr>
        <p:spPr>
          <a:xfrm>
            <a:off x="4800600" y="4726009"/>
            <a:ext cx="411480" cy="4114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6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8" grpId="0"/>
      <p:bldP spid="10" grpId="0"/>
      <p:bldP spid="3" grpId="0"/>
      <p:bldP spid="4" grpId="0"/>
      <p:bldP spid="5" grpId="0"/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50A42-07B8-1E04-628F-BE802EC11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09CE0-70C7-E4D2-CDE9-E6EC9BB7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Integer Constants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201D6A7-40D6-2239-3BB7-2A99A512F314}"/>
              </a:ext>
            </a:extLst>
          </p:cNvPr>
          <p:cNvSpPr txBox="1">
            <a:spLocks/>
          </p:cNvSpPr>
          <p:nvPr/>
        </p:nvSpPr>
        <p:spPr>
          <a:xfrm>
            <a:off x="2362200" y="3429000"/>
            <a:ext cx="609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B9E5981-4B9C-8726-ED19-E3B345F2B4B8}"/>
              </a:ext>
            </a:extLst>
          </p:cNvPr>
          <p:cNvSpPr txBox="1">
            <a:spLocks/>
          </p:cNvSpPr>
          <p:nvPr/>
        </p:nvSpPr>
        <p:spPr>
          <a:xfrm>
            <a:off x="4192361" y="3405992"/>
            <a:ext cx="2743201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Integer constant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47AC037-6C9D-78FF-E508-C2C6E8C19634}"/>
              </a:ext>
            </a:extLst>
          </p:cNvPr>
          <p:cNvSpPr txBox="1">
            <a:spLocks/>
          </p:cNvSpPr>
          <p:nvPr/>
        </p:nvSpPr>
        <p:spPr>
          <a:xfrm>
            <a:off x="1066800" y="1506958"/>
            <a:ext cx="7336971" cy="148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If the constant does not have a decimal point or an exponent, it is an integer constant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7870F-ED08-9E17-87F6-99F443FB9308}"/>
              </a:ext>
            </a:extLst>
          </p:cNvPr>
          <p:cNvSpPr txBox="1">
            <a:spLocks/>
          </p:cNvSpPr>
          <p:nvPr/>
        </p:nvSpPr>
        <p:spPr>
          <a:xfrm>
            <a:off x="2362200" y="4098502"/>
            <a:ext cx="6096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7.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58A597-2826-BC88-0F76-449E88CDD7D3}"/>
              </a:ext>
            </a:extLst>
          </p:cNvPr>
          <p:cNvSpPr txBox="1">
            <a:spLocks/>
          </p:cNvSpPr>
          <p:nvPr/>
        </p:nvSpPr>
        <p:spPr>
          <a:xfrm>
            <a:off x="4192361" y="4075494"/>
            <a:ext cx="3884839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Floating-point constant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2D32-E459-A6D4-2303-A6F677853A8D}"/>
              </a:ext>
            </a:extLst>
          </p:cNvPr>
          <p:cNvSpPr txBox="1">
            <a:spLocks/>
          </p:cNvSpPr>
          <p:nvPr/>
        </p:nvSpPr>
        <p:spPr>
          <a:xfrm>
            <a:off x="2362200" y="4876800"/>
            <a:ext cx="9144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7e0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AC1080E-269C-BECF-95A1-9C3A8BF5BDA5}"/>
              </a:ext>
            </a:extLst>
          </p:cNvPr>
          <p:cNvSpPr txBox="1">
            <a:spLocks/>
          </p:cNvSpPr>
          <p:nvPr/>
        </p:nvSpPr>
        <p:spPr>
          <a:xfrm>
            <a:off x="4192361" y="4853792"/>
            <a:ext cx="3808639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Floating-point constant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636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30B6E-29E6-4BAF-8522-F9D5BCD52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B305C-4D98-5699-76D8-BA0A7253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744908" cy="907466"/>
          </a:xfrm>
        </p:spPr>
        <p:txBody>
          <a:bodyPr>
            <a:normAutofit/>
          </a:bodyPr>
          <a:lstStyle/>
          <a:p>
            <a:r>
              <a:rPr lang="en-US" sz="3600" dirty="0"/>
              <a:t>Integer Constants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D724597-0586-600A-2D64-A1FA8383D3A3}"/>
              </a:ext>
            </a:extLst>
          </p:cNvPr>
          <p:cNvSpPr txBox="1">
            <a:spLocks/>
          </p:cNvSpPr>
          <p:nvPr/>
        </p:nvSpPr>
        <p:spPr>
          <a:xfrm>
            <a:off x="582863" y="2432290"/>
            <a:ext cx="8036381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you want an integer constant of type </a:t>
            </a:r>
            <a:r>
              <a:rPr lang="en-US" i="1" dirty="0"/>
              <a:t>long int</a:t>
            </a:r>
            <a:r>
              <a:rPr lang="en-US" dirty="0"/>
              <a:t>, put an </a:t>
            </a:r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/>
              <a:t> or an </a:t>
            </a:r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/>
              <a:t> at the end of 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7E1601F-F66A-99BE-15E1-271CDD5C8124}"/>
              </a:ext>
            </a:extLst>
          </p:cNvPr>
          <p:cNvSpPr txBox="1">
            <a:spLocks/>
          </p:cNvSpPr>
          <p:nvPr/>
        </p:nvSpPr>
        <p:spPr>
          <a:xfrm>
            <a:off x="574219" y="1533420"/>
            <a:ext cx="8264981" cy="8407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default integer constant is of type </a:t>
            </a:r>
            <a:r>
              <a:rPr lang="en-US" i="1" dirty="0"/>
              <a:t>int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2B8D601-7881-9226-DFA8-E690AA09963D}"/>
              </a:ext>
            </a:extLst>
          </p:cNvPr>
          <p:cNvSpPr txBox="1">
            <a:spLocks/>
          </p:cNvSpPr>
          <p:nvPr/>
        </p:nvSpPr>
        <p:spPr>
          <a:xfrm>
            <a:off x="1752600" y="3596032"/>
            <a:ext cx="10668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B1BE33-B9FE-1029-F416-3C14EBED2C67}"/>
              </a:ext>
            </a:extLst>
          </p:cNvPr>
          <p:cNvSpPr txBox="1">
            <a:spLocks/>
          </p:cNvSpPr>
          <p:nvPr/>
        </p:nvSpPr>
        <p:spPr>
          <a:xfrm>
            <a:off x="4953000" y="3596032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13l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85F47-F296-458B-4CF9-0B7FE603B835}"/>
              </a:ext>
            </a:extLst>
          </p:cNvPr>
          <p:cNvSpPr txBox="1">
            <a:spLocks/>
          </p:cNvSpPr>
          <p:nvPr/>
        </p:nvSpPr>
        <p:spPr>
          <a:xfrm>
            <a:off x="468563" y="4355875"/>
            <a:ext cx="8264980" cy="9074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you want an integer constant of type </a:t>
            </a:r>
            <a:r>
              <a:rPr lang="en-US" i="1" dirty="0"/>
              <a:t>long </a:t>
            </a:r>
            <a:r>
              <a:rPr lang="en-US" i="1" dirty="0" err="1"/>
              <a:t>long</a:t>
            </a:r>
            <a:r>
              <a:rPr lang="en-US" i="1" dirty="0"/>
              <a:t> int</a:t>
            </a:r>
            <a:r>
              <a:rPr lang="en-US" dirty="0"/>
              <a:t>, put an </a:t>
            </a:r>
            <a:r>
              <a:rPr lang="en-US" dirty="0" err="1">
                <a:solidFill>
                  <a:srgbClr val="0070C0"/>
                </a:solidFill>
              </a:rPr>
              <a:t>ll</a:t>
            </a:r>
            <a:r>
              <a:rPr lang="en-US" dirty="0"/>
              <a:t> or an </a:t>
            </a:r>
            <a:r>
              <a:rPr lang="en-US" dirty="0">
                <a:solidFill>
                  <a:srgbClr val="0070C0"/>
                </a:solidFill>
              </a:rPr>
              <a:t>LL</a:t>
            </a:r>
            <a:r>
              <a:rPr lang="en-US" dirty="0"/>
              <a:t> at the end of 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1CCBE8-A9EB-3F0A-25DB-73B9FAFAC5A1}"/>
              </a:ext>
            </a:extLst>
          </p:cNvPr>
          <p:cNvSpPr txBox="1">
            <a:spLocks/>
          </p:cNvSpPr>
          <p:nvPr/>
        </p:nvSpPr>
        <p:spPr>
          <a:xfrm>
            <a:off x="4985657" y="5476937"/>
            <a:ext cx="762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13ll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CD52CF-BB95-1157-D1C3-D210C8454835}"/>
              </a:ext>
            </a:extLst>
          </p:cNvPr>
          <p:cNvSpPr txBox="1">
            <a:spLocks/>
          </p:cNvSpPr>
          <p:nvPr/>
        </p:nvSpPr>
        <p:spPr>
          <a:xfrm>
            <a:off x="1828800" y="5476074"/>
            <a:ext cx="1524000" cy="54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0.0132LL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EAF8C03-0E6B-CB83-50A3-6C411CDB9715}"/>
              </a:ext>
            </a:extLst>
          </p:cNvPr>
          <p:cNvSpPr/>
          <p:nvPr/>
        </p:nvSpPr>
        <p:spPr>
          <a:xfrm>
            <a:off x="2743200" y="2818017"/>
            <a:ext cx="411480" cy="4114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B84405-9928-6C1E-F0E6-6902622B0DCB}"/>
              </a:ext>
            </a:extLst>
          </p:cNvPr>
          <p:cNvSpPr/>
          <p:nvPr/>
        </p:nvSpPr>
        <p:spPr>
          <a:xfrm>
            <a:off x="2743200" y="4747781"/>
            <a:ext cx="411480" cy="4114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5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8" grpId="0"/>
      <p:bldP spid="3" grpId="0"/>
      <p:bldP spid="4" grpId="0"/>
      <p:bldP spid="5" grpId="0"/>
      <p:bldP spid="7" grpId="0" animBg="1"/>
      <p:bldP spid="11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B71C5-C331-555E-589C-5314AA85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623F-8B63-7426-9C09-156C9D395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7720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2A12-7A7A-1E82-B43B-1228C8954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6B068-A300-1D6E-51B6-82E3C3812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 promotion</a:t>
            </a:r>
          </a:p>
          <a:p>
            <a:r>
              <a:rPr lang="en-US" dirty="0"/>
              <a:t>mixed mode arithmetic</a:t>
            </a:r>
          </a:p>
          <a:p>
            <a:r>
              <a:rPr lang="en-US" dirty="0"/>
              <a:t>type casting</a:t>
            </a:r>
          </a:p>
          <a:p>
            <a:r>
              <a:rPr lang="en-US" dirty="0"/>
              <a:t>numeric constant types</a:t>
            </a:r>
          </a:p>
          <a:p>
            <a:pPr lvl="1"/>
            <a:r>
              <a:rPr lang="en-US" dirty="0"/>
              <a:t>Integer constants</a:t>
            </a:r>
          </a:p>
          <a:p>
            <a:pPr lvl="1"/>
            <a:r>
              <a:rPr lang="en-US" dirty="0"/>
              <a:t>Floating point constants</a:t>
            </a:r>
          </a:p>
        </p:txBody>
      </p:sp>
    </p:spTree>
    <p:extLst>
      <p:ext uri="{BB962C8B-B14F-4D97-AF65-F5344CB8AC3E}">
        <p14:creationId xmlns:p14="http://schemas.microsoft.com/office/powerpoint/2010/main" val="2333234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54DC1-E6C0-7D6F-DA12-B46E5F4E4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ED0BD-2C1F-70D5-C78A-D6631B905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824E-4D31-5BD8-9B5E-46F9FB71D895}"/>
              </a:ext>
            </a:extLst>
          </p:cNvPr>
          <p:cNvSpPr txBox="1">
            <a:spLocks/>
          </p:cNvSpPr>
          <p:nvPr/>
        </p:nvSpPr>
        <p:spPr>
          <a:xfrm>
            <a:off x="768659" y="2933616"/>
            <a:ext cx="76200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Reminder: C is a </a:t>
            </a:r>
            <a:r>
              <a:rPr lang="en-US" sz="3600" dirty="0">
                <a:solidFill>
                  <a:srgbClr val="FF0000"/>
                </a:solidFill>
              </a:rPr>
              <a:t>strictly typed </a:t>
            </a:r>
            <a:r>
              <a:rPr lang="en-US" sz="3600" dirty="0"/>
              <a:t>language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7508D6-C971-C8C3-E253-ED937E89F6A0}"/>
              </a:ext>
            </a:extLst>
          </p:cNvPr>
          <p:cNvSpPr txBox="1">
            <a:spLocks/>
          </p:cNvSpPr>
          <p:nvPr/>
        </p:nvSpPr>
        <p:spPr>
          <a:xfrm>
            <a:off x="1935608" y="3632844"/>
            <a:ext cx="4724400" cy="6555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my_favorite_number</a:t>
            </a:r>
            <a:r>
              <a:rPr lang="en-US" sz="3600" dirty="0"/>
              <a:t>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D98311-0D09-0740-201A-1EBDC79E3B28}"/>
              </a:ext>
            </a:extLst>
          </p:cNvPr>
          <p:cNvSpPr txBox="1">
            <a:spLocks/>
          </p:cNvSpPr>
          <p:nvPr/>
        </p:nvSpPr>
        <p:spPr>
          <a:xfrm>
            <a:off x="1966984" y="4495800"/>
            <a:ext cx="4811486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my_favorite_number</a:t>
            </a:r>
            <a:r>
              <a:rPr lang="en-US" sz="3600" dirty="0"/>
              <a:t> = 8;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5A401F1-EF04-31EC-F4C4-F968B68F208E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4795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Compute the value of the expression to the right of the assignment operator and assign it to the variable that is to the left of the assignment operator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95EB609-D4F9-8164-D311-A244E2304B98}"/>
              </a:ext>
            </a:extLst>
          </p:cNvPr>
          <p:cNvSpPr txBox="1">
            <a:spLocks/>
          </p:cNvSpPr>
          <p:nvPr/>
        </p:nvSpPr>
        <p:spPr>
          <a:xfrm>
            <a:off x="4953000" y="87743"/>
            <a:ext cx="21009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colloquially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0D72C-D50F-F978-5564-C1DF0894D525}"/>
              </a:ext>
            </a:extLst>
          </p:cNvPr>
          <p:cNvSpPr txBox="1">
            <a:spLocks/>
          </p:cNvSpPr>
          <p:nvPr/>
        </p:nvSpPr>
        <p:spPr>
          <a:xfrm>
            <a:off x="6778470" y="87743"/>
            <a:ext cx="22825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“equals sign”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E767459-AF29-2BC1-88AA-9959E3E989C9}"/>
              </a:ext>
            </a:extLst>
          </p:cNvPr>
          <p:cNvSpPr/>
          <p:nvPr/>
        </p:nvSpPr>
        <p:spPr>
          <a:xfrm>
            <a:off x="3509648" y="4886976"/>
            <a:ext cx="2418839" cy="773125"/>
          </a:xfrm>
          <a:custGeom>
            <a:avLst/>
            <a:gdLst>
              <a:gd name="connsiteX0" fmla="*/ 3227294 w 3227294"/>
              <a:gd name="connsiteY0" fmla="*/ 677732 h 677732"/>
              <a:gd name="connsiteX1" fmla="*/ 1678193 w 3227294"/>
              <a:gd name="connsiteY1" fmla="*/ 656216 h 677732"/>
              <a:gd name="connsiteX2" fmla="*/ 720762 w 3227294"/>
              <a:gd name="connsiteY2" fmla="*/ 408790 h 677732"/>
              <a:gd name="connsiteX3" fmla="*/ 0 w 3227294"/>
              <a:gd name="connsiteY3" fmla="*/ 0 h 677732"/>
              <a:gd name="connsiteX0" fmla="*/ 2452743 w 2452743"/>
              <a:gd name="connsiteY0" fmla="*/ 49 h 763890"/>
              <a:gd name="connsiteX1" fmla="*/ 1678193 w 2452743"/>
              <a:gd name="connsiteY1" fmla="*/ 763841 h 763890"/>
              <a:gd name="connsiteX2" fmla="*/ 720762 w 2452743"/>
              <a:gd name="connsiteY2" fmla="*/ 516415 h 763890"/>
              <a:gd name="connsiteX3" fmla="*/ 0 w 2452743"/>
              <a:gd name="connsiteY3" fmla="*/ 107625 h 763890"/>
              <a:gd name="connsiteX0" fmla="*/ 2452743 w 2452743"/>
              <a:gd name="connsiteY0" fmla="*/ 0 h 763881"/>
              <a:gd name="connsiteX1" fmla="*/ 1678193 w 2452743"/>
              <a:gd name="connsiteY1" fmla="*/ 763792 h 763881"/>
              <a:gd name="connsiteX2" fmla="*/ 720762 w 2452743"/>
              <a:gd name="connsiteY2" fmla="*/ 516366 h 763881"/>
              <a:gd name="connsiteX3" fmla="*/ 0 w 2452743"/>
              <a:gd name="connsiteY3" fmla="*/ 107576 h 763881"/>
              <a:gd name="connsiteX0" fmla="*/ 2452743 w 2452743"/>
              <a:gd name="connsiteY0" fmla="*/ 0 h 753127"/>
              <a:gd name="connsiteX1" fmla="*/ 1409252 w 2452743"/>
              <a:gd name="connsiteY1" fmla="*/ 753035 h 753127"/>
              <a:gd name="connsiteX2" fmla="*/ 720762 w 2452743"/>
              <a:gd name="connsiteY2" fmla="*/ 516366 h 753127"/>
              <a:gd name="connsiteX3" fmla="*/ 0 w 2452743"/>
              <a:gd name="connsiteY3" fmla="*/ 107576 h 753127"/>
              <a:gd name="connsiteX0" fmla="*/ 2452743 w 2452743"/>
              <a:gd name="connsiteY0" fmla="*/ 0 h 753127"/>
              <a:gd name="connsiteX1" fmla="*/ 1409252 w 2452743"/>
              <a:gd name="connsiteY1" fmla="*/ 753035 h 753127"/>
              <a:gd name="connsiteX2" fmla="*/ 602428 w 2452743"/>
              <a:gd name="connsiteY2" fmla="*/ 537881 h 753127"/>
              <a:gd name="connsiteX3" fmla="*/ 0 w 2452743"/>
              <a:gd name="connsiteY3" fmla="*/ 107576 h 753127"/>
              <a:gd name="connsiteX0" fmla="*/ 2431228 w 2431228"/>
              <a:gd name="connsiteY0" fmla="*/ 0 h 753127"/>
              <a:gd name="connsiteX1" fmla="*/ 1387737 w 2431228"/>
              <a:gd name="connsiteY1" fmla="*/ 753035 h 753127"/>
              <a:gd name="connsiteX2" fmla="*/ 580913 w 2431228"/>
              <a:gd name="connsiteY2" fmla="*/ 537881 h 753127"/>
              <a:gd name="connsiteX3" fmla="*/ 0 w 2431228"/>
              <a:gd name="connsiteY3" fmla="*/ 75303 h 753127"/>
              <a:gd name="connsiteX0" fmla="*/ 2474258 w 2474258"/>
              <a:gd name="connsiteY0" fmla="*/ 0 h 871440"/>
              <a:gd name="connsiteX1" fmla="*/ 1387737 w 2474258"/>
              <a:gd name="connsiteY1" fmla="*/ 871369 h 871440"/>
              <a:gd name="connsiteX2" fmla="*/ 580913 w 2474258"/>
              <a:gd name="connsiteY2" fmla="*/ 656215 h 871440"/>
              <a:gd name="connsiteX3" fmla="*/ 0 w 2474258"/>
              <a:gd name="connsiteY3" fmla="*/ 193637 h 871440"/>
              <a:gd name="connsiteX0" fmla="*/ 2474258 w 2474258"/>
              <a:gd name="connsiteY0" fmla="*/ 0 h 871440"/>
              <a:gd name="connsiteX1" fmla="*/ 1387737 w 2474258"/>
              <a:gd name="connsiteY1" fmla="*/ 871369 h 871440"/>
              <a:gd name="connsiteX2" fmla="*/ 580913 w 2474258"/>
              <a:gd name="connsiteY2" fmla="*/ 656215 h 871440"/>
              <a:gd name="connsiteX3" fmla="*/ 0 w 2474258"/>
              <a:gd name="connsiteY3" fmla="*/ 193637 h 871440"/>
              <a:gd name="connsiteX0" fmla="*/ 2418839 w 2418839"/>
              <a:gd name="connsiteY0" fmla="*/ 0 h 871440"/>
              <a:gd name="connsiteX1" fmla="*/ 1332318 w 2418839"/>
              <a:gd name="connsiteY1" fmla="*/ 871369 h 871440"/>
              <a:gd name="connsiteX2" fmla="*/ 525494 w 2418839"/>
              <a:gd name="connsiteY2" fmla="*/ 656215 h 871440"/>
              <a:gd name="connsiteX3" fmla="*/ 0 w 2418839"/>
              <a:gd name="connsiteY3" fmla="*/ 190173 h 871440"/>
              <a:gd name="connsiteX0" fmla="*/ 2418839 w 2418839"/>
              <a:gd name="connsiteY0" fmla="*/ 0 h 871440"/>
              <a:gd name="connsiteX1" fmla="*/ 1332318 w 2418839"/>
              <a:gd name="connsiteY1" fmla="*/ 871369 h 871440"/>
              <a:gd name="connsiteX2" fmla="*/ 525494 w 2418839"/>
              <a:gd name="connsiteY2" fmla="*/ 656215 h 871440"/>
              <a:gd name="connsiteX3" fmla="*/ 0 w 2418839"/>
              <a:gd name="connsiteY3" fmla="*/ 190173 h 871440"/>
              <a:gd name="connsiteX0" fmla="*/ 2418839 w 2418839"/>
              <a:gd name="connsiteY0" fmla="*/ 0 h 871369"/>
              <a:gd name="connsiteX1" fmla="*/ 1332318 w 2418839"/>
              <a:gd name="connsiteY1" fmla="*/ 871369 h 871369"/>
              <a:gd name="connsiteX2" fmla="*/ 525494 w 2418839"/>
              <a:gd name="connsiteY2" fmla="*/ 656215 h 871369"/>
              <a:gd name="connsiteX3" fmla="*/ 0 w 2418839"/>
              <a:gd name="connsiteY3" fmla="*/ 190173 h 871369"/>
              <a:gd name="connsiteX0" fmla="*/ 2418839 w 2418839"/>
              <a:gd name="connsiteY0" fmla="*/ 0 h 840197"/>
              <a:gd name="connsiteX1" fmla="*/ 1325391 w 2418839"/>
              <a:gd name="connsiteY1" fmla="*/ 840197 h 840197"/>
              <a:gd name="connsiteX2" fmla="*/ 525494 w 2418839"/>
              <a:gd name="connsiteY2" fmla="*/ 656215 h 840197"/>
              <a:gd name="connsiteX3" fmla="*/ 0 w 2418839"/>
              <a:gd name="connsiteY3" fmla="*/ 190173 h 840197"/>
              <a:gd name="connsiteX0" fmla="*/ 2418839 w 2418839"/>
              <a:gd name="connsiteY0" fmla="*/ 0 h 802097"/>
              <a:gd name="connsiteX1" fmla="*/ 1321928 w 2418839"/>
              <a:gd name="connsiteY1" fmla="*/ 802097 h 802097"/>
              <a:gd name="connsiteX2" fmla="*/ 525494 w 2418839"/>
              <a:gd name="connsiteY2" fmla="*/ 656215 h 802097"/>
              <a:gd name="connsiteX3" fmla="*/ 0 w 2418839"/>
              <a:gd name="connsiteY3" fmla="*/ 190173 h 802097"/>
              <a:gd name="connsiteX0" fmla="*/ 2418839 w 2418839"/>
              <a:gd name="connsiteY0" fmla="*/ 0 h 802097"/>
              <a:gd name="connsiteX1" fmla="*/ 1321928 w 2418839"/>
              <a:gd name="connsiteY1" fmla="*/ 802097 h 802097"/>
              <a:gd name="connsiteX2" fmla="*/ 525494 w 2418839"/>
              <a:gd name="connsiteY2" fmla="*/ 656215 h 802097"/>
              <a:gd name="connsiteX3" fmla="*/ 0 w 2418839"/>
              <a:gd name="connsiteY3" fmla="*/ 190173 h 802097"/>
              <a:gd name="connsiteX0" fmla="*/ 2418839 w 2418839"/>
              <a:gd name="connsiteY0" fmla="*/ 0 h 767461"/>
              <a:gd name="connsiteX1" fmla="*/ 1515892 w 2418839"/>
              <a:gd name="connsiteY1" fmla="*/ 767461 h 767461"/>
              <a:gd name="connsiteX2" fmla="*/ 525494 w 2418839"/>
              <a:gd name="connsiteY2" fmla="*/ 656215 h 767461"/>
              <a:gd name="connsiteX3" fmla="*/ 0 w 2418839"/>
              <a:gd name="connsiteY3" fmla="*/ 190173 h 767461"/>
              <a:gd name="connsiteX0" fmla="*/ 2418839 w 2418839"/>
              <a:gd name="connsiteY0" fmla="*/ 0 h 773125"/>
              <a:gd name="connsiteX1" fmla="*/ 1515892 w 2418839"/>
              <a:gd name="connsiteY1" fmla="*/ 767461 h 773125"/>
              <a:gd name="connsiteX2" fmla="*/ 525494 w 2418839"/>
              <a:gd name="connsiteY2" fmla="*/ 656215 h 773125"/>
              <a:gd name="connsiteX3" fmla="*/ 0 w 2418839"/>
              <a:gd name="connsiteY3" fmla="*/ 190173 h 773125"/>
              <a:gd name="connsiteX0" fmla="*/ 2418839 w 2418839"/>
              <a:gd name="connsiteY0" fmla="*/ 0 h 773125"/>
              <a:gd name="connsiteX1" fmla="*/ 1515892 w 2418839"/>
              <a:gd name="connsiteY1" fmla="*/ 767461 h 773125"/>
              <a:gd name="connsiteX2" fmla="*/ 525494 w 2418839"/>
              <a:gd name="connsiteY2" fmla="*/ 656215 h 773125"/>
              <a:gd name="connsiteX3" fmla="*/ 0 w 2418839"/>
              <a:gd name="connsiteY3" fmla="*/ 190173 h 77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8839" h="773125">
                <a:moveTo>
                  <a:pt x="2418839" y="0"/>
                </a:moveTo>
                <a:cubicBezTo>
                  <a:pt x="2246716" y="347831"/>
                  <a:pt x="1952595" y="681115"/>
                  <a:pt x="1515892" y="767461"/>
                </a:cubicBezTo>
                <a:cubicBezTo>
                  <a:pt x="1115456" y="784983"/>
                  <a:pt x="805193" y="765584"/>
                  <a:pt x="525494" y="656215"/>
                </a:cubicBezTo>
                <a:cubicBezTo>
                  <a:pt x="288825" y="536089"/>
                  <a:pt x="144331" y="367592"/>
                  <a:pt x="0" y="190173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7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4" grpId="0"/>
      <p:bldP spid="6" grpId="0"/>
      <p:bldP spid="7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F75DF-8151-4F81-0344-2635FBF94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F703C-8A74-1B93-652B-8352AE66D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812785-F29C-7C9D-50E1-EB4812CB67EC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4795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Compute the value of the expression to the right of the assignment operator and assign it to the variable that is to the left of the assignment operator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A570EA-0CE5-86A0-C2C8-BC2F036340E9}"/>
              </a:ext>
            </a:extLst>
          </p:cNvPr>
          <p:cNvSpPr txBox="1">
            <a:spLocks/>
          </p:cNvSpPr>
          <p:nvPr/>
        </p:nvSpPr>
        <p:spPr>
          <a:xfrm>
            <a:off x="1676400" y="2861581"/>
            <a:ext cx="54102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my_favorite_number</a:t>
            </a:r>
            <a:r>
              <a:rPr lang="en-US" sz="3600" dirty="0"/>
              <a:t> = 8 * 4 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2EA8B60-79E2-6386-A3FF-EFB99287371B}"/>
              </a:ext>
            </a:extLst>
          </p:cNvPr>
          <p:cNvSpPr/>
          <p:nvPr/>
        </p:nvSpPr>
        <p:spPr>
          <a:xfrm>
            <a:off x="5466359" y="2772149"/>
            <a:ext cx="934441" cy="6096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2EF065-6408-440B-6560-165B23AF988B}"/>
              </a:ext>
            </a:extLst>
          </p:cNvPr>
          <p:cNvSpPr txBox="1">
            <a:spLocks/>
          </p:cNvSpPr>
          <p:nvPr/>
        </p:nvSpPr>
        <p:spPr>
          <a:xfrm>
            <a:off x="7255394" y="3717526"/>
            <a:ext cx="767827" cy="5997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32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F114599-BEDB-9FCE-0EC9-823E3D8F4379}"/>
              </a:ext>
            </a:extLst>
          </p:cNvPr>
          <p:cNvCxnSpPr>
            <a:cxnSpLocks/>
          </p:cNvCxnSpPr>
          <p:nvPr/>
        </p:nvCxnSpPr>
        <p:spPr>
          <a:xfrm>
            <a:off x="6487886" y="3348943"/>
            <a:ext cx="767508" cy="3685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F268340-5696-79C1-EF4F-57F05A8700F2}"/>
              </a:ext>
            </a:extLst>
          </p:cNvPr>
          <p:cNvSpPr/>
          <p:nvPr/>
        </p:nvSpPr>
        <p:spPr>
          <a:xfrm>
            <a:off x="4001845" y="3356386"/>
            <a:ext cx="3227294" cy="677732"/>
          </a:xfrm>
          <a:custGeom>
            <a:avLst/>
            <a:gdLst>
              <a:gd name="connsiteX0" fmla="*/ 3227294 w 3227294"/>
              <a:gd name="connsiteY0" fmla="*/ 677732 h 677732"/>
              <a:gd name="connsiteX1" fmla="*/ 1678193 w 3227294"/>
              <a:gd name="connsiteY1" fmla="*/ 656216 h 677732"/>
              <a:gd name="connsiteX2" fmla="*/ 720762 w 3227294"/>
              <a:gd name="connsiteY2" fmla="*/ 408790 h 677732"/>
              <a:gd name="connsiteX3" fmla="*/ 0 w 3227294"/>
              <a:gd name="connsiteY3" fmla="*/ 0 h 677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27294" h="677732">
                <a:moveTo>
                  <a:pt x="3227294" y="677732"/>
                </a:moveTo>
                <a:lnTo>
                  <a:pt x="1678193" y="656216"/>
                </a:lnTo>
                <a:cubicBezTo>
                  <a:pt x="1260438" y="611392"/>
                  <a:pt x="1000461" y="518159"/>
                  <a:pt x="720762" y="408790"/>
                </a:cubicBezTo>
                <a:cubicBezTo>
                  <a:pt x="441063" y="299421"/>
                  <a:pt x="220531" y="149710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5B85C0-FB36-5383-076F-FFBA8AF70874}"/>
              </a:ext>
            </a:extLst>
          </p:cNvPr>
          <p:cNvCxnSpPr/>
          <p:nvPr/>
        </p:nvCxnSpPr>
        <p:spPr>
          <a:xfrm>
            <a:off x="2819400" y="1752600"/>
            <a:ext cx="495300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7BD6DA-6042-2CFF-2E5F-CB69E80AAE7C}"/>
              </a:ext>
            </a:extLst>
          </p:cNvPr>
          <p:cNvCxnSpPr>
            <a:cxnSpLocks/>
          </p:cNvCxnSpPr>
          <p:nvPr/>
        </p:nvCxnSpPr>
        <p:spPr>
          <a:xfrm>
            <a:off x="5095357" y="2104055"/>
            <a:ext cx="343904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26870EC-20C1-7C82-5612-346DD04EF809}"/>
              </a:ext>
            </a:extLst>
          </p:cNvPr>
          <p:cNvCxnSpPr>
            <a:cxnSpLocks/>
          </p:cNvCxnSpPr>
          <p:nvPr/>
        </p:nvCxnSpPr>
        <p:spPr>
          <a:xfrm>
            <a:off x="838200" y="2438400"/>
            <a:ext cx="246888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26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5B8BE-4052-1B42-ABB8-71EC41FE4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FBD1D-25D4-F5C6-6AE6-BB15DF431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Difference Between C Assignment Operator and Mathematical Equals 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A5CDC-8225-D79B-50EA-F111F04E9D41}"/>
              </a:ext>
            </a:extLst>
          </p:cNvPr>
          <p:cNvSpPr txBox="1">
            <a:spLocks/>
          </p:cNvSpPr>
          <p:nvPr/>
        </p:nvSpPr>
        <p:spPr>
          <a:xfrm>
            <a:off x="1874520" y="3670380"/>
            <a:ext cx="5334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-4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7AAD00E-5071-2641-1011-CBCBB7552667}"/>
              </a:ext>
            </a:extLst>
          </p:cNvPr>
          <p:cNvSpPr txBox="1">
            <a:spLocks/>
          </p:cNvSpPr>
          <p:nvPr/>
        </p:nvSpPr>
        <p:spPr>
          <a:xfrm>
            <a:off x="1371600" y="2209800"/>
            <a:ext cx="2514600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x + 4 = 7 * 2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79D051C-CB2D-E3D7-43DF-1C21E335860B}"/>
              </a:ext>
            </a:extLst>
          </p:cNvPr>
          <p:cNvSpPr txBox="1">
            <a:spLocks/>
          </p:cNvSpPr>
          <p:nvPr/>
        </p:nvSpPr>
        <p:spPr>
          <a:xfrm>
            <a:off x="914400" y="1664826"/>
            <a:ext cx="14478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Math: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A2801F-57C4-43DC-4B52-7ABD543E184F}"/>
              </a:ext>
            </a:extLst>
          </p:cNvPr>
          <p:cNvSpPr txBox="1">
            <a:spLocks/>
          </p:cNvSpPr>
          <p:nvPr/>
        </p:nvSpPr>
        <p:spPr>
          <a:xfrm>
            <a:off x="2825227" y="3670380"/>
            <a:ext cx="5334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-4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E8EDC1-FF1A-683E-9F7E-2F2EC20BFB07}"/>
              </a:ext>
            </a:extLst>
          </p:cNvPr>
          <p:cNvSpPr txBox="1">
            <a:spLocks/>
          </p:cNvSpPr>
          <p:nvPr/>
        </p:nvSpPr>
        <p:spPr>
          <a:xfrm>
            <a:off x="1402080" y="3992674"/>
            <a:ext cx="1920240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x       = 10</a:t>
            </a:r>
            <a:endParaRPr lang="en-US" sz="36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300353-FDD1-A368-AF07-46BEE86CFBA0}"/>
              </a:ext>
            </a:extLst>
          </p:cNvPr>
          <p:cNvCxnSpPr/>
          <p:nvPr/>
        </p:nvCxnSpPr>
        <p:spPr>
          <a:xfrm>
            <a:off x="1402080" y="4078738"/>
            <a:ext cx="175260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F3B353-AF03-B680-1AC6-173296AEB4AE}"/>
              </a:ext>
            </a:extLst>
          </p:cNvPr>
          <p:cNvSpPr txBox="1">
            <a:spLocks/>
          </p:cNvSpPr>
          <p:nvPr/>
        </p:nvSpPr>
        <p:spPr>
          <a:xfrm>
            <a:off x="5727550" y="2209800"/>
            <a:ext cx="2514599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x + 4 = 7 * 2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F9993E0-9575-2B8E-CF04-10A4C83BD873}"/>
              </a:ext>
            </a:extLst>
          </p:cNvPr>
          <p:cNvSpPr txBox="1">
            <a:spLocks/>
          </p:cNvSpPr>
          <p:nvPr/>
        </p:nvSpPr>
        <p:spPr>
          <a:xfrm>
            <a:off x="5270350" y="1664826"/>
            <a:ext cx="27306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C Language: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6F6552-1B73-64F0-1DEB-5DB19687AA5A}"/>
              </a:ext>
            </a:extLst>
          </p:cNvPr>
          <p:cNvSpPr txBox="1">
            <a:spLocks/>
          </p:cNvSpPr>
          <p:nvPr/>
        </p:nvSpPr>
        <p:spPr>
          <a:xfrm>
            <a:off x="1371600" y="2816505"/>
            <a:ext cx="2514600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x + 4 = 14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680994A-2DB3-6396-5BE4-DE487E3FA8A3}"/>
              </a:ext>
            </a:extLst>
          </p:cNvPr>
          <p:cNvSpPr txBox="1">
            <a:spLocks/>
          </p:cNvSpPr>
          <p:nvPr/>
        </p:nvSpPr>
        <p:spPr>
          <a:xfrm>
            <a:off x="5818544" y="3423211"/>
            <a:ext cx="2514600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x + 4 = 14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0C1F189-E7C1-61C6-78B7-BC795C611F49}"/>
              </a:ext>
            </a:extLst>
          </p:cNvPr>
          <p:cNvSpPr txBox="1">
            <a:spLocks/>
          </p:cNvSpPr>
          <p:nvPr/>
        </p:nvSpPr>
        <p:spPr>
          <a:xfrm>
            <a:off x="5260489" y="2816504"/>
            <a:ext cx="3502511" cy="76489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Compute value to the right of the assignment operator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04F6E36-46DB-BFD3-1E15-C3CF1365A910}"/>
              </a:ext>
            </a:extLst>
          </p:cNvPr>
          <p:cNvSpPr txBox="1">
            <a:spLocks/>
          </p:cNvSpPr>
          <p:nvPr/>
        </p:nvSpPr>
        <p:spPr>
          <a:xfrm>
            <a:off x="5410199" y="4201168"/>
            <a:ext cx="3657601" cy="99200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Assign that value to the variable that is to the left of the assignment operator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4731685-5634-F7D8-48D9-1DE4E8E38AEE}"/>
              </a:ext>
            </a:extLst>
          </p:cNvPr>
          <p:cNvSpPr/>
          <p:nvPr/>
        </p:nvSpPr>
        <p:spPr>
          <a:xfrm>
            <a:off x="5803753" y="3467757"/>
            <a:ext cx="1024216" cy="6096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4502F15-4594-5B14-A3DF-2A1A16DAC247}"/>
              </a:ext>
            </a:extLst>
          </p:cNvPr>
          <p:cNvSpPr txBox="1">
            <a:spLocks/>
          </p:cNvSpPr>
          <p:nvPr/>
        </p:nvSpPr>
        <p:spPr>
          <a:xfrm>
            <a:off x="767827" y="4734265"/>
            <a:ext cx="4114800" cy="992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This is not a variable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DF18B5E-C086-7DAC-419B-58675EBAF1AE}"/>
              </a:ext>
            </a:extLst>
          </p:cNvPr>
          <p:cNvCxnSpPr/>
          <p:nvPr/>
        </p:nvCxnSpPr>
        <p:spPr>
          <a:xfrm flipV="1">
            <a:off x="4343400" y="3992674"/>
            <a:ext cx="1384150" cy="74159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C73D584-0073-E0F8-7624-BA306D54892A}"/>
              </a:ext>
            </a:extLst>
          </p:cNvPr>
          <p:cNvGrpSpPr/>
          <p:nvPr/>
        </p:nvGrpSpPr>
        <p:grpSpPr>
          <a:xfrm>
            <a:off x="5791200" y="2438400"/>
            <a:ext cx="2286000" cy="228600"/>
            <a:chOff x="5791200" y="2438400"/>
            <a:chExt cx="2286000" cy="22860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594265D-A689-D040-D021-5DABA9BA50CD}"/>
                </a:ext>
              </a:extLst>
            </p:cNvPr>
            <p:cNvCxnSpPr>
              <a:cxnSpLocks/>
            </p:cNvCxnSpPr>
            <p:nvPr/>
          </p:nvCxnSpPr>
          <p:spPr>
            <a:xfrm>
              <a:off x="5818544" y="2438400"/>
              <a:ext cx="2258656" cy="2286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1457A13-CDA1-9125-42A4-5CC0C826A3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91200" y="2438400"/>
              <a:ext cx="2258656" cy="2286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539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4" grpId="0"/>
      <p:bldP spid="5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E4C79-4CCB-389F-3CB3-8616C81E1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A1E92-0424-5EE0-CA0F-E78BD0B74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Operator (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4BF302-2E5C-AAE6-A938-1228088BFF40}"/>
              </a:ext>
            </a:extLst>
          </p:cNvPr>
          <p:cNvSpPr txBox="1">
            <a:spLocks/>
          </p:cNvSpPr>
          <p:nvPr/>
        </p:nvSpPr>
        <p:spPr>
          <a:xfrm>
            <a:off x="2407024" y="3556644"/>
            <a:ext cx="5867400" cy="86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</a:t>
            </a:r>
            <a:r>
              <a:rPr lang="en-US" sz="3600" dirty="0" err="1"/>
              <a:t>my_favorite_number</a:t>
            </a:r>
            <a:r>
              <a:rPr lang="en-US" sz="3600" dirty="0"/>
              <a:t>        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1683E4-FDB3-6DE8-CDCE-2692B8EC3671}"/>
              </a:ext>
            </a:extLst>
          </p:cNvPr>
          <p:cNvSpPr txBox="1">
            <a:spLocks/>
          </p:cNvSpPr>
          <p:nvPr/>
        </p:nvSpPr>
        <p:spPr>
          <a:xfrm>
            <a:off x="2438400" y="4419600"/>
            <a:ext cx="5257800" cy="605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my_favorite_number</a:t>
            </a:r>
            <a:r>
              <a:rPr lang="en-US" sz="3600" dirty="0"/>
              <a:t> = 8;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17A2EF-2AD5-3AFF-C907-3832C5059D00}"/>
              </a:ext>
            </a:extLst>
          </p:cNvPr>
          <p:cNvSpPr txBox="1">
            <a:spLocks/>
          </p:cNvSpPr>
          <p:nvPr/>
        </p:nvSpPr>
        <p:spPr>
          <a:xfrm>
            <a:off x="759694" y="1406246"/>
            <a:ext cx="7927105" cy="1717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 assignment operator may be used as part of a variable declaration.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F54EFD-4052-0CA0-F03A-A7917A3A3DF8}"/>
              </a:ext>
            </a:extLst>
          </p:cNvPr>
          <p:cNvSpPr txBox="1">
            <a:spLocks/>
          </p:cNvSpPr>
          <p:nvPr/>
        </p:nvSpPr>
        <p:spPr>
          <a:xfrm>
            <a:off x="7251040" y="3588478"/>
            <a:ext cx="912092" cy="65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= 8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CDCC252-CF22-E059-C82E-42A951AD4A2E}"/>
              </a:ext>
            </a:extLst>
          </p:cNvPr>
          <p:cNvSpPr txBox="1">
            <a:spLocks/>
          </p:cNvSpPr>
          <p:nvPr/>
        </p:nvSpPr>
        <p:spPr>
          <a:xfrm>
            <a:off x="319591" y="3392852"/>
            <a:ext cx="2087433" cy="862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Variable declaration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1A8E6F-F3D5-6DC7-60BB-85510B84EA2C}"/>
              </a:ext>
            </a:extLst>
          </p:cNvPr>
          <p:cNvSpPr txBox="1">
            <a:spLocks/>
          </p:cNvSpPr>
          <p:nvPr/>
        </p:nvSpPr>
        <p:spPr>
          <a:xfrm>
            <a:off x="350967" y="4312489"/>
            <a:ext cx="2087433" cy="862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Variable assignment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80EC14-CE1E-7EBA-A5AE-7B15AE7172E2}"/>
              </a:ext>
            </a:extLst>
          </p:cNvPr>
          <p:cNvSpPr txBox="1">
            <a:spLocks/>
          </p:cNvSpPr>
          <p:nvPr/>
        </p:nvSpPr>
        <p:spPr>
          <a:xfrm>
            <a:off x="5833590" y="2800799"/>
            <a:ext cx="3210132" cy="882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Variable declaration with assignment</a:t>
            </a:r>
          </a:p>
        </p:txBody>
      </p:sp>
    </p:spTree>
    <p:extLst>
      <p:ext uri="{BB962C8B-B14F-4D97-AF65-F5344CB8AC3E}">
        <p14:creationId xmlns:p14="http://schemas.microsoft.com/office/powerpoint/2010/main" val="266297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5" grpId="0"/>
      <p:bldP spid="11" grpId="0"/>
      <p:bldP spid="11" grpId="1"/>
      <p:bldP spid="12" grpId="0"/>
      <p:bldP spid="12" grpId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86340</TotalTime>
  <Words>2758</Words>
  <Application>Microsoft Office PowerPoint</Application>
  <PresentationFormat>On-screen Show (4:3)</PresentationFormat>
  <Paragraphs>609</Paragraphs>
  <Slides>58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2" baseType="lpstr">
      <vt:lpstr>Aptos</vt:lpstr>
      <vt:lpstr>Arial</vt:lpstr>
      <vt:lpstr>Calibri</vt:lpstr>
      <vt:lpstr>Office Theme</vt:lpstr>
      <vt:lpstr>Basis of Software</vt:lpstr>
      <vt:lpstr>Operator </vt:lpstr>
      <vt:lpstr>Colloquialism</vt:lpstr>
      <vt:lpstr>Operator </vt:lpstr>
      <vt:lpstr>Expression </vt:lpstr>
      <vt:lpstr>Assignment Operator ( = )</vt:lpstr>
      <vt:lpstr>Assignment Operator ( = )</vt:lpstr>
      <vt:lpstr>Difference Between C Assignment Operator and Mathematical Equals Sign</vt:lpstr>
      <vt:lpstr>Assignment Operator ( = )</vt:lpstr>
      <vt:lpstr>Assignment Operator ( = )</vt:lpstr>
      <vt:lpstr>Assignment Operator ( = )</vt:lpstr>
      <vt:lpstr>Assignment Operator ( = )</vt:lpstr>
      <vt:lpstr>PowerPoint Presentation</vt:lpstr>
      <vt:lpstr>Examples</vt:lpstr>
      <vt:lpstr>Examples</vt:lpstr>
      <vt:lpstr>Integer Division( / )</vt:lpstr>
      <vt:lpstr>Modulus Operator( % )</vt:lpstr>
      <vt:lpstr>Modulus Operator( % )</vt:lpstr>
      <vt:lpstr>Overflow / Underflow</vt:lpstr>
      <vt:lpstr>Overflow / Underflow</vt:lpstr>
      <vt:lpstr>Associativity</vt:lpstr>
      <vt:lpstr>PowerPoint Presentation</vt:lpstr>
      <vt:lpstr>Associativity Example</vt:lpstr>
      <vt:lpstr>Associativity Example</vt:lpstr>
      <vt:lpstr>Every Expression Has a Value</vt:lpstr>
      <vt:lpstr>Every Expression Has a Value</vt:lpstr>
      <vt:lpstr>Unanticipated Effects with Integer Arithmetic</vt:lpstr>
      <vt:lpstr>Unanticipated Effects with Integer Arithmetic</vt:lpstr>
      <vt:lpstr>Common Mode Arithmetic</vt:lpstr>
      <vt:lpstr>Common Mode Arithmetic</vt:lpstr>
      <vt:lpstr>Common Mode Arithmetic</vt:lpstr>
      <vt:lpstr>Common Mode Arithmetic</vt:lpstr>
      <vt:lpstr>Unanticipated Effects with Integer Arithmetic</vt:lpstr>
      <vt:lpstr>Unanticipated Effects with Integer Arithmetic</vt:lpstr>
      <vt:lpstr>Unanticipated Effects with Integer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Mixed Mode Arithmetic</vt:lpstr>
      <vt:lpstr>Type Casting</vt:lpstr>
      <vt:lpstr>Type Casting</vt:lpstr>
      <vt:lpstr>Type Casting</vt:lpstr>
      <vt:lpstr>Constants</vt:lpstr>
      <vt:lpstr>Floating Point Constants</vt:lpstr>
      <vt:lpstr>Floating Point Constants</vt:lpstr>
      <vt:lpstr>Floating Point Constants</vt:lpstr>
      <vt:lpstr>Integer Constants</vt:lpstr>
      <vt:lpstr>Integer Constants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686</cp:revision>
  <cp:lastPrinted>2020-04-08T20:37:48Z</cp:lastPrinted>
  <dcterms:created xsi:type="dcterms:W3CDTF">2016-08-24T18:09:17Z</dcterms:created>
  <dcterms:modified xsi:type="dcterms:W3CDTF">2025-05-12T23:17:46Z</dcterms:modified>
</cp:coreProperties>
</file>